
<file path=[Content_Types].xml><?xml version="1.0" encoding="utf-8"?>
<Types xmlns="http://schemas.openxmlformats.org/package/2006/content-types">
  <Default Extension="03B8F740" ContentType="image/png"/>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2">
  <p:sldMasterIdLst>
    <p:sldMasterId id="2147483648" r:id="rId5"/>
    <p:sldMasterId id="2147483660" r:id="rId6"/>
  </p:sldMasterIdLst>
  <p:notesMasterIdLst>
    <p:notesMasterId r:id="rId152"/>
  </p:notesMasterIdLst>
  <p:sldIdLst>
    <p:sldId id="463" r:id="rId7"/>
    <p:sldId id="275" r:id="rId8"/>
    <p:sldId id="279" r:id="rId9"/>
    <p:sldId id="278" r:id="rId10"/>
    <p:sldId id="464" r:id="rId11"/>
    <p:sldId id="352" r:id="rId12"/>
    <p:sldId id="465" r:id="rId13"/>
    <p:sldId id="466" r:id="rId14"/>
    <p:sldId id="462" r:id="rId15"/>
    <p:sldId id="363" r:id="rId16"/>
    <p:sldId id="356" r:id="rId17"/>
    <p:sldId id="421" r:id="rId18"/>
    <p:sldId id="398" r:id="rId19"/>
    <p:sldId id="420" r:id="rId20"/>
    <p:sldId id="498" r:id="rId21"/>
    <p:sldId id="414" r:id="rId22"/>
    <p:sldId id="416" r:id="rId23"/>
    <p:sldId id="417" r:id="rId24"/>
    <p:sldId id="397" r:id="rId25"/>
    <p:sldId id="358" r:id="rId26"/>
    <p:sldId id="390" r:id="rId27"/>
    <p:sldId id="391" r:id="rId28"/>
    <p:sldId id="392" r:id="rId29"/>
    <p:sldId id="394" r:id="rId30"/>
    <p:sldId id="393" r:id="rId31"/>
    <p:sldId id="395" r:id="rId32"/>
    <p:sldId id="396" r:id="rId33"/>
    <p:sldId id="422" r:id="rId34"/>
    <p:sldId id="423" r:id="rId35"/>
    <p:sldId id="361" r:id="rId36"/>
    <p:sldId id="468" r:id="rId37"/>
    <p:sldId id="425" r:id="rId38"/>
    <p:sldId id="364" r:id="rId39"/>
    <p:sldId id="366" r:id="rId40"/>
    <p:sldId id="430" r:id="rId41"/>
    <p:sldId id="365" r:id="rId42"/>
    <p:sldId id="431" r:id="rId43"/>
    <p:sldId id="469" r:id="rId44"/>
    <p:sldId id="470" r:id="rId45"/>
    <p:sldId id="432" r:id="rId46"/>
    <p:sldId id="460" r:id="rId47"/>
    <p:sldId id="367" r:id="rId48"/>
    <p:sldId id="459" r:id="rId49"/>
    <p:sldId id="368" r:id="rId50"/>
    <p:sldId id="433" r:id="rId51"/>
    <p:sldId id="434" r:id="rId52"/>
    <p:sldId id="485" r:id="rId53"/>
    <p:sldId id="435" r:id="rId54"/>
    <p:sldId id="399" r:id="rId55"/>
    <p:sldId id="382" r:id="rId56"/>
    <p:sldId id="370" r:id="rId57"/>
    <p:sldId id="403" r:id="rId58"/>
    <p:sldId id="400" r:id="rId59"/>
    <p:sldId id="476" r:id="rId60"/>
    <p:sldId id="477" r:id="rId61"/>
    <p:sldId id="404" r:id="rId62"/>
    <p:sldId id="401" r:id="rId63"/>
    <p:sldId id="402" r:id="rId64"/>
    <p:sldId id="454" r:id="rId65"/>
    <p:sldId id="486" r:id="rId66"/>
    <p:sldId id="478" r:id="rId67"/>
    <p:sldId id="479" r:id="rId68"/>
    <p:sldId id="487" r:id="rId69"/>
    <p:sldId id="488" r:id="rId70"/>
    <p:sldId id="490" r:id="rId71"/>
    <p:sldId id="480" r:id="rId72"/>
    <p:sldId id="489" r:id="rId73"/>
    <p:sldId id="461" r:id="rId74"/>
    <p:sldId id="437" r:id="rId75"/>
    <p:sldId id="438" r:id="rId76"/>
    <p:sldId id="491" r:id="rId77"/>
    <p:sldId id="440" r:id="rId78"/>
    <p:sldId id="502" r:id="rId79"/>
    <p:sldId id="441" r:id="rId80"/>
    <p:sldId id="442" r:id="rId81"/>
    <p:sldId id="443" r:id="rId82"/>
    <p:sldId id="426" r:id="rId83"/>
    <p:sldId id="427" r:id="rId84"/>
    <p:sldId id="428" r:id="rId85"/>
    <p:sldId id="444" r:id="rId86"/>
    <p:sldId id="445" r:id="rId87"/>
    <p:sldId id="446" r:id="rId88"/>
    <p:sldId id="447" r:id="rId89"/>
    <p:sldId id="449" r:id="rId90"/>
    <p:sldId id="503" r:id="rId91"/>
    <p:sldId id="450" r:id="rId92"/>
    <p:sldId id="497" r:id="rId93"/>
    <p:sldId id="501" r:id="rId94"/>
    <p:sldId id="451" r:id="rId95"/>
    <p:sldId id="452" r:id="rId96"/>
    <p:sldId id="453" r:id="rId97"/>
    <p:sldId id="456" r:id="rId98"/>
    <p:sldId id="458" r:id="rId99"/>
    <p:sldId id="471" r:id="rId100"/>
    <p:sldId id="291" r:id="rId101"/>
    <p:sldId id="281" r:id="rId102"/>
    <p:sldId id="285" r:id="rId103"/>
    <p:sldId id="333" r:id="rId104"/>
    <p:sldId id="267" r:id="rId105"/>
    <p:sldId id="320" r:id="rId106"/>
    <p:sldId id="321" r:id="rId107"/>
    <p:sldId id="322" r:id="rId108"/>
    <p:sldId id="277" r:id="rId109"/>
    <p:sldId id="270" r:id="rId110"/>
    <p:sldId id="263" r:id="rId111"/>
    <p:sldId id="332" r:id="rId112"/>
    <p:sldId id="492" r:id="rId113"/>
    <p:sldId id="308" r:id="rId114"/>
    <p:sldId id="265" r:id="rId115"/>
    <p:sldId id="313" r:id="rId116"/>
    <p:sldId id="311" r:id="rId117"/>
    <p:sldId id="314" r:id="rId118"/>
    <p:sldId id="315" r:id="rId119"/>
    <p:sldId id="316" r:id="rId120"/>
    <p:sldId id="317" r:id="rId121"/>
    <p:sldId id="318" r:id="rId122"/>
    <p:sldId id="310" r:id="rId123"/>
    <p:sldId id="330" r:id="rId124"/>
    <p:sldId id="339" r:id="rId125"/>
    <p:sldId id="271" r:id="rId126"/>
    <p:sldId id="272" r:id="rId127"/>
    <p:sldId id="499" r:id="rId128"/>
    <p:sldId id="500" r:id="rId129"/>
    <p:sldId id="334" r:id="rId130"/>
    <p:sldId id="341" r:id="rId131"/>
    <p:sldId id="346" r:id="rId132"/>
    <p:sldId id="335" r:id="rId133"/>
    <p:sldId id="493" r:id="rId134"/>
    <p:sldId id="337" r:id="rId135"/>
    <p:sldId id="347" r:id="rId136"/>
    <p:sldId id="305" r:id="rId137"/>
    <p:sldId id="276" r:id="rId138"/>
    <p:sldId id="494" r:id="rId139"/>
    <p:sldId id="299" r:id="rId140"/>
    <p:sldId id="495" r:id="rId141"/>
    <p:sldId id="302" r:id="rId142"/>
    <p:sldId id="327" r:id="rId143"/>
    <p:sldId id="319" r:id="rId144"/>
    <p:sldId id="309" r:id="rId145"/>
    <p:sldId id="303" r:id="rId146"/>
    <p:sldId id="329" r:id="rId147"/>
    <p:sldId id="340" r:id="rId148"/>
    <p:sldId id="304" r:id="rId149"/>
    <p:sldId id="269" r:id="rId150"/>
    <p:sldId id="496" r:id="rId15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ANTONIO VILLAREJO MANGADO" initials="JAVM"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32" autoAdjust="0"/>
    <p:restoredTop sz="94660"/>
  </p:normalViewPr>
  <p:slideViewPr>
    <p:cSldViewPr snapToGrid="0">
      <p:cViewPr varScale="1">
        <p:scale>
          <a:sx n="64" d="100"/>
          <a:sy n="64" d="100"/>
        </p:scale>
        <p:origin x="130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1.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viewProps" Target="viewProps.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slide" Target="slides/slide139.xml"/><Relationship Id="rId153"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slide" Target="slides/slide142.xml"/><Relationship Id="rId151" Type="http://schemas.openxmlformats.org/officeDocument/2006/relationships/slide" Target="slides/slide145.xml"/><Relationship Id="rId156"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ERIE LUBREZ ." userId="2d22fb27-a5f1-46a4-9b9d-66f9238c7a17" providerId="ADAL" clId="{CE7D2ABB-6177-4A32-B897-2F93D7FFBF48}"/>
    <pc:docChg chg="modSld">
      <pc:chgData name="VALERIE LUBREZ ." userId="2d22fb27-a5f1-46a4-9b9d-66f9238c7a17" providerId="ADAL" clId="{CE7D2ABB-6177-4A32-B897-2F93D7FFBF48}" dt="2022-02-08T08:58:57.662" v="9" actId="6549"/>
      <pc:docMkLst>
        <pc:docMk/>
      </pc:docMkLst>
      <pc:sldChg chg="modSp mod">
        <pc:chgData name="VALERIE LUBREZ ." userId="2d22fb27-a5f1-46a4-9b9d-66f9238c7a17" providerId="ADAL" clId="{CE7D2ABB-6177-4A32-B897-2F93D7FFBF48}" dt="2022-02-08T08:58:57.662" v="9" actId="6549"/>
        <pc:sldMkLst>
          <pc:docMk/>
          <pc:sldMk cId="1867475049" sldId="332"/>
        </pc:sldMkLst>
        <pc:spChg chg="mod">
          <ac:chgData name="VALERIE LUBREZ ." userId="2d22fb27-a5f1-46a4-9b9d-66f9238c7a17" providerId="ADAL" clId="{CE7D2ABB-6177-4A32-B897-2F93D7FFBF48}" dt="2022-02-08T08:58:57.662" v="9" actId="6549"/>
          <ac:spMkLst>
            <pc:docMk/>
            <pc:sldMk cId="1867475049" sldId="332"/>
            <ac:spMk id="16" creationId="{514D5C27-3938-469A-B9B4-EE7B3F5F65EE}"/>
          </ac:spMkLst>
        </pc:spChg>
      </pc:sldChg>
      <pc:sldChg chg="modSp mod">
        <pc:chgData name="VALERIE LUBREZ ." userId="2d22fb27-a5f1-46a4-9b9d-66f9238c7a17" providerId="ADAL" clId="{CE7D2ABB-6177-4A32-B897-2F93D7FFBF48}" dt="2022-02-08T08:58:06.699" v="4" actId="6549"/>
        <pc:sldMkLst>
          <pc:docMk/>
          <pc:sldMk cId="682668512" sldId="421"/>
        </pc:sldMkLst>
        <pc:spChg chg="mod">
          <ac:chgData name="VALERIE LUBREZ ." userId="2d22fb27-a5f1-46a4-9b9d-66f9238c7a17" providerId="ADAL" clId="{CE7D2ABB-6177-4A32-B897-2F93D7FFBF48}" dt="2022-02-08T08:58:06.699" v="4" actId="6549"/>
          <ac:spMkLst>
            <pc:docMk/>
            <pc:sldMk cId="682668512" sldId="421"/>
            <ac:spMk id="3" creationId="{6DF88ED1-57D9-4614-A8F9-5DD1645BD5CD}"/>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11-16T07:56:21.410" idx="2">
    <p:pos x="7077" y="2054"/>
    <p:text>Insertado correo confirmacion contratacion</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1-12T10:45:39.456" idx="1">
    <p:pos x="3020" y="3169"/>
    <p:text>no es posible contratar con pasaporte</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5E825E-5C17-4BD8-8CCC-E2558F50A14B}" type="datetimeFigureOut">
              <a:rPr lang="es-ES" smtClean="0"/>
              <a:t>22/04/2022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FDC17-CFE5-426B-A6C4-52085A106AC9}" type="slidenum">
              <a:rPr lang="es-ES" smtClean="0"/>
              <a:t>‹Nº›</a:t>
            </a:fld>
            <a:endParaRPr lang="es-ES"/>
          </a:p>
        </p:txBody>
      </p:sp>
    </p:spTree>
    <p:extLst>
      <p:ext uri="{BB962C8B-B14F-4D97-AF65-F5344CB8AC3E}">
        <p14:creationId xmlns:p14="http://schemas.microsoft.com/office/powerpoint/2010/main" val="4277336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6FDC17-CFE5-426B-A6C4-52085A106AC9}" type="slidenum">
              <a:rPr lang="es-ES" smtClean="0"/>
              <a:t>1</a:t>
            </a:fld>
            <a:endParaRPr lang="es-ES"/>
          </a:p>
        </p:txBody>
      </p:sp>
    </p:spTree>
    <p:extLst>
      <p:ext uri="{BB962C8B-B14F-4D97-AF65-F5344CB8AC3E}">
        <p14:creationId xmlns:p14="http://schemas.microsoft.com/office/powerpoint/2010/main" val="1042969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6FDC17-CFE5-426B-A6C4-52085A106AC9}" type="slidenum">
              <a:rPr lang="es-ES" smtClean="0"/>
              <a:t>115</a:t>
            </a:fld>
            <a:endParaRPr lang="es-ES"/>
          </a:p>
        </p:txBody>
      </p:sp>
    </p:spTree>
    <p:extLst>
      <p:ext uri="{BB962C8B-B14F-4D97-AF65-F5344CB8AC3E}">
        <p14:creationId xmlns:p14="http://schemas.microsoft.com/office/powerpoint/2010/main" val="1884300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6FDC17-CFE5-426B-A6C4-52085A106AC9}" type="slidenum">
              <a:rPr lang="es-ES" smtClean="0"/>
              <a:t>116</a:t>
            </a:fld>
            <a:endParaRPr lang="es-ES"/>
          </a:p>
        </p:txBody>
      </p:sp>
    </p:spTree>
    <p:extLst>
      <p:ext uri="{BB962C8B-B14F-4D97-AF65-F5344CB8AC3E}">
        <p14:creationId xmlns:p14="http://schemas.microsoft.com/office/powerpoint/2010/main" val="2209067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C693B789-BE58-43D5-B4D2-B314A3910D33}" type="slidenum">
              <a:rPr lang="es-ES" smtClean="0"/>
              <a:t>117</a:t>
            </a:fld>
            <a:endParaRPr lang="es-ES"/>
          </a:p>
        </p:txBody>
      </p:sp>
    </p:spTree>
    <p:extLst>
      <p:ext uri="{BB962C8B-B14F-4D97-AF65-F5344CB8AC3E}">
        <p14:creationId xmlns:p14="http://schemas.microsoft.com/office/powerpoint/2010/main" val="3290307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C693B789-BE58-43D5-B4D2-B314A3910D33}" type="slidenum">
              <a:rPr lang="es-ES" smtClean="0"/>
              <a:t>118</a:t>
            </a:fld>
            <a:endParaRPr lang="es-ES"/>
          </a:p>
        </p:txBody>
      </p:sp>
    </p:spTree>
    <p:extLst>
      <p:ext uri="{BB962C8B-B14F-4D97-AF65-F5344CB8AC3E}">
        <p14:creationId xmlns:p14="http://schemas.microsoft.com/office/powerpoint/2010/main" val="1009464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693B789-BE58-43D5-B4D2-B314A3910D33}" type="slidenum">
              <a:rPr lang="es-ES" smtClean="0"/>
              <a:t>119</a:t>
            </a:fld>
            <a:endParaRPr lang="es-ES"/>
          </a:p>
        </p:txBody>
      </p:sp>
    </p:spTree>
    <p:extLst>
      <p:ext uri="{BB962C8B-B14F-4D97-AF65-F5344CB8AC3E}">
        <p14:creationId xmlns:p14="http://schemas.microsoft.com/office/powerpoint/2010/main" val="467277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9BC6AA8-9403-48E3-95F1-33D61A5775C6}" type="slidenum">
              <a:rPr lang="es-ES" smtClean="0"/>
              <a:t>120</a:t>
            </a:fld>
            <a:endParaRPr lang="es-ES"/>
          </a:p>
        </p:txBody>
      </p:sp>
    </p:spTree>
    <p:extLst>
      <p:ext uri="{BB962C8B-B14F-4D97-AF65-F5344CB8AC3E}">
        <p14:creationId xmlns:p14="http://schemas.microsoft.com/office/powerpoint/2010/main" val="713399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286FDC17-CFE5-426B-A6C4-52085A106AC9}" type="slidenum">
              <a:rPr lang="es-ES" smtClean="0"/>
              <a:t>131</a:t>
            </a:fld>
            <a:endParaRPr lang="es-ES"/>
          </a:p>
        </p:txBody>
      </p:sp>
    </p:spTree>
    <p:extLst>
      <p:ext uri="{BB962C8B-B14F-4D97-AF65-F5344CB8AC3E}">
        <p14:creationId xmlns:p14="http://schemas.microsoft.com/office/powerpoint/2010/main" val="2620970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286FDC17-CFE5-426B-A6C4-52085A106AC9}" type="slidenum">
              <a:rPr lang="es-ES" smtClean="0"/>
              <a:t>132</a:t>
            </a:fld>
            <a:endParaRPr lang="es-ES"/>
          </a:p>
        </p:txBody>
      </p:sp>
    </p:spTree>
    <p:extLst>
      <p:ext uri="{BB962C8B-B14F-4D97-AF65-F5344CB8AC3E}">
        <p14:creationId xmlns:p14="http://schemas.microsoft.com/office/powerpoint/2010/main" val="3646323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286FDC17-CFE5-426B-A6C4-52085A106AC9}" type="slidenum">
              <a:rPr lang="es-ES" smtClean="0"/>
              <a:t>133</a:t>
            </a:fld>
            <a:endParaRPr lang="es-ES"/>
          </a:p>
        </p:txBody>
      </p:sp>
    </p:spTree>
    <p:extLst>
      <p:ext uri="{BB962C8B-B14F-4D97-AF65-F5344CB8AC3E}">
        <p14:creationId xmlns:p14="http://schemas.microsoft.com/office/powerpoint/2010/main" val="2217752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286FDC17-CFE5-426B-A6C4-52085A106AC9}" type="slidenum">
              <a:rPr lang="es-ES" smtClean="0"/>
              <a:t>134</a:t>
            </a:fld>
            <a:endParaRPr lang="es-ES"/>
          </a:p>
        </p:txBody>
      </p:sp>
    </p:spTree>
    <p:extLst>
      <p:ext uri="{BB962C8B-B14F-4D97-AF65-F5344CB8AC3E}">
        <p14:creationId xmlns:p14="http://schemas.microsoft.com/office/powerpoint/2010/main" val="3480979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6FDC17-CFE5-426B-A6C4-52085A106AC9}" type="slidenum">
              <a:rPr lang="es-ES" smtClean="0"/>
              <a:t>2</a:t>
            </a:fld>
            <a:endParaRPr lang="es-ES"/>
          </a:p>
        </p:txBody>
      </p:sp>
    </p:spTree>
    <p:extLst>
      <p:ext uri="{BB962C8B-B14F-4D97-AF65-F5344CB8AC3E}">
        <p14:creationId xmlns:p14="http://schemas.microsoft.com/office/powerpoint/2010/main" val="15171551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FDC17-CFE5-426B-A6C4-52085A106AC9}"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246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6FDC17-CFE5-426B-A6C4-52085A106AC9}" type="slidenum">
              <a:rPr lang="es-ES" smtClean="0"/>
              <a:t>138</a:t>
            </a:fld>
            <a:endParaRPr lang="es-ES"/>
          </a:p>
        </p:txBody>
      </p:sp>
    </p:spTree>
    <p:extLst>
      <p:ext uri="{BB962C8B-B14F-4D97-AF65-F5344CB8AC3E}">
        <p14:creationId xmlns:p14="http://schemas.microsoft.com/office/powerpoint/2010/main" val="2786834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9BC6AA8-9403-48E3-95F1-33D61A5775C6}" type="slidenum">
              <a:rPr lang="es-ES" smtClean="0"/>
              <a:t>143</a:t>
            </a:fld>
            <a:endParaRPr lang="es-ES"/>
          </a:p>
        </p:txBody>
      </p:sp>
    </p:spTree>
    <p:extLst>
      <p:ext uri="{BB962C8B-B14F-4D97-AF65-F5344CB8AC3E}">
        <p14:creationId xmlns:p14="http://schemas.microsoft.com/office/powerpoint/2010/main" val="713399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6FDC17-CFE5-426B-A6C4-52085A106AC9}" type="slidenum">
              <a:rPr lang="es-ES" smtClean="0"/>
              <a:t>37</a:t>
            </a:fld>
            <a:endParaRPr lang="es-ES"/>
          </a:p>
        </p:txBody>
      </p:sp>
    </p:spTree>
    <p:extLst>
      <p:ext uri="{BB962C8B-B14F-4D97-AF65-F5344CB8AC3E}">
        <p14:creationId xmlns:p14="http://schemas.microsoft.com/office/powerpoint/2010/main" val="1507765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6FDC17-CFE5-426B-A6C4-52085A106AC9}" type="slidenum">
              <a:rPr lang="es-ES" smtClean="0"/>
              <a:t>44</a:t>
            </a:fld>
            <a:endParaRPr lang="es-ES"/>
          </a:p>
        </p:txBody>
      </p:sp>
    </p:spTree>
    <p:extLst>
      <p:ext uri="{BB962C8B-B14F-4D97-AF65-F5344CB8AC3E}">
        <p14:creationId xmlns:p14="http://schemas.microsoft.com/office/powerpoint/2010/main" val="4055435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6FDC17-CFE5-426B-A6C4-52085A106AC9}" type="slidenum">
              <a:rPr lang="es-ES" smtClean="0"/>
              <a:t>110</a:t>
            </a:fld>
            <a:endParaRPr lang="es-ES"/>
          </a:p>
        </p:txBody>
      </p:sp>
    </p:spTree>
    <p:extLst>
      <p:ext uri="{BB962C8B-B14F-4D97-AF65-F5344CB8AC3E}">
        <p14:creationId xmlns:p14="http://schemas.microsoft.com/office/powerpoint/2010/main" val="1215575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6FDC17-CFE5-426B-A6C4-52085A106AC9}" type="slidenum">
              <a:rPr lang="es-ES" smtClean="0"/>
              <a:t>111</a:t>
            </a:fld>
            <a:endParaRPr lang="es-ES"/>
          </a:p>
        </p:txBody>
      </p:sp>
    </p:spTree>
    <p:extLst>
      <p:ext uri="{BB962C8B-B14F-4D97-AF65-F5344CB8AC3E}">
        <p14:creationId xmlns:p14="http://schemas.microsoft.com/office/powerpoint/2010/main" val="4009714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6FDC17-CFE5-426B-A6C4-52085A106AC9}" type="slidenum">
              <a:rPr lang="es-ES" smtClean="0"/>
              <a:t>112</a:t>
            </a:fld>
            <a:endParaRPr lang="es-ES"/>
          </a:p>
        </p:txBody>
      </p:sp>
    </p:spTree>
    <p:extLst>
      <p:ext uri="{BB962C8B-B14F-4D97-AF65-F5344CB8AC3E}">
        <p14:creationId xmlns:p14="http://schemas.microsoft.com/office/powerpoint/2010/main" val="1433136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6FDC17-CFE5-426B-A6C4-52085A106AC9}" type="slidenum">
              <a:rPr lang="es-ES" smtClean="0"/>
              <a:t>113</a:t>
            </a:fld>
            <a:endParaRPr lang="es-ES"/>
          </a:p>
        </p:txBody>
      </p:sp>
    </p:spTree>
    <p:extLst>
      <p:ext uri="{BB962C8B-B14F-4D97-AF65-F5344CB8AC3E}">
        <p14:creationId xmlns:p14="http://schemas.microsoft.com/office/powerpoint/2010/main" val="828658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6FDC17-CFE5-426B-A6C4-52085A106AC9}" type="slidenum">
              <a:rPr lang="es-ES" smtClean="0"/>
              <a:t>114</a:t>
            </a:fld>
            <a:endParaRPr lang="es-ES"/>
          </a:p>
        </p:txBody>
      </p:sp>
    </p:spTree>
    <p:extLst>
      <p:ext uri="{BB962C8B-B14F-4D97-AF65-F5344CB8AC3E}">
        <p14:creationId xmlns:p14="http://schemas.microsoft.com/office/powerpoint/2010/main" val="316322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F040ED-FE2B-4447-B313-CCD67657EB5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93C71993-9183-4D16-9244-851CC6838B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71BE1FB6-96A7-423E-A456-A94D275D9CE9}"/>
              </a:ext>
            </a:extLst>
          </p:cNvPr>
          <p:cNvSpPr>
            <a:spLocks noGrp="1"/>
          </p:cNvSpPr>
          <p:nvPr>
            <p:ph type="dt" sz="half" idx="10"/>
          </p:nvPr>
        </p:nvSpPr>
        <p:spPr/>
        <p:txBody>
          <a:bodyPr/>
          <a:lstStyle/>
          <a:p>
            <a:fld id="{EBFA7F33-9814-4CBE-BCE9-9C7CD3A52A81}" type="datetimeFigureOut">
              <a:rPr lang="es-ES" smtClean="0"/>
              <a:t>22/04/2022</a:t>
            </a:fld>
            <a:endParaRPr lang="es-ES"/>
          </a:p>
        </p:txBody>
      </p:sp>
      <p:sp>
        <p:nvSpPr>
          <p:cNvPr id="5" name="Marcador de pie de página 4">
            <a:extLst>
              <a:ext uri="{FF2B5EF4-FFF2-40B4-BE49-F238E27FC236}">
                <a16:creationId xmlns:a16="http://schemas.microsoft.com/office/drawing/2014/main" id="{5CC4B128-FF26-459A-82BF-7744B665FC1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67C750E-E51B-4453-AA51-FCD7DA091F50}"/>
              </a:ext>
            </a:extLst>
          </p:cNvPr>
          <p:cNvSpPr>
            <a:spLocks noGrp="1"/>
          </p:cNvSpPr>
          <p:nvPr>
            <p:ph type="sldNum" sz="quarter" idx="12"/>
          </p:nvPr>
        </p:nvSpPr>
        <p:spPr/>
        <p:txBody>
          <a:bodyPr/>
          <a:lstStyle/>
          <a:p>
            <a:fld id="{110A6BF2-03CD-4F5D-957F-6EE7F9D7263E}" type="slidenum">
              <a:rPr lang="es-ES" smtClean="0"/>
              <a:t>‹Nº›</a:t>
            </a:fld>
            <a:endParaRPr lang="es-ES"/>
          </a:p>
        </p:txBody>
      </p:sp>
    </p:spTree>
    <p:extLst>
      <p:ext uri="{BB962C8B-B14F-4D97-AF65-F5344CB8AC3E}">
        <p14:creationId xmlns:p14="http://schemas.microsoft.com/office/powerpoint/2010/main" val="673617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BA6571-DBB6-4DAE-BEEE-9E280B7EDE02}"/>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1BA23FB-2F4A-410C-8527-0ABE4F05C16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B79668A-8AFC-44D6-B03F-107005C0FB8B}"/>
              </a:ext>
            </a:extLst>
          </p:cNvPr>
          <p:cNvSpPr>
            <a:spLocks noGrp="1"/>
          </p:cNvSpPr>
          <p:nvPr>
            <p:ph type="dt" sz="half" idx="10"/>
          </p:nvPr>
        </p:nvSpPr>
        <p:spPr/>
        <p:txBody>
          <a:bodyPr/>
          <a:lstStyle/>
          <a:p>
            <a:fld id="{EBFA7F33-9814-4CBE-BCE9-9C7CD3A52A81}" type="datetimeFigureOut">
              <a:rPr lang="es-ES" smtClean="0"/>
              <a:t>22/04/2022</a:t>
            </a:fld>
            <a:endParaRPr lang="es-ES"/>
          </a:p>
        </p:txBody>
      </p:sp>
      <p:sp>
        <p:nvSpPr>
          <p:cNvPr id="5" name="Marcador de pie de página 4">
            <a:extLst>
              <a:ext uri="{FF2B5EF4-FFF2-40B4-BE49-F238E27FC236}">
                <a16:creationId xmlns:a16="http://schemas.microsoft.com/office/drawing/2014/main" id="{11D994AF-1605-446B-87FA-ABA15D0B98B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205EFBB-E0EB-4600-A087-998A357FC56B}"/>
              </a:ext>
            </a:extLst>
          </p:cNvPr>
          <p:cNvSpPr>
            <a:spLocks noGrp="1"/>
          </p:cNvSpPr>
          <p:nvPr>
            <p:ph type="sldNum" sz="quarter" idx="12"/>
          </p:nvPr>
        </p:nvSpPr>
        <p:spPr/>
        <p:txBody>
          <a:bodyPr/>
          <a:lstStyle/>
          <a:p>
            <a:fld id="{110A6BF2-03CD-4F5D-957F-6EE7F9D7263E}" type="slidenum">
              <a:rPr lang="es-ES" smtClean="0"/>
              <a:t>‹Nº›</a:t>
            </a:fld>
            <a:endParaRPr lang="es-ES"/>
          </a:p>
        </p:txBody>
      </p:sp>
    </p:spTree>
    <p:extLst>
      <p:ext uri="{BB962C8B-B14F-4D97-AF65-F5344CB8AC3E}">
        <p14:creationId xmlns:p14="http://schemas.microsoft.com/office/powerpoint/2010/main" val="3452789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DA32ADF-2CD3-4E50-AD15-ED2DC49F5C7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3C1D975-24B0-4ECD-9E6A-B6928C3D471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30E79CC-C7EC-4450-92CA-7FDBED4E10D0}"/>
              </a:ext>
            </a:extLst>
          </p:cNvPr>
          <p:cNvSpPr>
            <a:spLocks noGrp="1"/>
          </p:cNvSpPr>
          <p:nvPr>
            <p:ph type="dt" sz="half" idx="10"/>
          </p:nvPr>
        </p:nvSpPr>
        <p:spPr/>
        <p:txBody>
          <a:bodyPr/>
          <a:lstStyle/>
          <a:p>
            <a:fld id="{EBFA7F33-9814-4CBE-BCE9-9C7CD3A52A81}" type="datetimeFigureOut">
              <a:rPr lang="es-ES" smtClean="0"/>
              <a:t>22/04/2022</a:t>
            </a:fld>
            <a:endParaRPr lang="es-ES"/>
          </a:p>
        </p:txBody>
      </p:sp>
      <p:sp>
        <p:nvSpPr>
          <p:cNvPr id="5" name="Marcador de pie de página 4">
            <a:extLst>
              <a:ext uri="{FF2B5EF4-FFF2-40B4-BE49-F238E27FC236}">
                <a16:creationId xmlns:a16="http://schemas.microsoft.com/office/drawing/2014/main" id="{5340A7FD-79E4-4234-BD03-2E50C6E545A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9F77CAE-1A98-4D48-97FA-43CE3D93CD0A}"/>
              </a:ext>
            </a:extLst>
          </p:cNvPr>
          <p:cNvSpPr>
            <a:spLocks noGrp="1"/>
          </p:cNvSpPr>
          <p:nvPr>
            <p:ph type="sldNum" sz="quarter" idx="12"/>
          </p:nvPr>
        </p:nvSpPr>
        <p:spPr/>
        <p:txBody>
          <a:bodyPr/>
          <a:lstStyle/>
          <a:p>
            <a:fld id="{110A6BF2-03CD-4F5D-957F-6EE7F9D7263E}" type="slidenum">
              <a:rPr lang="es-ES" smtClean="0"/>
              <a:t>‹Nº›</a:t>
            </a:fld>
            <a:endParaRPr lang="es-ES"/>
          </a:p>
        </p:txBody>
      </p:sp>
    </p:spTree>
    <p:extLst>
      <p:ext uri="{BB962C8B-B14F-4D97-AF65-F5344CB8AC3E}">
        <p14:creationId xmlns:p14="http://schemas.microsoft.com/office/powerpoint/2010/main" val="2269779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45D7E7-9739-474A-9877-5824A6CF226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C9650D32-C59B-4F9C-93E0-118D19A0C8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5AFC9156-72B2-4AD5-9E6A-537C2C9ABBF3}"/>
              </a:ext>
            </a:extLst>
          </p:cNvPr>
          <p:cNvSpPr>
            <a:spLocks noGrp="1"/>
          </p:cNvSpPr>
          <p:nvPr>
            <p:ph type="dt" sz="half" idx="10"/>
          </p:nvPr>
        </p:nvSpPr>
        <p:spPr/>
        <p:txBody>
          <a:bodyPr/>
          <a:lstStyle/>
          <a:p>
            <a:fld id="{90C4F2AA-2ED0-4668-8318-5C08D0D61CF1}" type="datetime1">
              <a:rPr lang="es-ES" smtClean="0"/>
              <a:t>22/04/2022</a:t>
            </a:fld>
            <a:endParaRPr lang="es-ES"/>
          </a:p>
        </p:txBody>
      </p:sp>
      <p:sp>
        <p:nvSpPr>
          <p:cNvPr id="5" name="Marcador de pie de página 4">
            <a:extLst>
              <a:ext uri="{FF2B5EF4-FFF2-40B4-BE49-F238E27FC236}">
                <a16:creationId xmlns:a16="http://schemas.microsoft.com/office/drawing/2014/main" id="{56252C5F-25AE-48CB-8D03-E81DFAB5086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413537C-1D01-4AF4-8065-5CF8ED07A324}"/>
              </a:ext>
            </a:extLst>
          </p:cNvPr>
          <p:cNvSpPr>
            <a:spLocks noGrp="1"/>
          </p:cNvSpPr>
          <p:nvPr>
            <p:ph type="sldNum" sz="quarter" idx="12"/>
          </p:nvPr>
        </p:nvSpPr>
        <p:spPr/>
        <p:txBody>
          <a:bodyPr/>
          <a:lstStyle/>
          <a:p>
            <a:fld id="{C403DBF3-ACBC-42EB-B890-648F70A723C9}" type="slidenum">
              <a:rPr lang="es-ES" smtClean="0"/>
              <a:t>‹Nº›</a:t>
            </a:fld>
            <a:endParaRPr lang="es-ES"/>
          </a:p>
        </p:txBody>
      </p:sp>
    </p:spTree>
    <p:extLst>
      <p:ext uri="{BB962C8B-B14F-4D97-AF65-F5344CB8AC3E}">
        <p14:creationId xmlns:p14="http://schemas.microsoft.com/office/powerpoint/2010/main" val="1459522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A7444D-E761-4B9D-9B38-9626E5AF763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D7F2D5C-BCC3-4524-A9F7-85A0C89F902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2AEE04E-ADD1-40EA-A2D3-937AA140A1EB}"/>
              </a:ext>
            </a:extLst>
          </p:cNvPr>
          <p:cNvSpPr>
            <a:spLocks noGrp="1"/>
          </p:cNvSpPr>
          <p:nvPr>
            <p:ph type="dt" sz="half" idx="10"/>
          </p:nvPr>
        </p:nvSpPr>
        <p:spPr/>
        <p:txBody>
          <a:bodyPr/>
          <a:lstStyle/>
          <a:p>
            <a:fld id="{D7564EA4-5F99-4383-BD57-9B5B46FD7A7E}" type="datetime1">
              <a:rPr lang="es-ES" smtClean="0"/>
              <a:t>22/04/2022</a:t>
            </a:fld>
            <a:endParaRPr lang="es-ES"/>
          </a:p>
        </p:txBody>
      </p:sp>
      <p:sp>
        <p:nvSpPr>
          <p:cNvPr id="5" name="Marcador de pie de página 4">
            <a:extLst>
              <a:ext uri="{FF2B5EF4-FFF2-40B4-BE49-F238E27FC236}">
                <a16:creationId xmlns:a16="http://schemas.microsoft.com/office/drawing/2014/main" id="{732DB2C4-062E-47F4-9420-F9A9954552F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1F2C58F-008B-4F19-A5EE-0FF136E183ED}"/>
              </a:ext>
            </a:extLst>
          </p:cNvPr>
          <p:cNvSpPr>
            <a:spLocks noGrp="1"/>
          </p:cNvSpPr>
          <p:nvPr>
            <p:ph type="sldNum" sz="quarter" idx="12"/>
          </p:nvPr>
        </p:nvSpPr>
        <p:spPr/>
        <p:txBody>
          <a:bodyPr/>
          <a:lstStyle/>
          <a:p>
            <a:fld id="{C403DBF3-ACBC-42EB-B890-648F70A723C9}" type="slidenum">
              <a:rPr lang="es-ES" smtClean="0"/>
              <a:t>‹Nº›</a:t>
            </a:fld>
            <a:endParaRPr lang="es-ES"/>
          </a:p>
        </p:txBody>
      </p:sp>
    </p:spTree>
    <p:extLst>
      <p:ext uri="{BB962C8B-B14F-4D97-AF65-F5344CB8AC3E}">
        <p14:creationId xmlns:p14="http://schemas.microsoft.com/office/powerpoint/2010/main" val="2697613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AACD15-4773-4D97-B2FB-AF5A16DFB90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21CD7B3-7E7A-43AD-A7C4-EE27F149D3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9AB5CB1-C1F8-46E0-819C-60C40FA4EFDF}"/>
              </a:ext>
            </a:extLst>
          </p:cNvPr>
          <p:cNvSpPr>
            <a:spLocks noGrp="1"/>
          </p:cNvSpPr>
          <p:nvPr>
            <p:ph type="dt" sz="half" idx="10"/>
          </p:nvPr>
        </p:nvSpPr>
        <p:spPr/>
        <p:txBody>
          <a:bodyPr/>
          <a:lstStyle/>
          <a:p>
            <a:fld id="{0CF04A13-0D76-4D99-ABF7-B932F5B590C0}" type="datetime1">
              <a:rPr lang="es-ES" smtClean="0"/>
              <a:t>22/04/2022</a:t>
            </a:fld>
            <a:endParaRPr lang="es-ES"/>
          </a:p>
        </p:txBody>
      </p:sp>
      <p:sp>
        <p:nvSpPr>
          <p:cNvPr id="5" name="Marcador de pie de página 4">
            <a:extLst>
              <a:ext uri="{FF2B5EF4-FFF2-40B4-BE49-F238E27FC236}">
                <a16:creationId xmlns:a16="http://schemas.microsoft.com/office/drawing/2014/main" id="{38CB9ED8-CB0F-4EC3-8A10-9D937B2D75B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5574C96-FF0D-43AC-8003-A61431D3F528}"/>
              </a:ext>
            </a:extLst>
          </p:cNvPr>
          <p:cNvSpPr>
            <a:spLocks noGrp="1"/>
          </p:cNvSpPr>
          <p:nvPr>
            <p:ph type="sldNum" sz="quarter" idx="12"/>
          </p:nvPr>
        </p:nvSpPr>
        <p:spPr/>
        <p:txBody>
          <a:bodyPr/>
          <a:lstStyle/>
          <a:p>
            <a:fld id="{C403DBF3-ACBC-42EB-B890-648F70A723C9}" type="slidenum">
              <a:rPr lang="es-ES" smtClean="0"/>
              <a:t>‹Nº›</a:t>
            </a:fld>
            <a:endParaRPr lang="es-ES"/>
          </a:p>
        </p:txBody>
      </p:sp>
    </p:spTree>
    <p:extLst>
      <p:ext uri="{BB962C8B-B14F-4D97-AF65-F5344CB8AC3E}">
        <p14:creationId xmlns:p14="http://schemas.microsoft.com/office/powerpoint/2010/main" val="2509694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7362B1-459E-4C7C-AE81-65C7AC29180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97A3105-7C1C-4A8B-AA6D-7246101F4D2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7D32DA05-FE38-4AC9-BAFF-FD366E9B398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B224A170-6132-4C73-B6DE-5810727DDE86}"/>
              </a:ext>
            </a:extLst>
          </p:cNvPr>
          <p:cNvSpPr>
            <a:spLocks noGrp="1"/>
          </p:cNvSpPr>
          <p:nvPr>
            <p:ph type="dt" sz="half" idx="10"/>
          </p:nvPr>
        </p:nvSpPr>
        <p:spPr/>
        <p:txBody>
          <a:bodyPr/>
          <a:lstStyle/>
          <a:p>
            <a:fld id="{F721E773-3CD8-41B8-B721-5087D9AAEC53}" type="datetime1">
              <a:rPr lang="es-ES" smtClean="0"/>
              <a:t>22/04/2022</a:t>
            </a:fld>
            <a:endParaRPr lang="es-ES"/>
          </a:p>
        </p:txBody>
      </p:sp>
      <p:sp>
        <p:nvSpPr>
          <p:cNvPr id="6" name="Marcador de pie de página 5">
            <a:extLst>
              <a:ext uri="{FF2B5EF4-FFF2-40B4-BE49-F238E27FC236}">
                <a16:creationId xmlns:a16="http://schemas.microsoft.com/office/drawing/2014/main" id="{20AA5D9C-A1D6-4679-A0F7-F54B1E6C94E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3BF0E98-7066-49AF-9FD1-1BD3B5AED3A1}"/>
              </a:ext>
            </a:extLst>
          </p:cNvPr>
          <p:cNvSpPr>
            <a:spLocks noGrp="1"/>
          </p:cNvSpPr>
          <p:nvPr>
            <p:ph type="sldNum" sz="quarter" idx="12"/>
          </p:nvPr>
        </p:nvSpPr>
        <p:spPr/>
        <p:txBody>
          <a:bodyPr/>
          <a:lstStyle/>
          <a:p>
            <a:fld id="{C403DBF3-ACBC-42EB-B890-648F70A723C9}" type="slidenum">
              <a:rPr lang="es-ES" smtClean="0"/>
              <a:t>‹Nº›</a:t>
            </a:fld>
            <a:endParaRPr lang="es-ES"/>
          </a:p>
        </p:txBody>
      </p:sp>
    </p:spTree>
    <p:extLst>
      <p:ext uri="{BB962C8B-B14F-4D97-AF65-F5344CB8AC3E}">
        <p14:creationId xmlns:p14="http://schemas.microsoft.com/office/powerpoint/2010/main" val="208084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27A88F-E552-46AC-99F9-81355D04AF7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4D4DC51-42CD-4A03-8A47-8916B35454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66D6638-25D3-4C41-AE66-B761FE63E85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02C0A1A0-DA06-4828-A439-29400445AC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0804446-8576-48FD-9975-60515052D4C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6A626A02-08EF-47F7-AAED-360DF6C795A8}"/>
              </a:ext>
            </a:extLst>
          </p:cNvPr>
          <p:cNvSpPr>
            <a:spLocks noGrp="1"/>
          </p:cNvSpPr>
          <p:nvPr>
            <p:ph type="dt" sz="half" idx="10"/>
          </p:nvPr>
        </p:nvSpPr>
        <p:spPr/>
        <p:txBody>
          <a:bodyPr/>
          <a:lstStyle/>
          <a:p>
            <a:fld id="{D41329C7-98EB-45EB-9C97-FA1CBD530EA5}" type="datetime1">
              <a:rPr lang="es-ES" smtClean="0"/>
              <a:t>22/04/2022</a:t>
            </a:fld>
            <a:endParaRPr lang="es-ES"/>
          </a:p>
        </p:txBody>
      </p:sp>
      <p:sp>
        <p:nvSpPr>
          <p:cNvPr id="8" name="Marcador de pie de página 7">
            <a:extLst>
              <a:ext uri="{FF2B5EF4-FFF2-40B4-BE49-F238E27FC236}">
                <a16:creationId xmlns:a16="http://schemas.microsoft.com/office/drawing/2014/main" id="{45FEF696-9F5F-4F7D-8B7F-1E60BDC1345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690A57C3-0DA7-4B8E-9C15-DFDCA73EE65E}"/>
              </a:ext>
            </a:extLst>
          </p:cNvPr>
          <p:cNvSpPr>
            <a:spLocks noGrp="1"/>
          </p:cNvSpPr>
          <p:nvPr>
            <p:ph type="sldNum" sz="quarter" idx="12"/>
          </p:nvPr>
        </p:nvSpPr>
        <p:spPr/>
        <p:txBody>
          <a:bodyPr/>
          <a:lstStyle/>
          <a:p>
            <a:fld id="{C403DBF3-ACBC-42EB-B890-648F70A723C9}" type="slidenum">
              <a:rPr lang="es-ES" smtClean="0"/>
              <a:t>‹Nº›</a:t>
            </a:fld>
            <a:endParaRPr lang="es-ES"/>
          </a:p>
        </p:txBody>
      </p:sp>
    </p:spTree>
    <p:extLst>
      <p:ext uri="{BB962C8B-B14F-4D97-AF65-F5344CB8AC3E}">
        <p14:creationId xmlns:p14="http://schemas.microsoft.com/office/powerpoint/2010/main" val="1877050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09206A-47F7-43E8-8D70-D876C00985A7}"/>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24876EE5-D4CF-441D-957F-91D691B5769C}"/>
              </a:ext>
            </a:extLst>
          </p:cNvPr>
          <p:cNvSpPr>
            <a:spLocks noGrp="1"/>
          </p:cNvSpPr>
          <p:nvPr>
            <p:ph type="dt" sz="half" idx="10"/>
          </p:nvPr>
        </p:nvSpPr>
        <p:spPr/>
        <p:txBody>
          <a:bodyPr/>
          <a:lstStyle/>
          <a:p>
            <a:fld id="{62FAED9E-BBEC-448A-934B-05139AFF430E}" type="datetime1">
              <a:rPr lang="es-ES" smtClean="0"/>
              <a:t>22/04/2022</a:t>
            </a:fld>
            <a:endParaRPr lang="es-ES"/>
          </a:p>
        </p:txBody>
      </p:sp>
      <p:sp>
        <p:nvSpPr>
          <p:cNvPr id="4" name="Marcador de pie de página 3">
            <a:extLst>
              <a:ext uri="{FF2B5EF4-FFF2-40B4-BE49-F238E27FC236}">
                <a16:creationId xmlns:a16="http://schemas.microsoft.com/office/drawing/2014/main" id="{CE891CA6-3ABB-4C70-A6E3-D5410F22BFC7}"/>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6A2DCEC0-C112-4365-A05F-32EC94670F33}"/>
              </a:ext>
            </a:extLst>
          </p:cNvPr>
          <p:cNvSpPr>
            <a:spLocks noGrp="1"/>
          </p:cNvSpPr>
          <p:nvPr>
            <p:ph type="sldNum" sz="quarter" idx="12"/>
          </p:nvPr>
        </p:nvSpPr>
        <p:spPr/>
        <p:txBody>
          <a:bodyPr/>
          <a:lstStyle/>
          <a:p>
            <a:fld id="{C403DBF3-ACBC-42EB-B890-648F70A723C9}" type="slidenum">
              <a:rPr lang="es-ES" smtClean="0"/>
              <a:t>‹Nº›</a:t>
            </a:fld>
            <a:endParaRPr lang="es-ES"/>
          </a:p>
        </p:txBody>
      </p:sp>
    </p:spTree>
    <p:extLst>
      <p:ext uri="{BB962C8B-B14F-4D97-AF65-F5344CB8AC3E}">
        <p14:creationId xmlns:p14="http://schemas.microsoft.com/office/powerpoint/2010/main" val="14769735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78B6B1D-AD78-4319-8B4F-6E0BE92249BC}"/>
              </a:ext>
            </a:extLst>
          </p:cNvPr>
          <p:cNvSpPr>
            <a:spLocks noGrp="1"/>
          </p:cNvSpPr>
          <p:nvPr>
            <p:ph type="dt" sz="half" idx="10"/>
          </p:nvPr>
        </p:nvSpPr>
        <p:spPr/>
        <p:txBody>
          <a:bodyPr/>
          <a:lstStyle/>
          <a:p>
            <a:fld id="{4AFAC415-88B1-48F1-81C3-373E9FC93DCD}" type="datetime1">
              <a:rPr lang="es-ES" smtClean="0"/>
              <a:t>22/04/2022</a:t>
            </a:fld>
            <a:endParaRPr lang="es-ES"/>
          </a:p>
        </p:txBody>
      </p:sp>
      <p:sp>
        <p:nvSpPr>
          <p:cNvPr id="3" name="Marcador de pie de página 2">
            <a:extLst>
              <a:ext uri="{FF2B5EF4-FFF2-40B4-BE49-F238E27FC236}">
                <a16:creationId xmlns:a16="http://schemas.microsoft.com/office/drawing/2014/main" id="{989DFFAF-5FEF-4F02-9BE4-BD0CF2AD882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4FC6686-B9B1-444B-A21B-7872BCB3FB4D}"/>
              </a:ext>
            </a:extLst>
          </p:cNvPr>
          <p:cNvSpPr>
            <a:spLocks noGrp="1"/>
          </p:cNvSpPr>
          <p:nvPr>
            <p:ph type="sldNum" sz="quarter" idx="12"/>
          </p:nvPr>
        </p:nvSpPr>
        <p:spPr/>
        <p:txBody>
          <a:bodyPr/>
          <a:lstStyle/>
          <a:p>
            <a:fld id="{C403DBF3-ACBC-42EB-B890-648F70A723C9}" type="slidenum">
              <a:rPr lang="es-ES" smtClean="0"/>
              <a:t>‹Nº›</a:t>
            </a:fld>
            <a:endParaRPr lang="es-ES"/>
          </a:p>
        </p:txBody>
      </p:sp>
    </p:spTree>
    <p:extLst>
      <p:ext uri="{BB962C8B-B14F-4D97-AF65-F5344CB8AC3E}">
        <p14:creationId xmlns:p14="http://schemas.microsoft.com/office/powerpoint/2010/main" val="12073128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95021D-1442-4E61-BE76-641803EBE2E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3C013DD-4275-481D-931F-E0B8E74DD1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6265681D-5F2B-4206-A934-4DF23AD908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6D26D70-935A-4697-8701-45EE8AA954AA}"/>
              </a:ext>
            </a:extLst>
          </p:cNvPr>
          <p:cNvSpPr>
            <a:spLocks noGrp="1"/>
          </p:cNvSpPr>
          <p:nvPr>
            <p:ph type="dt" sz="half" idx="10"/>
          </p:nvPr>
        </p:nvSpPr>
        <p:spPr/>
        <p:txBody>
          <a:bodyPr/>
          <a:lstStyle/>
          <a:p>
            <a:fld id="{05E2CDB3-87F1-4AA4-B0DC-77F7375A43D9}" type="datetime1">
              <a:rPr lang="es-ES" smtClean="0"/>
              <a:t>22/04/2022</a:t>
            </a:fld>
            <a:endParaRPr lang="es-ES"/>
          </a:p>
        </p:txBody>
      </p:sp>
      <p:sp>
        <p:nvSpPr>
          <p:cNvPr id="6" name="Marcador de pie de página 5">
            <a:extLst>
              <a:ext uri="{FF2B5EF4-FFF2-40B4-BE49-F238E27FC236}">
                <a16:creationId xmlns:a16="http://schemas.microsoft.com/office/drawing/2014/main" id="{B7A4475B-5846-45C8-BD4D-64F5F9BD420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3FCEC1B-120A-4577-8E1C-DFA00A5FB306}"/>
              </a:ext>
            </a:extLst>
          </p:cNvPr>
          <p:cNvSpPr>
            <a:spLocks noGrp="1"/>
          </p:cNvSpPr>
          <p:nvPr>
            <p:ph type="sldNum" sz="quarter" idx="12"/>
          </p:nvPr>
        </p:nvSpPr>
        <p:spPr/>
        <p:txBody>
          <a:bodyPr/>
          <a:lstStyle/>
          <a:p>
            <a:fld id="{C403DBF3-ACBC-42EB-B890-648F70A723C9}" type="slidenum">
              <a:rPr lang="es-ES" smtClean="0"/>
              <a:t>‹Nº›</a:t>
            </a:fld>
            <a:endParaRPr lang="es-ES"/>
          </a:p>
        </p:txBody>
      </p:sp>
    </p:spTree>
    <p:extLst>
      <p:ext uri="{BB962C8B-B14F-4D97-AF65-F5344CB8AC3E}">
        <p14:creationId xmlns:p14="http://schemas.microsoft.com/office/powerpoint/2010/main" val="2398768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DB8A39-8E4C-42D0-930A-465639F5DA8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BCC05C8-9854-4205-B3EA-AFBAF5121B0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96A062D-CFA3-451D-9FF2-0976235C49DB}"/>
              </a:ext>
            </a:extLst>
          </p:cNvPr>
          <p:cNvSpPr>
            <a:spLocks noGrp="1"/>
          </p:cNvSpPr>
          <p:nvPr>
            <p:ph type="dt" sz="half" idx="10"/>
          </p:nvPr>
        </p:nvSpPr>
        <p:spPr/>
        <p:txBody>
          <a:bodyPr/>
          <a:lstStyle/>
          <a:p>
            <a:fld id="{EBFA7F33-9814-4CBE-BCE9-9C7CD3A52A81}" type="datetimeFigureOut">
              <a:rPr lang="es-ES" smtClean="0"/>
              <a:t>22/04/2022</a:t>
            </a:fld>
            <a:endParaRPr lang="es-ES"/>
          </a:p>
        </p:txBody>
      </p:sp>
      <p:sp>
        <p:nvSpPr>
          <p:cNvPr id="5" name="Marcador de pie de página 4">
            <a:extLst>
              <a:ext uri="{FF2B5EF4-FFF2-40B4-BE49-F238E27FC236}">
                <a16:creationId xmlns:a16="http://schemas.microsoft.com/office/drawing/2014/main" id="{B9CDBC42-89F3-4DE5-9080-E2649EF624A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34357E4-EB0F-4A2B-A557-161C23D5AEF8}"/>
              </a:ext>
            </a:extLst>
          </p:cNvPr>
          <p:cNvSpPr>
            <a:spLocks noGrp="1"/>
          </p:cNvSpPr>
          <p:nvPr>
            <p:ph type="sldNum" sz="quarter" idx="12"/>
          </p:nvPr>
        </p:nvSpPr>
        <p:spPr/>
        <p:txBody>
          <a:bodyPr/>
          <a:lstStyle/>
          <a:p>
            <a:fld id="{110A6BF2-03CD-4F5D-957F-6EE7F9D7263E}" type="slidenum">
              <a:rPr lang="es-ES" smtClean="0"/>
              <a:t>‹Nº›</a:t>
            </a:fld>
            <a:endParaRPr lang="es-ES"/>
          </a:p>
        </p:txBody>
      </p:sp>
    </p:spTree>
    <p:extLst>
      <p:ext uri="{BB962C8B-B14F-4D97-AF65-F5344CB8AC3E}">
        <p14:creationId xmlns:p14="http://schemas.microsoft.com/office/powerpoint/2010/main" val="2250373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3433CC-3B83-4ADA-8C44-FF5215F5633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3435ACD5-26D2-4A6D-BB62-B468C935D6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97ED5AC0-E863-41C9-9F61-BD65A0BD7E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24DCCE8-1ED4-4FFD-B8F4-886CBE76D499}"/>
              </a:ext>
            </a:extLst>
          </p:cNvPr>
          <p:cNvSpPr>
            <a:spLocks noGrp="1"/>
          </p:cNvSpPr>
          <p:nvPr>
            <p:ph type="dt" sz="half" idx="10"/>
          </p:nvPr>
        </p:nvSpPr>
        <p:spPr/>
        <p:txBody>
          <a:bodyPr/>
          <a:lstStyle/>
          <a:p>
            <a:fld id="{73D0DA28-CF80-433C-A80C-169663F0DF50}" type="datetime1">
              <a:rPr lang="es-ES" smtClean="0"/>
              <a:t>22/04/2022</a:t>
            </a:fld>
            <a:endParaRPr lang="es-ES"/>
          </a:p>
        </p:txBody>
      </p:sp>
      <p:sp>
        <p:nvSpPr>
          <p:cNvPr id="6" name="Marcador de pie de página 5">
            <a:extLst>
              <a:ext uri="{FF2B5EF4-FFF2-40B4-BE49-F238E27FC236}">
                <a16:creationId xmlns:a16="http://schemas.microsoft.com/office/drawing/2014/main" id="{3A8D4C7F-DF2D-4466-A773-B719FAC7F40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2E32781-1844-4C72-93DE-B44F47B539DF}"/>
              </a:ext>
            </a:extLst>
          </p:cNvPr>
          <p:cNvSpPr>
            <a:spLocks noGrp="1"/>
          </p:cNvSpPr>
          <p:nvPr>
            <p:ph type="sldNum" sz="quarter" idx="12"/>
          </p:nvPr>
        </p:nvSpPr>
        <p:spPr/>
        <p:txBody>
          <a:bodyPr/>
          <a:lstStyle/>
          <a:p>
            <a:fld id="{C403DBF3-ACBC-42EB-B890-648F70A723C9}" type="slidenum">
              <a:rPr lang="es-ES" smtClean="0"/>
              <a:t>‹Nº›</a:t>
            </a:fld>
            <a:endParaRPr lang="es-ES"/>
          </a:p>
        </p:txBody>
      </p:sp>
    </p:spTree>
    <p:extLst>
      <p:ext uri="{BB962C8B-B14F-4D97-AF65-F5344CB8AC3E}">
        <p14:creationId xmlns:p14="http://schemas.microsoft.com/office/powerpoint/2010/main" val="40598963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24E1B0-684D-4D35-8B19-AF3AB375401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D19FE6A8-24EB-479F-8A2D-AFF77B1E9C5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9042148-210A-469B-A846-453B13240EBF}"/>
              </a:ext>
            </a:extLst>
          </p:cNvPr>
          <p:cNvSpPr>
            <a:spLocks noGrp="1"/>
          </p:cNvSpPr>
          <p:nvPr>
            <p:ph type="dt" sz="half" idx="10"/>
          </p:nvPr>
        </p:nvSpPr>
        <p:spPr/>
        <p:txBody>
          <a:bodyPr/>
          <a:lstStyle/>
          <a:p>
            <a:fld id="{C24F94B3-85A9-4C5D-A965-060A2CB9A0BC}" type="datetime1">
              <a:rPr lang="es-ES" smtClean="0"/>
              <a:t>22/04/2022</a:t>
            </a:fld>
            <a:endParaRPr lang="es-ES"/>
          </a:p>
        </p:txBody>
      </p:sp>
      <p:sp>
        <p:nvSpPr>
          <p:cNvPr id="5" name="Marcador de pie de página 4">
            <a:extLst>
              <a:ext uri="{FF2B5EF4-FFF2-40B4-BE49-F238E27FC236}">
                <a16:creationId xmlns:a16="http://schemas.microsoft.com/office/drawing/2014/main" id="{5BAC8431-25F3-4DCC-988A-592A33E4E6E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B259583-18DB-411D-A3BB-8505ABA4DE7D}"/>
              </a:ext>
            </a:extLst>
          </p:cNvPr>
          <p:cNvSpPr>
            <a:spLocks noGrp="1"/>
          </p:cNvSpPr>
          <p:nvPr>
            <p:ph type="sldNum" sz="quarter" idx="12"/>
          </p:nvPr>
        </p:nvSpPr>
        <p:spPr/>
        <p:txBody>
          <a:bodyPr/>
          <a:lstStyle/>
          <a:p>
            <a:fld id="{C403DBF3-ACBC-42EB-B890-648F70A723C9}" type="slidenum">
              <a:rPr lang="es-ES" smtClean="0"/>
              <a:t>‹Nº›</a:t>
            </a:fld>
            <a:endParaRPr lang="es-ES"/>
          </a:p>
        </p:txBody>
      </p:sp>
    </p:spTree>
    <p:extLst>
      <p:ext uri="{BB962C8B-B14F-4D97-AF65-F5344CB8AC3E}">
        <p14:creationId xmlns:p14="http://schemas.microsoft.com/office/powerpoint/2010/main" val="30352950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BD97F58-20F9-45C4-848F-810D0C8A7FA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1A22C4C3-F64E-4E18-B14E-740B2F62672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7E4B784-0AEA-40BA-B8F5-A1E79A6B0F2C}"/>
              </a:ext>
            </a:extLst>
          </p:cNvPr>
          <p:cNvSpPr>
            <a:spLocks noGrp="1"/>
          </p:cNvSpPr>
          <p:nvPr>
            <p:ph type="dt" sz="half" idx="10"/>
          </p:nvPr>
        </p:nvSpPr>
        <p:spPr/>
        <p:txBody>
          <a:bodyPr/>
          <a:lstStyle/>
          <a:p>
            <a:fld id="{02D598D8-66A5-45C6-8C90-D5F9247A239E}" type="datetime1">
              <a:rPr lang="es-ES" smtClean="0"/>
              <a:t>22/04/2022</a:t>
            </a:fld>
            <a:endParaRPr lang="es-ES"/>
          </a:p>
        </p:txBody>
      </p:sp>
      <p:sp>
        <p:nvSpPr>
          <p:cNvPr id="5" name="Marcador de pie de página 4">
            <a:extLst>
              <a:ext uri="{FF2B5EF4-FFF2-40B4-BE49-F238E27FC236}">
                <a16:creationId xmlns:a16="http://schemas.microsoft.com/office/drawing/2014/main" id="{8896E69A-AD4C-4C7C-887D-365967BD48A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6AB7F9D-2951-4D0D-BC54-63BD82498F0A}"/>
              </a:ext>
            </a:extLst>
          </p:cNvPr>
          <p:cNvSpPr>
            <a:spLocks noGrp="1"/>
          </p:cNvSpPr>
          <p:nvPr>
            <p:ph type="sldNum" sz="quarter" idx="12"/>
          </p:nvPr>
        </p:nvSpPr>
        <p:spPr/>
        <p:txBody>
          <a:bodyPr/>
          <a:lstStyle/>
          <a:p>
            <a:fld id="{C403DBF3-ACBC-42EB-B890-648F70A723C9}" type="slidenum">
              <a:rPr lang="es-ES" smtClean="0"/>
              <a:t>‹Nº›</a:t>
            </a:fld>
            <a:endParaRPr lang="es-ES"/>
          </a:p>
        </p:txBody>
      </p:sp>
    </p:spTree>
    <p:extLst>
      <p:ext uri="{BB962C8B-B14F-4D97-AF65-F5344CB8AC3E}">
        <p14:creationId xmlns:p14="http://schemas.microsoft.com/office/powerpoint/2010/main" val="3323935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9DDD88-9BE4-4FD9-912B-6191AC0F151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7DAF9163-9ADF-46E3-B4A4-CF983B47F2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42880DD-8B32-4F28-897D-42F1AA6E512D}"/>
              </a:ext>
            </a:extLst>
          </p:cNvPr>
          <p:cNvSpPr>
            <a:spLocks noGrp="1"/>
          </p:cNvSpPr>
          <p:nvPr>
            <p:ph type="dt" sz="half" idx="10"/>
          </p:nvPr>
        </p:nvSpPr>
        <p:spPr/>
        <p:txBody>
          <a:bodyPr/>
          <a:lstStyle/>
          <a:p>
            <a:fld id="{EBFA7F33-9814-4CBE-BCE9-9C7CD3A52A81}" type="datetimeFigureOut">
              <a:rPr lang="es-ES" smtClean="0"/>
              <a:t>22/04/2022</a:t>
            </a:fld>
            <a:endParaRPr lang="es-ES"/>
          </a:p>
        </p:txBody>
      </p:sp>
      <p:sp>
        <p:nvSpPr>
          <p:cNvPr id="5" name="Marcador de pie de página 4">
            <a:extLst>
              <a:ext uri="{FF2B5EF4-FFF2-40B4-BE49-F238E27FC236}">
                <a16:creationId xmlns:a16="http://schemas.microsoft.com/office/drawing/2014/main" id="{3FB4DB9F-5FD2-4698-A8F7-53FA71F022C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EF56D91-255C-474C-8506-D1ACFF8E79E6}"/>
              </a:ext>
            </a:extLst>
          </p:cNvPr>
          <p:cNvSpPr>
            <a:spLocks noGrp="1"/>
          </p:cNvSpPr>
          <p:nvPr>
            <p:ph type="sldNum" sz="quarter" idx="12"/>
          </p:nvPr>
        </p:nvSpPr>
        <p:spPr/>
        <p:txBody>
          <a:bodyPr/>
          <a:lstStyle/>
          <a:p>
            <a:fld id="{110A6BF2-03CD-4F5D-957F-6EE7F9D7263E}" type="slidenum">
              <a:rPr lang="es-ES" smtClean="0"/>
              <a:t>‹Nº›</a:t>
            </a:fld>
            <a:endParaRPr lang="es-ES"/>
          </a:p>
        </p:txBody>
      </p:sp>
    </p:spTree>
    <p:extLst>
      <p:ext uri="{BB962C8B-B14F-4D97-AF65-F5344CB8AC3E}">
        <p14:creationId xmlns:p14="http://schemas.microsoft.com/office/powerpoint/2010/main" val="3351723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02ADB5-1CE7-49CD-A4DB-81475F83C2E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C905CC3-F81B-4648-9B00-A42DEECEE44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ACBAF8B-36B8-420D-AF3F-DE088ED02EF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ECABB791-A00B-4540-8563-9A216BBC260E}"/>
              </a:ext>
            </a:extLst>
          </p:cNvPr>
          <p:cNvSpPr>
            <a:spLocks noGrp="1"/>
          </p:cNvSpPr>
          <p:nvPr>
            <p:ph type="dt" sz="half" idx="10"/>
          </p:nvPr>
        </p:nvSpPr>
        <p:spPr/>
        <p:txBody>
          <a:bodyPr/>
          <a:lstStyle/>
          <a:p>
            <a:fld id="{EBFA7F33-9814-4CBE-BCE9-9C7CD3A52A81}" type="datetimeFigureOut">
              <a:rPr lang="es-ES" smtClean="0"/>
              <a:t>22/04/2022</a:t>
            </a:fld>
            <a:endParaRPr lang="es-ES"/>
          </a:p>
        </p:txBody>
      </p:sp>
      <p:sp>
        <p:nvSpPr>
          <p:cNvPr id="6" name="Marcador de pie de página 5">
            <a:extLst>
              <a:ext uri="{FF2B5EF4-FFF2-40B4-BE49-F238E27FC236}">
                <a16:creationId xmlns:a16="http://schemas.microsoft.com/office/drawing/2014/main" id="{FFEC559B-6CD3-4AC1-B404-84905CFD5BE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EFD55E4-72D3-48F7-B5CF-445C80306118}"/>
              </a:ext>
            </a:extLst>
          </p:cNvPr>
          <p:cNvSpPr>
            <a:spLocks noGrp="1"/>
          </p:cNvSpPr>
          <p:nvPr>
            <p:ph type="sldNum" sz="quarter" idx="12"/>
          </p:nvPr>
        </p:nvSpPr>
        <p:spPr/>
        <p:txBody>
          <a:bodyPr/>
          <a:lstStyle/>
          <a:p>
            <a:fld id="{110A6BF2-03CD-4F5D-957F-6EE7F9D7263E}" type="slidenum">
              <a:rPr lang="es-ES" smtClean="0"/>
              <a:t>‹Nº›</a:t>
            </a:fld>
            <a:endParaRPr lang="es-ES"/>
          </a:p>
        </p:txBody>
      </p:sp>
    </p:spTree>
    <p:extLst>
      <p:ext uri="{BB962C8B-B14F-4D97-AF65-F5344CB8AC3E}">
        <p14:creationId xmlns:p14="http://schemas.microsoft.com/office/powerpoint/2010/main" val="667595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598922-0582-419B-91C9-FE0B305C9CC5}"/>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F4ABE3-173A-4AC6-9855-F66EF5F747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72A6899-E3D7-4869-B79D-1105083C372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0E4D32BF-8B05-442B-A390-21B6A7E503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13A2DFF-599C-4038-84B7-4C1A29BD9E2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24105744-CE37-48C9-87A0-42A9129E6780}"/>
              </a:ext>
            </a:extLst>
          </p:cNvPr>
          <p:cNvSpPr>
            <a:spLocks noGrp="1"/>
          </p:cNvSpPr>
          <p:nvPr>
            <p:ph type="dt" sz="half" idx="10"/>
          </p:nvPr>
        </p:nvSpPr>
        <p:spPr/>
        <p:txBody>
          <a:bodyPr/>
          <a:lstStyle/>
          <a:p>
            <a:fld id="{EBFA7F33-9814-4CBE-BCE9-9C7CD3A52A81}" type="datetimeFigureOut">
              <a:rPr lang="es-ES" smtClean="0"/>
              <a:t>22/04/2022</a:t>
            </a:fld>
            <a:endParaRPr lang="es-ES"/>
          </a:p>
        </p:txBody>
      </p:sp>
      <p:sp>
        <p:nvSpPr>
          <p:cNvPr id="8" name="Marcador de pie de página 7">
            <a:extLst>
              <a:ext uri="{FF2B5EF4-FFF2-40B4-BE49-F238E27FC236}">
                <a16:creationId xmlns:a16="http://schemas.microsoft.com/office/drawing/2014/main" id="{73A6C9FE-1F5B-43B0-8516-D373E546273A}"/>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7BB27DE4-E6D6-4EE2-A107-17812B2BF137}"/>
              </a:ext>
            </a:extLst>
          </p:cNvPr>
          <p:cNvSpPr>
            <a:spLocks noGrp="1"/>
          </p:cNvSpPr>
          <p:nvPr>
            <p:ph type="sldNum" sz="quarter" idx="12"/>
          </p:nvPr>
        </p:nvSpPr>
        <p:spPr/>
        <p:txBody>
          <a:bodyPr/>
          <a:lstStyle/>
          <a:p>
            <a:fld id="{110A6BF2-03CD-4F5D-957F-6EE7F9D7263E}" type="slidenum">
              <a:rPr lang="es-ES" smtClean="0"/>
              <a:t>‹Nº›</a:t>
            </a:fld>
            <a:endParaRPr lang="es-ES"/>
          </a:p>
        </p:txBody>
      </p:sp>
    </p:spTree>
    <p:extLst>
      <p:ext uri="{BB962C8B-B14F-4D97-AF65-F5344CB8AC3E}">
        <p14:creationId xmlns:p14="http://schemas.microsoft.com/office/powerpoint/2010/main" val="3100310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A9BE2A-8AAD-41FB-8410-74236191202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2E003751-A3E2-46D6-BCAD-3E7C9640A62A}"/>
              </a:ext>
            </a:extLst>
          </p:cNvPr>
          <p:cNvSpPr>
            <a:spLocks noGrp="1"/>
          </p:cNvSpPr>
          <p:nvPr>
            <p:ph type="dt" sz="half" idx="10"/>
          </p:nvPr>
        </p:nvSpPr>
        <p:spPr/>
        <p:txBody>
          <a:bodyPr/>
          <a:lstStyle/>
          <a:p>
            <a:fld id="{EBFA7F33-9814-4CBE-BCE9-9C7CD3A52A81}" type="datetimeFigureOut">
              <a:rPr lang="es-ES" smtClean="0"/>
              <a:t>22/04/2022</a:t>
            </a:fld>
            <a:endParaRPr lang="es-ES"/>
          </a:p>
        </p:txBody>
      </p:sp>
      <p:sp>
        <p:nvSpPr>
          <p:cNvPr id="4" name="Marcador de pie de página 3">
            <a:extLst>
              <a:ext uri="{FF2B5EF4-FFF2-40B4-BE49-F238E27FC236}">
                <a16:creationId xmlns:a16="http://schemas.microsoft.com/office/drawing/2014/main" id="{19D6B427-300D-447F-80FF-3DC27FE67BDA}"/>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1AFBE972-8D56-4BA2-A188-4036F46A0EC4}"/>
              </a:ext>
            </a:extLst>
          </p:cNvPr>
          <p:cNvSpPr>
            <a:spLocks noGrp="1"/>
          </p:cNvSpPr>
          <p:nvPr>
            <p:ph type="sldNum" sz="quarter" idx="12"/>
          </p:nvPr>
        </p:nvSpPr>
        <p:spPr/>
        <p:txBody>
          <a:bodyPr/>
          <a:lstStyle/>
          <a:p>
            <a:fld id="{110A6BF2-03CD-4F5D-957F-6EE7F9D7263E}" type="slidenum">
              <a:rPr lang="es-ES" smtClean="0"/>
              <a:t>‹Nº›</a:t>
            </a:fld>
            <a:endParaRPr lang="es-ES"/>
          </a:p>
        </p:txBody>
      </p:sp>
    </p:spTree>
    <p:extLst>
      <p:ext uri="{BB962C8B-B14F-4D97-AF65-F5344CB8AC3E}">
        <p14:creationId xmlns:p14="http://schemas.microsoft.com/office/powerpoint/2010/main" val="3999129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5DF7613-8E9F-4B92-B792-0AA7205C2D55}"/>
              </a:ext>
            </a:extLst>
          </p:cNvPr>
          <p:cNvSpPr>
            <a:spLocks noGrp="1"/>
          </p:cNvSpPr>
          <p:nvPr>
            <p:ph type="dt" sz="half" idx="10"/>
          </p:nvPr>
        </p:nvSpPr>
        <p:spPr/>
        <p:txBody>
          <a:bodyPr/>
          <a:lstStyle/>
          <a:p>
            <a:fld id="{EBFA7F33-9814-4CBE-BCE9-9C7CD3A52A81}" type="datetimeFigureOut">
              <a:rPr lang="es-ES" smtClean="0"/>
              <a:t>22/04/2022</a:t>
            </a:fld>
            <a:endParaRPr lang="es-ES"/>
          </a:p>
        </p:txBody>
      </p:sp>
      <p:sp>
        <p:nvSpPr>
          <p:cNvPr id="3" name="Marcador de pie de página 2">
            <a:extLst>
              <a:ext uri="{FF2B5EF4-FFF2-40B4-BE49-F238E27FC236}">
                <a16:creationId xmlns:a16="http://schemas.microsoft.com/office/drawing/2014/main" id="{76AE4BE2-E7DF-4627-879D-09B808D1A235}"/>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EDC54B7-1A8B-41CF-8839-68899E9A382E}"/>
              </a:ext>
            </a:extLst>
          </p:cNvPr>
          <p:cNvSpPr>
            <a:spLocks noGrp="1"/>
          </p:cNvSpPr>
          <p:nvPr>
            <p:ph type="sldNum" sz="quarter" idx="12"/>
          </p:nvPr>
        </p:nvSpPr>
        <p:spPr/>
        <p:txBody>
          <a:bodyPr/>
          <a:lstStyle/>
          <a:p>
            <a:fld id="{110A6BF2-03CD-4F5D-957F-6EE7F9D7263E}" type="slidenum">
              <a:rPr lang="es-ES" smtClean="0"/>
              <a:t>‹Nº›</a:t>
            </a:fld>
            <a:endParaRPr lang="es-ES"/>
          </a:p>
        </p:txBody>
      </p:sp>
    </p:spTree>
    <p:extLst>
      <p:ext uri="{BB962C8B-B14F-4D97-AF65-F5344CB8AC3E}">
        <p14:creationId xmlns:p14="http://schemas.microsoft.com/office/powerpoint/2010/main" val="1191121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E87DC4-EE7C-4A77-AD7A-78DD45E2320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D45AC6D-75BA-404A-ACF5-7D17E2B3A3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B0533B5-8A56-41C7-AADA-93CE641FAB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202916B-79A1-4F67-A7CF-C197F6CF2BD6}"/>
              </a:ext>
            </a:extLst>
          </p:cNvPr>
          <p:cNvSpPr>
            <a:spLocks noGrp="1"/>
          </p:cNvSpPr>
          <p:nvPr>
            <p:ph type="dt" sz="half" idx="10"/>
          </p:nvPr>
        </p:nvSpPr>
        <p:spPr/>
        <p:txBody>
          <a:bodyPr/>
          <a:lstStyle/>
          <a:p>
            <a:fld id="{EBFA7F33-9814-4CBE-BCE9-9C7CD3A52A81}" type="datetimeFigureOut">
              <a:rPr lang="es-ES" smtClean="0"/>
              <a:t>22/04/2022</a:t>
            </a:fld>
            <a:endParaRPr lang="es-ES"/>
          </a:p>
        </p:txBody>
      </p:sp>
      <p:sp>
        <p:nvSpPr>
          <p:cNvPr id="6" name="Marcador de pie de página 5">
            <a:extLst>
              <a:ext uri="{FF2B5EF4-FFF2-40B4-BE49-F238E27FC236}">
                <a16:creationId xmlns:a16="http://schemas.microsoft.com/office/drawing/2014/main" id="{3C1B3ECF-2565-485B-8F25-CC6199B2061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F0742B1-F4E5-4239-A9F5-F7E135C4060E}"/>
              </a:ext>
            </a:extLst>
          </p:cNvPr>
          <p:cNvSpPr>
            <a:spLocks noGrp="1"/>
          </p:cNvSpPr>
          <p:nvPr>
            <p:ph type="sldNum" sz="quarter" idx="12"/>
          </p:nvPr>
        </p:nvSpPr>
        <p:spPr/>
        <p:txBody>
          <a:bodyPr/>
          <a:lstStyle/>
          <a:p>
            <a:fld id="{110A6BF2-03CD-4F5D-957F-6EE7F9D7263E}" type="slidenum">
              <a:rPr lang="es-ES" smtClean="0"/>
              <a:t>‹Nº›</a:t>
            </a:fld>
            <a:endParaRPr lang="es-ES"/>
          </a:p>
        </p:txBody>
      </p:sp>
    </p:spTree>
    <p:extLst>
      <p:ext uri="{BB962C8B-B14F-4D97-AF65-F5344CB8AC3E}">
        <p14:creationId xmlns:p14="http://schemas.microsoft.com/office/powerpoint/2010/main" val="1066271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398AC7-E049-42BD-ADAC-B2C4F306987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8FE2CA3-3C4E-4E26-9886-9AFA1079AA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9CAA7176-2FC3-449A-A63A-9790BAA8B6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E63139F-E598-4FA7-9E22-DEF8FB514A8B}"/>
              </a:ext>
            </a:extLst>
          </p:cNvPr>
          <p:cNvSpPr>
            <a:spLocks noGrp="1"/>
          </p:cNvSpPr>
          <p:nvPr>
            <p:ph type="dt" sz="half" idx="10"/>
          </p:nvPr>
        </p:nvSpPr>
        <p:spPr/>
        <p:txBody>
          <a:bodyPr/>
          <a:lstStyle/>
          <a:p>
            <a:fld id="{EBFA7F33-9814-4CBE-BCE9-9C7CD3A52A81}" type="datetimeFigureOut">
              <a:rPr lang="es-ES" smtClean="0"/>
              <a:t>22/04/2022</a:t>
            </a:fld>
            <a:endParaRPr lang="es-ES"/>
          </a:p>
        </p:txBody>
      </p:sp>
      <p:sp>
        <p:nvSpPr>
          <p:cNvPr id="6" name="Marcador de pie de página 5">
            <a:extLst>
              <a:ext uri="{FF2B5EF4-FFF2-40B4-BE49-F238E27FC236}">
                <a16:creationId xmlns:a16="http://schemas.microsoft.com/office/drawing/2014/main" id="{53BF8460-176D-4B1E-B5DD-830E2F6C7B9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2BEE6B2-3FB3-4199-B3A8-AE29B76B13BD}"/>
              </a:ext>
            </a:extLst>
          </p:cNvPr>
          <p:cNvSpPr>
            <a:spLocks noGrp="1"/>
          </p:cNvSpPr>
          <p:nvPr>
            <p:ph type="sldNum" sz="quarter" idx="12"/>
          </p:nvPr>
        </p:nvSpPr>
        <p:spPr/>
        <p:txBody>
          <a:bodyPr/>
          <a:lstStyle/>
          <a:p>
            <a:fld id="{110A6BF2-03CD-4F5D-957F-6EE7F9D7263E}" type="slidenum">
              <a:rPr lang="es-ES" smtClean="0"/>
              <a:t>‹Nº›</a:t>
            </a:fld>
            <a:endParaRPr lang="es-ES"/>
          </a:p>
        </p:txBody>
      </p:sp>
    </p:spTree>
    <p:extLst>
      <p:ext uri="{BB962C8B-B14F-4D97-AF65-F5344CB8AC3E}">
        <p14:creationId xmlns:p14="http://schemas.microsoft.com/office/powerpoint/2010/main" val="643305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0C68204-85ED-413A-A471-486F4087AF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E49B327-A727-49EB-BC3E-48C7233D6C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BC9E8D0-3038-4EC2-BB79-367AE4E317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FA7F33-9814-4CBE-BCE9-9C7CD3A52A81}" type="datetimeFigureOut">
              <a:rPr lang="es-ES" smtClean="0"/>
              <a:t>22/04/2022</a:t>
            </a:fld>
            <a:endParaRPr lang="es-ES"/>
          </a:p>
        </p:txBody>
      </p:sp>
      <p:sp>
        <p:nvSpPr>
          <p:cNvPr id="5" name="Marcador de pie de página 4">
            <a:extLst>
              <a:ext uri="{FF2B5EF4-FFF2-40B4-BE49-F238E27FC236}">
                <a16:creationId xmlns:a16="http://schemas.microsoft.com/office/drawing/2014/main" id="{C79906B9-12B5-4AA0-89D4-F3B3B486CD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F140BC69-F8B0-4D0D-B9DA-4898E545D6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0A6BF2-03CD-4F5D-957F-6EE7F9D7263E}" type="slidenum">
              <a:rPr lang="es-ES" smtClean="0"/>
              <a:t>‹Nº›</a:t>
            </a:fld>
            <a:endParaRPr lang="es-ES"/>
          </a:p>
        </p:txBody>
      </p:sp>
    </p:spTree>
    <p:extLst>
      <p:ext uri="{BB962C8B-B14F-4D97-AF65-F5344CB8AC3E}">
        <p14:creationId xmlns:p14="http://schemas.microsoft.com/office/powerpoint/2010/main" val="3780691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C9DDF2E-DCA7-4B69-9FF6-D7514E04DC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D558D2F-5539-43CB-A160-5FA02A7F0A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5B1BAC7-05E3-435C-B3EC-784F0E0310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145836-6AEF-4C41-BA8C-B02F19F4FA4D}" type="datetime1">
              <a:rPr lang="es-ES" smtClean="0"/>
              <a:t>22/04/2022</a:t>
            </a:fld>
            <a:endParaRPr lang="es-ES"/>
          </a:p>
        </p:txBody>
      </p:sp>
      <p:sp>
        <p:nvSpPr>
          <p:cNvPr id="5" name="Marcador de pie de página 4">
            <a:extLst>
              <a:ext uri="{FF2B5EF4-FFF2-40B4-BE49-F238E27FC236}">
                <a16:creationId xmlns:a16="http://schemas.microsoft.com/office/drawing/2014/main" id="{45A880F3-3FEA-45FF-A49F-BF26EC898C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F1362764-2004-4C8C-A2C5-18A2507327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3DBF3-ACBC-42EB-B890-648F70A723C9}" type="slidenum">
              <a:rPr lang="es-ES" smtClean="0"/>
              <a:t>‹Nº›</a:t>
            </a:fld>
            <a:endParaRPr lang="es-ES"/>
          </a:p>
        </p:txBody>
      </p:sp>
    </p:spTree>
    <p:extLst>
      <p:ext uri="{BB962C8B-B14F-4D97-AF65-F5344CB8AC3E}">
        <p14:creationId xmlns:p14="http://schemas.microsoft.com/office/powerpoint/2010/main" val="25662643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31.xml"/><Relationship Id="rId13" Type="http://schemas.openxmlformats.org/officeDocument/2006/relationships/slide" Target="slide97.xml"/><Relationship Id="rId18" Type="http://schemas.openxmlformats.org/officeDocument/2006/relationships/slide" Target="slide11.xml"/><Relationship Id="rId26" Type="http://schemas.openxmlformats.org/officeDocument/2006/relationships/slide" Target="slide62.xml"/><Relationship Id="rId3" Type="http://schemas.openxmlformats.org/officeDocument/2006/relationships/slide" Target="slide3.xml"/><Relationship Id="rId21" Type="http://schemas.openxmlformats.org/officeDocument/2006/relationships/slide" Target="slide99.xml"/><Relationship Id="rId7" Type="http://schemas.openxmlformats.org/officeDocument/2006/relationships/slide" Target="slide103.xml"/><Relationship Id="rId12" Type="http://schemas.openxmlformats.org/officeDocument/2006/relationships/slide" Target="slide8.xml"/><Relationship Id="rId17" Type="http://schemas.openxmlformats.org/officeDocument/2006/relationships/slide" Target="slide96.xml"/><Relationship Id="rId25" Type="http://schemas.openxmlformats.org/officeDocument/2006/relationships/slide" Target="slide70.xml"/><Relationship Id="rId2" Type="http://schemas.openxmlformats.org/officeDocument/2006/relationships/notesSlide" Target="../notesSlides/notesSlide1.xml"/><Relationship Id="rId16" Type="http://schemas.openxmlformats.org/officeDocument/2006/relationships/slide" Target="slide94.xml"/><Relationship Id="rId20" Type="http://schemas.openxmlformats.org/officeDocument/2006/relationships/image" Target="../media/image2.png"/><Relationship Id="rId29" Type="http://schemas.openxmlformats.org/officeDocument/2006/relationships/comments" Target="../comments/comment1.xml"/><Relationship Id="rId1" Type="http://schemas.openxmlformats.org/officeDocument/2006/relationships/slideLayout" Target="../slideLayouts/slideLayout2.xml"/><Relationship Id="rId6" Type="http://schemas.openxmlformats.org/officeDocument/2006/relationships/slide" Target="slide4.xml"/><Relationship Id="rId11" Type="http://schemas.openxmlformats.org/officeDocument/2006/relationships/slide" Target="slide5.xml"/><Relationship Id="rId24" Type="http://schemas.openxmlformats.org/officeDocument/2006/relationships/slide" Target="slide10.xml"/><Relationship Id="rId5" Type="http://schemas.openxmlformats.org/officeDocument/2006/relationships/slide" Target="slide2.xml"/><Relationship Id="rId15" Type="http://schemas.openxmlformats.org/officeDocument/2006/relationships/slide" Target="slide76.xml"/><Relationship Id="rId23" Type="http://schemas.openxmlformats.org/officeDocument/2006/relationships/slide" Target="slide7.xml"/><Relationship Id="rId28" Type="http://schemas.openxmlformats.org/officeDocument/2006/relationships/slide" Target="slide73.xml"/><Relationship Id="rId10" Type="http://schemas.openxmlformats.org/officeDocument/2006/relationships/slide" Target="slide72.xml"/><Relationship Id="rId19" Type="http://schemas.openxmlformats.org/officeDocument/2006/relationships/slide" Target="slide69.xml"/><Relationship Id="rId4" Type="http://schemas.openxmlformats.org/officeDocument/2006/relationships/image" Target="../media/image1.png"/><Relationship Id="rId9" Type="http://schemas.openxmlformats.org/officeDocument/2006/relationships/slide" Target="slide74.xml"/><Relationship Id="rId14" Type="http://schemas.openxmlformats.org/officeDocument/2006/relationships/slide" Target="slide75.xml"/><Relationship Id="rId22" Type="http://schemas.openxmlformats.org/officeDocument/2006/relationships/slide" Target="slide100.xml"/><Relationship Id="rId27" Type="http://schemas.openxmlformats.org/officeDocument/2006/relationships/slide" Target="slide9.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hyperlink" Target="mailto:privacidad.telefonicaseguros@telefonica.com" TargetMode="External"/><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13.svg"/><Relationship Id="rId10" Type="http://schemas.openxmlformats.org/officeDocument/2006/relationships/slide" Target="slide32.xml"/><Relationship Id="rId4" Type="http://schemas.openxmlformats.org/officeDocument/2006/relationships/image" Target="../media/image12.png"/><Relationship Id="rId9" Type="http://schemas.openxmlformats.org/officeDocument/2006/relationships/image" Target="../media/image7.svg"/></Relationships>
</file>

<file path=ppt/slides/_rels/slide10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3.xml.rels><?xml version="1.0" encoding="UTF-8" standalone="yes"?>
<Relationships xmlns="http://schemas.openxmlformats.org/package/2006/relationships"><Relationship Id="rId8" Type="http://schemas.openxmlformats.org/officeDocument/2006/relationships/slide" Target="slide120.xml"/><Relationship Id="rId13" Type="http://schemas.openxmlformats.org/officeDocument/2006/relationships/image" Target="../media/image1.png"/><Relationship Id="rId18" Type="http://schemas.openxmlformats.org/officeDocument/2006/relationships/slide" Target="slide124.xml"/><Relationship Id="rId3" Type="http://schemas.openxmlformats.org/officeDocument/2006/relationships/slide" Target="slide105.xml"/><Relationship Id="rId7" Type="http://schemas.openxmlformats.org/officeDocument/2006/relationships/slide" Target="slide104.xml"/><Relationship Id="rId12" Type="http://schemas.openxmlformats.org/officeDocument/2006/relationships/image" Target="../media/image2.png"/><Relationship Id="rId17" Type="http://schemas.openxmlformats.org/officeDocument/2006/relationships/slide" Target="slide118.xml"/><Relationship Id="rId2" Type="http://schemas.openxmlformats.org/officeDocument/2006/relationships/image" Target="../media/image3.png"/><Relationship Id="rId16"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slide" Target="slide117.xml"/><Relationship Id="rId11" Type="http://schemas.openxmlformats.org/officeDocument/2006/relationships/slide" Target="slide123.xml"/><Relationship Id="rId5" Type="http://schemas.openxmlformats.org/officeDocument/2006/relationships/slide" Target="slide109.xml"/><Relationship Id="rId15" Type="http://schemas.openxmlformats.org/officeDocument/2006/relationships/slide" Target="slide1.xml"/><Relationship Id="rId10" Type="http://schemas.openxmlformats.org/officeDocument/2006/relationships/slide" Target="slide122.xml"/><Relationship Id="rId19" Type="http://schemas.openxmlformats.org/officeDocument/2006/relationships/slide" Target="slide130.xml"/><Relationship Id="rId4" Type="http://schemas.openxmlformats.org/officeDocument/2006/relationships/slide" Target="slide107.xml"/><Relationship Id="rId9" Type="http://schemas.openxmlformats.org/officeDocument/2006/relationships/slide" Target="slide121.xml"/><Relationship Id="rId14" Type="http://schemas.openxmlformats.org/officeDocument/2006/relationships/image" Target="../media/image5.png"/></Relationships>
</file>

<file path=ppt/slides/_rels/slide104.xml.rels><?xml version="1.0" encoding="UTF-8" standalone="yes"?>
<Relationships xmlns="http://schemas.openxmlformats.org/package/2006/relationships"><Relationship Id="rId3" Type="http://schemas.openxmlformats.org/officeDocument/2006/relationships/slide" Target="slide103.xml"/><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5.pn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99.xml"/><Relationship Id="rId7" Type="http://schemas.openxmlformats.org/officeDocument/2006/relationships/image" Target="../media/image3.png"/><Relationship Id="rId2" Type="http://schemas.openxmlformats.org/officeDocument/2006/relationships/image" Target="../media/image104.png"/><Relationship Id="rId1" Type="http://schemas.openxmlformats.org/officeDocument/2006/relationships/slideLayout" Target="../slideLayouts/slideLayout1.xml"/><Relationship Id="rId6" Type="http://schemas.openxmlformats.org/officeDocument/2006/relationships/slide" Target="slide103.xml"/><Relationship Id="rId5" Type="http://schemas.openxmlformats.org/officeDocument/2006/relationships/image" Target="../media/image1.png"/><Relationship Id="rId10" Type="http://schemas.openxmlformats.org/officeDocument/2006/relationships/image" Target="../media/image4.jpeg"/><Relationship Id="rId4" Type="http://schemas.openxmlformats.org/officeDocument/2006/relationships/image" Target="../media/image16.png"/><Relationship Id="rId9" Type="http://schemas.openxmlformats.org/officeDocument/2006/relationships/slide" Target="slide1.xml"/></Relationships>
</file>

<file path=ppt/slides/_rels/slide106.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slide" Target="slide1.xml"/><Relationship Id="rId2" Type="http://schemas.openxmlformats.org/officeDocument/2006/relationships/slide" Target="slide9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slide" Target="slide103.xml"/></Relationships>
</file>

<file path=ppt/slides/_rels/slide107.xml.rels><?xml version="1.0" encoding="UTF-8" standalone="yes"?>
<Relationships xmlns="http://schemas.openxmlformats.org/package/2006/relationships"><Relationship Id="rId3" Type="http://schemas.openxmlformats.org/officeDocument/2006/relationships/slide" Target="slide103.xml"/><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5.png"/><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 Target="slide103.xml"/><Relationship Id="rId7"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5.pn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slide" Target="slide103.xml"/><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slide" Target="slide31.xml"/><Relationship Id="rId18" Type="http://schemas.openxmlformats.org/officeDocument/2006/relationships/slide" Target="slide44.xml"/><Relationship Id="rId26" Type="http://schemas.openxmlformats.org/officeDocument/2006/relationships/slide" Target="slide82.xml"/><Relationship Id="rId3" Type="http://schemas.openxmlformats.org/officeDocument/2006/relationships/slide" Target="slide12.xml"/><Relationship Id="rId21" Type="http://schemas.openxmlformats.org/officeDocument/2006/relationships/slide" Target="slide51.xml"/><Relationship Id="rId34" Type="http://schemas.openxmlformats.org/officeDocument/2006/relationships/image" Target="../media/image4.jpeg"/><Relationship Id="rId7" Type="http://schemas.openxmlformats.org/officeDocument/2006/relationships/slide" Target="slide19.xml"/><Relationship Id="rId12" Type="http://schemas.openxmlformats.org/officeDocument/2006/relationships/slide" Target="slide30.xml"/><Relationship Id="rId17" Type="http://schemas.openxmlformats.org/officeDocument/2006/relationships/slide" Target="slide43.xml"/><Relationship Id="rId25" Type="http://schemas.openxmlformats.org/officeDocument/2006/relationships/slide" Target="slide77.xml"/><Relationship Id="rId33" Type="http://schemas.openxmlformats.org/officeDocument/2006/relationships/slide" Target="slide1.xml"/><Relationship Id="rId2" Type="http://schemas.openxmlformats.org/officeDocument/2006/relationships/slide" Target="slide2.xml"/><Relationship Id="rId16" Type="http://schemas.openxmlformats.org/officeDocument/2006/relationships/slide" Target="slide42.xml"/><Relationship Id="rId20" Type="http://schemas.openxmlformats.org/officeDocument/2006/relationships/slide" Target="slide50.xml"/><Relationship Id="rId29" Type="http://schemas.openxmlformats.org/officeDocument/2006/relationships/slide" Target="slide92.xml"/><Relationship Id="rId1" Type="http://schemas.openxmlformats.org/officeDocument/2006/relationships/slideLayout" Target="../slideLayouts/slideLayout7.xml"/><Relationship Id="rId6" Type="http://schemas.openxmlformats.org/officeDocument/2006/relationships/slide" Target="slide18.xml"/><Relationship Id="rId11" Type="http://schemas.openxmlformats.org/officeDocument/2006/relationships/slide" Target="slide29.xml"/><Relationship Id="rId24" Type="http://schemas.openxmlformats.org/officeDocument/2006/relationships/slide" Target="slide53.xml"/><Relationship Id="rId32" Type="http://schemas.openxmlformats.org/officeDocument/2006/relationships/slide" Target="slide58.xml"/><Relationship Id="rId5" Type="http://schemas.openxmlformats.org/officeDocument/2006/relationships/slide" Target="slide16.xml"/><Relationship Id="rId15" Type="http://schemas.openxmlformats.org/officeDocument/2006/relationships/slide" Target="slide33.xml"/><Relationship Id="rId23" Type="http://schemas.openxmlformats.org/officeDocument/2006/relationships/slide" Target="slide52.xml"/><Relationship Id="rId28" Type="http://schemas.openxmlformats.org/officeDocument/2006/relationships/slide" Target="slide90.xml"/><Relationship Id="rId10" Type="http://schemas.openxmlformats.org/officeDocument/2006/relationships/slide" Target="slide27.xml"/><Relationship Id="rId19" Type="http://schemas.openxmlformats.org/officeDocument/2006/relationships/slide" Target="slide48.xml"/><Relationship Id="rId31" Type="http://schemas.openxmlformats.org/officeDocument/2006/relationships/slide" Target="slide57.xml"/><Relationship Id="rId4" Type="http://schemas.openxmlformats.org/officeDocument/2006/relationships/slide" Target="slide15.xml"/><Relationship Id="rId9" Type="http://schemas.openxmlformats.org/officeDocument/2006/relationships/slide" Target="slide26.xml"/><Relationship Id="rId14" Type="http://schemas.openxmlformats.org/officeDocument/2006/relationships/slide" Target="slide32.xml"/><Relationship Id="rId22" Type="http://schemas.openxmlformats.org/officeDocument/2006/relationships/hyperlink" Target="Glosario%20Seguro%20Hogar%20Santalucia.pdf" TargetMode="External"/><Relationship Id="rId27" Type="http://schemas.openxmlformats.org/officeDocument/2006/relationships/slide" Target="slide83.xml"/><Relationship Id="rId30" Type="http://schemas.openxmlformats.org/officeDocument/2006/relationships/slide" Target="slide93.xml"/></Relationships>
</file>

<file path=ppt/slides/_rels/slide11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png"/><Relationship Id="rId7" Type="http://schemas.openxmlformats.org/officeDocument/2006/relationships/image" Target="../media/image10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image" Target="../media/image4.jpeg"/><Relationship Id="rId4" Type="http://schemas.openxmlformats.org/officeDocument/2006/relationships/slide" Target="slide103.xml"/><Relationship Id="rId9" Type="http://schemas.openxmlformats.org/officeDocument/2006/relationships/slide" Target="slide1.xml"/></Relationships>
</file>

<file path=ppt/slides/_rels/slide111.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slide" Target="slide1.xml"/><Relationship Id="rId3" Type="http://schemas.openxmlformats.org/officeDocument/2006/relationships/image" Target="../media/image1.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notesSlide" Target="../notesSlides/notesSlide6.xml"/><Relationship Id="rId16" Type="http://schemas.openxmlformats.org/officeDocument/2006/relationships/image" Target="../media/image117.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12.png"/><Relationship Id="rId5" Type="http://schemas.openxmlformats.org/officeDocument/2006/relationships/image" Target="../media/image3.png"/><Relationship Id="rId15" Type="http://schemas.openxmlformats.org/officeDocument/2006/relationships/image" Target="../media/image116.png"/><Relationship Id="rId10" Type="http://schemas.openxmlformats.org/officeDocument/2006/relationships/image" Target="../media/image111.png"/><Relationship Id="rId19" Type="http://schemas.openxmlformats.org/officeDocument/2006/relationships/image" Target="../media/image4.jpeg"/><Relationship Id="rId4" Type="http://schemas.openxmlformats.org/officeDocument/2006/relationships/slide" Target="slide103.xml"/><Relationship Id="rId9" Type="http://schemas.openxmlformats.org/officeDocument/2006/relationships/image" Target="../media/image110.png"/><Relationship Id="rId14" Type="http://schemas.openxmlformats.org/officeDocument/2006/relationships/image" Target="../media/image115.png"/></Relationships>
</file>

<file path=ppt/slides/_rels/slide11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slide" Target="slide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slide" Target="slide103.xml"/></Relationships>
</file>

<file path=ppt/slides/_rels/slide11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slide" Target="slide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slide" Target="slide103.xml"/></Relationships>
</file>

<file path=ppt/slides/_rels/slide114.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png"/><Relationship Id="rId7" Type="http://schemas.openxmlformats.org/officeDocument/2006/relationships/image" Target="../media/image1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slide" Target="slide103.xml"/><Relationship Id="rId9" Type="http://schemas.openxmlformats.org/officeDocument/2006/relationships/image" Target="../media/image4.jpeg"/></Relationships>
</file>

<file path=ppt/slides/_rels/slide115.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png"/><Relationship Id="rId7" Type="http://schemas.openxmlformats.org/officeDocument/2006/relationships/image" Target="../media/image11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slide" Target="slide103.xml"/><Relationship Id="rId9" Type="http://schemas.openxmlformats.org/officeDocument/2006/relationships/image" Target="../media/image4.jpeg"/></Relationships>
</file>

<file path=ppt/slides/_rels/slide116.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png"/><Relationship Id="rId7" Type="http://schemas.openxmlformats.org/officeDocument/2006/relationships/image" Target="../media/image11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slide" Target="slide103.xml"/><Relationship Id="rId9" Type="http://schemas.openxmlformats.org/officeDocument/2006/relationships/image" Target="../media/image4.jpeg"/></Relationships>
</file>

<file path=ppt/slides/_rels/slide1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3.png"/><Relationship Id="rId10" Type="http://schemas.openxmlformats.org/officeDocument/2006/relationships/hyperlink" Target="http://www.telefonicaseguros.es/politica-de-privacidad/" TargetMode="External"/><Relationship Id="rId4" Type="http://schemas.openxmlformats.org/officeDocument/2006/relationships/slide" Target="slide103.xml"/><Relationship Id="rId9" Type="http://schemas.openxmlformats.org/officeDocument/2006/relationships/slide" Target="slide15.xml"/></Relationships>
</file>

<file path=ppt/slides/_rels/slide1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3.png"/><Relationship Id="rId4" Type="http://schemas.openxmlformats.org/officeDocument/2006/relationships/slide" Target="slide103.xml"/><Relationship Id="rId9" Type="http://schemas.openxmlformats.org/officeDocument/2006/relationships/image" Target="../media/image17.03B8F740"/></Relationships>
</file>

<file path=ppt/slides/_rels/slide1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3.png"/><Relationship Id="rId10" Type="http://schemas.openxmlformats.org/officeDocument/2006/relationships/image" Target="../media/image120.png"/><Relationship Id="rId4" Type="http://schemas.openxmlformats.org/officeDocument/2006/relationships/slide" Target="slide103.xml"/><Relationship Id="rId9" Type="http://schemas.openxmlformats.org/officeDocument/2006/relationships/image" Target="../media/image119.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jpeg"/><Relationship Id="rId7" Type="http://schemas.openxmlformats.org/officeDocument/2006/relationships/image" Target="../media/image9.svg"/><Relationship Id="rId2"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slide" Target="slide103.xml"/></Relationships>
</file>

<file path=ppt/slides/_rels/slide12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slide" Target="slide1.xml"/><Relationship Id="rId2" Type="http://schemas.openxmlformats.org/officeDocument/2006/relationships/hyperlink" Target="mailto:atencion@santalucia.es" TargetMode="Externa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slide" Target="slide103.xml"/><Relationship Id="rId9" Type="http://schemas.openxmlformats.org/officeDocument/2006/relationships/hyperlink" Target="mailto:segurohogar@movistar.es" TargetMode="External"/></Relationships>
</file>

<file path=ppt/slides/_rels/slide12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slide" Target="slide103.xml"/><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5.png"/><Relationship Id="rId4" Type="http://schemas.openxmlformats.org/officeDocument/2006/relationships/image" Target="../media/image3.png"/></Relationships>
</file>

<file path=ppt/slides/_rels/slide123.xml.rels><?xml version="1.0" encoding="UTF-8" standalone="yes"?>
<Relationships xmlns="http://schemas.openxmlformats.org/package/2006/relationships"><Relationship Id="rId3" Type="http://schemas.openxmlformats.org/officeDocument/2006/relationships/slide" Target="slide103.xml"/><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5.png"/><Relationship Id="rId4" Type="http://schemas.openxmlformats.org/officeDocument/2006/relationships/image" Target="../media/image3.png"/></Relationships>
</file>

<file path=ppt/slides/_rels/slide124.xml.rels><?xml version="1.0" encoding="UTF-8" standalone="yes"?>
<Relationships xmlns="http://schemas.openxmlformats.org/package/2006/relationships"><Relationship Id="rId3" Type="http://schemas.openxmlformats.org/officeDocument/2006/relationships/slide" Target="slide103.xml"/><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5.png"/><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3" Type="http://schemas.openxmlformats.org/officeDocument/2006/relationships/slide" Target="slide103.xml"/><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5.png"/><Relationship Id="rId4" Type="http://schemas.openxmlformats.org/officeDocument/2006/relationships/image" Target="../media/image3.png"/></Relationships>
</file>

<file path=ppt/slides/_rels/slide126.xml.rels><?xml version="1.0" encoding="UTF-8" standalone="yes"?>
<Relationships xmlns="http://schemas.openxmlformats.org/package/2006/relationships"><Relationship Id="rId8" Type="http://schemas.openxmlformats.org/officeDocument/2006/relationships/hyperlink" Target="mailto:gestioncartera@santalucia.es" TargetMode="External"/><Relationship Id="rId3" Type="http://schemas.openxmlformats.org/officeDocument/2006/relationships/slide" Target="slide103.xml"/><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hyperlink" Target="mailto:supervision-prest.patrimoniales@santalucia.es" TargetMode="External"/></Relationships>
</file>

<file path=ppt/slides/_rels/slide127.xml.rels><?xml version="1.0" encoding="UTF-8" standalone="yes"?>
<Relationships xmlns="http://schemas.openxmlformats.org/package/2006/relationships"><Relationship Id="rId3" Type="http://schemas.openxmlformats.org/officeDocument/2006/relationships/slide" Target="slide103.xml"/><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5.png"/><Relationship Id="rId4" Type="http://schemas.openxmlformats.org/officeDocument/2006/relationships/image" Target="../media/image3.png"/></Relationships>
</file>

<file path=ppt/slides/_rels/slide128.xml.rels><?xml version="1.0" encoding="UTF-8" standalone="yes"?>
<Relationships xmlns="http://schemas.openxmlformats.org/package/2006/relationships"><Relationship Id="rId3" Type="http://schemas.openxmlformats.org/officeDocument/2006/relationships/slide" Target="slide103.xml"/><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5.png"/><Relationship Id="rId4" Type="http://schemas.openxmlformats.org/officeDocument/2006/relationships/image" Target="../media/image3.png"/></Relationships>
</file>

<file path=ppt/slides/_rels/slide129.xml.rels><?xml version="1.0" encoding="UTF-8" standalone="yes"?>
<Relationships xmlns="http://schemas.openxmlformats.org/package/2006/relationships"><Relationship Id="rId3" Type="http://schemas.openxmlformats.org/officeDocument/2006/relationships/slide" Target="slide103.xml"/><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jpeg"/><Relationship Id="rId7" Type="http://schemas.openxmlformats.org/officeDocument/2006/relationships/image" Target="../media/image16.png"/><Relationship Id="rId2"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1.svg"/></Relationships>
</file>

<file path=ppt/slides/_rels/slide130.xml.rels><?xml version="1.0" encoding="UTF-8" standalone="yes"?>
<Relationships xmlns="http://schemas.openxmlformats.org/package/2006/relationships"><Relationship Id="rId8" Type="http://schemas.openxmlformats.org/officeDocument/2006/relationships/hyperlink" Target="mailto:gestionderecibos@santalucia.es" TargetMode="External"/><Relationship Id="rId3" Type="http://schemas.openxmlformats.org/officeDocument/2006/relationships/slide" Target="slide103.xml"/><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5.png"/><Relationship Id="rId10" Type="http://schemas.openxmlformats.org/officeDocument/2006/relationships/image" Target="../media/image122.emf"/><Relationship Id="rId4" Type="http://schemas.openxmlformats.org/officeDocument/2006/relationships/image" Target="../media/image3.png"/><Relationship Id="rId9" Type="http://schemas.openxmlformats.org/officeDocument/2006/relationships/package" Target="../embeddings/Microsoft_Word_Document.docx"/></Relationships>
</file>

<file path=ppt/slides/_rels/slide131.xml.rels><?xml version="1.0" encoding="UTF-8" standalone="yes"?>
<Relationships xmlns="http://schemas.openxmlformats.org/package/2006/relationships"><Relationship Id="rId8" Type="http://schemas.openxmlformats.org/officeDocument/2006/relationships/slide" Target="slide143.xml"/><Relationship Id="rId13" Type="http://schemas.openxmlformats.org/officeDocument/2006/relationships/slide" Target="slide1.xml"/><Relationship Id="rId3" Type="http://schemas.openxmlformats.org/officeDocument/2006/relationships/slide" Target="slide133.xml"/><Relationship Id="rId7" Type="http://schemas.openxmlformats.org/officeDocument/2006/relationships/slide" Target="slide132.xml"/><Relationship Id="rId12" Type="http://schemas.openxmlformats.org/officeDocument/2006/relationships/image" Target="../media/image5.png"/><Relationship Id="rId2" Type="http://schemas.openxmlformats.org/officeDocument/2006/relationships/notesSlide" Target="../notesSlides/notesSlide16.xml"/><Relationship Id="rId16" Type="http://schemas.openxmlformats.org/officeDocument/2006/relationships/slide" Target="slide145.xml"/><Relationship Id="rId1" Type="http://schemas.openxmlformats.org/officeDocument/2006/relationships/slideLayout" Target="../slideLayouts/slideLayout2.xml"/><Relationship Id="rId6" Type="http://schemas.openxmlformats.org/officeDocument/2006/relationships/slide" Target="slide140.xml"/><Relationship Id="rId11" Type="http://schemas.openxmlformats.org/officeDocument/2006/relationships/image" Target="../media/image1.png"/><Relationship Id="rId5" Type="http://schemas.openxmlformats.org/officeDocument/2006/relationships/slide" Target="slide136.xml"/><Relationship Id="rId15" Type="http://schemas.openxmlformats.org/officeDocument/2006/relationships/slide" Target="slide141.xml"/><Relationship Id="rId10" Type="http://schemas.openxmlformats.org/officeDocument/2006/relationships/image" Target="../media/image2.png"/><Relationship Id="rId4" Type="http://schemas.openxmlformats.org/officeDocument/2006/relationships/slide" Target="slide135.xml"/><Relationship Id="rId9" Type="http://schemas.openxmlformats.org/officeDocument/2006/relationships/slide" Target="slide144.xml"/><Relationship Id="rId14" Type="http://schemas.openxmlformats.org/officeDocument/2006/relationships/image" Target="../media/image4.jpe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slide" Target="slide1.xml"/><Relationship Id="rId5" Type="http://schemas.openxmlformats.org/officeDocument/2006/relationships/image" Target="../media/image5.png"/><Relationship Id="rId4" Type="http://schemas.openxmlformats.org/officeDocument/2006/relationships/slide" Target="slide131.xml"/></Relationships>
</file>

<file path=ppt/slides/_rels/slide133.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23.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slide" Target="slide131.xml"/><Relationship Id="rId5" Type="http://schemas.openxmlformats.org/officeDocument/2006/relationships/image" Target="../media/image124.png"/><Relationship Id="rId4" Type="http://schemas.openxmlformats.org/officeDocument/2006/relationships/image" Target="../media/image1.png"/><Relationship Id="rId9" Type="http://schemas.openxmlformats.org/officeDocument/2006/relationships/image" Target="../media/image4.jpe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slide" Target="slide1.xml"/><Relationship Id="rId5" Type="http://schemas.openxmlformats.org/officeDocument/2006/relationships/image" Target="../media/image5.png"/><Relationship Id="rId4" Type="http://schemas.openxmlformats.org/officeDocument/2006/relationships/slide" Target="slide131.xml"/></Relationships>
</file>

<file path=ppt/slides/_rels/slide135.xml.rels><?xml version="1.0" encoding="UTF-8" standalone="yes"?>
<Relationships xmlns="http://schemas.openxmlformats.org/package/2006/relationships"><Relationship Id="rId3" Type="http://schemas.openxmlformats.org/officeDocument/2006/relationships/slide" Target="slide131.xml"/><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slide" Target="slide1.xml"/><Relationship Id="rId4" Type="http://schemas.openxmlformats.org/officeDocument/2006/relationships/image" Target="../media/image5.png"/></Relationships>
</file>

<file path=ppt/slides/_rels/slide136.xml.rels><?xml version="1.0" encoding="UTF-8" standalone="yes"?>
<Relationships xmlns="http://schemas.openxmlformats.org/package/2006/relationships"><Relationship Id="rId3" Type="http://schemas.openxmlformats.org/officeDocument/2006/relationships/slide" Target="slide131.xml"/><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slide" Target="slide1.xml"/><Relationship Id="rId4" Type="http://schemas.openxmlformats.org/officeDocument/2006/relationships/image" Target="../media/image5.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slide" Target="slide131.xml"/><Relationship Id="rId5" Type="http://schemas.openxmlformats.org/officeDocument/2006/relationships/image" Target="../media/image4.jpeg"/><Relationship Id="rId4" Type="http://schemas.openxmlformats.org/officeDocument/2006/relationships/slide" Target="slide1.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slide" Target="slide131.xml"/><Relationship Id="rId5" Type="http://schemas.openxmlformats.org/officeDocument/2006/relationships/image" Target="../media/image4.jpeg"/><Relationship Id="rId4" Type="http://schemas.openxmlformats.org/officeDocument/2006/relationships/slide" Target="slide1.xml"/></Relationships>
</file>

<file path=ppt/slides/_rels/slide13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slide" Target="slide131.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eguros.movistar.es/hogar/legal" TargetMode="External"/><Relationship Id="rId7" Type="http://schemas.openxmlformats.org/officeDocument/2006/relationships/image" Target="../media/image9.svg"/><Relationship Id="rId2" Type="http://schemas.openxmlformats.org/officeDocument/2006/relationships/hyperlink" Target="http://seguros.movistar.es/hogar/legalsl" TargetMode="Externa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jpeg"/><Relationship Id="rId4" Type="http://schemas.openxmlformats.org/officeDocument/2006/relationships/slide" Target="slide11.xml"/><Relationship Id="rId9" Type="http://schemas.openxmlformats.org/officeDocument/2006/relationships/image" Target="../media/image11.svg"/></Relationships>
</file>

<file path=ppt/slides/_rels/slide140.xml.rels><?xml version="1.0" encoding="UTF-8" standalone="yes"?>
<Relationships xmlns="http://schemas.openxmlformats.org/package/2006/relationships"><Relationship Id="rId8" Type="http://schemas.openxmlformats.org/officeDocument/2006/relationships/hyperlink" Target="http://www.telefonicaseguros.es/politica-de-privacidad/" TargetMode="External"/><Relationship Id="rId3" Type="http://schemas.openxmlformats.org/officeDocument/2006/relationships/slide" Target="slide131.xml"/><Relationship Id="rId7" Type="http://schemas.openxmlformats.org/officeDocument/2006/relationships/slide" Target="slide15.xml"/><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slide" Target="slide1.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slide" Target="slide131.xml"/><Relationship Id="rId7" Type="http://schemas.openxmlformats.org/officeDocument/2006/relationships/image" Target="../media/image17.03B8F740"/><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slide" Target="slide1.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slide" Target="slide131.xml"/><Relationship Id="rId7" Type="http://schemas.openxmlformats.org/officeDocument/2006/relationships/image" Target="../media/image119.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slide" Target="slide1.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slide" Target="slide1.xml"/><Relationship Id="rId5" Type="http://schemas.openxmlformats.org/officeDocument/2006/relationships/image" Target="../media/image5.png"/><Relationship Id="rId4" Type="http://schemas.openxmlformats.org/officeDocument/2006/relationships/slide" Target="slide131.xml"/></Relationships>
</file>

<file path=ppt/slides/_rels/slide14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hyperlink" Target="mailto:segurohogar.reclamaciones@movistar.es" TargetMode="External"/><Relationship Id="rId7" Type="http://schemas.openxmlformats.org/officeDocument/2006/relationships/slide" Target="slide1.xml"/><Relationship Id="rId2" Type="http://schemas.openxmlformats.org/officeDocument/2006/relationships/hyperlink" Target="mailto:segurohogar@movistar.es" TargetMode="Externa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slide" Target="slide131.xml"/><Relationship Id="rId4" Type="http://schemas.openxmlformats.org/officeDocument/2006/relationships/image" Target="../media/image1.png"/></Relationships>
</file>

<file path=ppt/slides/_rels/slide145.xml.rels><?xml version="1.0" encoding="UTF-8" standalone="yes"?>
<Relationships xmlns="http://schemas.openxmlformats.org/package/2006/relationships"><Relationship Id="rId3" Type="http://schemas.openxmlformats.org/officeDocument/2006/relationships/slide" Target="slide131.xml"/><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slide" Target="slide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jpeg"/><Relationship Id="rId7" Type="http://schemas.openxmlformats.org/officeDocument/2006/relationships/image" Target="../media/image10.png"/><Relationship Id="rId2"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slide" Target="slide10.xml"/></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jpeg"/><Relationship Id="rId7" Type="http://schemas.openxmlformats.org/officeDocument/2006/relationships/image" Target="../media/image9.svg"/><Relationship Id="rId2"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17.03B8F740"/><Relationship Id="rId4" Type="http://schemas.openxmlformats.org/officeDocument/2006/relationships/image" Target="../media/image6.png"/><Relationship Id="rId9" Type="http://schemas.openxmlformats.org/officeDocument/2006/relationships/image" Target="../media/image11.svg"/></Relationships>
</file>

<file path=ppt/slides/_rels/slide1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 Target="slide11.xml"/><Relationship Id="rId7" Type="http://schemas.openxmlformats.org/officeDocument/2006/relationships/image" Target="../media/image10.png"/><Relationship Id="rId2" Type="http://schemas.openxmlformats.org/officeDocument/2006/relationships/slide" Target="slide40.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1.svg"/><Relationship Id="rId2"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103.xml"/><Relationship Id="rId7"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slide" Target="slide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 Target="slide11.xml"/><Relationship Id="rId7" Type="http://schemas.openxmlformats.org/officeDocument/2006/relationships/image" Target="../media/image11.svg"/><Relationship Id="rId2" Type="http://schemas.openxmlformats.org/officeDocument/2006/relationships/slide" Target="slide9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2.png"/><Relationship Id="rId4" Type="http://schemas.openxmlformats.org/officeDocument/2006/relationships/image" Target="../media/image4.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jpeg"/><Relationship Id="rId7" Type="http://schemas.openxmlformats.org/officeDocument/2006/relationships/image" Target="../media/image31.png"/><Relationship Id="rId2"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7.svg"/><Relationship Id="rId5" Type="http://schemas.openxmlformats.org/officeDocument/2006/relationships/hyperlink" Target="http://www.telefonicaseguros.es/politica-de-privacidad/" TargetMode="External"/><Relationship Id="rId10" Type="http://schemas.openxmlformats.org/officeDocument/2006/relationships/image" Target="../media/image6.png"/><Relationship Id="rId4" Type="http://schemas.openxmlformats.org/officeDocument/2006/relationships/image" Target="../media/image29.png"/><Relationship Id="rId9" Type="http://schemas.openxmlformats.org/officeDocument/2006/relationships/image" Target="../media/image11.sv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jpeg"/><Relationship Id="rId7" Type="http://schemas.openxmlformats.org/officeDocument/2006/relationships/image" Target="../media/image9.svg"/><Relationship Id="rId12" Type="http://schemas.openxmlformats.org/officeDocument/2006/relationships/image" Target="../media/image32.png"/><Relationship Id="rId2"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1.svg"/><Relationship Id="rId5" Type="http://schemas.openxmlformats.org/officeDocument/2006/relationships/slide" Target="slide16.xml"/><Relationship Id="rId10" Type="http://schemas.openxmlformats.org/officeDocument/2006/relationships/image" Target="../media/image10.png"/><Relationship Id="rId4" Type="http://schemas.openxmlformats.org/officeDocument/2006/relationships/slide" Target="slide32.xml"/><Relationship Id="rId9" Type="http://schemas.openxmlformats.org/officeDocument/2006/relationships/image" Target="../media/image7.svg"/></Relationships>
</file>

<file path=ppt/slides/_rels/slide28.xml.rels><?xml version="1.0" encoding="UTF-8" standalone="yes"?>
<Relationships xmlns="http://schemas.openxmlformats.org/package/2006/relationships"><Relationship Id="rId8" Type="http://schemas.openxmlformats.org/officeDocument/2006/relationships/hyperlink" Target="Propuesta%20texto%20cierre%20venta%20Santa%20Luc&#237;a.pdf" TargetMode="External"/><Relationship Id="rId3" Type="http://schemas.openxmlformats.org/officeDocument/2006/relationships/image" Target="../media/image4.jpeg"/><Relationship Id="rId7" Type="http://schemas.openxmlformats.org/officeDocument/2006/relationships/image" Target="../media/image11.svg"/><Relationship Id="rId2"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33.png"/><Relationship Id="rId4" Type="http://schemas.openxmlformats.org/officeDocument/2006/relationships/image" Target="../media/image8.png"/><Relationship Id="rId9" Type="http://schemas.openxmlformats.org/officeDocument/2006/relationships/hyperlink" Target="Propuesta%20texto%20cierre%20venta%20Telef&#243;nica%20Seguros.pd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xml"/><Relationship Id="rId7" Type="http://schemas.openxmlformats.org/officeDocument/2006/relationships/slide" Target="slide7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72.xml"/><Relationship Id="rId5" Type="http://schemas.openxmlformats.org/officeDocument/2006/relationships/slide" Target="slide4.xml"/><Relationship Id="rId4" Type="http://schemas.openxmlformats.org/officeDocument/2006/relationships/image" Target="../media/image4.jpeg"/><Relationship Id="rId9" Type="http://schemas.openxmlformats.org/officeDocument/2006/relationships/slide" Target="slide134.xml"/></Relationships>
</file>

<file path=ppt/slides/_rels/slide3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mailto:Consultas.seguros.telefonica.es@bbva.com" TargetMode="External"/><Relationship Id="rId7" Type="http://schemas.openxmlformats.org/officeDocument/2006/relationships/image" Target="../media/image3.png"/><Relationship Id="rId2" Type="http://schemas.openxmlformats.org/officeDocument/2006/relationships/hyperlink" Target="mailto:movistarcam@santalucia.es" TargetMode="Externa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slide" Target="slide11.xml"/><Relationship Id="rId9" Type="http://schemas.openxmlformats.org/officeDocument/2006/relationships/image" Target="../media/image9.svg"/></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image" Target="../media/image38.png"/><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jpeg"/></Relationships>
</file>

<file path=ppt/slides/_rels/slide3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 Target="slide44.xml"/><Relationship Id="rId7" Type="http://schemas.openxmlformats.org/officeDocument/2006/relationships/slide" Target="slide11.xml"/><Relationship Id="rId2" Type="http://schemas.openxmlformats.org/officeDocument/2006/relationships/slide" Target="slide48.xml"/><Relationship Id="rId1" Type="http://schemas.openxmlformats.org/officeDocument/2006/relationships/slideLayout" Target="../slideLayouts/slideLayout7.xml"/><Relationship Id="rId6" Type="http://schemas.openxmlformats.org/officeDocument/2006/relationships/slide" Target="slide38.xml"/><Relationship Id="rId5" Type="http://schemas.openxmlformats.org/officeDocument/2006/relationships/slide" Target="slide35.xml"/><Relationship Id="rId4" Type="http://schemas.openxmlformats.org/officeDocument/2006/relationships/slide" Target="slide37.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jpeg"/><Relationship Id="rId7" Type="http://schemas.openxmlformats.org/officeDocument/2006/relationships/image" Target="../media/image9.svg"/><Relationship Id="rId2"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jpeg"/></Relationships>
</file>

<file path=ppt/slides/_rels/slide3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slide" Target="slide2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8" Type="http://schemas.openxmlformats.org/officeDocument/2006/relationships/hyperlink" Target="mailto:supervision-prest.patrimoniales@santalucia.es" TargetMode="External"/><Relationship Id="rId3" Type="http://schemas.openxmlformats.org/officeDocument/2006/relationships/image" Target="../media/image3.png"/><Relationship Id="rId7" Type="http://schemas.openxmlformats.org/officeDocument/2006/relationships/hyperlink" Target="mailto:gestioncartera@santalucia.es" TargetMode="External"/><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slide" Target="slide22.xml"/><Relationship Id="rId10" Type="http://schemas.openxmlformats.org/officeDocument/2006/relationships/image" Target="../media/image7.svg"/><Relationship Id="rId4" Type="http://schemas.openxmlformats.org/officeDocument/2006/relationships/image" Target="../media/image5.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jpeg"/></Relationships>
</file>

<file path=ppt/slides/_rels/slide4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mailto:segurohogar@movistar.es" TargetMode="External"/><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jpeg"/><Relationship Id="rId4" Type="http://schemas.openxmlformats.org/officeDocument/2006/relationships/slide" Target="slide11.xml"/><Relationship Id="rId9" Type="http://schemas.openxmlformats.org/officeDocument/2006/relationships/image" Target="../media/image7.svg"/></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5.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39.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1.xml"/><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slide" Target="slide8.xml"/><Relationship Id="rId4" Type="http://schemas.openxmlformats.org/officeDocument/2006/relationships/image" Target="../media/image4.jpeg"/><Relationship Id="rId9" Type="http://schemas.openxmlformats.org/officeDocument/2006/relationships/image" Target="../media/image9.svg"/></Relationships>
</file>

<file path=ppt/slides/_rels/slide50.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image" Target="../media/image5.png"/><Relationship Id="rId2" Type="http://schemas.openxmlformats.org/officeDocument/2006/relationships/hyperlink" Target="mailto:gestioncartera@santalucia.es" TargetMode="Externa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3.png"/><Relationship Id="rId4" Type="http://schemas.openxmlformats.org/officeDocument/2006/relationships/image" Target="../media/image4.jpeg"/></Relationships>
</file>

<file path=ppt/slides/_rels/slide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7.svg"/><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slide" Target="slide55.xml"/><Relationship Id="rId7" Type="http://schemas.openxmlformats.org/officeDocument/2006/relationships/image" Target="../media/image57.png"/><Relationship Id="rId2" Type="http://schemas.openxmlformats.org/officeDocument/2006/relationships/slide" Target="slide54.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4.jpeg"/><Relationship Id="rId4" Type="http://schemas.openxmlformats.org/officeDocument/2006/relationships/slide" Target="slide11.xml"/></Relationships>
</file>

<file path=ppt/slides/_rels/slide5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png"/><Relationship Id="rId2"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mailto:atencion@santalucia.es" TargetMode="External"/><Relationship Id="rId4" Type="http://schemas.openxmlformats.org/officeDocument/2006/relationships/hyperlink" Target="mailto:segurohogar@movistar.e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mailto:segurohogar.reclamaciones@movistar.es" TargetMode="External"/><Relationship Id="rId4" Type="http://schemas.openxmlformats.org/officeDocument/2006/relationships/hyperlink" Target="mailto:segurohogar@movistar.es" TargetMode="External"/></Relationships>
</file>

<file path=ppt/slides/_rels/slide56.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image" Target="../media/image7.svg"/><Relationship Id="rId2" Type="http://schemas.openxmlformats.org/officeDocument/2006/relationships/slide" Target="slide6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8.png"/><Relationship Id="rId4" Type="http://schemas.openxmlformats.org/officeDocument/2006/relationships/image" Target="../media/image4.jpeg"/></Relationships>
</file>

<file path=ppt/slides/_rels/slide5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7.sv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 Target="slide62.xml"/><Relationship Id="rId7" Type="http://schemas.openxmlformats.org/officeDocument/2006/relationships/image" Target="../media/image4.jpeg"/><Relationship Id="rId2" Type="http://schemas.openxmlformats.org/officeDocument/2006/relationships/slide" Target="slide61.xml"/><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slide" Target="slide64.xml"/><Relationship Id="rId4" Type="http://schemas.openxmlformats.org/officeDocument/2006/relationships/slide" Target="slide63.xml"/><Relationship Id="rId9" Type="http://schemas.openxmlformats.org/officeDocument/2006/relationships/image" Target="../media/image62.svg"/></Relationships>
</file>

<file path=ppt/slides/_rels/slide6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mailto:segurohogar.reclamaciones@movistar.es" TargetMode="External"/></Relationships>
</file>

<file path=ppt/slides/_rels/slide63.xml.rels><?xml version="1.0" encoding="UTF-8" standalone="yes"?>
<Relationships xmlns="http://schemas.openxmlformats.org/package/2006/relationships"><Relationship Id="rId2" Type="http://schemas.openxmlformats.org/officeDocument/2006/relationships/hyperlink" Target="mailto:reclamaciones.telefonicaseguros@telefonica.com" TargetMode="Externa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slide" Target="slide6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7.sv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slide" Target="slide1.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1.xml"/><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www.telefonicaseguros.es/politica-de-privacidad" TargetMode="External"/><Relationship Id="rId5" Type="http://schemas.openxmlformats.org/officeDocument/2006/relationships/hyperlink" Target="http://www.telefonicaseguros.es/politica-de-privacidad/%20y" TargetMode="External"/><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mailto:defensacarteracat@santalucia.es" TargetMode="External"/><Relationship Id="rId2" Type="http://schemas.openxmlformats.org/officeDocument/2006/relationships/hyperlink" Target="mailto:incidencias.seguros.telefonica-es@bbva.com" TargetMode="Externa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slide" Target="slide1.xml"/><Relationship Id="rId4" Type="http://schemas.openxmlformats.org/officeDocument/2006/relationships/hyperlink" Target="mailto:incidencia-tramitadores@irisglobal.es"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eguros.movistar.es/hogar/legal" TargetMode="External"/><Relationship Id="rId7" Type="http://schemas.openxmlformats.org/officeDocument/2006/relationships/image" Target="../media/image7.svg"/><Relationship Id="rId2" Type="http://schemas.openxmlformats.org/officeDocument/2006/relationships/hyperlink" Target="http://seguros.movistar.es/hogar/legalsl" TargetMode="Externa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slide" Target="slide1.xml"/></Relationships>
</file>

<file path=ppt/slides/_rels/slide7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xml"/><Relationship Id="rId1" Type="http://schemas.openxmlformats.org/officeDocument/2006/relationships/slideLayout" Target="../slideLayouts/slideLayout18.xml"/><Relationship Id="rId5" Type="http://schemas.openxmlformats.org/officeDocument/2006/relationships/image" Target="../media/image7.svg"/><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hyperlink" Target="https://www.telefonicaseguros.es/area-cliente/" TargetMode="External"/><Relationship Id="rId1" Type="http://schemas.openxmlformats.org/officeDocument/2006/relationships/slideLayout" Target="../slideLayouts/slideLayout18.xml"/><Relationship Id="rId4" Type="http://schemas.openxmlformats.org/officeDocument/2006/relationships/image" Target="../media/image4.jpeg"/></Relationships>
</file>

<file path=ppt/slides/_rels/slide7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 Target="slide73.xml"/><Relationship Id="rId7" Type="http://schemas.openxmlformats.org/officeDocument/2006/relationships/image" Target="../media/image7.svg"/><Relationship Id="rId2" Type="http://schemas.openxmlformats.org/officeDocument/2006/relationships/hyperlink" Target="mailto:segurohogar@movistar.es" TargetMode="Externa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slide" Target="slide11.xml"/></Relationships>
</file>

<file path=ppt/slides/_rels/slide7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18.xml"/><Relationship Id="rId5" Type="http://schemas.openxmlformats.org/officeDocument/2006/relationships/image" Target="../media/image69.png"/><Relationship Id="rId4" Type="http://schemas.openxmlformats.org/officeDocument/2006/relationships/image" Target="../media/image68.emf"/></Relationships>
</file>

<file path=ppt/slides/_rels/slide79.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svg"/><Relationship Id="rId2" Type="http://schemas.openxmlformats.org/officeDocument/2006/relationships/slide" Target="slide11.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71.png"/><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jpeg"/></Relationships>
</file>

<file path=ppt/slides/_rels/slide80.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image" Target="../media/image73.png"/><Relationship Id="rId2" Type="http://schemas.openxmlformats.org/officeDocument/2006/relationships/image" Target="../media/image4.jpeg"/><Relationship Id="rId1" Type="http://schemas.openxmlformats.org/officeDocument/2006/relationships/slideLayout" Target="../slideLayouts/slideLayout18.xml"/><Relationship Id="rId6" Type="http://schemas.openxmlformats.org/officeDocument/2006/relationships/image" Target="../media/image72.png"/><Relationship Id="rId5" Type="http://schemas.openxmlformats.org/officeDocument/2006/relationships/image" Target="../media/image7.svg"/><Relationship Id="rId4" Type="http://schemas.openxmlformats.org/officeDocument/2006/relationships/image" Target="../media/image6.png"/></Relationships>
</file>

<file path=ppt/slides/_rels/slide8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18.xml"/><Relationship Id="rId4" Type="http://schemas.openxmlformats.org/officeDocument/2006/relationships/image" Target="../media/image74.png"/></Relationships>
</file>

<file path=ppt/slides/_rels/slide8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1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75.png"/></Relationships>
</file>

<file path=ppt/slides/_rels/slide8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18.xml"/><Relationship Id="rId4" Type="http://schemas.openxmlformats.org/officeDocument/2006/relationships/hyperlink" Target="mailto:segurohogar@movistar.es"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18.xml"/><Relationship Id="rId6" Type="http://schemas.openxmlformats.org/officeDocument/2006/relationships/image" Target="../media/image76.png"/><Relationship Id="rId5" Type="http://schemas.openxmlformats.org/officeDocument/2006/relationships/image" Target="../media/image7.svg"/><Relationship Id="rId4" Type="http://schemas.openxmlformats.org/officeDocument/2006/relationships/image" Target="../media/image6.png"/></Relationships>
</file>

<file path=ppt/slides/_rels/slide8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4.jpeg"/><Relationship Id="rId7" Type="http://schemas.openxmlformats.org/officeDocument/2006/relationships/image" Target="../media/image78.png"/><Relationship Id="rId2" Type="http://schemas.openxmlformats.org/officeDocument/2006/relationships/slide" Target="slide11.xml"/><Relationship Id="rId1" Type="http://schemas.openxmlformats.org/officeDocument/2006/relationships/slideLayout" Target="../slideLayouts/slideLayout18.xml"/><Relationship Id="rId6" Type="http://schemas.openxmlformats.org/officeDocument/2006/relationships/image" Target="../media/image77.png"/><Relationship Id="rId5" Type="http://schemas.openxmlformats.org/officeDocument/2006/relationships/image" Target="../media/image7.svg"/><Relationship Id="rId4" Type="http://schemas.openxmlformats.org/officeDocument/2006/relationships/image" Target="../media/image6.png"/></Relationships>
</file>

<file path=ppt/slides/_rels/slide87.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3.png"/><Relationship Id="rId2" Type="http://schemas.openxmlformats.org/officeDocument/2006/relationships/slide" Target="slide11.xml"/><Relationship Id="rId1" Type="http://schemas.openxmlformats.org/officeDocument/2006/relationships/slideLayout" Target="../slideLayouts/slideLayout1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8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18.xml"/><Relationship Id="rId5" Type="http://schemas.openxmlformats.org/officeDocument/2006/relationships/image" Target="../media/image85.png"/><Relationship Id="rId4" Type="http://schemas.openxmlformats.org/officeDocument/2006/relationships/image" Target="../media/image84.png"/></Relationships>
</file>

<file path=ppt/slides/_rels/slide89.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hyperlink" Target="mailto:segurohogar@movistar.es" TargetMode="External"/><Relationship Id="rId2" Type="http://schemas.openxmlformats.org/officeDocument/2006/relationships/slide" Target="slide11.xml"/><Relationship Id="rId1" Type="http://schemas.openxmlformats.org/officeDocument/2006/relationships/slideLayout" Target="../slideLayouts/slideLayout18.xml"/><Relationship Id="rId6" Type="http://schemas.openxmlformats.org/officeDocument/2006/relationships/image" Target="../media/image86.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4.jpeg"/></Relationships>
</file>

<file path=ppt/slides/_rels/slide9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jpeg"/><Relationship Id="rId7" Type="http://schemas.openxmlformats.org/officeDocument/2006/relationships/image" Target="../media/image87.emf"/><Relationship Id="rId2" Type="http://schemas.openxmlformats.org/officeDocument/2006/relationships/slide" Target="slide11.xml"/><Relationship Id="rId1" Type="http://schemas.openxmlformats.org/officeDocument/2006/relationships/slideLayout" Target="../slideLayouts/slideLayout1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slide" Target="slide5.xml"/></Relationships>
</file>

<file path=ppt/slides/_rels/slide9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18.xml"/><Relationship Id="rId6" Type="http://schemas.openxmlformats.org/officeDocument/2006/relationships/image" Target="../media/image75.png"/><Relationship Id="rId5" Type="http://schemas.openxmlformats.org/officeDocument/2006/relationships/image" Target="../media/image7.svg"/><Relationship Id="rId4" Type="http://schemas.openxmlformats.org/officeDocument/2006/relationships/image" Target="../media/image6.png"/></Relationships>
</file>

<file path=ppt/slides/_rels/slide9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1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11.xml"/><Relationship Id="rId1" Type="http://schemas.openxmlformats.org/officeDocument/2006/relationships/slideLayout" Target="../slideLayouts/slideLayout18.xml"/><Relationship Id="rId5" Type="http://schemas.openxmlformats.org/officeDocument/2006/relationships/image" Target="../media/image93.png"/><Relationship Id="rId4" Type="http://schemas.openxmlformats.org/officeDocument/2006/relationships/image" Target="../media/image92.png"/></Relationships>
</file>

<file path=ppt/slides/_rels/slide94.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hyperlink" Target="mailto:servicedesk.callcenter@telefonica.com" TargetMode="External"/><Relationship Id="rId7" Type="http://schemas.openxmlformats.org/officeDocument/2006/relationships/image" Target="../media/image96.emf"/><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hyperlink" Target="mailto:aida.delaruatarin@telefonica.com" TargetMode="External"/><Relationship Id="rId9" Type="http://schemas.openxmlformats.org/officeDocument/2006/relationships/image" Target="../media/image4.jpeg"/></Relationships>
</file>

<file path=ppt/slides/_rels/slide9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97.jpeg"/><Relationship Id="rId4" Type="http://schemas.openxmlformats.org/officeDocument/2006/relationships/image" Target="../media/image4.jpeg"/></Relationships>
</file>

<file path=ppt/slides/_rels/slide96.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 Target="slide103.xml"/><Relationship Id="rId7"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slide" Target="slide132.xml"/><Relationship Id="rId5" Type="http://schemas.openxmlformats.org/officeDocument/2006/relationships/image" Target="../media/image5.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 Target="slide1.xml"/><Relationship Id="rId7" Type="http://schemas.openxmlformats.org/officeDocument/2006/relationships/image" Target="../media/image100.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4.jpeg"/><Relationship Id="rId9" Type="http://schemas.openxmlformats.org/officeDocument/2006/relationships/image" Target="../media/image102.png"/></Relationships>
</file>

<file path=ppt/slides/_rels/slide98.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 Target="slide103.xml"/><Relationship Id="rId7"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 Target="slide132.xml"/><Relationship Id="rId5" Type="http://schemas.openxmlformats.org/officeDocument/2006/relationships/image" Target="../media/image5.pn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 Target="slide103.xml"/><Relationship Id="rId7"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132.xml"/><Relationship Id="rId5"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ángulo: esquinas redondeadas 38">
            <a:hlinkClick r:id="rId3" action="ppaction://hlinksldjump"/>
            <a:extLst>
              <a:ext uri="{FF2B5EF4-FFF2-40B4-BE49-F238E27FC236}">
                <a16:creationId xmlns:a16="http://schemas.microsoft.com/office/drawing/2014/main" id="{0669B817-1CD5-411E-BC7E-2F885A906D15}"/>
              </a:ext>
            </a:extLst>
          </p:cNvPr>
          <p:cNvSpPr/>
          <p:nvPr/>
        </p:nvSpPr>
        <p:spPr>
          <a:xfrm>
            <a:off x="6981825" y="6101326"/>
            <a:ext cx="4930057" cy="6655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vert="horz" bIns="0" rtlCol="0" anchor="ctr" anchorCtr="0"/>
          <a:lstStyle/>
          <a:p>
            <a:r>
              <a:rPr lang="es-ES" sz="1200" b="1" dirty="0">
                <a:solidFill>
                  <a:schemeClr val="tx1"/>
                </a:solidFill>
              </a:rPr>
              <a:t>INCIDENCIAS </a:t>
            </a:r>
          </a:p>
          <a:p>
            <a:r>
              <a:rPr lang="es-ES" sz="1200" b="1" dirty="0">
                <a:solidFill>
                  <a:schemeClr val="tx1"/>
                </a:solidFill>
              </a:rPr>
              <a:t>HERRAMIENTAS</a:t>
            </a:r>
          </a:p>
        </p:txBody>
      </p:sp>
      <p:sp>
        <p:nvSpPr>
          <p:cNvPr id="18" name="Rectángulo: esquinas redondeadas 17">
            <a:extLst>
              <a:ext uri="{FF2B5EF4-FFF2-40B4-BE49-F238E27FC236}">
                <a16:creationId xmlns:a16="http://schemas.microsoft.com/office/drawing/2014/main" id="{3E354300-AEB6-4210-B811-CE9ECAEF4FB5}"/>
              </a:ext>
            </a:extLst>
          </p:cNvPr>
          <p:cNvSpPr/>
          <p:nvPr/>
        </p:nvSpPr>
        <p:spPr>
          <a:xfrm>
            <a:off x="10302072" y="2014636"/>
            <a:ext cx="1584216" cy="380081"/>
          </a:xfrm>
          <a:prstGeom prst="roundRect">
            <a:avLst/>
          </a:prstGeom>
          <a:solidFill>
            <a:schemeClr val="accent4">
              <a:lumMod val="60000"/>
              <a:lumOff val="4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CLIENTE</a:t>
            </a:r>
          </a:p>
        </p:txBody>
      </p:sp>
      <p:sp>
        <p:nvSpPr>
          <p:cNvPr id="25" name="Rectángulo: esquinas redondeadas 24">
            <a:extLst>
              <a:ext uri="{FF2B5EF4-FFF2-40B4-BE49-F238E27FC236}">
                <a16:creationId xmlns:a16="http://schemas.microsoft.com/office/drawing/2014/main" id="{89B3A218-4456-4253-A122-440AE733190B}"/>
              </a:ext>
            </a:extLst>
          </p:cNvPr>
          <p:cNvSpPr/>
          <p:nvPr/>
        </p:nvSpPr>
        <p:spPr>
          <a:xfrm>
            <a:off x="2664127" y="2008958"/>
            <a:ext cx="2089433" cy="394386"/>
          </a:xfrm>
          <a:prstGeom prst="roundRect">
            <a:avLst/>
          </a:prstGeom>
          <a:solidFill>
            <a:schemeClr val="accent4">
              <a:lumMod val="60000"/>
              <a:lumOff val="4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VENTA: ARGUMENTARIO</a:t>
            </a:r>
          </a:p>
        </p:txBody>
      </p:sp>
      <p:sp>
        <p:nvSpPr>
          <p:cNvPr id="5" name="Rectángulo: esquinas redondeadas 4">
            <a:extLst>
              <a:ext uri="{FF2B5EF4-FFF2-40B4-BE49-F238E27FC236}">
                <a16:creationId xmlns:a16="http://schemas.microsoft.com/office/drawing/2014/main" id="{92FAC812-1630-425A-8225-3F49B5A39508}"/>
              </a:ext>
            </a:extLst>
          </p:cNvPr>
          <p:cNvSpPr/>
          <p:nvPr/>
        </p:nvSpPr>
        <p:spPr>
          <a:xfrm>
            <a:off x="136269" y="735958"/>
            <a:ext cx="11919461" cy="418614"/>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t>FICHA PRODUCTO SEGURO DE HOGAR DE MOVISTAR SEGUROS</a:t>
            </a:r>
          </a:p>
        </p:txBody>
      </p:sp>
      <p:pic>
        <p:nvPicPr>
          <p:cNvPr id="27" name="Imagen 26">
            <a:extLst>
              <a:ext uri="{FF2B5EF4-FFF2-40B4-BE49-F238E27FC236}">
                <a16:creationId xmlns:a16="http://schemas.microsoft.com/office/drawing/2014/main" id="{E6D711E3-7351-46BC-B476-B63F76B1B0C0}"/>
              </a:ext>
            </a:extLst>
          </p:cNvPr>
          <p:cNvPicPr>
            <a:picLocks noChangeAspect="1"/>
          </p:cNvPicPr>
          <p:nvPr/>
        </p:nvPicPr>
        <p:blipFill>
          <a:blip r:embed="rId4"/>
          <a:stretch>
            <a:fillRect/>
          </a:stretch>
        </p:blipFill>
        <p:spPr>
          <a:xfrm>
            <a:off x="163566" y="0"/>
            <a:ext cx="1647539" cy="597408"/>
          </a:xfrm>
          <a:prstGeom prst="rect">
            <a:avLst/>
          </a:prstGeom>
        </p:spPr>
      </p:pic>
      <p:sp>
        <p:nvSpPr>
          <p:cNvPr id="28" name="Rectángulo: esquinas redondeadas 27">
            <a:hlinkClick r:id="rId5" action="ppaction://hlinksldjump"/>
            <a:extLst>
              <a:ext uri="{FF2B5EF4-FFF2-40B4-BE49-F238E27FC236}">
                <a16:creationId xmlns:a16="http://schemas.microsoft.com/office/drawing/2014/main" id="{C851DC52-E34C-469A-AA8E-B5C040454C7F}"/>
              </a:ext>
            </a:extLst>
          </p:cNvPr>
          <p:cNvSpPr/>
          <p:nvPr/>
        </p:nvSpPr>
        <p:spPr>
          <a:xfrm>
            <a:off x="163566" y="2014636"/>
            <a:ext cx="2135983" cy="333614"/>
          </a:xfrm>
          <a:prstGeom prst="roundRect">
            <a:avLst/>
          </a:prstGeom>
          <a:solidFill>
            <a:schemeClr val="accent4">
              <a:lumMod val="60000"/>
              <a:lumOff val="40000"/>
            </a:schemeClr>
          </a:solidFill>
          <a:ln w="222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DE UN VISTAZO</a:t>
            </a:r>
          </a:p>
        </p:txBody>
      </p:sp>
      <p:sp>
        <p:nvSpPr>
          <p:cNvPr id="30" name="Rectángulo: esquinas redondeadas 29">
            <a:hlinkClick r:id="rId6" action="ppaction://hlinksldjump"/>
            <a:extLst>
              <a:ext uri="{FF2B5EF4-FFF2-40B4-BE49-F238E27FC236}">
                <a16:creationId xmlns:a16="http://schemas.microsoft.com/office/drawing/2014/main" id="{AB8AF85E-22B8-46AC-BF86-755D2D94735E}"/>
              </a:ext>
            </a:extLst>
          </p:cNvPr>
          <p:cNvSpPr/>
          <p:nvPr/>
        </p:nvSpPr>
        <p:spPr>
          <a:xfrm>
            <a:off x="128322" y="2529108"/>
            <a:ext cx="2135982" cy="1686841"/>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DESCRIPCIÓN</a:t>
            </a:r>
          </a:p>
          <a:p>
            <a:pPr marL="171450" indent="-171450">
              <a:buFont typeface="Arial" panose="020B0604020202020204" pitchFamily="34" charset="0"/>
              <a:buChar char="•"/>
            </a:pPr>
            <a:r>
              <a:rPr lang="es-ES" sz="1200" dirty="0">
                <a:solidFill>
                  <a:schemeClr val="tx1"/>
                </a:solidFill>
              </a:rPr>
              <a:t>Estado comercial del servicio</a:t>
            </a:r>
          </a:p>
          <a:p>
            <a:pPr marL="171450" indent="-171450">
              <a:buFont typeface="Arial" panose="020B0604020202020204" pitchFamily="34" charset="0"/>
              <a:buChar char="•"/>
            </a:pPr>
            <a:r>
              <a:rPr lang="es-ES" sz="1200" dirty="0">
                <a:solidFill>
                  <a:schemeClr val="tx1"/>
                </a:solidFill>
              </a:rPr>
              <a:t>¿Qué es?</a:t>
            </a:r>
          </a:p>
          <a:p>
            <a:pPr marL="171450" indent="-171450">
              <a:buFont typeface="Arial" panose="020B0604020202020204" pitchFamily="34" charset="0"/>
              <a:buChar char="•"/>
            </a:pPr>
            <a:r>
              <a:rPr lang="es-ES" sz="1200" dirty="0">
                <a:solidFill>
                  <a:schemeClr val="tx1"/>
                </a:solidFill>
              </a:rPr>
              <a:t>¿A quién va dirigido?</a:t>
            </a:r>
          </a:p>
          <a:p>
            <a:pPr marL="171450" indent="-171450">
              <a:buFont typeface="Arial" panose="020B0604020202020204" pitchFamily="34" charset="0"/>
              <a:buChar char="•"/>
            </a:pPr>
            <a:r>
              <a:rPr lang="es-ES" sz="1200" dirty="0">
                <a:solidFill>
                  <a:schemeClr val="tx1"/>
                </a:solidFill>
              </a:rPr>
              <a:t>Canales de Venta/Contratación</a:t>
            </a:r>
          </a:p>
        </p:txBody>
      </p:sp>
      <p:sp>
        <p:nvSpPr>
          <p:cNvPr id="31" name="Rectángulo: esquinas redondeadas 30">
            <a:hlinkClick r:id="rId7" action="ppaction://hlinksldjump"/>
            <a:extLst>
              <a:ext uri="{FF2B5EF4-FFF2-40B4-BE49-F238E27FC236}">
                <a16:creationId xmlns:a16="http://schemas.microsoft.com/office/drawing/2014/main" id="{84723609-4BAA-4DF9-9449-08B5BB586A3D}"/>
              </a:ext>
            </a:extLst>
          </p:cNvPr>
          <p:cNvSpPr/>
          <p:nvPr/>
        </p:nvSpPr>
        <p:spPr>
          <a:xfrm>
            <a:off x="2664126" y="4510238"/>
            <a:ext cx="2414865" cy="70504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dirty="0">
                <a:solidFill>
                  <a:schemeClr val="tx1"/>
                </a:solidFill>
              </a:rPr>
              <a:t>Modalidades cubiertas conjuntamente por Telefónica Seguros y Santalucía</a:t>
            </a:r>
          </a:p>
        </p:txBody>
      </p:sp>
      <p:sp>
        <p:nvSpPr>
          <p:cNvPr id="32" name="Rectángulo: esquinas redondeadas 31">
            <a:hlinkClick r:id="rId8" action="ppaction://hlinksldjump"/>
            <a:extLst>
              <a:ext uri="{FF2B5EF4-FFF2-40B4-BE49-F238E27FC236}">
                <a16:creationId xmlns:a16="http://schemas.microsoft.com/office/drawing/2014/main" id="{669AB734-5146-4324-9199-779CEEB62891}"/>
              </a:ext>
            </a:extLst>
          </p:cNvPr>
          <p:cNvSpPr/>
          <p:nvPr/>
        </p:nvSpPr>
        <p:spPr>
          <a:xfrm>
            <a:off x="2664126" y="5285751"/>
            <a:ext cx="2414865" cy="570771"/>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dirty="0">
                <a:solidFill>
                  <a:schemeClr val="tx1"/>
                </a:solidFill>
              </a:rPr>
              <a:t>Modalidades cubiertas únicamente por Telefónica</a:t>
            </a:r>
          </a:p>
        </p:txBody>
      </p:sp>
      <p:sp>
        <p:nvSpPr>
          <p:cNvPr id="33" name="Rectángulo: esquinas redondeadas 32">
            <a:hlinkClick r:id="rId9" action="ppaction://hlinksldjump"/>
            <a:extLst>
              <a:ext uri="{FF2B5EF4-FFF2-40B4-BE49-F238E27FC236}">
                <a16:creationId xmlns:a16="http://schemas.microsoft.com/office/drawing/2014/main" id="{749DCC11-964B-450C-9117-2C23946BF53D}"/>
              </a:ext>
            </a:extLst>
          </p:cNvPr>
          <p:cNvSpPr/>
          <p:nvPr/>
        </p:nvSpPr>
        <p:spPr>
          <a:xfrm>
            <a:off x="10302071" y="4256848"/>
            <a:ext cx="1584217" cy="45009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dirty="0">
                <a:solidFill>
                  <a:schemeClr val="tx1"/>
                </a:solidFill>
              </a:rPr>
              <a:t>Facturación  y Pagos</a:t>
            </a:r>
          </a:p>
        </p:txBody>
      </p:sp>
      <p:sp>
        <p:nvSpPr>
          <p:cNvPr id="17" name="Rectángulo: esquinas redondeadas 16">
            <a:hlinkClick r:id="rId3" action="ppaction://hlinksldjump"/>
            <a:extLst>
              <a:ext uri="{FF2B5EF4-FFF2-40B4-BE49-F238E27FC236}">
                <a16:creationId xmlns:a16="http://schemas.microsoft.com/office/drawing/2014/main" id="{39E26E59-9C5C-44CA-89E6-A37180F0FAB9}"/>
              </a:ext>
            </a:extLst>
          </p:cNvPr>
          <p:cNvSpPr/>
          <p:nvPr/>
        </p:nvSpPr>
        <p:spPr>
          <a:xfrm>
            <a:off x="136978" y="4629044"/>
            <a:ext cx="2135983" cy="54227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dirty="0">
                <a:solidFill>
                  <a:schemeClr val="tx1"/>
                </a:solidFill>
              </a:rPr>
              <a:t>Histórico de cambios del producto</a:t>
            </a:r>
          </a:p>
        </p:txBody>
      </p:sp>
      <p:sp>
        <p:nvSpPr>
          <p:cNvPr id="20" name="Rectángulo: esquinas redondeadas 19">
            <a:hlinkClick r:id="rId10" action="ppaction://hlinksldjump"/>
            <a:extLst>
              <a:ext uri="{FF2B5EF4-FFF2-40B4-BE49-F238E27FC236}">
                <a16:creationId xmlns:a16="http://schemas.microsoft.com/office/drawing/2014/main" id="{4C8D8BEF-A481-4529-8231-BC973B35777D}"/>
              </a:ext>
            </a:extLst>
          </p:cNvPr>
          <p:cNvSpPr/>
          <p:nvPr/>
        </p:nvSpPr>
        <p:spPr>
          <a:xfrm>
            <a:off x="10302071" y="2539130"/>
            <a:ext cx="1584217" cy="698273"/>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dirty="0">
                <a:solidFill>
                  <a:schemeClr val="tx1"/>
                </a:solidFill>
              </a:rPr>
              <a:t>Qué documentación recibe o tiene a disposición el cliente</a:t>
            </a:r>
          </a:p>
        </p:txBody>
      </p:sp>
      <p:sp>
        <p:nvSpPr>
          <p:cNvPr id="19" name="Rectángulo: esquinas redondeadas 18">
            <a:extLst>
              <a:ext uri="{FF2B5EF4-FFF2-40B4-BE49-F238E27FC236}">
                <a16:creationId xmlns:a16="http://schemas.microsoft.com/office/drawing/2014/main" id="{B762A993-42EC-4BB7-9612-05F0239A001D}"/>
              </a:ext>
            </a:extLst>
          </p:cNvPr>
          <p:cNvSpPr/>
          <p:nvPr/>
        </p:nvSpPr>
        <p:spPr>
          <a:xfrm>
            <a:off x="5701645" y="2000568"/>
            <a:ext cx="4252996" cy="415537"/>
          </a:xfrm>
          <a:prstGeom prst="roundRect">
            <a:avLst/>
          </a:prstGeom>
          <a:solidFill>
            <a:schemeClr val="accent4">
              <a:lumMod val="60000"/>
              <a:lumOff val="4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OPERATIVA ATENCION CALL CENTER</a:t>
            </a:r>
          </a:p>
          <a:p>
            <a:endParaRPr lang="es-ES" sz="1200" b="1" dirty="0">
              <a:solidFill>
                <a:schemeClr val="tx1"/>
              </a:solidFill>
            </a:endParaRPr>
          </a:p>
        </p:txBody>
      </p:sp>
      <p:sp>
        <p:nvSpPr>
          <p:cNvPr id="22" name="Rectángulo: esquinas redondeadas 21">
            <a:hlinkClick r:id="rId11" action="ppaction://hlinksldjump"/>
            <a:extLst>
              <a:ext uri="{FF2B5EF4-FFF2-40B4-BE49-F238E27FC236}">
                <a16:creationId xmlns:a16="http://schemas.microsoft.com/office/drawing/2014/main" id="{D4C52E5F-20A8-489A-9966-26E21EF63B44}"/>
              </a:ext>
            </a:extLst>
          </p:cNvPr>
          <p:cNvSpPr/>
          <p:nvPr/>
        </p:nvSpPr>
        <p:spPr>
          <a:xfrm>
            <a:off x="6035185" y="2627615"/>
            <a:ext cx="1588280" cy="66850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pPr algn="ctr"/>
            <a:r>
              <a:rPr lang="es-ES" sz="1200" dirty="0">
                <a:solidFill>
                  <a:schemeClr val="tx1"/>
                </a:solidFill>
              </a:rPr>
              <a:t>Presentación recepción llamadas/ </a:t>
            </a:r>
            <a:r>
              <a:rPr lang="es-ES" sz="1200" dirty="0" err="1">
                <a:solidFill>
                  <a:schemeClr val="tx1"/>
                </a:solidFill>
              </a:rPr>
              <a:t>click</a:t>
            </a:r>
            <a:r>
              <a:rPr lang="es-ES" sz="1200" dirty="0">
                <a:solidFill>
                  <a:schemeClr val="tx1"/>
                </a:solidFill>
              </a:rPr>
              <a:t> </a:t>
            </a:r>
            <a:r>
              <a:rPr lang="es-ES" sz="1200" dirty="0" err="1">
                <a:solidFill>
                  <a:schemeClr val="tx1"/>
                </a:solidFill>
              </a:rPr>
              <a:t>to</a:t>
            </a:r>
            <a:r>
              <a:rPr lang="es-ES" sz="1200" dirty="0">
                <a:solidFill>
                  <a:schemeClr val="tx1"/>
                </a:solidFill>
              </a:rPr>
              <a:t> </a:t>
            </a:r>
            <a:r>
              <a:rPr lang="es-ES" sz="1200" dirty="0" err="1">
                <a:solidFill>
                  <a:schemeClr val="tx1"/>
                </a:solidFill>
              </a:rPr>
              <a:t>call</a:t>
            </a:r>
            <a:endParaRPr lang="es-ES" sz="1200" dirty="0">
              <a:solidFill>
                <a:schemeClr val="tx1"/>
              </a:solidFill>
            </a:endParaRPr>
          </a:p>
        </p:txBody>
      </p:sp>
      <p:sp>
        <p:nvSpPr>
          <p:cNvPr id="23" name="Rectángulo: esquinas redondeadas 22">
            <a:hlinkClick r:id="rId12" action="ppaction://hlinksldjump"/>
            <a:extLst>
              <a:ext uri="{FF2B5EF4-FFF2-40B4-BE49-F238E27FC236}">
                <a16:creationId xmlns:a16="http://schemas.microsoft.com/office/drawing/2014/main" id="{6334A38D-7F9A-40D0-BE9C-B5BBB9235B8B}"/>
              </a:ext>
            </a:extLst>
          </p:cNvPr>
          <p:cNvSpPr/>
          <p:nvPr/>
        </p:nvSpPr>
        <p:spPr>
          <a:xfrm>
            <a:off x="5683235" y="3417851"/>
            <a:ext cx="1131193" cy="724921"/>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pPr algn="ctr"/>
            <a:r>
              <a:rPr lang="es-ES" sz="1200" dirty="0">
                <a:solidFill>
                  <a:schemeClr val="tx1"/>
                </a:solidFill>
              </a:rPr>
              <a:t>Protocolo Identificación</a:t>
            </a:r>
          </a:p>
        </p:txBody>
      </p:sp>
      <p:sp>
        <p:nvSpPr>
          <p:cNvPr id="29" name="Rectángulo: esquinas redondeadas 28">
            <a:hlinkClick r:id="rId13" action="ppaction://hlinksldjump"/>
            <a:extLst>
              <a:ext uri="{FF2B5EF4-FFF2-40B4-BE49-F238E27FC236}">
                <a16:creationId xmlns:a16="http://schemas.microsoft.com/office/drawing/2014/main" id="{F7AFA336-3420-44B2-9526-456DC291304E}"/>
              </a:ext>
            </a:extLst>
          </p:cNvPr>
          <p:cNvSpPr/>
          <p:nvPr/>
        </p:nvSpPr>
        <p:spPr>
          <a:xfrm>
            <a:off x="2664126" y="3110336"/>
            <a:ext cx="2414865" cy="39438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a:solidFill>
                  <a:schemeClr val="tx1"/>
                </a:solidFill>
              </a:rPr>
              <a:t>Argumentario General</a:t>
            </a:r>
          </a:p>
        </p:txBody>
      </p:sp>
      <p:sp>
        <p:nvSpPr>
          <p:cNvPr id="34" name="Rectángulo: esquinas redondeadas 33">
            <a:hlinkClick r:id="rId14" action="ppaction://hlinksldjump"/>
            <a:extLst>
              <a:ext uri="{FF2B5EF4-FFF2-40B4-BE49-F238E27FC236}">
                <a16:creationId xmlns:a16="http://schemas.microsoft.com/office/drawing/2014/main" id="{FDE4DBAB-DAAE-4124-932B-D93F4CDA89DE}"/>
              </a:ext>
            </a:extLst>
          </p:cNvPr>
          <p:cNvSpPr/>
          <p:nvPr/>
        </p:nvSpPr>
        <p:spPr>
          <a:xfrm>
            <a:off x="10302071" y="4845774"/>
            <a:ext cx="1584217" cy="45009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dirty="0">
                <a:solidFill>
                  <a:schemeClr val="tx1"/>
                </a:solidFill>
              </a:rPr>
              <a:t>Preguntas generales (</a:t>
            </a:r>
            <a:r>
              <a:rPr lang="es-ES" sz="1200" err="1">
                <a:solidFill>
                  <a:schemeClr val="tx1"/>
                </a:solidFill>
              </a:rPr>
              <a:t>Faq’s</a:t>
            </a:r>
            <a:r>
              <a:rPr lang="es-ES" sz="1200">
                <a:solidFill>
                  <a:schemeClr val="tx1"/>
                </a:solidFill>
              </a:rPr>
              <a:t>)</a:t>
            </a:r>
            <a:endParaRPr lang="es-ES" sz="1200" dirty="0">
              <a:solidFill>
                <a:schemeClr val="tx1"/>
              </a:solidFill>
            </a:endParaRPr>
          </a:p>
        </p:txBody>
      </p:sp>
      <p:sp>
        <p:nvSpPr>
          <p:cNvPr id="36" name="Rectángulo: esquinas redondeadas 35">
            <a:hlinkClick r:id="rId15" action="ppaction://hlinksldjump"/>
            <a:extLst>
              <a:ext uri="{FF2B5EF4-FFF2-40B4-BE49-F238E27FC236}">
                <a16:creationId xmlns:a16="http://schemas.microsoft.com/office/drawing/2014/main" id="{9B8B0675-4CEE-40EC-B3F6-592E78AE6DE8}"/>
              </a:ext>
            </a:extLst>
          </p:cNvPr>
          <p:cNvSpPr/>
          <p:nvPr/>
        </p:nvSpPr>
        <p:spPr>
          <a:xfrm>
            <a:off x="10302071" y="5473517"/>
            <a:ext cx="1584217" cy="45009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dirty="0">
                <a:solidFill>
                  <a:schemeClr val="tx1"/>
                </a:solidFill>
              </a:rPr>
              <a:t>Área cliente</a:t>
            </a:r>
          </a:p>
        </p:txBody>
      </p:sp>
      <p:sp>
        <p:nvSpPr>
          <p:cNvPr id="37" name="Rectángulo: esquinas redondeadas 36">
            <a:hlinkClick r:id="" action="ppaction://noaction"/>
            <a:extLst>
              <a:ext uri="{FF2B5EF4-FFF2-40B4-BE49-F238E27FC236}">
                <a16:creationId xmlns:a16="http://schemas.microsoft.com/office/drawing/2014/main" id="{5D9EF513-0F1B-4F96-9753-CB0B17A9D068}"/>
              </a:ext>
            </a:extLst>
          </p:cNvPr>
          <p:cNvSpPr/>
          <p:nvPr/>
        </p:nvSpPr>
        <p:spPr>
          <a:xfrm>
            <a:off x="10012827" y="6187167"/>
            <a:ext cx="1584217" cy="45009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dirty="0">
                <a:solidFill>
                  <a:schemeClr val="tx1"/>
                </a:solidFill>
              </a:rPr>
              <a:t>Incidencias Portal Gestor</a:t>
            </a:r>
          </a:p>
        </p:txBody>
      </p:sp>
      <p:sp>
        <p:nvSpPr>
          <p:cNvPr id="38" name="Rectángulo: esquinas redondeadas 37">
            <a:hlinkClick r:id="" action="ppaction://noaction"/>
            <a:extLst>
              <a:ext uri="{FF2B5EF4-FFF2-40B4-BE49-F238E27FC236}">
                <a16:creationId xmlns:a16="http://schemas.microsoft.com/office/drawing/2014/main" id="{0179DC2D-79A0-4ABD-BDE9-3A72CBBFC09D}"/>
              </a:ext>
            </a:extLst>
          </p:cNvPr>
          <p:cNvSpPr/>
          <p:nvPr/>
        </p:nvSpPr>
        <p:spPr>
          <a:xfrm>
            <a:off x="8314835" y="6187167"/>
            <a:ext cx="1584217" cy="45009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dirty="0">
                <a:solidFill>
                  <a:schemeClr val="tx1"/>
                </a:solidFill>
                <a:hlinkClick r:id="rId16" action="ppaction://hlinksldjump"/>
              </a:rPr>
              <a:t>Incidencias en Call Center</a:t>
            </a:r>
            <a:endParaRPr lang="es-ES" sz="1200" dirty="0">
              <a:solidFill>
                <a:schemeClr val="tx1"/>
              </a:solidFill>
            </a:endParaRPr>
          </a:p>
        </p:txBody>
      </p:sp>
      <p:sp>
        <p:nvSpPr>
          <p:cNvPr id="44" name="Rectángulo: esquinas redondeadas 43">
            <a:hlinkClick r:id="rId17" action="ppaction://hlinksldjump"/>
            <a:extLst>
              <a:ext uri="{FF2B5EF4-FFF2-40B4-BE49-F238E27FC236}">
                <a16:creationId xmlns:a16="http://schemas.microsoft.com/office/drawing/2014/main" id="{371C92B3-20B6-4049-B041-802F9722633B}"/>
              </a:ext>
            </a:extLst>
          </p:cNvPr>
          <p:cNvSpPr/>
          <p:nvPr/>
        </p:nvSpPr>
        <p:spPr>
          <a:xfrm>
            <a:off x="2664126" y="2563533"/>
            <a:ext cx="2414865" cy="39438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dirty="0">
                <a:solidFill>
                  <a:schemeClr val="tx1"/>
                </a:solidFill>
              </a:rPr>
              <a:t>Sondeo inicial</a:t>
            </a:r>
          </a:p>
        </p:txBody>
      </p:sp>
      <p:sp>
        <p:nvSpPr>
          <p:cNvPr id="45" name="Rectángulo: esquinas redondeadas 44">
            <a:hlinkClick r:id="rId18" action="ppaction://hlinksldjump"/>
            <a:extLst>
              <a:ext uri="{FF2B5EF4-FFF2-40B4-BE49-F238E27FC236}">
                <a16:creationId xmlns:a16="http://schemas.microsoft.com/office/drawing/2014/main" id="{07D53C04-21E2-49B5-A5F5-AE9252961BC8}"/>
              </a:ext>
            </a:extLst>
          </p:cNvPr>
          <p:cNvSpPr/>
          <p:nvPr/>
        </p:nvSpPr>
        <p:spPr>
          <a:xfrm>
            <a:off x="5798183" y="4458048"/>
            <a:ext cx="4087005" cy="509853"/>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pPr algn="ctr"/>
            <a:r>
              <a:rPr lang="es-ES" sz="1200" dirty="0">
                <a:solidFill>
                  <a:schemeClr val="tx1"/>
                </a:solidFill>
              </a:rPr>
              <a:t>GESTIONES PARA EL CALL CENTER (900)</a:t>
            </a:r>
          </a:p>
        </p:txBody>
      </p:sp>
      <p:sp>
        <p:nvSpPr>
          <p:cNvPr id="46" name="Rectángulo: esquinas redondeadas 45">
            <a:hlinkClick r:id="rId19" action="ppaction://hlinksldjump"/>
            <a:extLst>
              <a:ext uri="{FF2B5EF4-FFF2-40B4-BE49-F238E27FC236}">
                <a16:creationId xmlns:a16="http://schemas.microsoft.com/office/drawing/2014/main" id="{639B99E8-E286-457B-A714-A7163763695D}"/>
              </a:ext>
            </a:extLst>
          </p:cNvPr>
          <p:cNvSpPr/>
          <p:nvPr/>
        </p:nvSpPr>
        <p:spPr>
          <a:xfrm>
            <a:off x="5683234" y="5318785"/>
            <a:ext cx="1352894" cy="47653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pPr algn="ctr"/>
            <a:r>
              <a:rPr lang="es-ES" sz="1200" dirty="0">
                <a:solidFill>
                  <a:schemeClr val="tx1"/>
                </a:solidFill>
              </a:rPr>
              <a:t>TRANSFERENCIAS  </a:t>
            </a:r>
          </a:p>
          <a:p>
            <a:pPr algn="ctr"/>
            <a:r>
              <a:rPr lang="es-ES" sz="1200" dirty="0">
                <a:solidFill>
                  <a:schemeClr val="tx1"/>
                </a:solidFill>
              </a:rPr>
              <a:t>Qué transferir</a:t>
            </a:r>
          </a:p>
        </p:txBody>
      </p:sp>
      <p:sp>
        <p:nvSpPr>
          <p:cNvPr id="2" name="Rectángulo 1">
            <a:extLst>
              <a:ext uri="{FF2B5EF4-FFF2-40B4-BE49-F238E27FC236}">
                <a16:creationId xmlns:a16="http://schemas.microsoft.com/office/drawing/2014/main" id="{6416A32A-4459-42FB-885A-5126078AC4F6}"/>
              </a:ext>
            </a:extLst>
          </p:cNvPr>
          <p:cNvSpPr/>
          <p:nvPr/>
        </p:nvSpPr>
        <p:spPr>
          <a:xfrm>
            <a:off x="5641345" y="4291681"/>
            <a:ext cx="4392633" cy="795379"/>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 name="Conector recto 3">
            <a:extLst>
              <a:ext uri="{FF2B5EF4-FFF2-40B4-BE49-F238E27FC236}">
                <a16:creationId xmlns:a16="http://schemas.microsoft.com/office/drawing/2014/main" id="{5A469089-3DD6-439A-83D8-BE348D8FE067}"/>
              </a:ext>
            </a:extLst>
          </p:cNvPr>
          <p:cNvCxnSpPr/>
          <p:nvPr/>
        </p:nvCxnSpPr>
        <p:spPr>
          <a:xfrm>
            <a:off x="2403349" y="1752600"/>
            <a:ext cx="0" cy="4140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CB36C99D-0824-470A-A0A2-43B3F701B45F}"/>
              </a:ext>
            </a:extLst>
          </p:cNvPr>
          <p:cNvCxnSpPr/>
          <p:nvPr/>
        </p:nvCxnSpPr>
        <p:spPr>
          <a:xfrm>
            <a:off x="5562599" y="1838228"/>
            <a:ext cx="0" cy="4140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C5E1D8BE-6993-4E28-BF2C-7336B3E824BF}"/>
              </a:ext>
            </a:extLst>
          </p:cNvPr>
          <p:cNvCxnSpPr/>
          <p:nvPr/>
        </p:nvCxnSpPr>
        <p:spPr>
          <a:xfrm>
            <a:off x="10112724" y="1777030"/>
            <a:ext cx="0" cy="4140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upo 2">
            <a:extLst>
              <a:ext uri="{FF2B5EF4-FFF2-40B4-BE49-F238E27FC236}">
                <a16:creationId xmlns:a16="http://schemas.microsoft.com/office/drawing/2014/main" id="{CB4D70B2-F049-465D-A028-2A19BB821731}"/>
              </a:ext>
            </a:extLst>
          </p:cNvPr>
          <p:cNvGrpSpPr/>
          <p:nvPr/>
        </p:nvGrpSpPr>
        <p:grpSpPr>
          <a:xfrm>
            <a:off x="136265" y="1192669"/>
            <a:ext cx="11919461" cy="418614"/>
            <a:chOff x="136265" y="1192669"/>
            <a:chExt cx="11919461" cy="418614"/>
          </a:xfrm>
        </p:grpSpPr>
        <p:sp>
          <p:nvSpPr>
            <p:cNvPr id="8" name="Rectángulo: esquinas redondeadas 7">
              <a:extLst>
                <a:ext uri="{FF2B5EF4-FFF2-40B4-BE49-F238E27FC236}">
                  <a16:creationId xmlns:a16="http://schemas.microsoft.com/office/drawing/2014/main" id="{882699B0-9CB7-4C30-A543-F4CCC75E3F5E}"/>
                </a:ext>
              </a:extLst>
            </p:cNvPr>
            <p:cNvSpPr/>
            <p:nvPr/>
          </p:nvSpPr>
          <p:spPr>
            <a:xfrm>
              <a:off x="136265" y="1192669"/>
              <a:ext cx="11919461" cy="41861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504000" rtlCol="0" anchor="ctr"/>
            <a:lstStyle/>
            <a:p>
              <a:r>
                <a:rPr lang="es-ES" b="1">
                  <a:solidFill>
                    <a:schemeClr val="bg1"/>
                  </a:solidFill>
                </a:rPr>
                <a:t>Contenido General</a:t>
              </a:r>
            </a:p>
          </p:txBody>
        </p:sp>
        <p:pic>
          <p:nvPicPr>
            <p:cNvPr id="35" name="Picture 2" descr="Ver las imágenes de origen">
              <a:extLst>
                <a:ext uri="{FF2B5EF4-FFF2-40B4-BE49-F238E27FC236}">
                  <a16:creationId xmlns:a16="http://schemas.microsoft.com/office/drawing/2014/main" id="{2ED21580-C9B3-401F-8108-5B67DC067B0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1217" y="1285474"/>
              <a:ext cx="229208" cy="229208"/>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ectángulo: esquinas redondeadas 52">
            <a:hlinkClick r:id="rId21" action="ppaction://hlinksldjump"/>
            <a:extLst>
              <a:ext uri="{FF2B5EF4-FFF2-40B4-BE49-F238E27FC236}">
                <a16:creationId xmlns:a16="http://schemas.microsoft.com/office/drawing/2014/main" id="{FEF46025-C7B3-453A-AAF7-89742207D273}"/>
              </a:ext>
            </a:extLst>
          </p:cNvPr>
          <p:cNvSpPr/>
          <p:nvPr/>
        </p:nvSpPr>
        <p:spPr>
          <a:xfrm>
            <a:off x="2664126" y="3600982"/>
            <a:ext cx="2414865" cy="39438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dirty="0">
                <a:solidFill>
                  <a:schemeClr val="tx1"/>
                </a:solidFill>
              </a:rPr>
              <a:t>Por qué Movistar Seguros</a:t>
            </a:r>
          </a:p>
        </p:txBody>
      </p:sp>
      <p:sp>
        <p:nvSpPr>
          <p:cNvPr id="48" name="CuadroTexto 47">
            <a:extLst>
              <a:ext uri="{FF2B5EF4-FFF2-40B4-BE49-F238E27FC236}">
                <a16:creationId xmlns:a16="http://schemas.microsoft.com/office/drawing/2014/main" id="{FD602406-879C-4E2D-AA13-B43762AC4294}"/>
              </a:ext>
            </a:extLst>
          </p:cNvPr>
          <p:cNvSpPr txBox="1"/>
          <p:nvPr/>
        </p:nvSpPr>
        <p:spPr>
          <a:xfrm>
            <a:off x="1499322" y="298704"/>
            <a:ext cx="8847370" cy="461665"/>
          </a:xfrm>
          <a:prstGeom prst="rect">
            <a:avLst/>
          </a:prstGeom>
          <a:noFill/>
        </p:spPr>
        <p:txBody>
          <a:bodyPr wrap="square" rtlCol="0">
            <a:spAutoFit/>
          </a:bodyPr>
          <a:lstStyle/>
          <a:p>
            <a:r>
              <a:rPr lang="es-ES" sz="2400" b="1" dirty="0">
                <a:solidFill>
                  <a:srgbClr val="FF0000"/>
                </a:solidFill>
              </a:rPr>
              <a:t>Documento en elaboración, sujeto a cambios y modificaciones </a:t>
            </a:r>
          </a:p>
        </p:txBody>
      </p:sp>
      <p:sp>
        <p:nvSpPr>
          <p:cNvPr id="50" name="Rectángulo: esquinas redondeadas 49">
            <a:hlinkClick r:id="rId22" action="ppaction://hlinksldjump"/>
            <a:extLst>
              <a:ext uri="{FF2B5EF4-FFF2-40B4-BE49-F238E27FC236}">
                <a16:creationId xmlns:a16="http://schemas.microsoft.com/office/drawing/2014/main" id="{3F4F328F-3606-42DE-9A2D-F87F9AED8118}"/>
              </a:ext>
            </a:extLst>
          </p:cNvPr>
          <p:cNvSpPr/>
          <p:nvPr/>
        </p:nvSpPr>
        <p:spPr>
          <a:xfrm>
            <a:off x="2679353" y="4071035"/>
            <a:ext cx="2414865" cy="39438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dirty="0">
                <a:solidFill>
                  <a:schemeClr val="tx1"/>
                </a:solidFill>
              </a:rPr>
              <a:t>Objeciones Generales</a:t>
            </a:r>
          </a:p>
        </p:txBody>
      </p:sp>
      <p:sp>
        <p:nvSpPr>
          <p:cNvPr id="52" name="Rectángulo 51">
            <a:extLst>
              <a:ext uri="{FF2B5EF4-FFF2-40B4-BE49-F238E27FC236}">
                <a16:creationId xmlns:a16="http://schemas.microsoft.com/office/drawing/2014/main" id="{E8A49C13-4F9E-4EB5-985C-43703341640A}"/>
              </a:ext>
            </a:extLst>
          </p:cNvPr>
          <p:cNvSpPr/>
          <p:nvPr/>
        </p:nvSpPr>
        <p:spPr>
          <a:xfrm>
            <a:off x="10112724" y="102970"/>
            <a:ext cx="1917351" cy="407035"/>
          </a:xfrm>
          <a:prstGeom prst="rect">
            <a:avLst/>
          </a:prstGeom>
        </p:spPr>
        <p:txBody>
          <a:bodyPr wrap="square">
            <a:spAutoFit/>
          </a:bodyPr>
          <a:lstStyle/>
          <a:p>
            <a:pPr>
              <a:lnSpc>
                <a:spcPct val="107000"/>
              </a:lnSpc>
              <a:spcAft>
                <a:spcPts val="800"/>
              </a:spcAft>
            </a:pPr>
            <a:r>
              <a:rPr lang="es-ES" sz="20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Rectángulo: esquinas redondeadas 56">
            <a:hlinkClick r:id="rId23" action="ppaction://hlinksldjump"/>
            <a:extLst>
              <a:ext uri="{FF2B5EF4-FFF2-40B4-BE49-F238E27FC236}">
                <a16:creationId xmlns:a16="http://schemas.microsoft.com/office/drawing/2014/main" id="{0417C8AF-DA4F-43A0-9A72-114E5DC59EEF}"/>
              </a:ext>
            </a:extLst>
          </p:cNvPr>
          <p:cNvSpPr/>
          <p:nvPr/>
        </p:nvSpPr>
        <p:spPr>
          <a:xfrm>
            <a:off x="8112589" y="2621563"/>
            <a:ext cx="1415285" cy="66850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pPr algn="ctr"/>
            <a:r>
              <a:rPr lang="es-ES" sz="1200" dirty="0">
                <a:solidFill>
                  <a:schemeClr val="tx1"/>
                </a:solidFill>
              </a:rPr>
              <a:t>Presentación llamadas salientes a clientes</a:t>
            </a:r>
          </a:p>
        </p:txBody>
      </p:sp>
      <p:sp>
        <p:nvSpPr>
          <p:cNvPr id="41" name="Rectángulo: esquinas redondeadas 40">
            <a:hlinkClick r:id="rId24" action="ppaction://hlinksldjump"/>
            <a:extLst>
              <a:ext uri="{FF2B5EF4-FFF2-40B4-BE49-F238E27FC236}">
                <a16:creationId xmlns:a16="http://schemas.microsoft.com/office/drawing/2014/main" id="{3DAED1B5-B1A4-4B06-ACF4-061FB31D1820}"/>
              </a:ext>
            </a:extLst>
          </p:cNvPr>
          <p:cNvSpPr/>
          <p:nvPr/>
        </p:nvSpPr>
        <p:spPr>
          <a:xfrm>
            <a:off x="8631937" y="3440075"/>
            <a:ext cx="1343499" cy="65564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pPr algn="ctr"/>
            <a:r>
              <a:rPr lang="es-ES" sz="1200" dirty="0">
                <a:solidFill>
                  <a:schemeClr val="tx1"/>
                </a:solidFill>
              </a:rPr>
              <a:t>Protocolo Capturas fecha de vencimiento </a:t>
            </a:r>
          </a:p>
        </p:txBody>
      </p:sp>
      <p:sp>
        <p:nvSpPr>
          <p:cNvPr id="42" name="Rectángulo: esquinas redondeadas 41">
            <a:hlinkClick r:id="rId25" action="ppaction://hlinksldjump"/>
            <a:extLst>
              <a:ext uri="{FF2B5EF4-FFF2-40B4-BE49-F238E27FC236}">
                <a16:creationId xmlns:a16="http://schemas.microsoft.com/office/drawing/2014/main" id="{8E48BDBC-1BF7-4A69-ADDB-B981E7040A7F}"/>
              </a:ext>
            </a:extLst>
          </p:cNvPr>
          <p:cNvSpPr/>
          <p:nvPr/>
        </p:nvSpPr>
        <p:spPr>
          <a:xfrm>
            <a:off x="7114696" y="5318785"/>
            <a:ext cx="1352894" cy="47653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dirty="0">
                <a:solidFill>
                  <a:schemeClr val="tx1"/>
                </a:solidFill>
              </a:rPr>
              <a:t>TRANSFERENCIAS  </a:t>
            </a:r>
          </a:p>
          <a:p>
            <a:pPr algn="ctr"/>
            <a:r>
              <a:rPr lang="es-ES" sz="1200" dirty="0">
                <a:solidFill>
                  <a:schemeClr val="tx1"/>
                </a:solidFill>
              </a:rPr>
              <a:t>Protocolo</a:t>
            </a:r>
          </a:p>
        </p:txBody>
      </p:sp>
      <p:sp>
        <p:nvSpPr>
          <p:cNvPr id="43" name="Rectángulo: esquinas redondeadas 42">
            <a:hlinkClick r:id="rId26" action="ppaction://hlinksldjump"/>
            <a:extLst>
              <a:ext uri="{FF2B5EF4-FFF2-40B4-BE49-F238E27FC236}">
                <a16:creationId xmlns:a16="http://schemas.microsoft.com/office/drawing/2014/main" id="{16384B13-8E67-4925-932F-4F6A243EFFD1}"/>
              </a:ext>
            </a:extLst>
          </p:cNvPr>
          <p:cNvSpPr/>
          <p:nvPr/>
        </p:nvSpPr>
        <p:spPr>
          <a:xfrm>
            <a:off x="8546158" y="5318785"/>
            <a:ext cx="1352894" cy="47653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dirty="0">
                <a:solidFill>
                  <a:schemeClr val="tx1"/>
                </a:solidFill>
              </a:rPr>
              <a:t>TRANSFERENCIAS  </a:t>
            </a:r>
          </a:p>
          <a:p>
            <a:pPr algn="ctr"/>
            <a:r>
              <a:rPr lang="es-ES" sz="1200" dirty="0">
                <a:solidFill>
                  <a:schemeClr val="tx1"/>
                </a:solidFill>
              </a:rPr>
              <a:t>Casos de uso</a:t>
            </a:r>
          </a:p>
          <a:p>
            <a:r>
              <a:rPr lang="es-ES" sz="1200" dirty="0">
                <a:solidFill>
                  <a:schemeClr val="tx1"/>
                </a:solidFill>
              </a:rPr>
              <a:t> </a:t>
            </a:r>
          </a:p>
        </p:txBody>
      </p:sp>
      <p:sp>
        <p:nvSpPr>
          <p:cNvPr id="49" name="Rectángulo 48">
            <a:extLst>
              <a:ext uri="{FF2B5EF4-FFF2-40B4-BE49-F238E27FC236}">
                <a16:creationId xmlns:a16="http://schemas.microsoft.com/office/drawing/2014/main" id="{76174451-1C78-4B68-B109-EA5F585459A6}"/>
              </a:ext>
            </a:extLst>
          </p:cNvPr>
          <p:cNvSpPr/>
          <p:nvPr/>
        </p:nvSpPr>
        <p:spPr>
          <a:xfrm>
            <a:off x="5641345" y="5220958"/>
            <a:ext cx="4392633" cy="730364"/>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Rectángulo: esquinas redondeadas 50">
            <a:hlinkClick r:id="rId27" action="ppaction://hlinksldjump"/>
            <a:extLst>
              <a:ext uri="{FF2B5EF4-FFF2-40B4-BE49-F238E27FC236}">
                <a16:creationId xmlns:a16="http://schemas.microsoft.com/office/drawing/2014/main" id="{A16C26D9-EBBC-4E23-9247-72E4592C66EE}"/>
              </a:ext>
            </a:extLst>
          </p:cNvPr>
          <p:cNvSpPr/>
          <p:nvPr/>
        </p:nvSpPr>
        <p:spPr>
          <a:xfrm>
            <a:off x="7278412" y="3418793"/>
            <a:ext cx="1086780" cy="724921"/>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pPr algn="ctr"/>
            <a:r>
              <a:rPr lang="es-ES" sz="1200" dirty="0">
                <a:solidFill>
                  <a:schemeClr val="tx1"/>
                </a:solidFill>
              </a:rPr>
              <a:t>Protocolo despedida </a:t>
            </a:r>
          </a:p>
        </p:txBody>
      </p:sp>
      <p:sp>
        <p:nvSpPr>
          <p:cNvPr id="54" name="Rectángulo: esquinas redondeadas 53">
            <a:hlinkClick r:id="rId28" action="ppaction://hlinksldjump"/>
            <a:extLst>
              <a:ext uri="{FF2B5EF4-FFF2-40B4-BE49-F238E27FC236}">
                <a16:creationId xmlns:a16="http://schemas.microsoft.com/office/drawing/2014/main" id="{AFBE8DC7-4B02-4B27-B85E-6B3CFA89639D}"/>
              </a:ext>
            </a:extLst>
          </p:cNvPr>
          <p:cNvSpPr/>
          <p:nvPr/>
        </p:nvSpPr>
        <p:spPr>
          <a:xfrm>
            <a:off x="10302071" y="3307528"/>
            <a:ext cx="1584217" cy="78819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dirty="0">
                <a:solidFill>
                  <a:schemeClr val="tx1"/>
                </a:solidFill>
              </a:rPr>
              <a:t>Correo confirmación contratación realizada en tiendas</a:t>
            </a:r>
          </a:p>
        </p:txBody>
      </p:sp>
    </p:spTree>
    <p:extLst>
      <p:ext uri="{BB962C8B-B14F-4D97-AF65-F5344CB8AC3E}">
        <p14:creationId xmlns:p14="http://schemas.microsoft.com/office/powerpoint/2010/main" val="2951494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esquinas redondeadas 14">
            <a:extLst>
              <a:ext uri="{FF2B5EF4-FFF2-40B4-BE49-F238E27FC236}">
                <a16:creationId xmlns:a16="http://schemas.microsoft.com/office/drawing/2014/main" id="{61A17EC1-90A5-4EB7-B39F-EF7A80CB70DD}"/>
              </a:ext>
            </a:extLst>
          </p:cNvPr>
          <p:cNvSpPr/>
          <p:nvPr/>
        </p:nvSpPr>
        <p:spPr>
          <a:xfrm>
            <a:off x="250471" y="716871"/>
            <a:ext cx="11691058" cy="60154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800"/>
              </a:spcAft>
            </a:pPr>
            <a:r>
              <a:rPr lang="es-ES" sz="1100" b="1" u="sng" dirty="0">
                <a:solidFill>
                  <a:srgbClr val="002060"/>
                </a:solidFill>
                <a:ea typeface="Calibri" panose="020F0502020204030204" pitchFamily="34" charset="0"/>
                <a:cs typeface="Calibri" panose="020F0502020204030204" pitchFamily="34" charset="0"/>
              </a:rPr>
              <a:t>Definición: </a:t>
            </a:r>
            <a:r>
              <a:rPr lang="es-ES" sz="1100" dirty="0">
                <a:solidFill>
                  <a:srgbClr val="002060"/>
                </a:solidFill>
                <a:latin typeface="Calibri" panose="020F0502020204030204" pitchFamily="34" charset="0"/>
                <a:ea typeface="Calibri" panose="020F0502020204030204" pitchFamily="34" charset="0"/>
                <a:cs typeface="Calibri" panose="020F0502020204030204" pitchFamily="34" charset="0"/>
              </a:rPr>
              <a:t>Ante cualquier llamada recibida en el Call Center en la </a:t>
            </a:r>
            <a:r>
              <a:rPr lang="es-ES" sz="1100" b="1" dirty="0">
                <a:solidFill>
                  <a:srgbClr val="002060"/>
                </a:solidFill>
                <a:latin typeface="Calibri" panose="020F0502020204030204" pitchFamily="34" charset="0"/>
                <a:ea typeface="Calibri" panose="020F0502020204030204" pitchFamily="34" charset="0"/>
                <a:cs typeface="Calibri" panose="020F0502020204030204" pitchFamily="34" charset="0"/>
              </a:rPr>
              <a:t>que no se envíe presupuesto o no se contrate un seguro de hogar, o solo es para pedir información o el cliente manifieste muchas objeciones, tratar de capturar la fecha de vencimiento o fecha inicio seguro de hogar</a:t>
            </a:r>
            <a:r>
              <a:rPr lang="es-ES" sz="1100" dirty="0">
                <a:solidFill>
                  <a:srgbClr val="002060"/>
                </a:solidFill>
                <a:latin typeface="Calibri" panose="020F0502020204030204" pitchFamily="34" charset="0"/>
                <a:ea typeface="Calibri" panose="020F0502020204030204" pitchFamily="34" charset="0"/>
                <a:cs typeface="Calibri" panose="020F0502020204030204" pitchFamily="34" charset="0"/>
              </a:rPr>
              <a:t> para poder llamar al cliente en otro momento y ofrecerle la modalidad de Seguro de Hogar de Movistar Seguros que mejor se adapte a sus necesidades </a:t>
            </a:r>
          </a:p>
          <a:p>
            <a:pPr>
              <a:spcAft>
                <a:spcPts val="800"/>
              </a:spcAft>
            </a:pPr>
            <a:r>
              <a:rPr lang="es-ES" sz="1100" b="1" dirty="0">
                <a:solidFill>
                  <a:srgbClr val="0000CC"/>
                </a:solidFill>
                <a:latin typeface="Calibri" panose="020F0502020204030204" pitchFamily="34" charset="0"/>
                <a:ea typeface="Calibri" panose="020F0502020204030204" pitchFamily="34" charset="0"/>
                <a:cs typeface="Calibri" panose="020F0502020204030204" pitchFamily="34" charset="0"/>
              </a:rPr>
              <a:t>Agente:</a:t>
            </a:r>
            <a:r>
              <a:rPr lang="es-ES" sz="1100" b="1" dirty="0">
                <a:solidFill>
                  <a:srgbClr val="002060"/>
                </a:solidFill>
                <a:latin typeface="Calibri" panose="020F0502020204030204" pitchFamily="34" charset="0"/>
                <a:ea typeface="Calibri" panose="020F0502020204030204" pitchFamily="34" charset="0"/>
                <a:cs typeface="Calibri" panose="020F0502020204030204" pitchFamily="34" charset="0"/>
              </a:rPr>
              <a:t> </a:t>
            </a:r>
            <a:r>
              <a:rPr lang="es-ES" sz="1100" i="1" dirty="0">
                <a:solidFill>
                  <a:srgbClr val="002060"/>
                </a:solidFill>
              </a:rPr>
              <a:t>¿Para poder dirigirme a ti, me puedes facilitar tu nombre? </a:t>
            </a:r>
            <a:r>
              <a:rPr lang="es-ES_tradnl" sz="1100" dirty="0">
                <a:solidFill>
                  <a:srgbClr val="002060"/>
                </a:solidFill>
                <a:latin typeface="Calibri" panose="020F0502020204030204" pitchFamily="34" charset="0"/>
                <a:cs typeface="Calibri" panose="020F0502020204030204" pitchFamily="34" charset="0"/>
              </a:rPr>
              <a:t>Cliente:  </a:t>
            </a:r>
            <a:r>
              <a:rPr lang="es-ES_tradnl" sz="1100" b="1" i="1" dirty="0" err="1">
                <a:solidFill>
                  <a:srgbClr val="002060"/>
                </a:solidFill>
              </a:rPr>
              <a:t>XXXX</a:t>
            </a:r>
            <a:r>
              <a:rPr lang="es-ES" sz="1100" b="1" dirty="0">
                <a:solidFill>
                  <a:srgbClr val="002060"/>
                </a:solidFill>
                <a:latin typeface="Calibri" panose="020F0502020204030204" pitchFamily="34" charset="0"/>
                <a:ea typeface="Calibri" panose="020F0502020204030204" pitchFamily="34" charset="0"/>
                <a:cs typeface="Calibri" panose="020F0502020204030204" pitchFamily="34" charset="0"/>
              </a:rPr>
              <a:t> </a:t>
            </a:r>
          </a:p>
          <a:p>
            <a:pPr>
              <a:spcAft>
                <a:spcPts val="800"/>
              </a:spcAft>
            </a:pPr>
            <a:r>
              <a:rPr lang="es-ES" sz="1100" b="1" dirty="0">
                <a:solidFill>
                  <a:srgbClr val="0000CC"/>
                </a:solidFill>
                <a:latin typeface="Calibri" panose="020F0502020204030204" pitchFamily="34" charset="0"/>
                <a:ea typeface="Calibri" panose="020F0502020204030204" pitchFamily="34" charset="0"/>
                <a:cs typeface="Calibri" panose="020F0502020204030204" pitchFamily="34" charset="0"/>
              </a:rPr>
              <a:t>Agente:</a:t>
            </a:r>
            <a:r>
              <a:rPr lang="es-ES" sz="1100" b="1" dirty="0">
                <a:solidFill>
                  <a:srgbClr val="002060"/>
                </a:solidFill>
                <a:latin typeface="Calibri" panose="020F0502020204030204" pitchFamily="34" charset="0"/>
                <a:ea typeface="Calibri" panose="020F0502020204030204" pitchFamily="34" charset="0"/>
                <a:cs typeface="Calibri" panose="020F0502020204030204" pitchFamily="34" charset="0"/>
              </a:rPr>
              <a:t> </a:t>
            </a:r>
            <a:r>
              <a:rPr lang="es-ES" sz="1100" i="1" dirty="0">
                <a:solidFill>
                  <a:srgbClr val="002060"/>
                </a:solidFill>
              </a:rPr>
              <a:t>[Nombre cliente], </a:t>
            </a:r>
            <a:r>
              <a:rPr lang="es-ES" sz="1100" b="1" i="1" dirty="0">
                <a:solidFill>
                  <a:srgbClr val="002060"/>
                </a:solidFill>
              </a:rPr>
              <a:t>si me facilitas algunos datos, nos pondremos en contacto contigo más adelante para </a:t>
            </a:r>
            <a:r>
              <a:rPr lang="es-ES_tradnl" sz="1100" b="1" i="1" dirty="0">
                <a:solidFill>
                  <a:srgbClr val="002060"/>
                </a:solidFill>
              </a:rPr>
              <a:t>poder ofrecerte un seguro de hogar Movistar adaptado a tus necesidades</a:t>
            </a:r>
            <a:endParaRPr lang="es-ES" sz="11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marL="182880" lvl="0">
              <a:defRPr/>
            </a:pPr>
            <a:endParaRPr lang="es-ES" sz="1100" i="1" dirty="0">
              <a:solidFill>
                <a:srgbClr val="002060"/>
              </a:solidFill>
            </a:endParaRPr>
          </a:p>
          <a:p>
            <a:pPr marL="182880" lvl="0">
              <a:defRPr/>
            </a:pPr>
            <a:r>
              <a:rPr lang="es-ES_tradnl" sz="1100" b="1" i="1" dirty="0">
                <a:solidFill>
                  <a:srgbClr val="0000CC"/>
                </a:solidFill>
              </a:rPr>
              <a:t>Cliente NO QUIERE</a:t>
            </a:r>
            <a:r>
              <a:rPr lang="es-ES_tradnl" sz="1100" b="1" i="1" dirty="0">
                <a:solidFill>
                  <a:srgbClr val="002060"/>
                </a:solidFill>
              </a:rPr>
              <a:t>:  Despedida </a:t>
            </a:r>
            <a:r>
              <a:rPr lang="es-ES_tradnl" sz="1100" i="1" dirty="0">
                <a:solidFill>
                  <a:srgbClr val="002060"/>
                </a:solidFill>
              </a:rPr>
              <a:t>: </a:t>
            </a:r>
            <a:r>
              <a:rPr lang="es-ES" sz="1100" b="1" i="1" dirty="0">
                <a:solidFill>
                  <a:srgbClr val="0000CC"/>
                </a:solidFill>
              </a:rPr>
              <a:t>Agente</a:t>
            </a:r>
            <a:r>
              <a:rPr lang="es-ES" sz="1100" i="1" dirty="0">
                <a:solidFill>
                  <a:srgbClr val="002060"/>
                </a:solidFill>
              </a:rPr>
              <a:t> </a:t>
            </a:r>
            <a:r>
              <a:rPr lang="es-ES_tradnl" sz="1100" i="1" dirty="0">
                <a:solidFill>
                  <a:srgbClr val="002060"/>
                </a:solidFill>
              </a:rPr>
              <a:t>[Nombre cliente] muchas gracias por tu tiempo. Estaremos encantados de atenderte en el </a:t>
            </a:r>
            <a:r>
              <a:rPr lang="es-ES_tradnl" sz="1100" b="1" i="1" dirty="0">
                <a:solidFill>
                  <a:srgbClr val="002060"/>
                </a:solidFill>
              </a:rPr>
              <a:t>900 22 22 66 </a:t>
            </a:r>
            <a:r>
              <a:rPr lang="es-ES_tradnl" sz="1100" i="1" dirty="0">
                <a:solidFill>
                  <a:srgbClr val="002060"/>
                </a:solidFill>
              </a:rPr>
              <a:t>para solucionarte cualquier duda que pueda surgirte. Buenos días /tardes. Que tengas un buen día.”</a:t>
            </a:r>
            <a:endParaRPr lang="es-ES" sz="1100" i="1" dirty="0">
              <a:solidFill>
                <a:srgbClr val="002060"/>
              </a:solidFill>
            </a:endParaRPr>
          </a:p>
          <a:p>
            <a:pPr marL="457200" lvl="0">
              <a:lnSpc>
                <a:spcPct val="106000"/>
              </a:lnSpc>
              <a:spcBef>
                <a:spcPts val="15"/>
              </a:spcBef>
              <a:tabLst>
                <a:tab pos="3547110" algn="l"/>
              </a:tabLst>
              <a:defRPr/>
            </a:pPr>
            <a:r>
              <a:rPr lang="es-ES" sz="1100" i="1" dirty="0">
                <a:solidFill>
                  <a:srgbClr val="002060"/>
                </a:solidFill>
              </a:rPr>
              <a:t> </a:t>
            </a:r>
          </a:p>
          <a:p>
            <a:pPr lvl="0">
              <a:tabLst>
                <a:tab pos="265430" algn="l"/>
                <a:tab pos="457200" algn="l"/>
              </a:tabLst>
              <a:defRPr/>
            </a:pPr>
            <a:r>
              <a:rPr lang="es-ES_tradnl" sz="1100" b="1" i="1" dirty="0">
                <a:solidFill>
                  <a:srgbClr val="00B0F0"/>
                </a:solidFill>
              </a:rPr>
              <a:t>      </a:t>
            </a:r>
            <a:r>
              <a:rPr lang="es-ES_tradnl" sz="1100" b="1" i="1" dirty="0">
                <a:solidFill>
                  <a:srgbClr val="0000CC"/>
                </a:solidFill>
              </a:rPr>
              <a:t>Cliente:  SI QUIERE </a:t>
            </a:r>
            <a:endParaRPr lang="es-ES" sz="1100" b="1" i="1" dirty="0">
              <a:solidFill>
                <a:srgbClr val="0000CC"/>
              </a:solidFill>
            </a:endParaRPr>
          </a:p>
          <a:p>
            <a:pPr marL="914400" lvl="1">
              <a:lnSpc>
                <a:spcPct val="106000"/>
              </a:lnSpc>
              <a:spcBef>
                <a:spcPts val="15"/>
              </a:spcBef>
              <a:tabLst>
                <a:tab pos="3547110" algn="l"/>
              </a:tabLst>
              <a:defRPr/>
            </a:pPr>
            <a:r>
              <a:rPr lang="es-ES" sz="1100" b="1" i="1" dirty="0">
                <a:solidFill>
                  <a:srgbClr val="0000CC"/>
                </a:solidFill>
              </a:rPr>
              <a:t>Agente</a:t>
            </a:r>
            <a:r>
              <a:rPr lang="es-ES" sz="1100" i="1" dirty="0">
                <a:solidFill>
                  <a:srgbClr val="002060"/>
                </a:solidFill>
              </a:rPr>
              <a:t> </a:t>
            </a:r>
            <a:r>
              <a:rPr lang="es-ES_tradnl" sz="1100" i="1" dirty="0">
                <a:solidFill>
                  <a:srgbClr val="002060"/>
                </a:solidFill>
              </a:rPr>
              <a:t>[Nombre cliente], los datos que necesitamos para poder contactar contigo son, además de la </a:t>
            </a:r>
            <a:r>
              <a:rPr lang="es-ES_tradnl" sz="1100" b="1" i="1" dirty="0">
                <a:solidFill>
                  <a:srgbClr val="002060"/>
                </a:solidFill>
              </a:rPr>
              <a:t>fecha del próximo vencimiento de tu actual póliza de seguro de hogar, tu nombre y apellidos, y teléfono de contacto (a poder ser móvil).</a:t>
            </a:r>
            <a:r>
              <a:rPr lang="es-ES_tradnl" sz="1100" i="1" dirty="0">
                <a:solidFill>
                  <a:srgbClr val="002060"/>
                </a:solidFill>
              </a:rPr>
              <a:t> </a:t>
            </a:r>
            <a:endParaRPr lang="es-ES" sz="1100" i="1" dirty="0">
              <a:solidFill>
                <a:srgbClr val="002060"/>
              </a:solidFill>
            </a:endParaRPr>
          </a:p>
          <a:p>
            <a:pPr lvl="2">
              <a:lnSpc>
                <a:spcPct val="107000"/>
              </a:lnSpc>
              <a:spcAft>
                <a:spcPts val="800"/>
              </a:spcAft>
              <a:tabLst>
                <a:tab pos="265430" algn="l"/>
              </a:tabLst>
              <a:defRPr/>
            </a:pPr>
            <a:r>
              <a:rPr lang="es-ES" sz="1100" b="1" i="1" dirty="0">
                <a:solidFill>
                  <a:srgbClr val="0000CC"/>
                </a:solidFill>
              </a:rPr>
              <a:t>Agente</a:t>
            </a:r>
            <a:r>
              <a:rPr lang="es-ES" sz="1100" b="1" i="1" dirty="0">
                <a:solidFill>
                  <a:srgbClr val="002060"/>
                </a:solidFill>
              </a:rPr>
              <a:t> </a:t>
            </a:r>
            <a:r>
              <a:rPr lang="es-ES_tradnl" sz="1100" i="1" dirty="0">
                <a:solidFill>
                  <a:srgbClr val="002060"/>
                </a:solidFill>
              </a:rPr>
              <a:t>[Nombre cliente</a:t>
            </a:r>
            <a:r>
              <a:rPr lang="es-ES_tradnl" sz="1100" b="1" i="1" u="sng" dirty="0">
                <a:solidFill>
                  <a:srgbClr val="002060"/>
                </a:solidFill>
              </a:rPr>
              <a:t>], al facilitárnoslos, consientes que podamos contactarte por teléfono para hacerte comunicaciones comerciales sobre productos de seguro</a:t>
            </a:r>
            <a:r>
              <a:rPr lang="es-ES_tradnl" sz="1100" i="1" dirty="0">
                <a:solidFill>
                  <a:srgbClr val="002060"/>
                </a:solidFill>
              </a:rPr>
              <a:t>. Te informamos que  el dato fecha vencimiento de tu seguro tendrá </a:t>
            </a:r>
            <a:r>
              <a:rPr lang="es-ES" sz="1100" i="1" dirty="0">
                <a:solidFill>
                  <a:srgbClr val="002060"/>
                </a:solidFill>
              </a:rPr>
              <a:t>una validez de un año</a:t>
            </a:r>
            <a:r>
              <a:rPr lang="es-ES_tradnl" sz="1100" i="1" dirty="0">
                <a:solidFill>
                  <a:srgbClr val="002060"/>
                </a:solidFill>
              </a:rPr>
              <a:t>. Puedes revocar tu consentimiento en cualquier momento en </a:t>
            </a:r>
            <a:r>
              <a:rPr lang="es-ES_tradnl" sz="1100" i="1" dirty="0">
                <a:solidFill>
                  <a:srgbClr val="0070C0"/>
                </a:solidFill>
                <a:hlinkClick r:id="rId2">
                  <a:extLst>
                    <a:ext uri="{A12FA001-AC4F-418D-AE19-62706E023703}">
                      <ahyp:hlinkClr xmlns:ahyp="http://schemas.microsoft.com/office/drawing/2018/hyperlinkcolor" val="tx"/>
                    </a:ext>
                  </a:extLst>
                </a:hlinkClick>
              </a:rPr>
              <a:t>privacidad.telefonicaseguros@telefonica.com</a:t>
            </a:r>
            <a:endParaRPr lang="es-ES" sz="1100" i="1" dirty="0">
              <a:solidFill>
                <a:srgbClr val="0070C0"/>
              </a:solidFill>
            </a:endParaRPr>
          </a:p>
          <a:p>
            <a:pPr marL="628650" lvl="1" indent="-171450">
              <a:lnSpc>
                <a:spcPct val="106000"/>
              </a:lnSpc>
              <a:spcBef>
                <a:spcPts val="15"/>
              </a:spcBef>
              <a:buFont typeface="Arial" panose="020B0604020202020204" pitchFamily="34" charset="0"/>
              <a:buChar char="•"/>
              <a:tabLst>
                <a:tab pos="3547110" algn="l"/>
              </a:tabLst>
              <a:defRPr/>
            </a:pPr>
            <a:r>
              <a:rPr lang="es-ES" sz="1100" i="1" dirty="0">
                <a:solidFill>
                  <a:srgbClr val="002060"/>
                </a:solidFill>
              </a:rPr>
              <a:t> </a:t>
            </a:r>
            <a:r>
              <a:rPr lang="es-ES_tradnl" sz="1100" b="1" i="1" u="sng" dirty="0">
                <a:solidFill>
                  <a:srgbClr val="002060"/>
                </a:solidFill>
              </a:rPr>
              <a:t>Datos mínimos necesarios</a:t>
            </a:r>
            <a:r>
              <a:rPr lang="es-ES_tradnl" sz="1100" i="1" dirty="0">
                <a:solidFill>
                  <a:srgbClr val="002060"/>
                </a:solidFill>
              </a:rPr>
              <a:t> para poder contactar con él y si no los facilita, despedida </a:t>
            </a:r>
          </a:p>
          <a:p>
            <a:pPr marL="628650" lvl="1" indent="-171450">
              <a:lnSpc>
                <a:spcPct val="106000"/>
              </a:lnSpc>
              <a:spcBef>
                <a:spcPts val="15"/>
              </a:spcBef>
              <a:buFont typeface="Arial" panose="020B0604020202020204" pitchFamily="34" charset="0"/>
              <a:buChar char="•"/>
              <a:tabLst>
                <a:tab pos="3547110" algn="l"/>
              </a:tabLst>
              <a:defRPr/>
            </a:pPr>
            <a:endParaRPr lang="es-ES" sz="1100" i="1" dirty="0">
              <a:solidFill>
                <a:srgbClr val="002060"/>
              </a:solidFill>
            </a:endParaRPr>
          </a:p>
          <a:p>
            <a:pPr lvl="3" algn="just">
              <a:lnSpc>
                <a:spcPct val="106000"/>
              </a:lnSpc>
              <a:spcBef>
                <a:spcPts val="15"/>
              </a:spcBef>
              <a:tabLst>
                <a:tab pos="3547110" algn="l"/>
              </a:tabLst>
              <a:defRPr/>
            </a:pPr>
            <a:r>
              <a:rPr lang="es-ES" sz="1100" b="1" i="1" dirty="0">
                <a:solidFill>
                  <a:srgbClr val="0000CC"/>
                </a:solidFill>
              </a:rPr>
              <a:t>Agente</a:t>
            </a:r>
            <a:r>
              <a:rPr lang="es-ES" sz="1100" b="1" i="1" dirty="0">
                <a:solidFill>
                  <a:srgbClr val="002060"/>
                </a:solidFill>
              </a:rPr>
              <a:t> </a:t>
            </a:r>
            <a:r>
              <a:rPr lang="es-ES_tradnl" sz="1100" i="1" dirty="0">
                <a:solidFill>
                  <a:srgbClr val="002060"/>
                </a:solidFill>
              </a:rPr>
              <a:t>Dime, por favor:  tu nombre y apellidos, número de teléfono de contacto y fecha de vencimiento de tu póliza de seguro de hogar </a:t>
            </a:r>
            <a:endParaRPr lang="es-ES" sz="1100" i="1" dirty="0">
              <a:solidFill>
                <a:srgbClr val="002060"/>
              </a:solidFill>
            </a:endParaRPr>
          </a:p>
          <a:p>
            <a:pPr marL="457200" lvl="0">
              <a:lnSpc>
                <a:spcPct val="106000"/>
              </a:lnSpc>
              <a:spcBef>
                <a:spcPts val="15"/>
              </a:spcBef>
              <a:tabLst>
                <a:tab pos="3547110" algn="l"/>
              </a:tabLst>
              <a:defRPr/>
            </a:pPr>
            <a:endParaRPr lang="es-ES_tradnl" sz="1100" i="1" dirty="0">
              <a:solidFill>
                <a:srgbClr val="002060"/>
              </a:solidFill>
            </a:endParaRPr>
          </a:p>
          <a:p>
            <a:pPr marL="628650" lvl="0" indent="-171450">
              <a:lnSpc>
                <a:spcPct val="106000"/>
              </a:lnSpc>
              <a:spcBef>
                <a:spcPts val="15"/>
              </a:spcBef>
              <a:buFont typeface="Arial" panose="020B0604020202020204" pitchFamily="34" charset="0"/>
              <a:buChar char="•"/>
              <a:tabLst>
                <a:tab pos="3547110" algn="l"/>
              </a:tabLst>
              <a:defRPr/>
            </a:pPr>
            <a:r>
              <a:rPr lang="es-ES_tradnl" sz="1100" b="1" i="1" u="sng" dirty="0">
                <a:solidFill>
                  <a:srgbClr val="002060"/>
                </a:solidFill>
              </a:rPr>
              <a:t>Datos adicionales</a:t>
            </a:r>
            <a:r>
              <a:rPr lang="es-ES_tradnl" sz="1100" i="1" dirty="0">
                <a:solidFill>
                  <a:srgbClr val="002060"/>
                </a:solidFill>
              </a:rPr>
              <a:t>: se tratará de conseguirlos, pero en caso de que el cliente no quiera facilitar alguno o todos no insistir. </a:t>
            </a:r>
          </a:p>
          <a:p>
            <a:pPr marL="628650" lvl="0" indent="-171450">
              <a:lnSpc>
                <a:spcPct val="106000"/>
              </a:lnSpc>
              <a:spcBef>
                <a:spcPts val="15"/>
              </a:spcBef>
              <a:buFont typeface="Arial" panose="020B0604020202020204" pitchFamily="34" charset="0"/>
              <a:buChar char="•"/>
              <a:tabLst>
                <a:tab pos="3547110" algn="l"/>
              </a:tabLst>
              <a:defRPr/>
            </a:pPr>
            <a:endParaRPr lang="es-ES" sz="1100" i="1" dirty="0">
              <a:solidFill>
                <a:srgbClr val="002060"/>
              </a:solidFill>
            </a:endParaRPr>
          </a:p>
          <a:p>
            <a:pPr marL="1371600" lvl="2">
              <a:lnSpc>
                <a:spcPct val="106000"/>
              </a:lnSpc>
              <a:spcBef>
                <a:spcPts val="15"/>
              </a:spcBef>
              <a:tabLst>
                <a:tab pos="3547110" algn="l"/>
              </a:tabLst>
              <a:defRPr/>
            </a:pPr>
            <a:r>
              <a:rPr lang="es-ES" sz="1100" b="1" i="1" dirty="0">
                <a:solidFill>
                  <a:srgbClr val="0000CC"/>
                </a:solidFill>
              </a:rPr>
              <a:t>Agente:</a:t>
            </a:r>
            <a:r>
              <a:rPr lang="es-ES" sz="1100" b="1" i="1" dirty="0">
                <a:solidFill>
                  <a:srgbClr val="002060"/>
                </a:solidFill>
              </a:rPr>
              <a:t> </a:t>
            </a:r>
            <a:r>
              <a:rPr lang="es-ES" sz="1100" i="1" dirty="0">
                <a:solidFill>
                  <a:srgbClr val="002060"/>
                </a:solidFill>
              </a:rPr>
              <a:t> </a:t>
            </a:r>
            <a:r>
              <a:rPr lang="es-ES_tradnl" sz="1100" i="1" dirty="0">
                <a:solidFill>
                  <a:srgbClr val="002060"/>
                </a:solidFill>
              </a:rPr>
              <a:t>Y con el fin de poder ofrecerte la modalidad que mejor se adapte a tus necesidades, ¿nos puedes facilitar los siguientes datos: dirección de la vivienda a asegurar? Una vez cumplimentados los datos – </a:t>
            </a:r>
          </a:p>
          <a:p>
            <a:pPr marL="1371600" lvl="2">
              <a:lnSpc>
                <a:spcPct val="106000"/>
              </a:lnSpc>
              <a:spcBef>
                <a:spcPts val="15"/>
              </a:spcBef>
              <a:tabLst>
                <a:tab pos="3547110" algn="l"/>
              </a:tabLst>
              <a:defRPr/>
            </a:pPr>
            <a:endParaRPr lang="es-ES_tradnl" sz="1100" i="1" dirty="0">
              <a:solidFill>
                <a:srgbClr val="002060"/>
              </a:solidFill>
            </a:endParaRPr>
          </a:p>
          <a:p>
            <a:pPr marL="457200">
              <a:lnSpc>
                <a:spcPct val="106000"/>
              </a:lnSpc>
              <a:spcBef>
                <a:spcPts val="15"/>
              </a:spcBef>
              <a:tabLst>
                <a:tab pos="3547110" algn="l"/>
              </a:tabLst>
              <a:defRPr/>
            </a:pPr>
            <a:r>
              <a:rPr lang="es-ES_tradnl" sz="1100" b="1" i="1" dirty="0">
                <a:solidFill>
                  <a:srgbClr val="002060"/>
                </a:solidFill>
              </a:rPr>
              <a:t>Despedida:</a:t>
            </a:r>
            <a:r>
              <a:rPr lang="es-ES" sz="1100" b="1" i="1" dirty="0">
                <a:solidFill>
                  <a:srgbClr val="002060"/>
                </a:solidFill>
              </a:rPr>
              <a:t> </a:t>
            </a:r>
          </a:p>
          <a:p>
            <a:pPr marL="457200">
              <a:lnSpc>
                <a:spcPct val="106000"/>
              </a:lnSpc>
              <a:spcBef>
                <a:spcPts val="15"/>
              </a:spcBef>
              <a:tabLst>
                <a:tab pos="3547110" algn="l"/>
              </a:tabLst>
              <a:defRPr/>
            </a:pPr>
            <a:r>
              <a:rPr lang="es-ES" sz="1100" b="1" i="1" dirty="0">
                <a:solidFill>
                  <a:srgbClr val="002060"/>
                </a:solidFill>
              </a:rPr>
              <a:t>Agente </a:t>
            </a:r>
            <a:r>
              <a:rPr lang="es-ES_tradnl" sz="1100" i="1" dirty="0">
                <a:solidFill>
                  <a:srgbClr val="002060"/>
                </a:solidFill>
              </a:rPr>
              <a:t>[Nombre cliente] muchas gracias por tu tiempo. Estaremos encantados de atenderte en el </a:t>
            </a:r>
            <a:r>
              <a:rPr lang="es-ES_tradnl" sz="1100" b="1" i="1" dirty="0">
                <a:solidFill>
                  <a:srgbClr val="002060"/>
                </a:solidFill>
              </a:rPr>
              <a:t>900 22 22 66 </a:t>
            </a:r>
            <a:r>
              <a:rPr lang="es-ES_tradnl" sz="1100" i="1" dirty="0">
                <a:solidFill>
                  <a:srgbClr val="002060"/>
                </a:solidFill>
              </a:rPr>
              <a:t>para solucionarte cualquier duda que pueda surgirte. Buenos días /tardes. Que tengas un buen día.”</a:t>
            </a:r>
            <a:endParaRPr lang="es-ES" sz="1100" i="1" dirty="0">
              <a:solidFill>
                <a:srgbClr val="002060"/>
              </a:solidFill>
            </a:endParaRPr>
          </a:p>
          <a:p>
            <a:pPr marL="457200">
              <a:lnSpc>
                <a:spcPct val="106000"/>
              </a:lnSpc>
              <a:spcBef>
                <a:spcPts val="15"/>
              </a:spcBef>
              <a:tabLst>
                <a:tab pos="3547110" algn="l"/>
              </a:tabLst>
              <a:defRPr/>
            </a:pPr>
            <a:r>
              <a:rPr lang="es-ES_tradnl" sz="1100" i="1" dirty="0">
                <a:solidFill>
                  <a:srgbClr val="002060"/>
                </a:solidFill>
              </a:rPr>
              <a:t> </a:t>
            </a:r>
            <a:endParaRPr lang="es-ES" sz="1100" i="1" dirty="0">
              <a:solidFill>
                <a:srgbClr val="002060"/>
              </a:solidFill>
            </a:endParaRPr>
          </a:p>
          <a:p>
            <a:pPr marL="457200">
              <a:lnSpc>
                <a:spcPct val="106000"/>
              </a:lnSpc>
              <a:spcBef>
                <a:spcPts val="15"/>
              </a:spcBef>
              <a:tabLst>
                <a:tab pos="3547110" algn="l"/>
              </a:tabLst>
              <a:defRPr/>
            </a:pPr>
            <a:r>
              <a:rPr lang="es-ES_tradnl" sz="1100" b="1" i="1" dirty="0">
                <a:solidFill>
                  <a:srgbClr val="002060"/>
                </a:solidFill>
              </a:rPr>
              <a:t>Activar Cliente potencial y  </a:t>
            </a:r>
            <a:r>
              <a:rPr lang="es-ES_tradnl" sz="1100" b="1" i="1" dirty="0" err="1">
                <a:solidFill>
                  <a:srgbClr val="002060"/>
                </a:solidFill>
              </a:rPr>
              <a:t>check</a:t>
            </a:r>
            <a:r>
              <a:rPr lang="es-ES_tradnl" sz="1100" b="1" i="1" dirty="0">
                <a:solidFill>
                  <a:srgbClr val="002060"/>
                </a:solidFill>
              </a:rPr>
              <a:t> “Acepta publicidad</a:t>
            </a:r>
            <a:r>
              <a:rPr lang="es-ES_tradnl" sz="1100" i="1" dirty="0">
                <a:solidFill>
                  <a:srgbClr val="002060"/>
                </a:solidFill>
              </a:rPr>
              <a:t>”: si el cliente en algún momento </a:t>
            </a:r>
            <a:r>
              <a:rPr lang="es-ES_tradnl" sz="1100" b="1" i="1" dirty="0">
                <a:solidFill>
                  <a:srgbClr val="002060"/>
                </a:solidFill>
              </a:rPr>
              <a:t>manifiesta </a:t>
            </a:r>
            <a:r>
              <a:rPr lang="es-ES_tradnl" sz="1100" i="1" dirty="0">
                <a:solidFill>
                  <a:srgbClr val="002060"/>
                </a:solidFill>
              </a:rPr>
              <a:t>(por cualquier medio: telefónicamente, por email o postalmente…) </a:t>
            </a:r>
            <a:r>
              <a:rPr lang="es-ES_tradnl" sz="1100" b="1" i="1" dirty="0">
                <a:solidFill>
                  <a:srgbClr val="002060"/>
                </a:solidFill>
              </a:rPr>
              <a:t>que no se le llame </a:t>
            </a:r>
            <a:r>
              <a:rPr lang="es-ES_tradnl" sz="1100" i="1" dirty="0">
                <a:solidFill>
                  <a:srgbClr val="002060"/>
                </a:solidFill>
              </a:rPr>
              <a:t>para ofertarle un seguro de hogar se procederá </a:t>
            </a:r>
            <a:r>
              <a:rPr lang="es-ES_tradnl" sz="1100" b="1" i="1" dirty="0">
                <a:solidFill>
                  <a:srgbClr val="002060"/>
                </a:solidFill>
              </a:rPr>
              <a:t>a desactivar (manualmente) este check.</a:t>
            </a:r>
            <a:endParaRPr lang="es-ES" sz="1100" b="1" i="1" dirty="0">
              <a:solidFill>
                <a:srgbClr val="002060"/>
              </a:solidFill>
            </a:endParaRPr>
          </a:p>
          <a:p>
            <a:pPr lvl="0">
              <a:lnSpc>
                <a:spcPct val="107000"/>
              </a:lnSpc>
            </a:pPr>
            <a:endParaRPr lang="es-ES" sz="1000" b="1" i="1" dirty="0">
              <a:solidFill>
                <a:srgbClr val="FF0000"/>
              </a:solidFill>
              <a:latin typeface="Calibri" panose="020F0502020204030204" pitchFamily="34" charset="0"/>
              <a:cs typeface="Arial" panose="020B0604020202020204" pitchFamily="34" charset="0"/>
            </a:endParaRPr>
          </a:p>
        </p:txBody>
      </p:sp>
      <p:sp>
        <p:nvSpPr>
          <p:cNvPr id="62" name="Rectángulo: esquinas redondeadas 61">
            <a:extLst>
              <a:ext uri="{FF2B5EF4-FFF2-40B4-BE49-F238E27FC236}">
                <a16:creationId xmlns:a16="http://schemas.microsoft.com/office/drawing/2014/main" id="{022C56E5-B6D8-44DA-A645-A5D0F88DC93B}"/>
              </a:ext>
            </a:extLst>
          </p:cNvPr>
          <p:cNvSpPr/>
          <p:nvPr/>
        </p:nvSpPr>
        <p:spPr>
          <a:xfrm>
            <a:off x="2060854" y="76814"/>
            <a:ext cx="8658728" cy="4983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pPr algn="ctr"/>
            <a:r>
              <a:rPr lang="es-ES" sz="2000" b="1" dirty="0">
                <a:solidFill>
                  <a:schemeClr val="bg1"/>
                </a:solidFill>
              </a:rPr>
              <a:t> </a:t>
            </a:r>
            <a:r>
              <a:rPr lang="es-ES" sz="2400" b="1" cap="all" dirty="0">
                <a:solidFill>
                  <a:srgbClr val="002060"/>
                </a:solidFill>
              </a:rPr>
              <a:t>PROTOCOLO  capturas fecha vencimiento </a:t>
            </a:r>
          </a:p>
        </p:txBody>
      </p:sp>
      <p:pic>
        <p:nvPicPr>
          <p:cNvPr id="16" name="Imagen 15">
            <a:extLst>
              <a:ext uri="{FF2B5EF4-FFF2-40B4-BE49-F238E27FC236}">
                <a16:creationId xmlns:a16="http://schemas.microsoft.com/office/drawing/2014/main" id="{CC9DFF99-B1F5-4B06-8B26-E6E1B7EC885A}"/>
              </a:ext>
            </a:extLst>
          </p:cNvPr>
          <p:cNvPicPr>
            <a:picLocks noChangeAspect="1"/>
          </p:cNvPicPr>
          <p:nvPr/>
        </p:nvPicPr>
        <p:blipFill>
          <a:blip r:embed="rId3"/>
          <a:stretch>
            <a:fillRect/>
          </a:stretch>
        </p:blipFill>
        <p:spPr>
          <a:xfrm>
            <a:off x="136407" y="18106"/>
            <a:ext cx="1054469" cy="382357"/>
          </a:xfrm>
          <a:prstGeom prst="rect">
            <a:avLst/>
          </a:prstGeom>
        </p:spPr>
      </p:pic>
      <p:sp>
        <p:nvSpPr>
          <p:cNvPr id="17" name="Rectángulo 16">
            <a:extLst>
              <a:ext uri="{FF2B5EF4-FFF2-40B4-BE49-F238E27FC236}">
                <a16:creationId xmlns:a16="http://schemas.microsoft.com/office/drawing/2014/main" id="{02A956E7-6056-43A3-88FA-9EEB437552A3}"/>
              </a:ext>
            </a:extLst>
          </p:cNvPr>
          <p:cNvSpPr/>
          <p:nvPr/>
        </p:nvSpPr>
        <p:spPr>
          <a:xfrm>
            <a:off x="136407" y="285499"/>
            <a:ext cx="120199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 name="Gráfico 18" descr="Bombilla">
            <a:extLst>
              <a:ext uri="{FF2B5EF4-FFF2-40B4-BE49-F238E27FC236}">
                <a16:creationId xmlns:a16="http://schemas.microsoft.com/office/drawing/2014/main" id="{4F7906A6-BC69-4DE3-87FE-C59125F882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405" y="6329111"/>
            <a:ext cx="342441" cy="342441"/>
          </a:xfrm>
          <a:prstGeom prst="rect">
            <a:avLst/>
          </a:prstGeom>
        </p:spPr>
      </p:pic>
      <p:pic>
        <p:nvPicPr>
          <p:cNvPr id="20" name="Picture 6" descr="Resultado de imagen de ir a inicio">
            <a:hlinkClick r:id="rId6" action="ppaction://hlinksldjump"/>
            <a:extLst>
              <a:ext uri="{FF2B5EF4-FFF2-40B4-BE49-F238E27FC236}">
                <a16:creationId xmlns:a16="http://schemas.microsoft.com/office/drawing/2014/main" id="{06C3A3B8-CA96-4CFE-9AC1-E27EA4AC88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91058" y="48024"/>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9" name="Gráfico 8" descr="Advertencia">
            <a:extLst>
              <a:ext uri="{FF2B5EF4-FFF2-40B4-BE49-F238E27FC236}">
                <a16:creationId xmlns:a16="http://schemas.microsoft.com/office/drawing/2014/main" id="{8B9A48AA-E14B-4C62-B829-7827D17032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936142"/>
            <a:ext cx="315209" cy="315209"/>
          </a:xfrm>
          <a:prstGeom prst="rect">
            <a:avLst/>
          </a:prstGeom>
        </p:spPr>
      </p:pic>
      <p:sp>
        <p:nvSpPr>
          <p:cNvPr id="2" name="Rectángulo: esquinas redondeadas 1">
            <a:extLst>
              <a:ext uri="{FF2B5EF4-FFF2-40B4-BE49-F238E27FC236}">
                <a16:creationId xmlns:a16="http://schemas.microsoft.com/office/drawing/2014/main" id="{C6D65BEE-2374-4BA2-A586-7EDD53AFEBD3}"/>
              </a:ext>
            </a:extLst>
          </p:cNvPr>
          <p:cNvSpPr/>
          <p:nvPr/>
        </p:nvSpPr>
        <p:spPr>
          <a:xfrm>
            <a:off x="851365" y="5536411"/>
            <a:ext cx="10566202" cy="717630"/>
          </a:xfrm>
          <a:prstGeom prst="roundRect">
            <a:avLst/>
          </a:prstGeom>
          <a:no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2DA2746F-9EAB-418A-9BE6-CB0D979CAF83}"/>
              </a:ext>
            </a:extLst>
          </p:cNvPr>
          <p:cNvSpPr txBox="1"/>
          <p:nvPr/>
        </p:nvSpPr>
        <p:spPr>
          <a:xfrm>
            <a:off x="10546364" y="4169018"/>
            <a:ext cx="636608" cy="307777"/>
          </a:xfrm>
          <a:prstGeom prst="rect">
            <a:avLst/>
          </a:prstGeom>
          <a:noFill/>
        </p:spPr>
        <p:txBody>
          <a:bodyPr wrap="square" rtlCol="0">
            <a:spAutoFit/>
          </a:bodyPr>
          <a:lstStyle/>
          <a:p>
            <a:r>
              <a:rPr lang="es-ES" sz="1400" u="sng" dirty="0">
                <a:solidFill>
                  <a:srgbClr val="0070C0"/>
                </a:solidFill>
                <a:hlinkClick r:id="rId10" action="ppaction://hlinksldjump"/>
              </a:rPr>
              <a:t>+</a:t>
            </a:r>
            <a:r>
              <a:rPr lang="es-ES" sz="1400" u="sng" dirty="0" err="1">
                <a:solidFill>
                  <a:srgbClr val="0070C0"/>
                </a:solidFill>
                <a:hlinkClick r:id="rId10" action="ppaction://hlinksldjump"/>
              </a:rPr>
              <a:t>Info</a:t>
            </a:r>
            <a:endParaRPr lang="es-ES" sz="1400" u="sng" dirty="0">
              <a:solidFill>
                <a:srgbClr val="0070C0"/>
              </a:solidFill>
            </a:endParaRPr>
          </a:p>
        </p:txBody>
      </p:sp>
    </p:spTree>
    <p:extLst>
      <p:ext uri="{BB962C8B-B14F-4D97-AF65-F5344CB8AC3E}">
        <p14:creationId xmlns:p14="http://schemas.microsoft.com/office/powerpoint/2010/main" val="6958029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ángulo: esquinas redondeadas 61">
            <a:extLst>
              <a:ext uri="{FF2B5EF4-FFF2-40B4-BE49-F238E27FC236}">
                <a16:creationId xmlns:a16="http://schemas.microsoft.com/office/drawing/2014/main" id="{F0F96861-256E-4C8F-99D3-9AD1F3617D7A}"/>
              </a:ext>
            </a:extLst>
          </p:cNvPr>
          <p:cNvSpPr/>
          <p:nvPr/>
        </p:nvSpPr>
        <p:spPr>
          <a:xfrm>
            <a:off x="1738265" y="49738"/>
            <a:ext cx="8727542" cy="65643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OBJECIONES GENERALES</a:t>
            </a:r>
          </a:p>
        </p:txBody>
      </p:sp>
      <p:pic>
        <p:nvPicPr>
          <p:cNvPr id="64" name="Imagen 63">
            <a:extLst>
              <a:ext uri="{FF2B5EF4-FFF2-40B4-BE49-F238E27FC236}">
                <a16:creationId xmlns:a16="http://schemas.microsoft.com/office/drawing/2014/main" id="{63D4373A-433B-45D1-8841-3266F4952889}"/>
              </a:ext>
            </a:extLst>
          </p:cNvPr>
          <p:cNvPicPr>
            <a:picLocks noChangeAspect="1"/>
          </p:cNvPicPr>
          <p:nvPr/>
        </p:nvPicPr>
        <p:blipFill>
          <a:blip r:embed="rId2"/>
          <a:stretch>
            <a:fillRect/>
          </a:stretch>
        </p:blipFill>
        <p:spPr>
          <a:xfrm>
            <a:off x="136407" y="18106"/>
            <a:ext cx="1054469" cy="382357"/>
          </a:xfrm>
          <a:prstGeom prst="rect">
            <a:avLst/>
          </a:prstGeom>
        </p:spPr>
      </p:pic>
      <p:sp>
        <p:nvSpPr>
          <p:cNvPr id="67" name="Rectángulo: esquinas redondeadas 66">
            <a:extLst>
              <a:ext uri="{FF2B5EF4-FFF2-40B4-BE49-F238E27FC236}">
                <a16:creationId xmlns:a16="http://schemas.microsoft.com/office/drawing/2014/main" id="{45DF42EB-A533-486A-A290-DF40290C3B1E}"/>
              </a:ext>
            </a:extLst>
          </p:cNvPr>
          <p:cNvSpPr/>
          <p:nvPr/>
        </p:nvSpPr>
        <p:spPr>
          <a:xfrm>
            <a:off x="136269" y="759509"/>
            <a:ext cx="2134983" cy="27871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72000" rtlCol="0" anchor="t" anchorCtr="0"/>
          <a:lstStyle/>
          <a:p>
            <a:pPr lvl="0"/>
            <a:r>
              <a:rPr lang="es-ES" sz="1400" b="1" dirty="0">
                <a:solidFill>
                  <a:schemeClr val="tx1"/>
                </a:solidFill>
              </a:rPr>
              <a:t>No me interesa</a:t>
            </a:r>
          </a:p>
        </p:txBody>
      </p:sp>
      <p:pic>
        <p:nvPicPr>
          <p:cNvPr id="26" name="Picture 6" descr="Resultado de imagen de ir a inicio">
            <a:hlinkClick r:id="rId3" action="ppaction://hlinksldjump"/>
            <a:extLst>
              <a:ext uri="{FF2B5EF4-FFF2-40B4-BE49-F238E27FC236}">
                <a16:creationId xmlns:a16="http://schemas.microsoft.com/office/drawing/2014/main" id="{5DF2017A-BAB2-4D03-8A1C-2ED432D1F9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31" name="CuadroTexto 30">
            <a:extLst>
              <a:ext uri="{FF2B5EF4-FFF2-40B4-BE49-F238E27FC236}">
                <a16:creationId xmlns:a16="http://schemas.microsoft.com/office/drawing/2014/main" id="{BE77638A-AAF2-480D-9A8C-68F83FBF2374}"/>
              </a:ext>
            </a:extLst>
          </p:cNvPr>
          <p:cNvSpPr txBox="1"/>
          <p:nvPr/>
        </p:nvSpPr>
        <p:spPr>
          <a:xfrm>
            <a:off x="136269" y="1038225"/>
            <a:ext cx="11785010" cy="3631763"/>
          </a:xfrm>
          <a:prstGeom prst="rect">
            <a:avLst/>
          </a:prstGeom>
          <a:solidFill>
            <a:schemeClr val="accent1">
              <a:lumMod val="20000"/>
              <a:lumOff val="80000"/>
            </a:schemeClr>
          </a:solidFill>
          <a:ln>
            <a:solidFill>
              <a:schemeClr val="accent1">
                <a:shade val="50000"/>
              </a:schemeClr>
            </a:solidFill>
          </a:ln>
        </p:spPr>
        <p:txBody>
          <a:bodyPr wrap="square" rtlCol="0">
            <a:spAutoFit/>
          </a:bodyPr>
          <a:lstStyle/>
          <a:p>
            <a:r>
              <a:rPr lang="es-ES" sz="1000" b="1" dirty="0"/>
              <a:t>NO ME INTERESA EL SEGURO/ME LO TENGO QUE PENSAR</a:t>
            </a:r>
          </a:p>
          <a:p>
            <a:pPr marL="171450" indent="-171450">
              <a:buFont typeface="Arial" panose="020B0604020202020204" pitchFamily="34" charset="0"/>
              <a:buChar char="•"/>
            </a:pPr>
            <a:r>
              <a:rPr lang="es-ES" sz="1000" dirty="0"/>
              <a:t>Queremos que conozcas las coberturas que te incluyen los seguros de Movistar Seguros, y nos gustaría hacerte una oferta personalizada para mejorar tu seguro actual. Así puedes conocer lo que te ofrecemos, y estoy seguro de que te va a interesar</a:t>
            </a:r>
            <a:r>
              <a:rPr lang="es-ES" sz="1000" b="1" dirty="0"/>
              <a:t>.</a:t>
            </a:r>
          </a:p>
          <a:p>
            <a:r>
              <a:rPr lang="es-ES" sz="1000" b="1" dirty="0"/>
              <a:t>NO ME INTERESA. YA TENGO EL SEGURO EN …. Y ESTOY CONTENTO</a:t>
            </a:r>
          </a:p>
          <a:p>
            <a:pPr marL="171450" indent="-171450">
              <a:buFont typeface="Arial" panose="020B0604020202020204" pitchFamily="34" charset="0"/>
              <a:buChar char="•"/>
            </a:pPr>
            <a:r>
              <a:rPr lang="es-ES" sz="1000" dirty="0"/>
              <a:t>Sin duda es una gran compañía, y nuestro compromiso contigo es siempre darte toda la información posible. Por eso estamos convencidos que facilitándome muy pocos datos, puedas disponer de las opciones de seguro de hogar que le permitan obtener la mejor oferta adaptada a sus necesidades.</a:t>
            </a:r>
          </a:p>
          <a:p>
            <a:r>
              <a:rPr lang="es-ES" sz="1000" b="1" dirty="0"/>
              <a:t>NO ME VOY A CAMBIAR DE SEGURO</a:t>
            </a:r>
          </a:p>
          <a:p>
            <a:pPr marL="171450" indent="-171450">
              <a:buFont typeface="Arial" panose="020B0604020202020204" pitchFamily="34" charset="0"/>
              <a:buChar char="•"/>
            </a:pPr>
            <a:r>
              <a:rPr lang="es-ES" sz="1000" dirty="0"/>
              <a:t>Ten en cuenta las coberturas que te ofrecemos. Es un seguro de mayor calidad, respaldado por una gran marca como Movistar Seguros por solo X € más al día/mes. Estarás de acuerdo en que nosotros cuidamos a nuestros clientes  y que te ofreceremos un seguro de hogar que se adapte a tus necesidades.</a:t>
            </a:r>
          </a:p>
          <a:p>
            <a:pPr marL="171450" indent="-171450">
              <a:buFont typeface="Arial" panose="020B0604020202020204" pitchFamily="34" charset="0"/>
              <a:buChar char="•"/>
            </a:pPr>
            <a:r>
              <a:rPr lang="es-ES" sz="1000" dirty="0"/>
              <a:t>Haz comparativa y resalta las coberturas diferenciales del seguro de Movistar Seguros</a:t>
            </a:r>
          </a:p>
          <a:p>
            <a:r>
              <a:rPr lang="es-ES" sz="1000" b="1" dirty="0"/>
              <a:t>NO LO LLEVO YO/ LO TENGO QUE CONSULTAR</a:t>
            </a:r>
          </a:p>
          <a:p>
            <a:pPr marL="171450" indent="-171450">
              <a:buFont typeface="Arial" panose="020B0604020202020204" pitchFamily="34" charset="0"/>
              <a:buChar char="•"/>
            </a:pPr>
            <a:r>
              <a:rPr lang="es-ES" sz="1000" dirty="0"/>
              <a:t>Piensa en la importancia de estar protegido ante cualquier eventualidad, estoy seguro/a de que a tu [pareja/hijo/etc.] le va a parecer una buena idea. Lo vamos tramitando en esta llamada y así puedes empezar a disfrutar de estas coberturas cuanto antes.</a:t>
            </a:r>
          </a:p>
          <a:p>
            <a:r>
              <a:rPr lang="es-ES" sz="1000" b="1" dirty="0"/>
              <a:t>YA HE RENOVADO LA CUOTA ANUAL DEL SEGURO</a:t>
            </a:r>
          </a:p>
          <a:p>
            <a:pPr marL="171450" indent="-171450">
              <a:buFont typeface="Arial" panose="020B0604020202020204" pitchFamily="34" charset="0"/>
              <a:buChar char="•"/>
            </a:pPr>
            <a:r>
              <a:rPr lang="es-ES" sz="1000" dirty="0"/>
              <a:t>¿Y cuándo te vence? Así, antes de volver a renovarlo podemos hacerte una simulación y que conozcas las ventajas de nuestro seguro. Puedes contactar con nosotros en el 900 22 22 66 antes de X meses del fin de tu seguro y te haremos una propuesta.</a:t>
            </a:r>
          </a:p>
          <a:p>
            <a:pPr marL="171450" indent="-171450">
              <a:buFont typeface="Arial" panose="020B0604020202020204" pitchFamily="34" charset="0"/>
              <a:buChar char="•"/>
            </a:pPr>
            <a:r>
              <a:rPr lang="es-ES" sz="1000" dirty="0"/>
              <a:t>Si hace poco que has renovado el seguro, perfecto porque tendrás presente lo que has pagado y al hacer la simulación podremos comparar con datos muy actualizados. Además siempre es bueno saber cómo está el mercado para poder valorar otras opciones.</a:t>
            </a:r>
          </a:p>
          <a:p>
            <a:r>
              <a:rPr lang="es-ES" sz="1000" b="1" dirty="0"/>
              <a:t>NO QUIERO CONTRATAR UN SEGURO POR TELÉFONO </a:t>
            </a:r>
          </a:p>
          <a:p>
            <a:pPr marL="285750" indent="-285750">
              <a:buFont typeface="Arial" panose="020B0604020202020204" pitchFamily="34" charset="0"/>
              <a:buChar char="•"/>
            </a:pPr>
            <a:r>
              <a:rPr lang="es-ES" sz="1000" dirty="0"/>
              <a:t>Puedes tener la certeza de que contratar por teléfono es un proceso totalmente seguro. En Movistar Seguros no nos arriesgamos a poner en tela de juicio la confianza de toda la marca.</a:t>
            </a:r>
          </a:p>
          <a:p>
            <a:r>
              <a:rPr lang="es-ES" sz="1000" b="1" dirty="0"/>
              <a:t>AHORA NO TENGO TIEMPO …</a:t>
            </a:r>
            <a:r>
              <a:rPr lang="es-ES" sz="1000" dirty="0"/>
              <a:t> </a:t>
            </a:r>
          </a:p>
          <a:p>
            <a:pPr marL="171450" indent="-171450">
              <a:buFont typeface="Arial" panose="020B0604020202020204" pitchFamily="34" charset="0"/>
              <a:buChar char="•"/>
            </a:pPr>
            <a:r>
              <a:rPr lang="es-ES" sz="1000" dirty="0"/>
              <a:t>No te preocupes, en cualquier momento puedes llamarnos al 900 22 22 66 para ofrecerte el seguro de Hogar que mejor se adapte a tus necesidades.</a:t>
            </a:r>
            <a:endParaRPr lang="es-ES" sz="1000" strike="sngStrike" dirty="0"/>
          </a:p>
          <a:p>
            <a:endParaRPr lang="es-ES" sz="1000" dirty="0">
              <a:solidFill>
                <a:srgbClr val="FF0000"/>
              </a:solidFill>
            </a:endParaRPr>
          </a:p>
        </p:txBody>
      </p:sp>
      <p:sp>
        <p:nvSpPr>
          <p:cNvPr id="32" name="CuadroTexto 31">
            <a:extLst>
              <a:ext uri="{FF2B5EF4-FFF2-40B4-BE49-F238E27FC236}">
                <a16:creationId xmlns:a16="http://schemas.microsoft.com/office/drawing/2014/main" id="{37EC712F-28BA-4BB4-9F70-AE2E068AC764}"/>
              </a:ext>
            </a:extLst>
          </p:cNvPr>
          <p:cNvSpPr txBox="1"/>
          <p:nvPr/>
        </p:nvSpPr>
        <p:spPr>
          <a:xfrm>
            <a:off x="109781" y="5042662"/>
            <a:ext cx="11785010" cy="1631216"/>
          </a:xfrm>
          <a:prstGeom prst="rect">
            <a:avLst/>
          </a:prstGeom>
          <a:solidFill>
            <a:schemeClr val="accent1">
              <a:lumMod val="20000"/>
              <a:lumOff val="80000"/>
            </a:schemeClr>
          </a:solidFill>
          <a:ln>
            <a:solidFill>
              <a:schemeClr val="accent1">
                <a:shade val="50000"/>
              </a:schemeClr>
            </a:solidFill>
          </a:ln>
        </p:spPr>
        <p:txBody>
          <a:bodyPr wrap="square" rtlCol="0">
            <a:spAutoFit/>
          </a:bodyPr>
          <a:lstStyle/>
          <a:p>
            <a:r>
              <a:rPr lang="es-ES" sz="1000" b="1" dirty="0"/>
              <a:t>LOS SEGUROS NO RESPONDEN COMO ME GUSTARÍA</a:t>
            </a:r>
          </a:p>
          <a:p>
            <a:pPr marL="171450" indent="-171450">
              <a:buFont typeface="Arial" panose="020B0604020202020204" pitchFamily="34" charset="0"/>
              <a:buChar char="•"/>
            </a:pPr>
            <a:r>
              <a:rPr lang="es-ES" sz="1000" dirty="0"/>
              <a:t>Si valoramos todo correctamente, cuando tengas que hacer uso de él, seguro que estarás contento</a:t>
            </a:r>
          </a:p>
          <a:p>
            <a:pPr marL="171450" indent="-171450">
              <a:buFont typeface="Arial" panose="020B0604020202020204" pitchFamily="34" charset="0"/>
              <a:buChar char="•"/>
            </a:pPr>
            <a:endParaRPr lang="es-ES" sz="1000" dirty="0"/>
          </a:p>
          <a:p>
            <a:r>
              <a:rPr lang="es-ES" sz="1000" b="1" dirty="0"/>
              <a:t>LO VEO MUY COMPLICADO … ¿CÓMO DOY DE BAJA MI SEGURO ACTUAL?</a:t>
            </a:r>
          </a:p>
          <a:p>
            <a:pPr marL="171450" indent="-171450">
              <a:buFont typeface="Arial" panose="020B0604020202020204" pitchFamily="34" charset="0"/>
              <a:buChar char="•"/>
            </a:pPr>
            <a:r>
              <a:rPr lang="es-ES" sz="1000" dirty="0"/>
              <a:t>Es fácil, te puedo enviar por email modelo carta para que solo tengas que cumplimentar los datos, firmarla, y enviarla a la compañía actual. Si en tiendas entrega en mano. Debe preavisar a su aseguradora con al menos 30 días de antelación y siempre por escrito. </a:t>
            </a:r>
            <a:endParaRPr lang="es-ES" sz="1000" strike="sngStrike" dirty="0">
              <a:solidFill>
                <a:srgbClr val="FF0000"/>
              </a:solidFill>
            </a:endParaRPr>
          </a:p>
          <a:p>
            <a:pPr marL="171450" indent="-171450">
              <a:buFont typeface="Arial" panose="020B0604020202020204" pitchFamily="34" charset="0"/>
              <a:buChar char="•"/>
            </a:pPr>
            <a:endParaRPr lang="es-ES" sz="1000" dirty="0"/>
          </a:p>
          <a:p>
            <a:r>
              <a:rPr lang="es-ES" sz="1000" b="1" dirty="0"/>
              <a:t>NO ME INTERESA</a:t>
            </a:r>
          </a:p>
          <a:p>
            <a:pPr marL="171450" indent="-171450">
              <a:buFont typeface="Arial" panose="020B0604020202020204" pitchFamily="34" charset="0"/>
              <a:buChar char="•"/>
            </a:pPr>
            <a:r>
              <a:rPr lang="es-ES" sz="1000" dirty="0"/>
              <a:t>¿Es una cuestión de precio o de coberturas que no le convencen?</a:t>
            </a:r>
          </a:p>
          <a:p>
            <a:pPr marL="285750" indent="-285750">
              <a:buFont typeface="Arial" panose="020B0604020202020204" pitchFamily="34" charset="0"/>
              <a:buChar char="•"/>
            </a:pPr>
            <a:endParaRPr lang="es-ES" sz="1000" dirty="0"/>
          </a:p>
        </p:txBody>
      </p:sp>
      <p:sp>
        <p:nvSpPr>
          <p:cNvPr id="34" name="Rectángulo: esquinas redondeadas 33">
            <a:extLst>
              <a:ext uri="{FF2B5EF4-FFF2-40B4-BE49-F238E27FC236}">
                <a16:creationId xmlns:a16="http://schemas.microsoft.com/office/drawing/2014/main" id="{E2F373B4-B407-44A6-AD8B-A799C8D80325}"/>
              </a:ext>
            </a:extLst>
          </p:cNvPr>
          <p:cNvSpPr/>
          <p:nvPr/>
        </p:nvSpPr>
        <p:spPr>
          <a:xfrm>
            <a:off x="109781" y="4763946"/>
            <a:ext cx="2864106" cy="27871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72000" rtlCol="0" anchor="t" anchorCtr="0"/>
          <a:lstStyle/>
          <a:p>
            <a:pPr lvl="0"/>
            <a:r>
              <a:rPr lang="es-ES" sz="1400" b="1" dirty="0">
                <a:solidFill>
                  <a:schemeClr val="tx1"/>
                </a:solidFill>
              </a:rPr>
              <a:t>Contra objeciones generales</a:t>
            </a:r>
          </a:p>
        </p:txBody>
      </p:sp>
      <p:sp>
        <p:nvSpPr>
          <p:cNvPr id="35" name="Rectángulo 34">
            <a:extLst>
              <a:ext uri="{FF2B5EF4-FFF2-40B4-BE49-F238E27FC236}">
                <a16:creationId xmlns:a16="http://schemas.microsoft.com/office/drawing/2014/main" id="{0661C368-30D9-48BB-A400-FDAD6486B891}"/>
              </a:ext>
            </a:extLst>
          </p:cNvPr>
          <p:cNvSpPr/>
          <p:nvPr/>
        </p:nvSpPr>
        <p:spPr>
          <a:xfrm>
            <a:off x="9824426" y="409722"/>
            <a:ext cx="450764" cy="246221"/>
          </a:xfrm>
          <a:prstGeom prst="rect">
            <a:avLst/>
          </a:prstGeom>
        </p:spPr>
        <p:txBody>
          <a:bodyPr wrap="none">
            <a:spAutoFit/>
          </a:bodyPr>
          <a:lstStyle/>
          <a:p>
            <a:r>
              <a:rPr lang="es-ES" sz="1000" b="1" dirty="0">
                <a:solidFill>
                  <a:schemeClr val="bg1"/>
                </a:solidFill>
              </a:rPr>
              <a:t>(1/3)</a:t>
            </a:r>
            <a:endParaRPr lang="es-ES" sz="1000" dirty="0"/>
          </a:p>
        </p:txBody>
      </p:sp>
      <p:sp>
        <p:nvSpPr>
          <p:cNvPr id="36" name="Botón de acción: ir hacia atrás o anterior 35">
            <a:hlinkClick r:id="" action="ppaction://hlinkshowjump?jump=previousslide" highlightClick="1"/>
            <a:extLst>
              <a:ext uri="{FF2B5EF4-FFF2-40B4-BE49-F238E27FC236}">
                <a16:creationId xmlns:a16="http://schemas.microsoft.com/office/drawing/2014/main" id="{D37D0EE6-05C1-4D17-A7DA-02CE9D84B172}"/>
              </a:ext>
            </a:extLst>
          </p:cNvPr>
          <p:cNvSpPr/>
          <p:nvPr/>
        </p:nvSpPr>
        <p:spPr>
          <a:xfrm>
            <a:off x="109781" y="6557065"/>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37" name="Botón de acción: ir hacia delante o siguiente 36">
            <a:hlinkClick r:id="" action="ppaction://hlinkshowjump?jump=nextslide" highlightClick="1"/>
            <a:extLst>
              <a:ext uri="{FF2B5EF4-FFF2-40B4-BE49-F238E27FC236}">
                <a16:creationId xmlns:a16="http://schemas.microsoft.com/office/drawing/2014/main" id="{6FD591C0-0513-41E1-929C-A4A0801BE3A6}"/>
              </a:ext>
            </a:extLst>
          </p:cNvPr>
          <p:cNvSpPr/>
          <p:nvPr/>
        </p:nvSpPr>
        <p:spPr>
          <a:xfrm>
            <a:off x="11782789" y="6555531"/>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3" name="Rectángulo 12">
            <a:extLst>
              <a:ext uri="{FF2B5EF4-FFF2-40B4-BE49-F238E27FC236}">
                <a16:creationId xmlns:a16="http://schemas.microsoft.com/office/drawing/2014/main" id="{29FB99AF-8F77-42BA-9A80-AC819F76EC33}"/>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64743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ángulo: esquinas redondeadas 61">
            <a:extLst>
              <a:ext uri="{FF2B5EF4-FFF2-40B4-BE49-F238E27FC236}">
                <a16:creationId xmlns:a16="http://schemas.microsoft.com/office/drawing/2014/main" id="{F0F96861-256E-4C8F-99D3-9AD1F3617D7A}"/>
              </a:ext>
            </a:extLst>
          </p:cNvPr>
          <p:cNvSpPr/>
          <p:nvPr/>
        </p:nvSpPr>
        <p:spPr>
          <a:xfrm>
            <a:off x="1738265" y="49738"/>
            <a:ext cx="8727542" cy="65643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OBJECIONES GENERALES</a:t>
            </a:r>
          </a:p>
        </p:txBody>
      </p:sp>
      <p:pic>
        <p:nvPicPr>
          <p:cNvPr id="64" name="Imagen 63">
            <a:extLst>
              <a:ext uri="{FF2B5EF4-FFF2-40B4-BE49-F238E27FC236}">
                <a16:creationId xmlns:a16="http://schemas.microsoft.com/office/drawing/2014/main" id="{63D4373A-433B-45D1-8841-3266F4952889}"/>
              </a:ext>
            </a:extLst>
          </p:cNvPr>
          <p:cNvPicPr>
            <a:picLocks noChangeAspect="1"/>
          </p:cNvPicPr>
          <p:nvPr/>
        </p:nvPicPr>
        <p:blipFill>
          <a:blip r:embed="rId2"/>
          <a:stretch>
            <a:fillRect/>
          </a:stretch>
        </p:blipFill>
        <p:spPr>
          <a:xfrm>
            <a:off x="136407" y="18106"/>
            <a:ext cx="1054469" cy="382357"/>
          </a:xfrm>
          <a:prstGeom prst="rect">
            <a:avLst/>
          </a:prstGeom>
        </p:spPr>
      </p:pic>
      <p:pic>
        <p:nvPicPr>
          <p:cNvPr id="26" name="Picture 6" descr="Resultado de imagen de ir a inicio">
            <a:hlinkClick r:id="rId3" action="ppaction://hlinksldjump"/>
            <a:extLst>
              <a:ext uri="{FF2B5EF4-FFF2-40B4-BE49-F238E27FC236}">
                <a16:creationId xmlns:a16="http://schemas.microsoft.com/office/drawing/2014/main" id="{5DF2017A-BAB2-4D03-8A1C-2ED432D1F9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35" name="Rectángulo 34">
            <a:extLst>
              <a:ext uri="{FF2B5EF4-FFF2-40B4-BE49-F238E27FC236}">
                <a16:creationId xmlns:a16="http://schemas.microsoft.com/office/drawing/2014/main" id="{0661C368-30D9-48BB-A400-FDAD6486B891}"/>
              </a:ext>
            </a:extLst>
          </p:cNvPr>
          <p:cNvSpPr/>
          <p:nvPr/>
        </p:nvSpPr>
        <p:spPr>
          <a:xfrm>
            <a:off x="9824426" y="409722"/>
            <a:ext cx="450764" cy="246221"/>
          </a:xfrm>
          <a:prstGeom prst="rect">
            <a:avLst/>
          </a:prstGeom>
        </p:spPr>
        <p:txBody>
          <a:bodyPr wrap="none">
            <a:spAutoFit/>
          </a:bodyPr>
          <a:lstStyle/>
          <a:p>
            <a:r>
              <a:rPr lang="es-ES" sz="1000" b="1" dirty="0">
                <a:solidFill>
                  <a:schemeClr val="bg1"/>
                </a:solidFill>
              </a:rPr>
              <a:t>(3/3)</a:t>
            </a:r>
            <a:endParaRPr lang="es-ES" sz="1000" dirty="0"/>
          </a:p>
        </p:txBody>
      </p:sp>
      <p:sp>
        <p:nvSpPr>
          <p:cNvPr id="36" name="Botón de acción: ir hacia atrás o anterior 35">
            <a:hlinkClick r:id="" action="ppaction://hlinkshowjump?jump=previousslide" highlightClick="1"/>
            <a:extLst>
              <a:ext uri="{FF2B5EF4-FFF2-40B4-BE49-F238E27FC236}">
                <a16:creationId xmlns:a16="http://schemas.microsoft.com/office/drawing/2014/main" id="{D37D0EE6-05C1-4D17-A7DA-02CE9D84B172}"/>
              </a:ext>
            </a:extLst>
          </p:cNvPr>
          <p:cNvSpPr/>
          <p:nvPr/>
        </p:nvSpPr>
        <p:spPr>
          <a:xfrm>
            <a:off x="109781" y="6557065"/>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37" name="Botón de acción: ir hacia delante o siguiente 36">
            <a:hlinkClick r:id="" action="ppaction://hlinkshowjump?jump=nextslide" highlightClick="1"/>
            <a:extLst>
              <a:ext uri="{FF2B5EF4-FFF2-40B4-BE49-F238E27FC236}">
                <a16:creationId xmlns:a16="http://schemas.microsoft.com/office/drawing/2014/main" id="{6FD591C0-0513-41E1-929C-A4A0801BE3A6}"/>
              </a:ext>
            </a:extLst>
          </p:cNvPr>
          <p:cNvSpPr/>
          <p:nvPr/>
        </p:nvSpPr>
        <p:spPr>
          <a:xfrm>
            <a:off x="11782789" y="6555531"/>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3" name="Rectángulo: esquinas redondeadas 12">
            <a:extLst>
              <a:ext uri="{FF2B5EF4-FFF2-40B4-BE49-F238E27FC236}">
                <a16:creationId xmlns:a16="http://schemas.microsoft.com/office/drawing/2014/main" id="{DC14D070-27D9-4750-8AE6-B42DD63F393E}"/>
              </a:ext>
            </a:extLst>
          </p:cNvPr>
          <p:cNvSpPr/>
          <p:nvPr/>
        </p:nvSpPr>
        <p:spPr>
          <a:xfrm>
            <a:off x="137022" y="3047135"/>
            <a:ext cx="3275371" cy="4186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a:solidFill>
                  <a:schemeClr val="tx1"/>
                </a:solidFill>
              </a:rPr>
              <a:t>Datos personales</a:t>
            </a:r>
          </a:p>
        </p:txBody>
      </p:sp>
      <p:sp>
        <p:nvSpPr>
          <p:cNvPr id="14" name="CuadroTexto 13">
            <a:extLst>
              <a:ext uri="{FF2B5EF4-FFF2-40B4-BE49-F238E27FC236}">
                <a16:creationId xmlns:a16="http://schemas.microsoft.com/office/drawing/2014/main" id="{22D977F6-1217-46A5-A6EC-6D907BE9B438}"/>
              </a:ext>
            </a:extLst>
          </p:cNvPr>
          <p:cNvSpPr txBox="1"/>
          <p:nvPr/>
        </p:nvSpPr>
        <p:spPr>
          <a:xfrm>
            <a:off x="137022" y="3476531"/>
            <a:ext cx="11785010" cy="553998"/>
          </a:xfrm>
          <a:prstGeom prst="rect">
            <a:avLst/>
          </a:prstGeom>
          <a:solidFill>
            <a:schemeClr val="accent1">
              <a:lumMod val="20000"/>
              <a:lumOff val="80000"/>
            </a:schemeClr>
          </a:solidFill>
          <a:ln>
            <a:solidFill>
              <a:schemeClr val="accent1">
                <a:shade val="50000"/>
              </a:schemeClr>
            </a:solidFill>
          </a:ln>
        </p:spPr>
        <p:txBody>
          <a:bodyPr wrap="square" rtlCol="0">
            <a:spAutoFit/>
          </a:bodyPr>
          <a:lstStyle/>
          <a:p>
            <a:r>
              <a:rPr lang="es-ES" sz="1000" b="1"/>
              <a:t>NO TE QUIERO DAR MIS DATOS PERSONALES</a:t>
            </a:r>
          </a:p>
          <a:p>
            <a:pPr marL="171450" indent="-171450">
              <a:buFont typeface="Arial" panose="020B0604020202020204" pitchFamily="34" charset="0"/>
              <a:buChar char="•"/>
            </a:pPr>
            <a:r>
              <a:rPr lang="es-ES" sz="1000"/>
              <a:t>Solo necesito esta información para continuar con la oferta que te quiero hacer, nada más, piensa que no todos los seguros se ajustan a los mismos perfiles.</a:t>
            </a:r>
          </a:p>
          <a:p>
            <a:pPr marL="171450" indent="-171450">
              <a:buFont typeface="Arial" panose="020B0604020202020204" pitchFamily="34" charset="0"/>
              <a:buChar char="•"/>
            </a:pPr>
            <a:r>
              <a:rPr lang="es-ES" sz="1000"/>
              <a:t>Si me proporcionas esta información podré ofrecerte el seguro que mejor se adapta a tus necesidades. Estos datos no quedan registrados en ningún sitio.</a:t>
            </a:r>
          </a:p>
        </p:txBody>
      </p:sp>
      <p:sp>
        <p:nvSpPr>
          <p:cNvPr id="15" name="Rectángulo: esquinas redondeadas 14">
            <a:extLst>
              <a:ext uri="{FF2B5EF4-FFF2-40B4-BE49-F238E27FC236}">
                <a16:creationId xmlns:a16="http://schemas.microsoft.com/office/drawing/2014/main" id="{71E1234B-9C3F-47D4-94EE-3FD7AC523781}"/>
              </a:ext>
            </a:extLst>
          </p:cNvPr>
          <p:cNvSpPr/>
          <p:nvPr/>
        </p:nvSpPr>
        <p:spPr>
          <a:xfrm>
            <a:off x="137022" y="656964"/>
            <a:ext cx="3275371" cy="4186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a:solidFill>
                  <a:schemeClr val="tx1"/>
                </a:solidFill>
              </a:rPr>
              <a:t>Precio</a:t>
            </a:r>
          </a:p>
        </p:txBody>
      </p:sp>
      <p:sp>
        <p:nvSpPr>
          <p:cNvPr id="16" name="CuadroTexto 15">
            <a:extLst>
              <a:ext uri="{FF2B5EF4-FFF2-40B4-BE49-F238E27FC236}">
                <a16:creationId xmlns:a16="http://schemas.microsoft.com/office/drawing/2014/main" id="{B4FA6FDC-22E3-4CD4-BFDF-9CFC36AD35AA}"/>
              </a:ext>
            </a:extLst>
          </p:cNvPr>
          <p:cNvSpPr txBox="1"/>
          <p:nvPr/>
        </p:nvSpPr>
        <p:spPr>
          <a:xfrm>
            <a:off x="137022" y="1056315"/>
            <a:ext cx="11785010" cy="1785104"/>
          </a:xfrm>
          <a:prstGeom prst="rect">
            <a:avLst/>
          </a:prstGeom>
          <a:solidFill>
            <a:schemeClr val="accent1">
              <a:lumMod val="20000"/>
              <a:lumOff val="80000"/>
            </a:schemeClr>
          </a:solidFill>
          <a:ln>
            <a:solidFill>
              <a:schemeClr val="accent1">
                <a:shade val="50000"/>
              </a:schemeClr>
            </a:solidFill>
          </a:ln>
        </p:spPr>
        <p:txBody>
          <a:bodyPr wrap="square" rtlCol="0">
            <a:spAutoFit/>
          </a:bodyPr>
          <a:lstStyle/>
          <a:p>
            <a:r>
              <a:rPr lang="es-ES" sz="1000" b="1" dirty="0"/>
              <a:t>ME PARECE CARO/ NO ME LO PUEDO PERMITIR</a:t>
            </a:r>
          </a:p>
          <a:p>
            <a:pPr marL="171450" indent="-171450">
              <a:buFont typeface="Arial" panose="020B0604020202020204" pitchFamily="34" charset="0"/>
              <a:buChar char="•"/>
            </a:pPr>
            <a:r>
              <a:rPr lang="es-ES" sz="1000" dirty="0"/>
              <a:t>Piensa que el seguro supone al final X€ al mes, que son X€ al día. No lo pienses como un gasto sino como una inversión, ya que nuestro seguro te ofrece unas coberturas muy completas.</a:t>
            </a:r>
          </a:p>
          <a:p>
            <a:pPr marL="171450" indent="-171450">
              <a:buFont typeface="Arial" panose="020B0604020202020204" pitchFamily="34" charset="0"/>
              <a:buChar char="•"/>
            </a:pPr>
            <a:r>
              <a:rPr lang="es-ES" sz="1000" dirty="0"/>
              <a:t>Pon ejemplos concretos para ilustrar las ventajas del producto y desglosa coberturas diferenciales. </a:t>
            </a:r>
          </a:p>
          <a:p>
            <a:pPr marL="171450" indent="-171450">
              <a:buFont typeface="Arial" panose="020B0604020202020204" pitchFamily="34" charset="0"/>
              <a:buChar char="•"/>
            </a:pPr>
            <a:endParaRPr lang="es-ES" sz="1000" dirty="0"/>
          </a:p>
          <a:p>
            <a:r>
              <a:rPr lang="es-ES" sz="1000" b="1" dirty="0"/>
              <a:t>POR QUÉ SE INCREMENTA EL IMPORTE SI ELIJO EL PAGO SEMESTRAL Y TRIMESTRAL</a:t>
            </a:r>
          </a:p>
          <a:p>
            <a:pPr marL="171450" indent="-171450">
              <a:buFont typeface="Arial" panose="020B0604020202020204" pitchFamily="34" charset="0"/>
              <a:buChar char="•"/>
            </a:pPr>
            <a:r>
              <a:rPr lang="es-ES" sz="1000" dirty="0"/>
              <a:t>Pagar el importe de la póliza de forma semestral o trimestral lleva implícitos una serie de gastos bancarios que hacen que el importe total a pagar aumente. </a:t>
            </a:r>
          </a:p>
          <a:p>
            <a:pPr marL="171450" indent="-171450">
              <a:buFont typeface="Arial" panose="020B0604020202020204" pitchFamily="34" charset="0"/>
              <a:buChar char="•"/>
            </a:pPr>
            <a:endParaRPr lang="es-ES" sz="1000" dirty="0"/>
          </a:p>
          <a:p>
            <a:r>
              <a:rPr lang="es-ES" sz="1000" b="1" dirty="0"/>
              <a:t>POR QUÉ NO PUEDO CONTRATAR EL SEGURO EN LA FECHA INDICADA</a:t>
            </a:r>
          </a:p>
          <a:p>
            <a:pPr marL="171450" indent="-171450">
              <a:buFont typeface="Arial" panose="020B0604020202020204" pitchFamily="34" charset="0"/>
              <a:buChar char="•"/>
            </a:pPr>
            <a:r>
              <a:rPr lang="es-ES" sz="1000" dirty="0"/>
              <a:t>El inicio del seguro puede coincidir con la fecha de la solicitud (la del día que llama) pero nunca anterior. </a:t>
            </a:r>
          </a:p>
          <a:p>
            <a:pPr marL="171450" indent="-171450">
              <a:buFont typeface="Arial" panose="020B0604020202020204" pitchFamily="34" charset="0"/>
              <a:buChar char="•"/>
            </a:pPr>
            <a:r>
              <a:rPr lang="es-ES" sz="1000" dirty="0"/>
              <a:t>Solo se permite contratar un seguro de hogar si la fecha de efecto o inicio del seguro no supera  XX días desde la fecha de la solicitud, definidos por la aseguradora.. </a:t>
            </a:r>
          </a:p>
          <a:p>
            <a:pPr marL="171450" indent="-171450">
              <a:buFont typeface="Arial" panose="020B0604020202020204" pitchFamily="34" charset="0"/>
              <a:buChar char="•"/>
            </a:pPr>
            <a:r>
              <a:rPr lang="es-ES" sz="1000" dirty="0"/>
              <a:t>La validez de un presupuesto es de 30 días de la fecha de su emisión. </a:t>
            </a:r>
          </a:p>
        </p:txBody>
      </p:sp>
      <p:sp>
        <p:nvSpPr>
          <p:cNvPr id="17" name="Rectángulo: esquinas redondeadas 16">
            <a:extLst>
              <a:ext uri="{FF2B5EF4-FFF2-40B4-BE49-F238E27FC236}">
                <a16:creationId xmlns:a16="http://schemas.microsoft.com/office/drawing/2014/main" id="{F6AB0EF2-1487-4D78-BB7B-D1B609302DCE}"/>
              </a:ext>
            </a:extLst>
          </p:cNvPr>
          <p:cNvSpPr/>
          <p:nvPr/>
        </p:nvSpPr>
        <p:spPr>
          <a:xfrm>
            <a:off x="109783" y="4143861"/>
            <a:ext cx="3275371" cy="4186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a:solidFill>
                  <a:schemeClr val="tx1"/>
                </a:solidFill>
              </a:rPr>
              <a:t>Datos de la Vivienda</a:t>
            </a:r>
          </a:p>
        </p:txBody>
      </p:sp>
      <p:sp>
        <p:nvSpPr>
          <p:cNvPr id="18" name="CuadroTexto 17">
            <a:extLst>
              <a:ext uri="{FF2B5EF4-FFF2-40B4-BE49-F238E27FC236}">
                <a16:creationId xmlns:a16="http://schemas.microsoft.com/office/drawing/2014/main" id="{E3562A7F-D659-4244-829A-5C3F44ED15AF}"/>
              </a:ext>
            </a:extLst>
          </p:cNvPr>
          <p:cNvSpPr txBox="1"/>
          <p:nvPr/>
        </p:nvSpPr>
        <p:spPr>
          <a:xfrm>
            <a:off x="109781" y="4575274"/>
            <a:ext cx="11812251" cy="1938992"/>
          </a:xfrm>
          <a:prstGeom prst="rect">
            <a:avLst/>
          </a:prstGeom>
          <a:solidFill>
            <a:schemeClr val="accent1">
              <a:lumMod val="20000"/>
              <a:lumOff val="80000"/>
            </a:schemeClr>
          </a:solidFill>
          <a:ln>
            <a:solidFill>
              <a:schemeClr val="accent1">
                <a:shade val="50000"/>
              </a:schemeClr>
            </a:solidFill>
          </a:ln>
        </p:spPr>
        <p:txBody>
          <a:bodyPr wrap="square" rtlCol="0">
            <a:spAutoFit/>
          </a:bodyPr>
          <a:lstStyle/>
          <a:p>
            <a:r>
              <a:rPr lang="es-ES" sz="1000" b="1" dirty="0"/>
              <a:t>POR QUÉ SE CONTRASTAN LOS DATOS CON EL CATASTRO</a:t>
            </a:r>
          </a:p>
          <a:p>
            <a:pPr marL="171450" indent="-171450">
              <a:buFont typeface="Arial" panose="020B0604020202020204" pitchFamily="34" charset="0"/>
              <a:buChar char="•"/>
            </a:pPr>
            <a:r>
              <a:rPr lang="es-ES" sz="1000" dirty="0"/>
              <a:t>El catastro es un organismo público en el que se registran todos los datos de la vivienda (metros cuadrados, fecha construcción.) lo que nos a permitir proponerte un importe para continente y contenido y poder ajustar más el importe del seguro. Pero por supuesto, eres tú quien decides si son correctos o no. </a:t>
            </a:r>
            <a:r>
              <a:rPr lang="es-ES" sz="1000" b="1" dirty="0"/>
              <a:t>IMPORTANTE: </a:t>
            </a:r>
            <a:r>
              <a:rPr lang="es-ES" sz="1000" dirty="0"/>
              <a:t>en las localidades de País Vasco y Navarra no hay conexión con el catastro, hay que cumplimentar los datos manualmente.</a:t>
            </a:r>
          </a:p>
          <a:p>
            <a:pPr marL="171450" indent="-171450">
              <a:buFont typeface="Arial" panose="020B0604020202020204" pitchFamily="34" charset="0"/>
              <a:buChar char="•"/>
            </a:pPr>
            <a:endParaRPr lang="es-ES" sz="1000" b="1" dirty="0"/>
          </a:p>
          <a:p>
            <a:r>
              <a:rPr lang="es-ES" sz="1000" b="1" dirty="0"/>
              <a:t>QUÉ OCURRE SI LOS DATOS FACILITADOS NO SON CORRECTOS</a:t>
            </a:r>
          </a:p>
          <a:p>
            <a:pPr marL="171450" indent="-171450">
              <a:buFont typeface="Arial" panose="020B0604020202020204" pitchFamily="34" charset="0"/>
              <a:buChar char="•"/>
            </a:pPr>
            <a:r>
              <a:rPr lang="es-ES" sz="1000" dirty="0"/>
              <a:t>Si una vez contratado el seguro se comprueba que los datos no son correctos (en especial la información relacionada con viviendas asegurables) el seguro se cancelará y no se tendrá derecho a indemnización alguna en caso de comunicar algún tipo de siniestro.</a:t>
            </a:r>
          </a:p>
          <a:p>
            <a:pPr marL="171450" indent="-171450">
              <a:buFont typeface="Arial" panose="020B0604020202020204" pitchFamily="34" charset="0"/>
              <a:buChar char="•"/>
            </a:pPr>
            <a:r>
              <a:rPr lang="es-ES" sz="1000" dirty="0"/>
              <a:t>Pero por supuesto, eres tú quien puede proporcionar la información correcta en caso de que observes alguna imprecisión</a:t>
            </a:r>
          </a:p>
          <a:p>
            <a:pPr marL="171450" indent="-171450">
              <a:buFont typeface="Arial" panose="020B0604020202020204" pitchFamily="34" charset="0"/>
              <a:buChar char="•"/>
            </a:pPr>
            <a:endParaRPr lang="es-ES" sz="1000" dirty="0"/>
          </a:p>
          <a:p>
            <a:r>
              <a:rPr lang="es-ES" sz="1000" b="1" dirty="0"/>
              <a:t>POR QUÉ TENGO QUE CONFIRMAR QUE LA VIVIENDA ES ASEGURABLE </a:t>
            </a:r>
          </a:p>
          <a:p>
            <a:pPr marL="285750" indent="-285750">
              <a:buFont typeface="Arial" panose="020B0604020202020204" pitchFamily="34" charset="0"/>
              <a:buChar char="•"/>
            </a:pPr>
            <a:r>
              <a:rPr lang="es-ES" sz="1000" dirty="0"/>
              <a:t>Hay tipologías de viviendas que por sus características o uso no pueden asegurarse, al ser alto riesgo.</a:t>
            </a:r>
          </a:p>
        </p:txBody>
      </p:sp>
      <p:sp>
        <p:nvSpPr>
          <p:cNvPr id="19" name="Rectángulo 18">
            <a:extLst>
              <a:ext uri="{FF2B5EF4-FFF2-40B4-BE49-F238E27FC236}">
                <a16:creationId xmlns:a16="http://schemas.microsoft.com/office/drawing/2014/main" id="{E15D7A5D-FD03-4541-B7A5-DC38F09D8C21}"/>
              </a:ext>
            </a:extLst>
          </p:cNvPr>
          <p:cNvSpPr/>
          <p:nvPr/>
        </p:nvSpPr>
        <p:spPr>
          <a:xfrm>
            <a:off x="136407" y="285499"/>
            <a:ext cx="120199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71936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ángulo: esquinas redondeadas 61">
            <a:extLst>
              <a:ext uri="{FF2B5EF4-FFF2-40B4-BE49-F238E27FC236}">
                <a16:creationId xmlns:a16="http://schemas.microsoft.com/office/drawing/2014/main" id="{F0F96861-256E-4C8F-99D3-9AD1F3617D7A}"/>
              </a:ext>
            </a:extLst>
          </p:cNvPr>
          <p:cNvSpPr/>
          <p:nvPr/>
        </p:nvSpPr>
        <p:spPr>
          <a:xfrm>
            <a:off x="1738265" y="49738"/>
            <a:ext cx="8727542" cy="65643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OBJECIONES GENERALES</a:t>
            </a:r>
          </a:p>
        </p:txBody>
      </p:sp>
      <p:pic>
        <p:nvPicPr>
          <p:cNvPr id="64" name="Imagen 63">
            <a:extLst>
              <a:ext uri="{FF2B5EF4-FFF2-40B4-BE49-F238E27FC236}">
                <a16:creationId xmlns:a16="http://schemas.microsoft.com/office/drawing/2014/main" id="{63D4373A-433B-45D1-8841-3266F4952889}"/>
              </a:ext>
            </a:extLst>
          </p:cNvPr>
          <p:cNvPicPr>
            <a:picLocks noChangeAspect="1"/>
          </p:cNvPicPr>
          <p:nvPr/>
        </p:nvPicPr>
        <p:blipFill>
          <a:blip r:embed="rId2"/>
          <a:stretch>
            <a:fillRect/>
          </a:stretch>
        </p:blipFill>
        <p:spPr>
          <a:xfrm>
            <a:off x="136407" y="18106"/>
            <a:ext cx="1054469" cy="382357"/>
          </a:xfrm>
          <a:prstGeom prst="rect">
            <a:avLst/>
          </a:prstGeom>
        </p:spPr>
      </p:pic>
      <p:pic>
        <p:nvPicPr>
          <p:cNvPr id="26" name="Picture 6" descr="Resultado de imagen de ir a inicio">
            <a:hlinkClick r:id="rId3" action="ppaction://hlinksldjump"/>
            <a:extLst>
              <a:ext uri="{FF2B5EF4-FFF2-40B4-BE49-F238E27FC236}">
                <a16:creationId xmlns:a16="http://schemas.microsoft.com/office/drawing/2014/main" id="{5DF2017A-BAB2-4D03-8A1C-2ED432D1F9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35" name="Rectángulo 34">
            <a:extLst>
              <a:ext uri="{FF2B5EF4-FFF2-40B4-BE49-F238E27FC236}">
                <a16:creationId xmlns:a16="http://schemas.microsoft.com/office/drawing/2014/main" id="{0661C368-30D9-48BB-A400-FDAD6486B891}"/>
              </a:ext>
            </a:extLst>
          </p:cNvPr>
          <p:cNvSpPr/>
          <p:nvPr/>
        </p:nvSpPr>
        <p:spPr>
          <a:xfrm>
            <a:off x="9824426" y="409722"/>
            <a:ext cx="450764" cy="246221"/>
          </a:xfrm>
          <a:prstGeom prst="rect">
            <a:avLst/>
          </a:prstGeom>
        </p:spPr>
        <p:txBody>
          <a:bodyPr wrap="none">
            <a:spAutoFit/>
          </a:bodyPr>
          <a:lstStyle/>
          <a:p>
            <a:r>
              <a:rPr lang="es-ES" sz="1000" b="1" dirty="0">
                <a:solidFill>
                  <a:schemeClr val="bg1"/>
                </a:solidFill>
              </a:rPr>
              <a:t>(3/3)</a:t>
            </a:r>
            <a:endParaRPr lang="es-ES" sz="1000" dirty="0"/>
          </a:p>
        </p:txBody>
      </p:sp>
      <p:sp>
        <p:nvSpPr>
          <p:cNvPr id="36" name="Botón de acción: ir hacia atrás o anterior 35">
            <a:hlinkClick r:id="" action="ppaction://hlinkshowjump?jump=previousslide" highlightClick="1"/>
            <a:extLst>
              <a:ext uri="{FF2B5EF4-FFF2-40B4-BE49-F238E27FC236}">
                <a16:creationId xmlns:a16="http://schemas.microsoft.com/office/drawing/2014/main" id="{D37D0EE6-05C1-4D17-A7DA-02CE9D84B172}"/>
              </a:ext>
            </a:extLst>
          </p:cNvPr>
          <p:cNvSpPr/>
          <p:nvPr/>
        </p:nvSpPr>
        <p:spPr>
          <a:xfrm>
            <a:off x="109781" y="6557065"/>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37" name="Botón de acción: ir hacia delante o siguiente 36">
            <a:hlinkClick r:id="" action="ppaction://hlinkshowjump?jump=nextslide" highlightClick="1"/>
            <a:extLst>
              <a:ext uri="{FF2B5EF4-FFF2-40B4-BE49-F238E27FC236}">
                <a16:creationId xmlns:a16="http://schemas.microsoft.com/office/drawing/2014/main" id="{6FD591C0-0513-41E1-929C-A4A0801BE3A6}"/>
              </a:ext>
            </a:extLst>
          </p:cNvPr>
          <p:cNvSpPr/>
          <p:nvPr/>
        </p:nvSpPr>
        <p:spPr>
          <a:xfrm>
            <a:off x="11782789" y="6555531"/>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9" name="Rectángulo: esquinas redondeadas 18">
            <a:extLst>
              <a:ext uri="{FF2B5EF4-FFF2-40B4-BE49-F238E27FC236}">
                <a16:creationId xmlns:a16="http://schemas.microsoft.com/office/drawing/2014/main" id="{756FAE03-4413-4E6A-82A1-CF79BC70E51D}"/>
              </a:ext>
            </a:extLst>
          </p:cNvPr>
          <p:cNvSpPr/>
          <p:nvPr/>
        </p:nvSpPr>
        <p:spPr>
          <a:xfrm>
            <a:off x="136717" y="813663"/>
            <a:ext cx="3270947" cy="43807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a:solidFill>
                  <a:schemeClr val="tx1"/>
                </a:solidFill>
              </a:rPr>
              <a:t>Vivienda Hipotecada</a:t>
            </a:r>
          </a:p>
        </p:txBody>
      </p:sp>
      <p:sp>
        <p:nvSpPr>
          <p:cNvPr id="20" name="CuadroTexto 19">
            <a:extLst>
              <a:ext uri="{FF2B5EF4-FFF2-40B4-BE49-F238E27FC236}">
                <a16:creationId xmlns:a16="http://schemas.microsoft.com/office/drawing/2014/main" id="{3D033CB7-3742-4A35-B5A1-331C8A1E633B}"/>
              </a:ext>
            </a:extLst>
          </p:cNvPr>
          <p:cNvSpPr txBox="1"/>
          <p:nvPr/>
        </p:nvSpPr>
        <p:spPr>
          <a:xfrm>
            <a:off x="137022" y="1260440"/>
            <a:ext cx="11981087" cy="2862322"/>
          </a:xfrm>
          <a:prstGeom prst="rect">
            <a:avLst/>
          </a:prstGeom>
          <a:solidFill>
            <a:schemeClr val="accent1">
              <a:lumMod val="20000"/>
              <a:lumOff val="80000"/>
            </a:schemeClr>
          </a:solidFill>
          <a:ln>
            <a:solidFill>
              <a:schemeClr val="accent1">
                <a:shade val="50000"/>
              </a:schemeClr>
            </a:solidFill>
          </a:ln>
        </p:spPr>
        <p:txBody>
          <a:bodyPr wrap="square" rtlCol="0">
            <a:spAutoFit/>
          </a:bodyPr>
          <a:lstStyle/>
          <a:p>
            <a:r>
              <a:rPr lang="es-ES" sz="1000" b="1" dirty="0"/>
              <a:t>TENGO MI SEGURO VINCULADO A LA HIPOTECA</a:t>
            </a:r>
          </a:p>
          <a:p>
            <a:pPr marL="171450" indent="-171450">
              <a:buFont typeface="Arial" panose="020B0604020202020204" pitchFamily="34" charset="0"/>
              <a:buChar char="•"/>
            </a:pPr>
            <a:r>
              <a:rPr lang="es-ES" sz="1000" dirty="0"/>
              <a:t>Mucha gente tiene miedo a quitarse del seguro que está vinculado a su hipoteca por la subida del diferencial, pero si haces el cálculo, a veces incluso es más barato y además tienes un seguro con coberturas muy completas.</a:t>
            </a:r>
          </a:p>
          <a:p>
            <a:pPr marL="171450" indent="-171450">
              <a:buFont typeface="Arial" panose="020B0604020202020204" pitchFamily="34" charset="0"/>
              <a:buChar char="•"/>
            </a:pPr>
            <a:endParaRPr lang="es-ES" sz="1000" dirty="0"/>
          </a:p>
          <a:p>
            <a:r>
              <a:rPr lang="es-ES" sz="1000" b="1" dirty="0"/>
              <a:t>TENGO MI VIVIENDA HIPOTECADA, ¿TENGO QUE HACER ALGO?</a:t>
            </a:r>
          </a:p>
          <a:p>
            <a:pPr marL="171450" indent="-171450">
              <a:buFont typeface="Arial" panose="020B0604020202020204" pitchFamily="34" charset="0"/>
              <a:buChar char="•"/>
            </a:pPr>
            <a:r>
              <a:rPr lang="es-ES" sz="1000" dirty="0"/>
              <a:t>Si lo desea puede realizar Cesión derechos a la entidad con la que tienen la hipoteca (lo obligatorio es tener asegurada la vivienda pare el caso de incendio).</a:t>
            </a:r>
          </a:p>
          <a:p>
            <a:pPr marL="171450" indent="-171450">
              <a:buFont typeface="Arial" panose="020B0604020202020204" pitchFamily="34" charset="0"/>
              <a:buChar char="•"/>
            </a:pPr>
            <a:endParaRPr lang="es-ES" sz="1000" dirty="0"/>
          </a:p>
          <a:p>
            <a:r>
              <a:rPr lang="es-ES" sz="1000" b="1" dirty="0"/>
              <a:t>POR QUÉ TENGO QUE REALIZAR CESIÓN DE DERECHOS A LA ENTIDAD ASEGURADORA </a:t>
            </a:r>
          </a:p>
          <a:p>
            <a:pPr marL="285750" indent="-285750">
              <a:buFont typeface="Arial" panose="020B0604020202020204" pitchFamily="34" charset="0"/>
              <a:buChar char="•"/>
            </a:pPr>
            <a:r>
              <a:rPr lang="es-ES" sz="1000" dirty="0"/>
              <a:t>La vivienda con hipoteca deberá contar con una garantía específica. En este caso, se emitirá una cláusula a favor de la entidad de crédito que regule sus derechos sobre la indemnización conforme a la normativa, </a:t>
            </a:r>
            <a:r>
              <a:rPr lang="es-ES" sz="1000" b="1" dirty="0"/>
              <a:t>siendo necesario la siguiente información</a:t>
            </a:r>
            <a:r>
              <a:rPr lang="es-ES" sz="1000" dirty="0"/>
              <a:t>: datos de la entidad bancaria y número de préstamo para realizar la cesión derecho por vivienda hipotecada. Por regla general el importe de la hipoteca es mayor que el importe del Continente, y la entidad aseguradora puede exigir la cesión de derechos para el caso de que se produzca un incendio y sea necesario reconstruir todo el edificio. Con la contratación de esta cobertura (cesión de derechos a la entidad aseguradora) no solo se protege el bien asegurado, sino que también estará protegido ante los desembolsos económicos derivados de la reconstrucción en caso de producirse este siniestro. </a:t>
            </a:r>
            <a:r>
              <a:rPr lang="es-ES" sz="1000" b="1" dirty="0"/>
              <a:t>Importante a nivel aclaratorio: </a:t>
            </a:r>
            <a:r>
              <a:rPr lang="es-ES" sz="1000" dirty="0"/>
              <a:t>Las entidades prestamistas (bancarias) indican un capital de continente mínimo que debe asegurarse. Cuando la entidad bancaria reciba la copia de la póliza, deberá sumar las cantidades de "Continente" y de "Ampliación de Continente por Hipoteca"</a:t>
            </a:r>
          </a:p>
          <a:p>
            <a:pPr marL="285750" indent="-285750">
              <a:buFont typeface="Arial" panose="020B0604020202020204" pitchFamily="34" charset="0"/>
              <a:buChar char="•"/>
            </a:pPr>
            <a:endParaRPr lang="es-ES" sz="1000" dirty="0"/>
          </a:p>
          <a:p>
            <a:r>
              <a:rPr lang="es-ES" sz="1000" b="1" dirty="0"/>
              <a:t>TENGO HIPOTECA Y QUIERO HACER CESIÓN DERECHOS, PERO NO TENGO LOS DATOS AHORA O EL CLIENTE NO QUIERE FACILITAR LA INFORMACIÓN</a:t>
            </a:r>
            <a:endParaRPr lang="es-ES" sz="1000" dirty="0"/>
          </a:p>
          <a:p>
            <a:pPr marL="171450" indent="-171450">
              <a:buFont typeface="Arial" panose="020B0604020202020204" pitchFamily="34" charset="0"/>
              <a:buChar char="•"/>
            </a:pPr>
            <a:r>
              <a:rPr lang="es-ES" sz="1000" dirty="0"/>
              <a:t>Informar al cliente dónde puede localizar los datos, en especial el número de préstamo (en el recibo cuota mensual hipoteca y si tiene instalada la app de su banco en el móvil también puede localizar dicho número en el correspondiente apunte). Si es posible hacerlo en el momento de la pregunta sobre vivienda hipotecada, hacedlo. Si no es posible porque el cliente no tiene los datos que se necesitan, o no quiere facilitar el dato, se le informará que seguimos con el proceso y si finalmente realiza la contratación del Seguro de Hogar de Movistar Seguros debe llamarnos al 900 22 22 66 para proceder a la contratación de esta cobertura.</a:t>
            </a:r>
          </a:p>
        </p:txBody>
      </p:sp>
      <p:sp>
        <p:nvSpPr>
          <p:cNvPr id="21" name="Rectángulo: esquinas redondeadas 20">
            <a:extLst>
              <a:ext uri="{FF2B5EF4-FFF2-40B4-BE49-F238E27FC236}">
                <a16:creationId xmlns:a16="http://schemas.microsoft.com/office/drawing/2014/main" id="{983831EA-2A66-488D-8EC7-444E23A95A06}"/>
              </a:ext>
            </a:extLst>
          </p:cNvPr>
          <p:cNvSpPr/>
          <p:nvPr/>
        </p:nvSpPr>
        <p:spPr>
          <a:xfrm>
            <a:off x="137021" y="4328896"/>
            <a:ext cx="3275371" cy="41861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a:solidFill>
                  <a:schemeClr val="tx1"/>
                </a:solidFill>
              </a:rPr>
              <a:t>Varios</a:t>
            </a:r>
          </a:p>
        </p:txBody>
      </p:sp>
      <p:sp>
        <p:nvSpPr>
          <p:cNvPr id="22" name="CuadroTexto 21">
            <a:extLst>
              <a:ext uri="{FF2B5EF4-FFF2-40B4-BE49-F238E27FC236}">
                <a16:creationId xmlns:a16="http://schemas.microsoft.com/office/drawing/2014/main" id="{655D4E2C-8B05-4182-8F16-81D8BAA2502D}"/>
              </a:ext>
            </a:extLst>
          </p:cNvPr>
          <p:cNvSpPr txBox="1"/>
          <p:nvPr/>
        </p:nvSpPr>
        <p:spPr>
          <a:xfrm>
            <a:off x="137021" y="4758292"/>
            <a:ext cx="11981088" cy="1169551"/>
          </a:xfrm>
          <a:prstGeom prst="rect">
            <a:avLst/>
          </a:prstGeom>
          <a:solidFill>
            <a:schemeClr val="accent1">
              <a:lumMod val="20000"/>
              <a:lumOff val="80000"/>
            </a:schemeClr>
          </a:solidFill>
          <a:ln>
            <a:solidFill>
              <a:schemeClr val="accent1">
                <a:shade val="50000"/>
              </a:schemeClr>
            </a:solidFill>
          </a:ln>
        </p:spPr>
        <p:txBody>
          <a:bodyPr wrap="square" rtlCol="0">
            <a:spAutoFit/>
          </a:bodyPr>
          <a:lstStyle/>
          <a:p>
            <a:r>
              <a:rPr lang="es-ES" sz="1000" b="1" dirty="0"/>
              <a:t>QUIERE HACER ALGÚN TIPO DE GESTIÓN FUERA DEL ÁMBITO COMERCIAL</a:t>
            </a:r>
          </a:p>
          <a:p>
            <a:pPr marL="171450" indent="-171450">
              <a:buFont typeface="Arial" panose="020B0604020202020204" pitchFamily="34" charset="0"/>
              <a:buChar char="•"/>
            </a:pPr>
            <a:r>
              <a:rPr lang="es-ES" sz="1000" dirty="0"/>
              <a:t>Cada vez que el cliente nos saque de las consultas fuera de nuestro ámbito comercial utilizad este argumento. Por ejemplo:  Subidas de precios, insatisfacción con el servicio, etc. Un momento por favor te vamos a transferir con el área correspondiente, donde te darán la respuesta adecuada.</a:t>
            </a:r>
          </a:p>
          <a:p>
            <a:pPr marL="171450" indent="-171450">
              <a:buFont typeface="Arial" panose="020B0604020202020204" pitchFamily="34" charset="0"/>
              <a:buChar char="•"/>
            </a:pPr>
            <a:endParaRPr lang="es-ES" sz="1000" dirty="0"/>
          </a:p>
          <a:p>
            <a:r>
              <a:rPr lang="es-ES" sz="1000" b="1" dirty="0"/>
              <a:t>MÁNDAME LA POLIZA POR CORREO PARA QUE LO PUEDA VER EN CASA</a:t>
            </a:r>
          </a:p>
          <a:p>
            <a:pPr marL="171450" indent="-171450">
              <a:buFont typeface="Arial" panose="020B0604020202020204" pitchFamily="34" charset="0"/>
              <a:buChar char="•"/>
            </a:pPr>
            <a:r>
              <a:rPr lang="es-ES" sz="1000" dirty="0"/>
              <a:t>El envío de la póliza solo es por correo electrónico. Movistar Seguros quiere garantizar tu seguridad y no podemos arriesgar la confianza que tienes en nosotros. Cuando recibas la póliza en tu correo podrás comprobar que todo lo que hemos hablado por teléfono lo tienes por escrito y sin letra pequeña. Además una vez contratado el seguro de hogar Movistar, la documentación la tendrá disponible en la zona cliente. </a:t>
            </a:r>
          </a:p>
        </p:txBody>
      </p:sp>
      <p:sp>
        <p:nvSpPr>
          <p:cNvPr id="13" name="CuadroTexto 12">
            <a:extLst>
              <a:ext uri="{FF2B5EF4-FFF2-40B4-BE49-F238E27FC236}">
                <a16:creationId xmlns:a16="http://schemas.microsoft.com/office/drawing/2014/main" id="{C730A424-E0C9-45B7-9032-679FE1C0CB2E}"/>
              </a:ext>
            </a:extLst>
          </p:cNvPr>
          <p:cNvSpPr txBox="1"/>
          <p:nvPr/>
        </p:nvSpPr>
        <p:spPr>
          <a:xfrm>
            <a:off x="1597519" y="6097411"/>
            <a:ext cx="8996961" cy="738664"/>
          </a:xfrm>
          <a:prstGeom prst="rect">
            <a:avLst/>
          </a:prstGeom>
          <a:solidFill>
            <a:schemeClr val="accent1">
              <a:lumMod val="20000"/>
              <a:lumOff val="80000"/>
            </a:schemeClr>
          </a:solidFill>
          <a:ln>
            <a:solidFill>
              <a:schemeClr val="accent1">
                <a:shade val="50000"/>
              </a:schemeClr>
            </a:solidFill>
          </a:ln>
        </p:spPr>
        <p:txBody>
          <a:bodyPr wrap="square" rtlCol="0">
            <a:spAutoFit/>
          </a:bodyPr>
          <a:lstStyle/>
          <a:p>
            <a:r>
              <a:rPr lang="es-ES" sz="1400" b="1" dirty="0"/>
              <a:t>SI LA PERSONA MANIFIESTA QUE PREFIERE NO HACER PRESUPUETO O CONTRATACION SOLICITARLE NOS FACILITE FECHA VENCIMIENTO DE SU SEGURO HOGAR PARA PODER CONTRACTAR CON EL Y PODER OFRECERLE LA MODALIDAD QUE MEJOR SE ADAPTE A SUS NECESIDADES – ver apartado fechas vencimiento</a:t>
            </a:r>
          </a:p>
        </p:txBody>
      </p:sp>
      <p:sp>
        <p:nvSpPr>
          <p:cNvPr id="14" name="Rectángulo 13">
            <a:extLst>
              <a:ext uri="{FF2B5EF4-FFF2-40B4-BE49-F238E27FC236}">
                <a16:creationId xmlns:a16="http://schemas.microsoft.com/office/drawing/2014/main" id="{93250AA0-8D20-4C0C-974A-9CF137BBC8B5}"/>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08188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esquinas redondeadas 16">
            <a:extLst>
              <a:ext uri="{FF2B5EF4-FFF2-40B4-BE49-F238E27FC236}">
                <a16:creationId xmlns:a16="http://schemas.microsoft.com/office/drawing/2014/main" id="{DDFE1EE5-7499-4FC1-9AD5-020D380C4F15}"/>
              </a:ext>
            </a:extLst>
          </p:cNvPr>
          <p:cNvSpPr/>
          <p:nvPr/>
        </p:nvSpPr>
        <p:spPr>
          <a:xfrm>
            <a:off x="2177891" y="1881661"/>
            <a:ext cx="4597128" cy="4107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a:solidFill>
                  <a:schemeClr val="tx1"/>
                </a:solidFill>
              </a:rPr>
              <a:t>ARGUMENTARIO VENTA</a:t>
            </a:r>
          </a:p>
        </p:txBody>
      </p:sp>
      <p:sp>
        <p:nvSpPr>
          <p:cNvPr id="5" name="Rectángulo: esquinas redondeadas 4">
            <a:extLst>
              <a:ext uri="{FF2B5EF4-FFF2-40B4-BE49-F238E27FC236}">
                <a16:creationId xmlns:a16="http://schemas.microsoft.com/office/drawing/2014/main" id="{92FAC812-1630-425A-8225-3F49B5A39508}"/>
              </a:ext>
            </a:extLst>
          </p:cNvPr>
          <p:cNvSpPr/>
          <p:nvPr/>
        </p:nvSpPr>
        <p:spPr>
          <a:xfrm>
            <a:off x="2432246" y="170496"/>
            <a:ext cx="6660414" cy="41861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MODALIDADES CUBIERTAS POR</a:t>
            </a:r>
          </a:p>
        </p:txBody>
      </p:sp>
      <p:pic>
        <p:nvPicPr>
          <p:cNvPr id="6" name="0 Imagen">
            <a:extLst>
              <a:ext uri="{FF2B5EF4-FFF2-40B4-BE49-F238E27FC236}">
                <a16:creationId xmlns:a16="http://schemas.microsoft.com/office/drawing/2014/main" id="{03C2BA81-A75C-4CA3-868B-E6AEFDD1CE2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22248" y="650915"/>
            <a:ext cx="1470412" cy="533455"/>
          </a:xfrm>
          <a:prstGeom prst="rect">
            <a:avLst/>
          </a:prstGeom>
        </p:spPr>
      </p:pic>
      <p:sp>
        <p:nvSpPr>
          <p:cNvPr id="9" name="Rectángulo: esquinas redondeadas 8">
            <a:hlinkClick r:id="rId3" action="ppaction://hlinksldjump"/>
            <a:extLst>
              <a:ext uri="{FF2B5EF4-FFF2-40B4-BE49-F238E27FC236}">
                <a16:creationId xmlns:a16="http://schemas.microsoft.com/office/drawing/2014/main" id="{6AC5F08F-18E9-4334-BA2E-72BC555E1760}"/>
              </a:ext>
            </a:extLst>
          </p:cNvPr>
          <p:cNvSpPr/>
          <p:nvPr/>
        </p:nvSpPr>
        <p:spPr>
          <a:xfrm>
            <a:off x="2177891" y="2456844"/>
            <a:ext cx="2201797" cy="225506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Presta especial atención</a:t>
            </a:r>
          </a:p>
          <a:p>
            <a:pPr marL="171450" indent="-171450">
              <a:buFont typeface="Arial" panose="020B0604020202020204" pitchFamily="34" charset="0"/>
              <a:buChar char="•"/>
            </a:pPr>
            <a:r>
              <a:rPr lang="es-ES" sz="1200" dirty="0">
                <a:solidFill>
                  <a:prstClr val="black"/>
                </a:solidFill>
              </a:rPr>
              <a:t>Vivienda Hipotecada</a:t>
            </a:r>
          </a:p>
          <a:p>
            <a:pPr marL="171450" indent="-171450">
              <a:buFont typeface="Arial" panose="020B0604020202020204" pitchFamily="34" charset="0"/>
              <a:buChar char="•"/>
            </a:pPr>
            <a:r>
              <a:rPr lang="es-ES" sz="1200" dirty="0">
                <a:solidFill>
                  <a:schemeClr val="tx1"/>
                </a:solidFill>
              </a:rPr>
              <a:t>Antigüedad vivienda</a:t>
            </a:r>
          </a:p>
          <a:p>
            <a:pPr marL="171450" indent="-171450">
              <a:buFont typeface="Arial" panose="020B0604020202020204" pitchFamily="34" charset="0"/>
              <a:buChar char="•"/>
            </a:pPr>
            <a:r>
              <a:rPr lang="es-ES" sz="1200" dirty="0">
                <a:solidFill>
                  <a:schemeClr val="tx1"/>
                </a:solidFill>
              </a:rPr>
              <a:t>Vivienda Asegurable</a:t>
            </a:r>
          </a:p>
          <a:p>
            <a:pPr marL="171450" indent="-171450">
              <a:buFont typeface="Arial" panose="020B0604020202020204" pitchFamily="34" charset="0"/>
              <a:buChar char="•"/>
            </a:pPr>
            <a:r>
              <a:rPr lang="es-ES" sz="1200" dirty="0">
                <a:solidFill>
                  <a:schemeClr val="tx1"/>
                </a:solidFill>
              </a:rPr>
              <a:t>Ya cliente Santalucía</a:t>
            </a:r>
          </a:p>
          <a:p>
            <a:pPr marL="171450" indent="-171450">
              <a:buFont typeface="Arial" panose="020B0604020202020204" pitchFamily="34" charset="0"/>
              <a:buChar char="•"/>
            </a:pPr>
            <a:r>
              <a:rPr lang="es-ES" sz="1200" dirty="0">
                <a:solidFill>
                  <a:schemeClr val="tx1"/>
                </a:solidFill>
              </a:rPr>
              <a:t>Fecha inicio del Seguro</a:t>
            </a:r>
          </a:p>
          <a:p>
            <a:pPr marL="171450" indent="-171450">
              <a:buFont typeface="Arial" panose="020B0604020202020204" pitchFamily="34" charset="0"/>
              <a:buChar char="•"/>
            </a:pPr>
            <a:r>
              <a:rPr lang="es-ES" sz="1200" dirty="0">
                <a:solidFill>
                  <a:schemeClr val="tx1"/>
                </a:solidFill>
              </a:rPr>
              <a:t>Limites sumas aseguradas</a:t>
            </a:r>
          </a:p>
          <a:p>
            <a:pPr marL="171450" indent="-171450">
              <a:buFont typeface="Arial" panose="020B0604020202020204" pitchFamily="34" charset="0"/>
              <a:buChar char="•"/>
            </a:pPr>
            <a:r>
              <a:rPr lang="es-ES" sz="1200" dirty="0">
                <a:solidFill>
                  <a:schemeClr val="tx1"/>
                </a:solidFill>
              </a:rPr>
              <a:t>Teléfono contacto</a:t>
            </a:r>
          </a:p>
          <a:p>
            <a:pPr marL="171450" indent="-171450">
              <a:buFont typeface="Arial" panose="020B0604020202020204" pitchFamily="34" charset="0"/>
              <a:buChar char="•"/>
            </a:pPr>
            <a:r>
              <a:rPr lang="es-ES" sz="1200" dirty="0">
                <a:solidFill>
                  <a:schemeClr val="tx1"/>
                </a:solidFill>
              </a:rPr>
              <a:t>URL información precontractual</a:t>
            </a:r>
            <a:endParaRPr lang="es-ES" sz="1200" dirty="0">
              <a:solidFill>
                <a:schemeClr val="bg1"/>
              </a:solidFill>
            </a:endParaRPr>
          </a:p>
        </p:txBody>
      </p:sp>
      <p:sp>
        <p:nvSpPr>
          <p:cNvPr id="11" name="Rectángulo: esquinas redondeadas 10">
            <a:hlinkClick r:id="rId4" action="ppaction://hlinksldjump"/>
            <a:extLst>
              <a:ext uri="{FF2B5EF4-FFF2-40B4-BE49-F238E27FC236}">
                <a16:creationId xmlns:a16="http://schemas.microsoft.com/office/drawing/2014/main" id="{CB4F943B-DD70-4E54-A53B-FD5F65BA7CC3}"/>
              </a:ext>
            </a:extLst>
          </p:cNvPr>
          <p:cNvSpPr/>
          <p:nvPr/>
        </p:nvSpPr>
        <p:spPr>
          <a:xfrm>
            <a:off x="4614023" y="2518731"/>
            <a:ext cx="2092538" cy="33368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Qué ofrecer</a:t>
            </a:r>
          </a:p>
        </p:txBody>
      </p:sp>
      <p:sp>
        <p:nvSpPr>
          <p:cNvPr id="12" name="Rectángulo: esquinas redondeadas 11">
            <a:hlinkClick r:id="rId5" action="ppaction://hlinksldjump"/>
            <a:extLst>
              <a:ext uri="{FF2B5EF4-FFF2-40B4-BE49-F238E27FC236}">
                <a16:creationId xmlns:a16="http://schemas.microsoft.com/office/drawing/2014/main" id="{E46D3502-1C6B-4EEC-9EAF-795BD6BAF370}"/>
              </a:ext>
            </a:extLst>
          </p:cNvPr>
          <p:cNvSpPr/>
          <p:nvPr/>
        </p:nvSpPr>
        <p:spPr>
          <a:xfrm>
            <a:off x="4629405" y="2959218"/>
            <a:ext cx="2077156" cy="51910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Apoyos – Argumentos – Puntos Fuertes</a:t>
            </a:r>
          </a:p>
        </p:txBody>
      </p:sp>
      <p:sp>
        <p:nvSpPr>
          <p:cNvPr id="13" name="Rectángulo: esquinas redondeadas 12">
            <a:hlinkClick r:id="rId6" action="ppaction://hlinksldjump"/>
            <a:extLst>
              <a:ext uri="{FF2B5EF4-FFF2-40B4-BE49-F238E27FC236}">
                <a16:creationId xmlns:a16="http://schemas.microsoft.com/office/drawing/2014/main" id="{CF63155A-CA7D-4211-AECD-0E508A13CAB4}"/>
              </a:ext>
            </a:extLst>
          </p:cNvPr>
          <p:cNvSpPr/>
          <p:nvPr/>
        </p:nvSpPr>
        <p:spPr>
          <a:xfrm>
            <a:off x="4629405" y="3632007"/>
            <a:ext cx="2077156" cy="50217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Presupuesto</a:t>
            </a:r>
          </a:p>
          <a:p>
            <a:r>
              <a:rPr lang="es-ES" sz="1200" b="1" dirty="0">
                <a:solidFill>
                  <a:schemeClr val="tx1"/>
                </a:solidFill>
              </a:rPr>
              <a:t>Contratación</a:t>
            </a:r>
          </a:p>
        </p:txBody>
      </p:sp>
      <p:sp>
        <p:nvSpPr>
          <p:cNvPr id="10" name="Rectángulo: esquinas redondeadas 9">
            <a:hlinkClick r:id="rId7" action="ppaction://hlinksldjump"/>
            <a:extLst>
              <a:ext uri="{FF2B5EF4-FFF2-40B4-BE49-F238E27FC236}">
                <a16:creationId xmlns:a16="http://schemas.microsoft.com/office/drawing/2014/main" id="{B8C631E8-7BE4-40F0-8D59-E609A0006CCE}"/>
              </a:ext>
            </a:extLst>
          </p:cNvPr>
          <p:cNvSpPr/>
          <p:nvPr/>
        </p:nvSpPr>
        <p:spPr>
          <a:xfrm>
            <a:off x="455821" y="1881661"/>
            <a:ext cx="1348766" cy="33361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a:solidFill>
                  <a:schemeClr val="tx1"/>
                </a:solidFill>
              </a:rPr>
              <a:t>DE UN VISTAZO</a:t>
            </a:r>
          </a:p>
        </p:txBody>
      </p:sp>
      <p:sp>
        <p:nvSpPr>
          <p:cNvPr id="18" name="Rectángulo: esquinas redondeadas 17">
            <a:extLst>
              <a:ext uri="{FF2B5EF4-FFF2-40B4-BE49-F238E27FC236}">
                <a16:creationId xmlns:a16="http://schemas.microsoft.com/office/drawing/2014/main" id="{08DC4A45-B56D-4EEB-BB2E-43667667C76F}"/>
              </a:ext>
            </a:extLst>
          </p:cNvPr>
          <p:cNvSpPr/>
          <p:nvPr/>
        </p:nvSpPr>
        <p:spPr>
          <a:xfrm>
            <a:off x="7156021" y="1881660"/>
            <a:ext cx="2242376" cy="15473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a:solidFill>
                  <a:schemeClr val="tx1"/>
                </a:solidFill>
              </a:rPr>
              <a:t>QUEJAS</a:t>
            </a:r>
          </a:p>
        </p:txBody>
      </p:sp>
      <p:sp>
        <p:nvSpPr>
          <p:cNvPr id="19" name="Rectángulo: esquinas redondeadas 18">
            <a:extLst>
              <a:ext uri="{FF2B5EF4-FFF2-40B4-BE49-F238E27FC236}">
                <a16:creationId xmlns:a16="http://schemas.microsoft.com/office/drawing/2014/main" id="{2F91C6FE-825A-42C2-A4E3-4097ABB81647}"/>
              </a:ext>
            </a:extLst>
          </p:cNvPr>
          <p:cNvSpPr/>
          <p:nvPr/>
        </p:nvSpPr>
        <p:spPr>
          <a:xfrm>
            <a:off x="9681928" y="1881661"/>
            <a:ext cx="2201793" cy="12931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YA CLIENTE Santalucía</a:t>
            </a:r>
          </a:p>
        </p:txBody>
      </p:sp>
      <p:sp>
        <p:nvSpPr>
          <p:cNvPr id="20" name="Rectángulo: esquinas redondeadas 19">
            <a:hlinkClick r:id="rId8" action="ppaction://hlinksldjump"/>
            <a:extLst>
              <a:ext uri="{FF2B5EF4-FFF2-40B4-BE49-F238E27FC236}">
                <a16:creationId xmlns:a16="http://schemas.microsoft.com/office/drawing/2014/main" id="{BAB0BF50-86E9-4288-8F78-0A177E70DB3E}"/>
              </a:ext>
            </a:extLst>
          </p:cNvPr>
          <p:cNvSpPr/>
          <p:nvPr/>
        </p:nvSpPr>
        <p:spPr>
          <a:xfrm>
            <a:off x="7327471" y="2349678"/>
            <a:ext cx="1723013" cy="33697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Protocolo general</a:t>
            </a:r>
            <a:endParaRPr lang="es-ES" sz="1200" dirty="0">
              <a:solidFill>
                <a:schemeClr val="bg1"/>
              </a:solidFill>
            </a:endParaRPr>
          </a:p>
        </p:txBody>
      </p:sp>
      <p:sp>
        <p:nvSpPr>
          <p:cNvPr id="21" name="Rectángulo: esquinas redondeadas 20">
            <a:hlinkClick r:id="rId9" action="ppaction://hlinksldjump"/>
            <a:extLst>
              <a:ext uri="{FF2B5EF4-FFF2-40B4-BE49-F238E27FC236}">
                <a16:creationId xmlns:a16="http://schemas.microsoft.com/office/drawing/2014/main" id="{BE3E79F6-40C2-407D-9BCE-4859E64E4DAD}"/>
              </a:ext>
            </a:extLst>
          </p:cNvPr>
          <p:cNvSpPr/>
          <p:nvPr/>
        </p:nvSpPr>
        <p:spPr>
          <a:xfrm>
            <a:off x="7327471" y="2837802"/>
            <a:ext cx="1723013" cy="33697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Proceso gestión</a:t>
            </a:r>
          </a:p>
        </p:txBody>
      </p:sp>
      <p:sp>
        <p:nvSpPr>
          <p:cNvPr id="22" name="Rectángulo: esquinas redondeadas 21">
            <a:hlinkClick r:id="rId10" action="ppaction://hlinksldjump"/>
            <a:extLst>
              <a:ext uri="{FF2B5EF4-FFF2-40B4-BE49-F238E27FC236}">
                <a16:creationId xmlns:a16="http://schemas.microsoft.com/office/drawing/2014/main" id="{28530BA1-C209-4F72-9E94-C4615B3C76B1}"/>
              </a:ext>
            </a:extLst>
          </p:cNvPr>
          <p:cNvSpPr/>
          <p:nvPr/>
        </p:nvSpPr>
        <p:spPr>
          <a:xfrm>
            <a:off x="9767654" y="2263953"/>
            <a:ext cx="2024954" cy="33697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Mensajes y Procedimiento</a:t>
            </a:r>
            <a:endParaRPr lang="es-ES" sz="1200" dirty="0">
              <a:solidFill>
                <a:schemeClr val="bg1"/>
              </a:solidFill>
            </a:endParaRPr>
          </a:p>
        </p:txBody>
      </p:sp>
      <p:sp>
        <p:nvSpPr>
          <p:cNvPr id="23" name="Rectángulo: esquinas redondeadas 22">
            <a:hlinkClick r:id="rId11" action="ppaction://hlinksldjump"/>
            <a:extLst>
              <a:ext uri="{FF2B5EF4-FFF2-40B4-BE49-F238E27FC236}">
                <a16:creationId xmlns:a16="http://schemas.microsoft.com/office/drawing/2014/main" id="{BAB9CAE1-8839-4AC7-A1AE-77DC2D16508D}"/>
              </a:ext>
            </a:extLst>
          </p:cNvPr>
          <p:cNvSpPr/>
          <p:nvPr/>
        </p:nvSpPr>
        <p:spPr>
          <a:xfrm>
            <a:off x="9767654" y="2713976"/>
            <a:ext cx="2024954" cy="33697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Proceso general</a:t>
            </a:r>
          </a:p>
        </p:txBody>
      </p:sp>
      <p:cxnSp>
        <p:nvCxnSpPr>
          <p:cNvPr id="24" name="Conector recto 23">
            <a:extLst>
              <a:ext uri="{FF2B5EF4-FFF2-40B4-BE49-F238E27FC236}">
                <a16:creationId xmlns:a16="http://schemas.microsoft.com/office/drawing/2014/main" id="{C669475B-6452-46E9-9576-4878A76ADFE1}"/>
              </a:ext>
            </a:extLst>
          </p:cNvPr>
          <p:cNvCxnSpPr/>
          <p:nvPr/>
        </p:nvCxnSpPr>
        <p:spPr>
          <a:xfrm>
            <a:off x="1965199" y="1771232"/>
            <a:ext cx="0" cy="3816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838AE532-D6D2-4958-B70A-811640733CB4}"/>
              </a:ext>
            </a:extLst>
          </p:cNvPr>
          <p:cNvCxnSpPr/>
          <p:nvPr/>
        </p:nvCxnSpPr>
        <p:spPr>
          <a:xfrm>
            <a:off x="6965521" y="1771232"/>
            <a:ext cx="0" cy="3816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1828B507-7245-4F8D-B786-21F413E7B934}"/>
              </a:ext>
            </a:extLst>
          </p:cNvPr>
          <p:cNvCxnSpPr/>
          <p:nvPr/>
        </p:nvCxnSpPr>
        <p:spPr>
          <a:xfrm>
            <a:off x="9559437" y="1771232"/>
            <a:ext cx="0" cy="3816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upo 1">
            <a:extLst>
              <a:ext uri="{FF2B5EF4-FFF2-40B4-BE49-F238E27FC236}">
                <a16:creationId xmlns:a16="http://schemas.microsoft.com/office/drawing/2014/main" id="{27CB81E9-9A83-4117-9761-B8837D0B9F39}"/>
              </a:ext>
            </a:extLst>
          </p:cNvPr>
          <p:cNvGrpSpPr/>
          <p:nvPr/>
        </p:nvGrpSpPr>
        <p:grpSpPr>
          <a:xfrm>
            <a:off x="149711" y="1192668"/>
            <a:ext cx="11919459" cy="471971"/>
            <a:chOff x="149711" y="1192668"/>
            <a:chExt cx="11919459" cy="471971"/>
          </a:xfrm>
        </p:grpSpPr>
        <p:sp>
          <p:nvSpPr>
            <p:cNvPr id="8" name="Rectángulo: esquinas redondeadas 7">
              <a:extLst>
                <a:ext uri="{FF2B5EF4-FFF2-40B4-BE49-F238E27FC236}">
                  <a16:creationId xmlns:a16="http://schemas.microsoft.com/office/drawing/2014/main" id="{882699B0-9CB7-4C30-A543-F4CCC75E3F5E}"/>
                </a:ext>
              </a:extLst>
            </p:cNvPr>
            <p:cNvSpPr/>
            <p:nvPr/>
          </p:nvSpPr>
          <p:spPr>
            <a:xfrm>
              <a:off x="149711" y="1192668"/>
              <a:ext cx="11919459" cy="471971"/>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504000" rtlCol="0" anchor="ctr"/>
            <a:lstStyle/>
            <a:p>
              <a:r>
                <a:rPr lang="es-ES" sz="2000" b="1">
                  <a:solidFill>
                    <a:schemeClr val="bg1"/>
                  </a:solidFill>
                </a:rPr>
                <a:t>Contenido</a:t>
              </a:r>
            </a:p>
          </p:txBody>
        </p:sp>
        <p:pic>
          <p:nvPicPr>
            <p:cNvPr id="30" name="Picture 2" descr="Ver las imágenes de origen">
              <a:extLst>
                <a:ext uri="{FF2B5EF4-FFF2-40B4-BE49-F238E27FC236}">
                  <a16:creationId xmlns:a16="http://schemas.microsoft.com/office/drawing/2014/main" id="{D2904C3A-A7A6-4281-9288-54F3C1E211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217" y="1314049"/>
              <a:ext cx="229208" cy="229208"/>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Imagen 31">
            <a:extLst>
              <a:ext uri="{FF2B5EF4-FFF2-40B4-BE49-F238E27FC236}">
                <a16:creationId xmlns:a16="http://schemas.microsoft.com/office/drawing/2014/main" id="{5BE2B2CC-8B83-4601-87A2-0BFCAA7D3E5E}"/>
              </a:ext>
            </a:extLst>
          </p:cNvPr>
          <p:cNvPicPr>
            <a:picLocks noChangeAspect="1"/>
          </p:cNvPicPr>
          <p:nvPr/>
        </p:nvPicPr>
        <p:blipFill>
          <a:blip r:embed="rId13"/>
          <a:stretch>
            <a:fillRect/>
          </a:stretch>
        </p:blipFill>
        <p:spPr>
          <a:xfrm>
            <a:off x="136407" y="18106"/>
            <a:ext cx="1054469" cy="382357"/>
          </a:xfrm>
          <a:prstGeom prst="rect">
            <a:avLst/>
          </a:prstGeom>
        </p:spPr>
      </p:pic>
      <p:pic>
        <p:nvPicPr>
          <p:cNvPr id="34" name="Imagen 33" descr="Imagen que contiene Texto&#10;&#10;Descripción generada automáticamente">
            <a:extLst>
              <a:ext uri="{FF2B5EF4-FFF2-40B4-BE49-F238E27FC236}">
                <a16:creationId xmlns:a16="http://schemas.microsoft.com/office/drawing/2014/main" id="{3324E0E9-7283-4E42-AFC6-818FA72574C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73315" y="631103"/>
            <a:ext cx="1631125" cy="525537"/>
          </a:xfrm>
          <a:prstGeom prst="rect">
            <a:avLst/>
          </a:prstGeom>
          <a:solidFill>
            <a:schemeClr val="bg1"/>
          </a:solidFill>
        </p:spPr>
      </p:pic>
      <p:pic>
        <p:nvPicPr>
          <p:cNvPr id="35" name="Picture 6" descr="Resultado de imagen de ir a inicio">
            <a:hlinkClick r:id="rId15" action="ppaction://hlinksldjump"/>
            <a:extLst>
              <a:ext uri="{FF2B5EF4-FFF2-40B4-BE49-F238E27FC236}">
                <a16:creationId xmlns:a16="http://schemas.microsoft.com/office/drawing/2014/main" id="{86677851-E041-48AE-A0CE-6D89C811CE2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36" name="Rectángulo: esquinas redondeadas 35">
            <a:hlinkClick r:id="rId17" action="ppaction://hlinksldjump"/>
            <a:extLst>
              <a:ext uri="{FF2B5EF4-FFF2-40B4-BE49-F238E27FC236}">
                <a16:creationId xmlns:a16="http://schemas.microsoft.com/office/drawing/2014/main" id="{77618F3F-1161-47D3-97A9-F6CCECFB66EC}"/>
              </a:ext>
            </a:extLst>
          </p:cNvPr>
          <p:cNvSpPr/>
          <p:nvPr/>
        </p:nvSpPr>
        <p:spPr>
          <a:xfrm>
            <a:off x="4638067" y="4232584"/>
            <a:ext cx="2077156" cy="33697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Contratación</a:t>
            </a:r>
          </a:p>
        </p:txBody>
      </p:sp>
      <p:sp>
        <p:nvSpPr>
          <p:cNvPr id="28" name="Rectángulo: esquinas redondeadas 27">
            <a:extLst>
              <a:ext uri="{FF2B5EF4-FFF2-40B4-BE49-F238E27FC236}">
                <a16:creationId xmlns:a16="http://schemas.microsoft.com/office/drawing/2014/main" id="{2E827AC2-C95C-4F6D-BDC2-75E6CC2BED0B}"/>
              </a:ext>
            </a:extLst>
          </p:cNvPr>
          <p:cNvSpPr/>
          <p:nvPr/>
        </p:nvSpPr>
        <p:spPr>
          <a:xfrm>
            <a:off x="9720478" y="3314285"/>
            <a:ext cx="2201793" cy="11728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Modificaciones póliza</a:t>
            </a:r>
          </a:p>
        </p:txBody>
      </p:sp>
      <p:sp>
        <p:nvSpPr>
          <p:cNvPr id="29" name="Rectángulo: esquinas redondeadas 28">
            <a:hlinkClick r:id="rId18" action="ppaction://hlinksldjump"/>
            <a:extLst>
              <a:ext uri="{FF2B5EF4-FFF2-40B4-BE49-F238E27FC236}">
                <a16:creationId xmlns:a16="http://schemas.microsoft.com/office/drawing/2014/main" id="{22D489C0-B008-4DF5-9E33-0376386E0644}"/>
              </a:ext>
            </a:extLst>
          </p:cNvPr>
          <p:cNvSpPr/>
          <p:nvPr/>
        </p:nvSpPr>
        <p:spPr>
          <a:xfrm>
            <a:off x="9853829" y="3772229"/>
            <a:ext cx="1995066" cy="53378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Económicas </a:t>
            </a:r>
          </a:p>
          <a:p>
            <a:r>
              <a:rPr lang="es-ES" sz="1200" b="1" dirty="0">
                <a:solidFill>
                  <a:schemeClr val="tx1"/>
                </a:solidFill>
              </a:rPr>
              <a:t>No Económicas</a:t>
            </a:r>
          </a:p>
        </p:txBody>
      </p:sp>
      <p:sp>
        <p:nvSpPr>
          <p:cNvPr id="33" name="Rectángulo 32">
            <a:extLst>
              <a:ext uri="{FF2B5EF4-FFF2-40B4-BE49-F238E27FC236}">
                <a16:creationId xmlns:a16="http://schemas.microsoft.com/office/drawing/2014/main" id="{C711B145-3083-4D89-B047-2DD3558A2AEE}"/>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Rectángulo: esquinas redondeadas 36">
            <a:hlinkClick r:id="rId19" action="ppaction://hlinksldjump"/>
            <a:extLst>
              <a:ext uri="{FF2B5EF4-FFF2-40B4-BE49-F238E27FC236}">
                <a16:creationId xmlns:a16="http://schemas.microsoft.com/office/drawing/2014/main" id="{EF2B915E-3953-4FAA-A915-43A6F0EB4FF1}"/>
              </a:ext>
            </a:extLst>
          </p:cNvPr>
          <p:cNvSpPr/>
          <p:nvPr/>
        </p:nvSpPr>
        <p:spPr>
          <a:xfrm>
            <a:off x="9720475" y="4945102"/>
            <a:ext cx="2201794" cy="53378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Consultas cobros-impagos recibos</a:t>
            </a:r>
          </a:p>
        </p:txBody>
      </p:sp>
    </p:spTree>
    <p:extLst>
      <p:ext uri="{BB962C8B-B14F-4D97-AF65-F5344CB8AC3E}">
        <p14:creationId xmlns:p14="http://schemas.microsoft.com/office/powerpoint/2010/main" val="26393982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17">
            <a:extLst>
              <a:ext uri="{FF2B5EF4-FFF2-40B4-BE49-F238E27FC236}">
                <a16:creationId xmlns:a16="http://schemas.microsoft.com/office/drawing/2014/main" id="{8E6A213C-4B3C-4840-BFE6-27C01B79F80F}"/>
              </a:ext>
            </a:extLst>
          </p:cNvPr>
          <p:cNvGrpSpPr/>
          <p:nvPr/>
        </p:nvGrpSpPr>
        <p:grpSpPr>
          <a:xfrm rot="21406479">
            <a:off x="625803" y="2706348"/>
            <a:ext cx="3552654" cy="2323735"/>
            <a:chOff x="4692696" y="787789"/>
            <a:chExt cx="5322951" cy="4211462"/>
          </a:xfrm>
        </p:grpSpPr>
        <p:grpSp>
          <p:nvGrpSpPr>
            <p:cNvPr id="9" name="Group 126">
              <a:extLst>
                <a:ext uri="{FF2B5EF4-FFF2-40B4-BE49-F238E27FC236}">
                  <a16:creationId xmlns:a16="http://schemas.microsoft.com/office/drawing/2014/main" id="{55F8A3F4-7372-4D2E-BCF5-9DDCAFD4EAEE}"/>
                </a:ext>
              </a:extLst>
            </p:cNvPr>
            <p:cNvGrpSpPr/>
            <p:nvPr/>
          </p:nvGrpSpPr>
          <p:grpSpPr>
            <a:xfrm>
              <a:off x="5474787" y="3533553"/>
              <a:ext cx="2061447" cy="1419594"/>
              <a:chOff x="3010174" y="4545891"/>
              <a:chExt cx="2089455" cy="1419409"/>
            </a:xfrm>
            <a:solidFill>
              <a:srgbClr val="9FD9EB"/>
            </a:solidFill>
          </p:grpSpPr>
          <p:sp>
            <p:nvSpPr>
              <p:cNvPr id="42" name="Freeform 45">
                <a:extLst>
                  <a:ext uri="{FF2B5EF4-FFF2-40B4-BE49-F238E27FC236}">
                    <a16:creationId xmlns:a16="http://schemas.microsoft.com/office/drawing/2014/main" id="{1501DAA9-1986-4C65-89E8-0BCD6A856FAB}"/>
                  </a:ext>
                </a:extLst>
              </p:cNvPr>
              <p:cNvSpPr>
                <a:spLocks/>
              </p:cNvSpPr>
              <p:nvPr/>
            </p:nvSpPr>
            <p:spPr bwMode="gray">
              <a:xfrm rot="20933429">
                <a:off x="3914084" y="4545891"/>
                <a:ext cx="837442" cy="594847"/>
              </a:xfrm>
              <a:custGeom>
                <a:avLst/>
                <a:gdLst>
                  <a:gd name="T0" fmla="*/ 21 w 1085"/>
                  <a:gd name="T1" fmla="*/ 170 h 768"/>
                  <a:gd name="T2" fmla="*/ 17 w 1085"/>
                  <a:gd name="T3" fmla="*/ 161 h 768"/>
                  <a:gd name="T4" fmla="*/ 13 w 1085"/>
                  <a:gd name="T5" fmla="*/ 157 h 768"/>
                  <a:gd name="T6" fmla="*/ 8 w 1085"/>
                  <a:gd name="T7" fmla="*/ 143 h 768"/>
                  <a:gd name="T8" fmla="*/ 4 w 1085"/>
                  <a:gd name="T9" fmla="*/ 135 h 768"/>
                  <a:gd name="T10" fmla="*/ 4 w 1085"/>
                  <a:gd name="T11" fmla="*/ 122 h 768"/>
                  <a:gd name="T12" fmla="*/ 8 w 1085"/>
                  <a:gd name="T13" fmla="*/ 109 h 768"/>
                  <a:gd name="T14" fmla="*/ 0 w 1085"/>
                  <a:gd name="T15" fmla="*/ 96 h 768"/>
                  <a:gd name="T16" fmla="*/ 8 w 1085"/>
                  <a:gd name="T17" fmla="*/ 83 h 768"/>
                  <a:gd name="T18" fmla="*/ 8 w 1085"/>
                  <a:gd name="T19" fmla="*/ 65 h 768"/>
                  <a:gd name="T20" fmla="*/ 13 w 1085"/>
                  <a:gd name="T21" fmla="*/ 56 h 768"/>
                  <a:gd name="T22" fmla="*/ 21 w 1085"/>
                  <a:gd name="T23" fmla="*/ 48 h 768"/>
                  <a:gd name="T24" fmla="*/ 29 w 1085"/>
                  <a:gd name="T25" fmla="*/ 39 h 768"/>
                  <a:gd name="T26" fmla="*/ 25 w 1085"/>
                  <a:gd name="T27" fmla="*/ 22 h 768"/>
                  <a:gd name="T28" fmla="*/ 25 w 1085"/>
                  <a:gd name="T29" fmla="*/ 13 h 768"/>
                  <a:gd name="T30" fmla="*/ 21 w 1085"/>
                  <a:gd name="T31" fmla="*/ 0 h 768"/>
                  <a:gd name="T32" fmla="*/ 42 w 1085"/>
                  <a:gd name="T33" fmla="*/ 4 h 768"/>
                  <a:gd name="T34" fmla="*/ 59 w 1085"/>
                  <a:gd name="T35" fmla="*/ 8 h 768"/>
                  <a:gd name="T36" fmla="*/ 80 w 1085"/>
                  <a:gd name="T37" fmla="*/ 13 h 768"/>
                  <a:gd name="T38" fmla="*/ 97 w 1085"/>
                  <a:gd name="T39" fmla="*/ 8 h 768"/>
                  <a:gd name="T40" fmla="*/ 114 w 1085"/>
                  <a:gd name="T41" fmla="*/ 17 h 768"/>
                  <a:gd name="T42" fmla="*/ 123 w 1085"/>
                  <a:gd name="T43" fmla="*/ 13 h 768"/>
                  <a:gd name="T44" fmla="*/ 139 w 1085"/>
                  <a:gd name="T45" fmla="*/ 17 h 768"/>
                  <a:gd name="T46" fmla="*/ 152 w 1085"/>
                  <a:gd name="T47" fmla="*/ 8 h 768"/>
                  <a:gd name="T48" fmla="*/ 173 w 1085"/>
                  <a:gd name="T49" fmla="*/ 17 h 768"/>
                  <a:gd name="T50" fmla="*/ 199 w 1085"/>
                  <a:gd name="T51" fmla="*/ 30 h 768"/>
                  <a:gd name="T52" fmla="*/ 207 w 1085"/>
                  <a:gd name="T53" fmla="*/ 17 h 768"/>
                  <a:gd name="T54" fmla="*/ 220 w 1085"/>
                  <a:gd name="T55" fmla="*/ 22 h 768"/>
                  <a:gd name="T56" fmla="*/ 232 w 1085"/>
                  <a:gd name="T57" fmla="*/ 17 h 768"/>
                  <a:gd name="T58" fmla="*/ 241 w 1085"/>
                  <a:gd name="T59" fmla="*/ 22 h 768"/>
                  <a:gd name="T60" fmla="*/ 258 w 1085"/>
                  <a:gd name="T61" fmla="*/ 22 h 768"/>
                  <a:gd name="T62" fmla="*/ 254 w 1085"/>
                  <a:gd name="T63" fmla="*/ 39 h 768"/>
                  <a:gd name="T64" fmla="*/ 267 w 1085"/>
                  <a:gd name="T65" fmla="*/ 48 h 768"/>
                  <a:gd name="T66" fmla="*/ 267 w 1085"/>
                  <a:gd name="T67" fmla="*/ 61 h 768"/>
                  <a:gd name="T68" fmla="*/ 267 w 1085"/>
                  <a:gd name="T69" fmla="*/ 70 h 768"/>
                  <a:gd name="T70" fmla="*/ 262 w 1085"/>
                  <a:gd name="T71" fmla="*/ 83 h 768"/>
                  <a:gd name="T72" fmla="*/ 254 w 1085"/>
                  <a:gd name="T73" fmla="*/ 96 h 768"/>
                  <a:gd name="T74" fmla="*/ 241 w 1085"/>
                  <a:gd name="T75" fmla="*/ 104 h 768"/>
                  <a:gd name="T76" fmla="*/ 229 w 1085"/>
                  <a:gd name="T77" fmla="*/ 117 h 768"/>
                  <a:gd name="T78" fmla="*/ 211 w 1085"/>
                  <a:gd name="T79" fmla="*/ 122 h 768"/>
                  <a:gd name="T80" fmla="*/ 203 w 1085"/>
                  <a:gd name="T81" fmla="*/ 135 h 768"/>
                  <a:gd name="T82" fmla="*/ 195 w 1085"/>
                  <a:gd name="T83" fmla="*/ 152 h 768"/>
                  <a:gd name="T84" fmla="*/ 186 w 1085"/>
                  <a:gd name="T85" fmla="*/ 157 h 768"/>
                  <a:gd name="T86" fmla="*/ 186 w 1085"/>
                  <a:gd name="T87" fmla="*/ 165 h 768"/>
                  <a:gd name="T88" fmla="*/ 173 w 1085"/>
                  <a:gd name="T89" fmla="*/ 174 h 768"/>
                  <a:gd name="T90" fmla="*/ 161 w 1085"/>
                  <a:gd name="T91" fmla="*/ 174 h 768"/>
                  <a:gd name="T92" fmla="*/ 148 w 1085"/>
                  <a:gd name="T93" fmla="*/ 165 h 768"/>
                  <a:gd name="T94" fmla="*/ 135 w 1085"/>
                  <a:gd name="T95" fmla="*/ 165 h 768"/>
                  <a:gd name="T96" fmla="*/ 123 w 1085"/>
                  <a:gd name="T97" fmla="*/ 174 h 768"/>
                  <a:gd name="T98" fmla="*/ 110 w 1085"/>
                  <a:gd name="T99" fmla="*/ 165 h 768"/>
                  <a:gd name="T100" fmla="*/ 97 w 1085"/>
                  <a:gd name="T101" fmla="*/ 161 h 768"/>
                  <a:gd name="T102" fmla="*/ 89 w 1085"/>
                  <a:gd name="T103" fmla="*/ 170 h 768"/>
                  <a:gd name="T104" fmla="*/ 72 w 1085"/>
                  <a:gd name="T105" fmla="*/ 174 h 768"/>
                  <a:gd name="T106" fmla="*/ 59 w 1085"/>
                  <a:gd name="T107" fmla="*/ 174 h 768"/>
                  <a:gd name="T108" fmla="*/ 51 w 1085"/>
                  <a:gd name="T109" fmla="*/ 183 h 768"/>
                  <a:gd name="T110" fmla="*/ 42 w 1085"/>
                  <a:gd name="T111" fmla="*/ 191 h 768"/>
                  <a:gd name="T112" fmla="*/ 29 w 1085"/>
                  <a:gd name="T113" fmla="*/ 187 h 76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5"/>
                  <a:gd name="T172" fmla="*/ 0 h 768"/>
                  <a:gd name="T173" fmla="*/ 1085 w 1085"/>
                  <a:gd name="T174" fmla="*/ 768 h 76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5" h="768">
                    <a:moveTo>
                      <a:pt x="102" y="733"/>
                    </a:moveTo>
                    <a:lnTo>
                      <a:pt x="85" y="716"/>
                    </a:lnTo>
                    <a:lnTo>
                      <a:pt x="85" y="699"/>
                    </a:lnTo>
                    <a:lnTo>
                      <a:pt x="85" y="681"/>
                    </a:lnTo>
                    <a:lnTo>
                      <a:pt x="69" y="681"/>
                    </a:lnTo>
                    <a:lnTo>
                      <a:pt x="69" y="664"/>
                    </a:lnTo>
                    <a:lnTo>
                      <a:pt x="85" y="664"/>
                    </a:lnTo>
                    <a:lnTo>
                      <a:pt x="69" y="647"/>
                    </a:lnTo>
                    <a:lnTo>
                      <a:pt x="69" y="630"/>
                    </a:lnTo>
                    <a:lnTo>
                      <a:pt x="52" y="630"/>
                    </a:lnTo>
                    <a:lnTo>
                      <a:pt x="69" y="630"/>
                    </a:lnTo>
                    <a:lnTo>
                      <a:pt x="52" y="630"/>
                    </a:lnTo>
                    <a:lnTo>
                      <a:pt x="52" y="610"/>
                    </a:lnTo>
                    <a:lnTo>
                      <a:pt x="52" y="593"/>
                    </a:lnTo>
                    <a:lnTo>
                      <a:pt x="35" y="593"/>
                    </a:lnTo>
                    <a:lnTo>
                      <a:pt x="35" y="576"/>
                    </a:lnTo>
                    <a:lnTo>
                      <a:pt x="35" y="559"/>
                    </a:lnTo>
                    <a:lnTo>
                      <a:pt x="17" y="559"/>
                    </a:lnTo>
                    <a:lnTo>
                      <a:pt x="0" y="541"/>
                    </a:lnTo>
                    <a:lnTo>
                      <a:pt x="17" y="541"/>
                    </a:lnTo>
                    <a:lnTo>
                      <a:pt x="17" y="524"/>
                    </a:lnTo>
                    <a:lnTo>
                      <a:pt x="52" y="524"/>
                    </a:lnTo>
                    <a:lnTo>
                      <a:pt x="35" y="507"/>
                    </a:lnTo>
                    <a:lnTo>
                      <a:pt x="17" y="490"/>
                    </a:lnTo>
                    <a:lnTo>
                      <a:pt x="17" y="472"/>
                    </a:lnTo>
                    <a:lnTo>
                      <a:pt x="17" y="455"/>
                    </a:lnTo>
                    <a:lnTo>
                      <a:pt x="35" y="455"/>
                    </a:lnTo>
                    <a:lnTo>
                      <a:pt x="35" y="438"/>
                    </a:lnTo>
                    <a:lnTo>
                      <a:pt x="17" y="438"/>
                    </a:lnTo>
                    <a:lnTo>
                      <a:pt x="0" y="419"/>
                    </a:lnTo>
                    <a:lnTo>
                      <a:pt x="0" y="401"/>
                    </a:lnTo>
                    <a:lnTo>
                      <a:pt x="0" y="384"/>
                    </a:lnTo>
                    <a:lnTo>
                      <a:pt x="17" y="367"/>
                    </a:lnTo>
                    <a:lnTo>
                      <a:pt x="17" y="349"/>
                    </a:lnTo>
                    <a:lnTo>
                      <a:pt x="17" y="332"/>
                    </a:lnTo>
                    <a:lnTo>
                      <a:pt x="35" y="332"/>
                    </a:lnTo>
                    <a:lnTo>
                      <a:pt x="35" y="315"/>
                    </a:lnTo>
                    <a:lnTo>
                      <a:pt x="35" y="298"/>
                    </a:lnTo>
                    <a:lnTo>
                      <a:pt x="35" y="280"/>
                    </a:lnTo>
                    <a:lnTo>
                      <a:pt x="35" y="263"/>
                    </a:lnTo>
                    <a:lnTo>
                      <a:pt x="52" y="263"/>
                    </a:lnTo>
                    <a:lnTo>
                      <a:pt x="35" y="246"/>
                    </a:lnTo>
                    <a:lnTo>
                      <a:pt x="52" y="246"/>
                    </a:lnTo>
                    <a:lnTo>
                      <a:pt x="52" y="227"/>
                    </a:lnTo>
                    <a:lnTo>
                      <a:pt x="69" y="227"/>
                    </a:lnTo>
                    <a:lnTo>
                      <a:pt x="69" y="209"/>
                    </a:lnTo>
                    <a:lnTo>
                      <a:pt x="85" y="209"/>
                    </a:lnTo>
                    <a:lnTo>
                      <a:pt x="85" y="192"/>
                    </a:lnTo>
                    <a:lnTo>
                      <a:pt x="102" y="192"/>
                    </a:lnTo>
                    <a:lnTo>
                      <a:pt x="119" y="192"/>
                    </a:lnTo>
                    <a:lnTo>
                      <a:pt x="119" y="175"/>
                    </a:lnTo>
                    <a:lnTo>
                      <a:pt x="119" y="157"/>
                    </a:lnTo>
                    <a:lnTo>
                      <a:pt x="102" y="140"/>
                    </a:lnTo>
                    <a:lnTo>
                      <a:pt x="102" y="123"/>
                    </a:lnTo>
                    <a:lnTo>
                      <a:pt x="102" y="106"/>
                    </a:lnTo>
                    <a:lnTo>
                      <a:pt x="102" y="88"/>
                    </a:lnTo>
                    <a:lnTo>
                      <a:pt x="119" y="71"/>
                    </a:lnTo>
                    <a:lnTo>
                      <a:pt x="119" y="54"/>
                    </a:lnTo>
                    <a:lnTo>
                      <a:pt x="102" y="71"/>
                    </a:lnTo>
                    <a:lnTo>
                      <a:pt x="102" y="54"/>
                    </a:lnTo>
                    <a:lnTo>
                      <a:pt x="102" y="35"/>
                    </a:lnTo>
                    <a:lnTo>
                      <a:pt x="85" y="35"/>
                    </a:lnTo>
                    <a:lnTo>
                      <a:pt x="85" y="17"/>
                    </a:lnTo>
                    <a:lnTo>
                      <a:pt x="85" y="0"/>
                    </a:lnTo>
                    <a:lnTo>
                      <a:pt x="102" y="0"/>
                    </a:lnTo>
                    <a:lnTo>
                      <a:pt x="119" y="0"/>
                    </a:lnTo>
                    <a:lnTo>
                      <a:pt x="154" y="17"/>
                    </a:lnTo>
                    <a:lnTo>
                      <a:pt x="171" y="17"/>
                    </a:lnTo>
                    <a:lnTo>
                      <a:pt x="186" y="17"/>
                    </a:lnTo>
                    <a:lnTo>
                      <a:pt x="204" y="35"/>
                    </a:lnTo>
                    <a:lnTo>
                      <a:pt x="221" y="35"/>
                    </a:lnTo>
                    <a:lnTo>
                      <a:pt x="238" y="35"/>
                    </a:lnTo>
                    <a:lnTo>
                      <a:pt x="256" y="54"/>
                    </a:lnTo>
                    <a:lnTo>
                      <a:pt x="288" y="54"/>
                    </a:lnTo>
                    <a:lnTo>
                      <a:pt x="305" y="54"/>
                    </a:lnTo>
                    <a:lnTo>
                      <a:pt x="323" y="54"/>
                    </a:lnTo>
                    <a:lnTo>
                      <a:pt x="340" y="17"/>
                    </a:lnTo>
                    <a:lnTo>
                      <a:pt x="357" y="35"/>
                    </a:lnTo>
                    <a:lnTo>
                      <a:pt x="373" y="35"/>
                    </a:lnTo>
                    <a:lnTo>
                      <a:pt x="390" y="35"/>
                    </a:lnTo>
                    <a:lnTo>
                      <a:pt x="407" y="54"/>
                    </a:lnTo>
                    <a:lnTo>
                      <a:pt x="424" y="54"/>
                    </a:lnTo>
                    <a:lnTo>
                      <a:pt x="442" y="71"/>
                    </a:lnTo>
                    <a:lnTo>
                      <a:pt x="457" y="71"/>
                    </a:lnTo>
                    <a:lnTo>
                      <a:pt x="474" y="54"/>
                    </a:lnTo>
                    <a:lnTo>
                      <a:pt x="474" y="35"/>
                    </a:lnTo>
                    <a:lnTo>
                      <a:pt x="492" y="35"/>
                    </a:lnTo>
                    <a:lnTo>
                      <a:pt x="492" y="54"/>
                    </a:lnTo>
                    <a:lnTo>
                      <a:pt x="509" y="71"/>
                    </a:lnTo>
                    <a:lnTo>
                      <a:pt x="526" y="71"/>
                    </a:lnTo>
                    <a:lnTo>
                      <a:pt x="543" y="71"/>
                    </a:lnTo>
                    <a:lnTo>
                      <a:pt x="559" y="71"/>
                    </a:lnTo>
                    <a:lnTo>
                      <a:pt x="576" y="71"/>
                    </a:lnTo>
                    <a:lnTo>
                      <a:pt x="593" y="54"/>
                    </a:lnTo>
                    <a:lnTo>
                      <a:pt x="593" y="35"/>
                    </a:lnTo>
                    <a:lnTo>
                      <a:pt x="611" y="35"/>
                    </a:lnTo>
                    <a:lnTo>
                      <a:pt x="628" y="35"/>
                    </a:lnTo>
                    <a:lnTo>
                      <a:pt x="645" y="54"/>
                    </a:lnTo>
                    <a:lnTo>
                      <a:pt x="661" y="71"/>
                    </a:lnTo>
                    <a:lnTo>
                      <a:pt x="695" y="71"/>
                    </a:lnTo>
                    <a:lnTo>
                      <a:pt x="712" y="88"/>
                    </a:lnTo>
                    <a:lnTo>
                      <a:pt x="730" y="88"/>
                    </a:lnTo>
                    <a:lnTo>
                      <a:pt x="762" y="71"/>
                    </a:lnTo>
                    <a:lnTo>
                      <a:pt x="797" y="123"/>
                    </a:lnTo>
                    <a:lnTo>
                      <a:pt x="797" y="106"/>
                    </a:lnTo>
                    <a:lnTo>
                      <a:pt x="797" y="88"/>
                    </a:lnTo>
                    <a:lnTo>
                      <a:pt x="814" y="88"/>
                    </a:lnTo>
                    <a:lnTo>
                      <a:pt x="831" y="71"/>
                    </a:lnTo>
                    <a:lnTo>
                      <a:pt x="847" y="88"/>
                    </a:lnTo>
                    <a:lnTo>
                      <a:pt x="864" y="106"/>
                    </a:lnTo>
                    <a:lnTo>
                      <a:pt x="864" y="88"/>
                    </a:lnTo>
                    <a:lnTo>
                      <a:pt x="881" y="88"/>
                    </a:lnTo>
                    <a:lnTo>
                      <a:pt x="899" y="88"/>
                    </a:lnTo>
                    <a:lnTo>
                      <a:pt x="899" y="71"/>
                    </a:lnTo>
                    <a:lnTo>
                      <a:pt x="916" y="71"/>
                    </a:lnTo>
                    <a:lnTo>
                      <a:pt x="931" y="71"/>
                    </a:lnTo>
                    <a:lnTo>
                      <a:pt x="931" y="54"/>
                    </a:lnTo>
                    <a:lnTo>
                      <a:pt x="949" y="54"/>
                    </a:lnTo>
                    <a:lnTo>
                      <a:pt x="949" y="71"/>
                    </a:lnTo>
                    <a:lnTo>
                      <a:pt x="966" y="88"/>
                    </a:lnTo>
                    <a:lnTo>
                      <a:pt x="983" y="88"/>
                    </a:lnTo>
                    <a:lnTo>
                      <a:pt x="1000" y="88"/>
                    </a:lnTo>
                    <a:lnTo>
                      <a:pt x="1018" y="88"/>
                    </a:lnTo>
                    <a:lnTo>
                      <a:pt x="1033" y="88"/>
                    </a:lnTo>
                    <a:lnTo>
                      <a:pt x="1033" y="106"/>
                    </a:lnTo>
                    <a:lnTo>
                      <a:pt x="1033" y="123"/>
                    </a:lnTo>
                    <a:lnTo>
                      <a:pt x="1033" y="140"/>
                    </a:lnTo>
                    <a:lnTo>
                      <a:pt x="1018" y="157"/>
                    </a:lnTo>
                    <a:lnTo>
                      <a:pt x="1033" y="157"/>
                    </a:lnTo>
                    <a:lnTo>
                      <a:pt x="1050" y="175"/>
                    </a:lnTo>
                    <a:lnTo>
                      <a:pt x="1068" y="175"/>
                    </a:lnTo>
                    <a:lnTo>
                      <a:pt x="1068" y="192"/>
                    </a:lnTo>
                    <a:lnTo>
                      <a:pt x="1068" y="209"/>
                    </a:lnTo>
                    <a:lnTo>
                      <a:pt x="1068" y="227"/>
                    </a:lnTo>
                    <a:lnTo>
                      <a:pt x="1050" y="246"/>
                    </a:lnTo>
                    <a:lnTo>
                      <a:pt x="1068" y="246"/>
                    </a:lnTo>
                    <a:lnTo>
                      <a:pt x="1068" y="263"/>
                    </a:lnTo>
                    <a:lnTo>
                      <a:pt x="1085" y="263"/>
                    </a:lnTo>
                    <a:lnTo>
                      <a:pt x="1085" y="280"/>
                    </a:lnTo>
                    <a:lnTo>
                      <a:pt x="1068" y="280"/>
                    </a:lnTo>
                    <a:lnTo>
                      <a:pt x="1068" y="298"/>
                    </a:lnTo>
                    <a:lnTo>
                      <a:pt x="1068" y="315"/>
                    </a:lnTo>
                    <a:lnTo>
                      <a:pt x="1068" y="332"/>
                    </a:lnTo>
                    <a:lnTo>
                      <a:pt x="1050" y="332"/>
                    </a:lnTo>
                    <a:lnTo>
                      <a:pt x="1050" y="349"/>
                    </a:lnTo>
                    <a:lnTo>
                      <a:pt x="1033" y="367"/>
                    </a:lnTo>
                    <a:lnTo>
                      <a:pt x="1018" y="367"/>
                    </a:lnTo>
                    <a:lnTo>
                      <a:pt x="1018" y="384"/>
                    </a:lnTo>
                    <a:lnTo>
                      <a:pt x="1000" y="401"/>
                    </a:lnTo>
                    <a:lnTo>
                      <a:pt x="983" y="401"/>
                    </a:lnTo>
                    <a:lnTo>
                      <a:pt x="966" y="401"/>
                    </a:lnTo>
                    <a:lnTo>
                      <a:pt x="966" y="419"/>
                    </a:lnTo>
                    <a:lnTo>
                      <a:pt x="966" y="438"/>
                    </a:lnTo>
                    <a:lnTo>
                      <a:pt x="949" y="455"/>
                    </a:lnTo>
                    <a:lnTo>
                      <a:pt x="931" y="472"/>
                    </a:lnTo>
                    <a:lnTo>
                      <a:pt x="916" y="472"/>
                    </a:lnTo>
                    <a:lnTo>
                      <a:pt x="899" y="472"/>
                    </a:lnTo>
                    <a:lnTo>
                      <a:pt x="881" y="472"/>
                    </a:lnTo>
                    <a:lnTo>
                      <a:pt x="864" y="490"/>
                    </a:lnTo>
                    <a:lnTo>
                      <a:pt x="847" y="490"/>
                    </a:lnTo>
                    <a:lnTo>
                      <a:pt x="831" y="507"/>
                    </a:lnTo>
                    <a:lnTo>
                      <a:pt x="831" y="524"/>
                    </a:lnTo>
                    <a:lnTo>
                      <a:pt x="814" y="524"/>
                    </a:lnTo>
                    <a:lnTo>
                      <a:pt x="814" y="541"/>
                    </a:lnTo>
                    <a:lnTo>
                      <a:pt x="797" y="559"/>
                    </a:lnTo>
                    <a:lnTo>
                      <a:pt x="797" y="576"/>
                    </a:lnTo>
                    <a:lnTo>
                      <a:pt x="780" y="576"/>
                    </a:lnTo>
                    <a:lnTo>
                      <a:pt x="780" y="610"/>
                    </a:lnTo>
                    <a:lnTo>
                      <a:pt x="762" y="593"/>
                    </a:lnTo>
                    <a:lnTo>
                      <a:pt x="762" y="610"/>
                    </a:lnTo>
                    <a:lnTo>
                      <a:pt x="745" y="610"/>
                    </a:lnTo>
                    <a:lnTo>
                      <a:pt x="745" y="630"/>
                    </a:lnTo>
                    <a:lnTo>
                      <a:pt x="745" y="647"/>
                    </a:lnTo>
                    <a:lnTo>
                      <a:pt x="745" y="664"/>
                    </a:lnTo>
                    <a:lnTo>
                      <a:pt x="762" y="664"/>
                    </a:lnTo>
                    <a:lnTo>
                      <a:pt x="745" y="664"/>
                    </a:lnTo>
                    <a:lnTo>
                      <a:pt x="730" y="664"/>
                    </a:lnTo>
                    <a:lnTo>
                      <a:pt x="730" y="681"/>
                    </a:lnTo>
                    <a:lnTo>
                      <a:pt x="695" y="681"/>
                    </a:lnTo>
                    <a:lnTo>
                      <a:pt x="695" y="699"/>
                    </a:lnTo>
                    <a:lnTo>
                      <a:pt x="678" y="699"/>
                    </a:lnTo>
                    <a:lnTo>
                      <a:pt x="661" y="681"/>
                    </a:lnTo>
                    <a:lnTo>
                      <a:pt x="661" y="699"/>
                    </a:lnTo>
                    <a:lnTo>
                      <a:pt x="645" y="699"/>
                    </a:lnTo>
                    <a:lnTo>
                      <a:pt x="628" y="699"/>
                    </a:lnTo>
                    <a:lnTo>
                      <a:pt x="628" y="681"/>
                    </a:lnTo>
                    <a:lnTo>
                      <a:pt x="611" y="681"/>
                    </a:lnTo>
                    <a:lnTo>
                      <a:pt x="593" y="664"/>
                    </a:lnTo>
                    <a:lnTo>
                      <a:pt x="576" y="647"/>
                    </a:lnTo>
                    <a:lnTo>
                      <a:pt x="559" y="647"/>
                    </a:lnTo>
                    <a:lnTo>
                      <a:pt x="543" y="647"/>
                    </a:lnTo>
                    <a:lnTo>
                      <a:pt x="543" y="664"/>
                    </a:lnTo>
                    <a:lnTo>
                      <a:pt x="526" y="664"/>
                    </a:lnTo>
                    <a:lnTo>
                      <a:pt x="526" y="681"/>
                    </a:lnTo>
                    <a:lnTo>
                      <a:pt x="509" y="681"/>
                    </a:lnTo>
                    <a:lnTo>
                      <a:pt x="492" y="699"/>
                    </a:lnTo>
                    <a:lnTo>
                      <a:pt x="474" y="699"/>
                    </a:lnTo>
                    <a:lnTo>
                      <a:pt x="457" y="699"/>
                    </a:lnTo>
                    <a:lnTo>
                      <a:pt x="442" y="681"/>
                    </a:lnTo>
                    <a:lnTo>
                      <a:pt x="442" y="664"/>
                    </a:lnTo>
                    <a:lnTo>
                      <a:pt x="424" y="664"/>
                    </a:lnTo>
                    <a:lnTo>
                      <a:pt x="424" y="647"/>
                    </a:lnTo>
                    <a:lnTo>
                      <a:pt x="407" y="647"/>
                    </a:lnTo>
                    <a:lnTo>
                      <a:pt x="390" y="647"/>
                    </a:lnTo>
                    <a:lnTo>
                      <a:pt x="390" y="664"/>
                    </a:lnTo>
                    <a:lnTo>
                      <a:pt x="373" y="664"/>
                    </a:lnTo>
                    <a:lnTo>
                      <a:pt x="357" y="664"/>
                    </a:lnTo>
                    <a:lnTo>
                      <a:pt x="357" y="681"/>
                    </a:lnTo>
                    <a:lnTo>
                      <a:pt x="340" y="681"/>
                    </a:lnTo>
                    <a:lnTo>
                      <a:pt x="323" y="681"/>
                    </a:lnTo>
                    <a:lnTo>
                      <a:pt x="305" y="699"/>
                    </a:lnTo>
                    <a:lnTo>
                      <a:pt x="288" y="699"/>
                    </a:lnTo>
                    <a:lnTo>
                      <a:pt x="271" y="699"/>
                    </a:lnTo>
                    <a:lnTo>
                      <a:pt x="256" y="716"/>
                    </a:lnTo>
                    <a:lnTo>
                      <a:pt x="238" y="716"/>
                    </a:lnTo>
                    <a:lnTo>
                      <a:pt x="238" y="699"/>
                    </a:lnTo>
                    <a:lnTo>
                      <a:pt x="221" y="699"/>
                    </a:lnTo>
                    <a:lnTo>
                      <a:pt x="221" y="716"/>
                    </a:lnTo>
                    <a:lnTo>
                      <a:pt x="221" y="733"/>
                    </a:lnTo>
                    <a:lnTo>
                      <a:pt x="204" y="733"/>
                    </a:lnTo>
                    <a:lnTo>
                      <a:pt x="204" y="751"/>
                    </a:lnTo>
                    <a:lnTo>
                      <a:pt x="204" y="768"/>
                    </a:lnTo>
                    <a:lnTo>
                      <a:pt x="186" y="768"/>
                    </a:lnTo>
                    <a:lnTo>
                      <a:pt x="171" y="768"/>
                    </a:lnTo>
                    <a:lnTo>
                      <a:pt x="154" y="768"/>
                    </a:lnTo>
                    <a:lnTo>
                      <a:pt x="136" y="768"/>
                    </a:lnTo>
                    <a:lnTo>
                      <a:pt x="119" y="768"/>
                    </a:lnTo>
                    <a:lnTo>
                      <a:pt x="119" y="751"/>
                    </a:lnTo>
                    <a:lnTo>
                      <a:pt x="102" y="751"/>
                    </a:lnTo>
                    <a:lnTo>
                      <a:pt x="102" y="733"/>
                    </a:lnTo>
                    <a:close/>
                  </a:path>
                </a:pathLst>
              </a:custGeom>
              <a:grpFill/>
              <a:ln w="6350" cap="rnd" cmpd="sng" algn="ctr">
                <a:solidFill>
                  <a:srgbClr val="FFFFFF"/>
                </a:solidFill>
                <a:prstDash val="solid"/>
                <a:round/>
                <a:headEnd type="none" w="med" len="med"/>
                <a:tailEnd type="none" w="med" len="med"/>
              </a:ln>
            </p:spPr>
            <p:txBody>
              <a:bodyPr/>
              <a:lstStyle/>
              <a:p>
                <a:pPr algn="ctr"/>
                <a:endParaRPr lang="en-US" sz="1400">
                  <a:solidFill>
                    <a:srgbClr val="000000"/>
                  </a:solidFill>
                  <a:latin typeface="Arial" pitchFamily="34" charset="0"/>
                  <a:cs typeface="Arial" pitchFamily="34" charset="0"/>
                </a:endParaRPr>
              </a:p>
            </p:txBody>
          </p:sp>
          <p:sp>
            <p:nvSpPr>
              <p:cNvPr id="43" name="Freeform 50">
                <a:extLst>
                  <a:ext uri="{FF2B5EF4-FFF2-40B4-BE49-F238E27FC236}">
                    <a16:creationId xmlns:a16="http://schemas.microsoft.com/office/drawing/2014/main" id="{FADD69CB-2E22-4023-AA90-CCC7BE406854}"/>
                  </a:ext>
                </a:extLst>
              </p:cNvPr>
              <p:cNvSpPr>
                <a:spLocks/>
              </p:cNvSpPr>
              <p:nvPr/>
            </p:nvSpPr>
            <p:spPr bwMode="gray">
              <a:xfrm rot="20933429">
                <a:off x="4391975" y="4907192"/>
                <a:ext cx="707654" cy="678716"/>
              </a:xfrm>
              <a:custGeom>
                <a:avLst/>
                <a:gdLst>
                  <a:gd name="T0" fmla="*/ 5 w 916"/>
                  <a:gd name="T1" fmla="*/ 179 h 873"/>
                  <a:gd name="T2" fmla="*/ 17 w 916"/>
                  <a:gd name="T3" fmla="*/ 171 h 873"/>
                  <a:gd name="T4" fmla="*/ 13 w 916"/>
                  <a:gd name="T5" fmla="*/ 158 h 873"/>
                  <a:gd name="T6" fmla="*/ 26 w 916"/>
                  <a:gd name="T7" fmla="*/ 149 h 873"/>
                  <a:gd name="T8" fmla="*/ 26 w 916"/>
                  <a:gd name="T9" fmla="*/ 140 h 873"/>
                  <a:gd name="T10" fmla="*/ 26 w 916"/>
                  <a:gd name="T11" fmla="*/ 123 h 873"/>
                  <a:gd name="T12" fmla="*/ 38 w 916"/>
                  <a:gd name="T13" fmla="*/ 127 h 873"/>
                  <a:gd name="T14" fmla="*/ 47 w 916"/>
                  <a:gd name="T15" fmla="*/ 118 h 873"/>
                  <a:gd name="T16" fmla="*/ 51 w 916"/>
                  <a:gd name="T17" fmla="*/ 105 h 873"/>
                  <a:gd name="T18" fmla="*/ 56 w 916"/>
                  <a:gd name="T19" fmla="*/ 101 h 873"/>
                  <a:gd name="T20" fmla="*/ 63 w 916"/>
                  <a:gd name="T21" fmla="*/ 109 h 873"/>
                  <a:gd name="T22" fmla="*/ 77 w 916"/>
                  <a:gd name="T23" fmla="*/ 114 h 873"/>
                  <a:gd name="T24" fmla="*/ 81 w 916"/>
                  <a:gd name="T25" fmla="*/ 101 h 873"/>
                  <a:gd name="T26" fmla="*/ 89 w 916"/>
                  <a:gd name="T27" fmla="*/ 88 h 873"/>
                  <a:gd name="T28" fmla="*/ 98 w 916"/>
                  <a:gd name="T29" fmla="*/ 79 h 873"/>
                  <a:gd name="T30" fmla="*/ 115 w 916"/>
                  <a:gd name="T31" fmla="*/ 75 h 873"/>
                  <a:gd name="T32" fmla="*/ 122 w 916"/>
                  <a:gd name="T33" fmla="*/ 66 h 873"/>
                  <a:gd name="T34" fmla="*/ 132 w 916"/>
                  <a:gd name="T35" fmla="*/ 61 h 873"/>
                  <a:gd name="T36" fmla="*/ 136 w 916"/>
                  <a:gd name="T37" fmla="*/ 48 h 873"/>
                  <a:gd name="T38" fmla="*/ 140 w 916"/>
                  <a:gd name="T39" fmla="*/ 40 h 873"/>
                  <a:gd name="T40" fmla="*/ 149 w 916"/>
                  <a:gd name="T41" fmla="*/ 26 h 873"/>
                  <a:gd name="T42" fmla="*/ 153 w 916"/>
                  <a:gd name="T43" fmla="*/ 13 h 873"/>
                  <a:gd name="T44" fmla="*/ 165 w 916"/>
                  <a:gd name="T45" fmla="*/ 0 h 873"/>
                  <a:gd name="T46" fmla="*/ 178 w 916"/>
                  <a:gd name="T47" fmla="*/ 9 h 873"/>
                  <a:gd name="T48" fmla="*/ 195 w 916"/>
                  <a:gd name="T49" fmla="*/ 13 h 873"/>
                  <a:gd name="T50" fmla="*/ 191 w 916"/>
                  <a:gd name="T51" fmla="*/ 26 h 873"/>
                  <a:gd name="T52" fmla="*/ 187 w 916"/>
                  <a:gd name="T53" fmla="*/ 44 h 873"/>
                  <a:gd name="T54" fmla="*/ 187 w 916"/>
                  <a:gd name="T55" fmla="*/ 53 h 873"/>
                  <a:gd name="T56" fmla="*/ 191 w 916"/>
                  <a:gd name="T57" fmla="*/ 75 h 873"/>
                  <a:gd name="T58" fmla="*/ 200 w 916"/>
                  <a:gd name="T59" fmla="*/ 92 h 873"/>
                  <a:gd name="T60" fmla="*/ 204 w 916"/>
                  <a:gd name="T61" fmla="*/ 96 h 873"/>
                  <a:gd name="T62" fmla="*/ 229 w 916"/>
                  <a:gd name="T63" fmla="*/ 114 h 873"/>
                  <a:gd name="T64" fmla="*/ 216 w 916"/>
                  <a:gd name="T65" fmla="*/ 123 h 873"/>
                  <a:gd name="T66" fmla="*/ 204 w 916"/>
                  <a:gd name="T67" fmla="*/ 131 h 873"/>
                  <a:gd name="T68" fmla="*/ 195 w 916"/>
                  <a:gd name="T69" fmla="*/ 140 h 873"/>
                  <a:gd name="T70" fmla="*/ 191 w 916"/>
                  <a:gd name="T71" fmla="*/ 153 h 873"/>
                  <a:gd name="T72" fmla="*/ 183 w 916"/>
                  <a:gd name="T73" fmla="*/ 166 h 873"/>
                  <a:gd name="T74" fmla="*/ 178 w 916"/>
                  <a:gd name="T75" fmla="*/ 179 h 873"/>
                  <a:gd name="T76" fmla="*/ 165 w 916"/>
                  <a:gd name="T77" fmla="*/ 192 h 873"/>
                  <a:gd name="T78" fmla="*/ 157 w 916"/>
                  <a:gd name="T79" fmla="*/ 201 h 873"/>
                  <a:gd name="T80" fmla="*/ 149 w 916"/>
                  <a:gd name="T81" fmla="*/ 214 h 873"/>
                  <a:gd name="T82" fmla="*/ 140 w 916"/>
                  <a:gd name="T83" fmla="*/ 219 h 873"/>
                  <a:gd name="T84" fmla="*/ 122 w 916"/>
                  <a:gd name="T85" fmla="*/ 206 h 873"/>
                  <a:gd name="T86" fmla="*/ 111 w 916"/>
                  <a:gd name="T87" fmla="*/ 192 h 873"/>
                  <a:gd name="T88" fmla="*/ 98 w 916"/>
                  <a:gd name="T89" fmla="*/ 192 h 873"/>
                  <a:gd name="T90" fmla="*/ 85 w 916"/>
                  <a:gd name="T91" fmla="*/ 188 h 873"/>
                  <a:gd name="T92" fmla="*/ 77 w 916"/>
                  <a:gd name="T93" fmla="*/ 197 h 873"/>
                  <a:gd name="T94" fmla="*/ 68 w 916"/>
                  <a:gd name="T95" fmla="*/ 210 h 873"/>
                  <a:gd name="T96" fmla="*/ 51 w 916"/>
                  <a:gd name="T97" fmla="*/ 210 h 873"/>
                  <a:gd name="T98" fmla="*/ 38 w 916"/>
                  <a:gd name="T99" fmla="*/ 206 h 873"/>
                  <a:gd name="T100" fmla="*/ 29 w 916"/>
                  <a:gd name="T101" fmla="*/ 192 h 873"/>
                  <a:gd name="T102" fmla="*/ 13 w 916"/>
                  <a:gd name="T103" fmla="*/ 192 h 87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16"/>
                  <a:gd name="T157" fmla="*/ 0 h 873"/>
                  <a:gd name="T158" fmla="*/ 916 w 916"/>
                  <a:gd name="T159" fmla="*/ 873 h 87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16" h="873">
                    <a:moveTo>
                      <a:pt x="0" y="750"/>
                    </a:moveTo>
                    <a:lnTo>
                      <a:pt x="0" y="733"/>
                    </a:lnTo>
                    <a:lnTo>
                      <a:pt x="0" y="716"/>
                    </a:lnTo>
                    <a:lnTo>
                      <a:pt x="17" y="716"/>
                    </a:lnTo>
                    <a:lnTo>
                      <a:pt x="34" y="698"/>
                    </a:lnTo>
                    <a:lnTo>
                      <a:pt x="50" y="698"/>
                    </a:lnTo>
                    <a:lnTo>
                      <a:pt x="67" y="698"/>
                    </a:lnTo>
                    <a:lnTo>
                      <a:pt x="67" y="681"/>
                    </a:lnTo>
                    <a:lnTo>
                      <a:pt x="67" y="664"/>
                    </a:lnTo>
                    <a:lnTo>
                      <a:pt x="50" y="664"/>
                    </a:lnTo>
                    <a:lnTo>
                      <a:pt x="50" y="647"/>
                    </a:lnTo>
                    <a:lnTo>
                      <a:pt x="50" y="629"/>
                    </a:lnTo>
                    <a:lnTo>
                      <a:pt x="67" y="629"/>
                    </a:lnTo>
                    <a:lnTo>
                      <a:pt x="84" y="612"/>
                    </a:lnTo>
                    <a:lnTo>
                      <a:pt x="102" y="612"/>
                    </a:lnTo>
                    <a:lnTo>
                      <a:pt x="102" y="593"/>
                    </a:lnTo>
                    <a:lnTo>
                      <a:pt x="119" y="593"/>
                    </a:lnTo>
                    <a:lnTo>
                      <a:pt x="119" y="576"/>
                    </a:lnTo>
                    <a:lnTo>
                      <a:pt x="102" y="576"/>
                    </a:lnTo>
                    <a:lnTo>
                      <a:pt x="102" y="558"/>
                    </a:lnTo>
                    <a:lnTo>
                      <a:pt x="102" y="541"/>
                    </a:lnTo>
                    <a:lnTo>
                      <a:pt x="102" y="524"/>
                    </a:lnTo>
                    <a:lnTo>
                      <a:pt x="102" y="506"/>
                    </a:lnTo>
                    <a:lnTo>
                      <a:pt x="102" y="489"/>
                    </a:lnTo>
                    <a:lnTo>
                      <a:pt x="102" y="506"/>
                    </a:lnTo>
                    <a:lnTo>
                      <a:pt x="119" y="506"/>
                    </a:lnTo>
                    <a:lnTo>
                      <a:pt x="136" y="506"/>
                    </a:lnTo>
                    <a:lnTo>
                      <a:pt x="152" y="506"/>
                    </a:lnTo>
                    <a:lnTo>
                      <a:pt x="152" y="489"/>
                    </a:lnTo>
                    <a:lnTo>
                      <a:pt x="152" y="472"/>
                    </a:lnTo>
                    <a:lnTo>
                      <a:pt x="169" y="472"/>
                    </a:lnTo>
                    <a:lnTo>
                      <a:pt x="186" y="472"/>
                    </a:lnTo>
                    <a:lnTo>
                      <a:pt x="186" y="455"/>
                    </a:lnTo>
                    <a:lnTo>
                      <a:pt x="186" y="435"/>
                    </a:lnTo>
                    <a:lnTo>
                      <a:pt x="203" y="435"/>
                    </a:lnTo>
                    <a:lnTo>
                      <a:pt x="203" y="418"/>
                    </a:lnTo>
                    <a:lnTo>
                      <a:pt x="203" y="401"/>
                    </a:lnTo>
                    <a:lnTo>
                      <a:pt x="221" y="401"/>
                    </a:lnTo>
                    <a:lnTo>
                      <a:pt x="221" y="384"/>
                    </a:lnTo>
                    <a:lnTo>
                      <a:pt x="221" y="401"/>
                    </a:lnTo>
                    <a:lnTo>
                      <a:pt x="238" y="401"/>
                    </a:lnTo>
                    <a:lnTo>
                      <a:pt x="253" y="401"/>
                    </a:lnTo>
                    <a:lnTo>
                      <a:pt x="253" y="418"/>
                    </a:lnTo>
                    <a:lnTo>
                      <a:pt x="253" y="435"/>
                    </a:lnTo>
                    <a:lnTo>
                      <a:pt x="271" y="435"/>
                    </a:lnTo>
                    <a:lnTo>
                      <a:pt x="288" y="435"/>
                    </a:lnTo>
                    <a:lnTo>
                      <a:pt x="288" y="455"/>
                    </a:lnTo>
                    <a:lnTo>
                      <a:pt x="305" y="455"/>
                    </a:lnTo>
                    <a:lnTo>
                      <a:pt x="322" y="455"/>
                    </a:lnTo>
                    <a:lnTo>
                      <a:pt x="322" y="435"/>
                    </a:lnTo>
                    <a:lnTo>
                      <a:pt x="322" y="418"/>
                    </a:lnTo>
                    <a:lnTo>
                      <a:pt x="322" y="401"/>
                    </a:lnTo>
                    <a:lnTo>
                      <a:pt x="340" y="384"/>
                    </a:lnTo>
                    <a:lnTo>
                      <a:pt x="340" y="366"/>
                    </a:lnTo>
                    <a:lnTo>
                      <a:pt x="355" y="366"/>
                    </a:lnTo>
                    <a:lnTo>
                      <a:pt x="355" y="349"/>
                    </a:lnTo>
                    <a:lnTo>
                      <a:pt x="355" y="332"/>
                    </a:lnTo>
                    <a:lnTo>
                      <a:pt x="372" y="332"/>
                    </a:lnTo>
                    <a:lnTo>
                      <a:pt x="372" y="314"/>
                    </a:lnTo>
                    <a:lnTo>
                      <a:pt x="390" y="314"/>
                    </a:lnTo>
                    <a:lnTo>
                      <a:pt x="407" y="297"/>
                    </a:lnTo>
                    <a:lnTo>
                      <a:pt x="424" y="297"/>
                    </a:lnTo>
                    <a:lnTo>
                      <a:pt x="441" y="280"/>
                    </a:lnTo>
                    <a:lnTo>
                      <a:pt x="457" y="297"/>
                    </a:lnTo>
                    <a:lnTo>
                      <a:pt x="457" y="280"/>
                    </a:lnTo>
                    <a:lnTo>
                      <a:pt x="474" y="280"/>
                    </a:lnTo>
                    <a:lnTo>
                      <a:pt x="491" y="280"/>
                    </a:lnTo>
                    <a:lnTo>
                      <a:pt x="491" y="261"/>
                    </a:lnTo>
                    <a:lnTo>
                      <a:pt x="509" y="280"/>
                    </a:lnTo>
                    <a:lnTo>
                      <a:pt x="526" y="280"/>
                    </a:lnTo>
                    <a:lnTo>
                      <a:pt x="526" y="261"/>
                    </a:lnTo>
                    <a:lnTo>
                      <a:pt x="526" y="243"/>
                    </a:lnTo>
                    <a:lnTo>
                      <a:pt x="526" y="226"/>
                    </a:lnTo>
                    <a:lnTo>
                      <a:pt x="526" y="209"/>
                    </a:lnTo>
                    <a:lnTo>
                      <a:pt x="526" y="192"/>
                    </a:lnTo>
                    <a:lnTo>
                      <a:pt x="543" y="192"/>
                    </a:lnTo>
                    <a:lnTo>
                      <a:pt x="559" y="209"/>
                    </a:lnTo>
                    <a:lnTo>
                      <a:pt x="559" y="192"/>
                    </a:lnTo>
                    <a:lnTo>
                      <a:pt x="559" y="174"/>
                    </a:lnTo>
                    <a:lnTo>
                      <a:pt x="559" y="157"/>
                    </a:lnTo>
                    <a:lnTo>
                      <a:pt x="576" y="140"/>
                    </a:lnTo>
                    <a:lnTo>
                      <a:pt x="576" y="122"/>
                    </a:lnTo>
                    <a:lnTo>
                      <a:pt x="593" y="122"/>
                    </a:lnTo>
                    <a:lnTo>
                      <a:pt x="593" y="103"/>
                    </a:lnTo>
                    <a:lnTo>
                      <a:pt x="593" y="86"/>
                    </a:lnTo>
                    <a:lnTo>
                      <a:pt x="593" y="69"/>
                    </a:lnTo>
                    <a:lnTo>
                      <a:pt x="593" y="51"/>
                    </a:lnTo>
                    <a:lnTo>
                      <a:pt x="610" y="51"/>
                    </a:lnTo>
                    <a:lnTo>
                      <a:pt x="610" y="34"/>
                    </a:lnTo>
                    <a:lnTo>
                      <a:pt x="610" y="17"/>
                    </a:lnTo>
                    <a:lnTo>
                      <a:pt x="628" y="17"/>
                    </a:lnTo>
                    <a:lnTo>
                      <a:pt x="660" y="0"/>
                    </a:lnTo>
                    <a:lnTo>
                      <a:pt x="660" y="17"/>
                    </a:lnTo>
                    <a:lnTo>
                      <a:pt x="678" y="17"/>
                    </a:lnTo>
                    <a:lnTo>
                      <a:pt x="695" y="17"/>
                    </a:lnTo>
                    <a:lnTo>
                      <a:pt x="712" y="34"/>
                    </a:lnTo>
                    <a:lnTo>
                      <a:pt x="729" y="34"/>
                    </a:lnTo>
                    <a:lnTo>
                      <a:pt x="747" y="51"/>
                    </a:lnTo>
                    <a:lnTo>
                      <a:pt x="762" y="51"/>
                    </a:lnTo>
                    <a:lnTo>
                      <a:pt x="779" y="51"/>
                    </a:lnTo>
                    <a:lnTo>
                      <a:pt x="779" y="69"/>
                    </a:lnTo>
                    <a:lnTo>
                      <a:pt x="762" y="69"/>
                    </a:lnTo>
                    <a:lnTo>
                      <a:pt x="762" y="86"/>
                    </a:lnTo>
                    <a:lnTo>
                      <a:pt x="762" y="103"/>
                    </a:lnTo>
                    <a:lnTo>
                      <a:pt x="747" y="122"/>
                    </a:lnTo>
                    <a:lnTo>
                      <a:pt x="747" y="140"/>
                    </a:lnTo>
                    <a:lnTo>
                      <a:pt x="747" y="157"/>
                    </a:lnTo>
                    <a:lnTo>
                      <a:pt x="747" y="174"/>
                    </a:lnTo>
                    <a:lnTo>
                      <a:pt x="747" y="192"/>
                    </a:lnTo>
                    <a:lnTo>
                      <a:pt x="729" y="192"/>
                    </a:lnTo>
                    <a:lnTo>
                      <a:pt x="729" y="209"/>
                    </a:lnTo>
                    <a:lnTo>
                      <a:pt x="747" y="209"/>
                    </a:lnTo>
                    <a:lnTo>
                      <a:pt x="747" y="226"/>
                    </a:lnTo>
                    <a:lnTo>
                      <a:pt x="747" y="243"/>
                    </a:lnTo>
                    <a:lnTo>
                      <a:pt x="762" y="261"/>
                    </a:lnTo>
                    <a:lnTo>
                      <a:pt x="762" y="297"/>
                    </a:lnTo>
                    <a:lnTo>
                      <a:pt x="779" y="314"/>
                    </a:lnTo>
                    <a:lnTo>
                      <a:pt x="779" y="332"/>
                    </a:lnTo>
                    <a:lnTo>
                      <a:pt x="797" y="349"/>
                    </a:lnTo>
                    <a:lnTo>
                      <a:pt x="797" y="366"/>
                    </a:lnTo>
                    <a:lnTo>
                      <a:pt x="797" y="384"/>
                    </a:lnTo>
                    <a:lnTo>
                      <a:pt x="814" y="384"/>
                    </a:lnTo>
                    <a:lnTo>
                      <a:pt x="814" y="401"/>
                    </a:lnTo>
                    <a:lnTo>
                      <a:pt x="814" y="384"/>
                    </a:lnTo>
                    <a:lnTo>
                      <a:pt x="831" y="384"/>
                    </a:lnTo>
                    <a:lnTo>
                      <a:pt x="864" y="401"/>
                    </a:lnTo>
                    <a:lnTo>
                      <a:pt x="881" y="418"/>
                    </a:lnTo>
                    <a:lnTo>
                      <a:pt x="916" y="455"/>
                    </a:lnTo>
                    <a:lnTo>
                      <a:pt x="898" y="455"/>
                    </a:lnTo>
                    <a:lnTo>
                      <a:pt x="881" y="455"/>
                    </a:lnTo>
                    <a:lnTo>
                      <a:pt x="881" y="472"/>
                    </a:lnTo>
                    <a:lnTo>
                      <a:pt x="864" y="489"/>
                    </a:lnTo>
                    <a:lnTo>
                      <a:pt x="848" y="506"/>
                    </a:lnTo>
                    <a:lnTo>
                      <a:pt x="831" y="506"/>
                    </a:lnTo>
                    <a:lnTo>
                      <a:pt x="831" y="524"/>
                    </a:lnTo>
                    <a:lnTo>
                      <a:pt x="814" y="524"/>
                    </a:lnTo>
                    <a:lnTo>
                      <a:pt x="814" y="541"/>
                    </a:lnTo>
                    <a:lnTo>
                      <a:pt x="797" y="541"/>
                    </a:lnTo>
                    <a:lnTo>
                      <a:pt x="797" y="558"/>
                    </a:lnTo>
                    <a:lnTo>
                      <a:pt x="779" y="558"/>
                    </a:lnTo>
                    <a:lnTo>
                      <a:pt x="779" y="576"/>
                    </a:lnTo>
                    <a:lnTo>
                      <a:pt x="779" y="593"/>
                    </a:lnTo>
                    <a:lnTo>
                      <a:pt x="779" y="612"/>
                    </a:lnTo>
                    <a:lnTo>
                      <a:pt x="762" y="612"/>
                    </a:lnTo>
                    <a:lnTo>
                      <a:pt x="762" y="629"/>
                    </a:lnTo>
                    <a:lnTo>
                      <a:pt x="747" y="647"/>
                    </a:lnTo>
                    <a:lnTo>
                      <a:pt x="747" y="664"/>
                    </a:lnTo>
                    <a:lnTo>
                      <a:pt x="729" y="664"/>
                    </a:lnTo>
                    <a:lnTo>
                      <a:pt x="729" y="681"/>
                    </a:lnTo>
                    <a:lnTo>
                      <a:pt x="729" y="698"/>
                    </a:lnTo>
                    <a:lnTo>
                      <a:pt x="712" y="698"/>
                    </a:lnTo>
                    <a:lnTo>
                      <a:pt x="712" y="716"/>
                    </a:lnTo>
                    <a:lnTo>
                      <a:pt x="712" y="733"/>
                    </a:lnTo>
                    <a:lnTo>
                      <a:pt x="695" y="733"/>
                    </a:lnTo>
                    <a:lnTo>
                      <a:pt x="678" y="750"/>
                    </a:lnTo>
                    <a:lnTo>
                      <a:pt x="660" y="767"/>
                    </a:lnTo>
                    <a:lnTo>
                      <a:pt x="645" y="767"/>
                    </a:lnTo>
                    <a:lnTo>
                      <a:pt x="645" y="787"/>
                    </a:lnTo>
                    <a:lnTo>
                      <a:pt x="645" y="804"/>
                    </a:lnTo>
                    <a:lnTo>
                      <a:pt x="628" y="804"/>
                    </a:lnTo>
                    <a:lnTo>
                      <a:pt x="610" y="821"/>
                    </a:lnTo>
                    <a:lnTo>
                      <a:pt x="610" y="838"/>
                    </a:lnTo>
                    <a:lnTo>
                      <a:pt x="593" y="838"/>
                    </a:lnTo>
                    <a:lnTo>
                      <a:pt x="593" y="856"/>
                    </a:lnTo>
                    <a:lnTo>
                      <a:pt x="576" y="838"/>
                    </a:lnTo>
                    <a:lnTo>
                      <a:pt x="576" y="856"/>
                    </a:lnTo>
                    <a:lnTo>
                      <a:pt x="559" y="856"/>
                    </a:lnTo>
                    <a:lnTo>
                      <a:pt x="559" y="873"/>
                    </a:lnTo>
                    <a:lnTo>
                      <a:pt x="543" y="873"/>
                    </a:lnTo>
                    <a:lnTo>
                      <a:pt x="526" y="873"/>
                    </a:lnTo>
                    <a:lnTo>
                      <a:pt x="509" y="856"/>
                    </a:lnTo>
                    <a:lnTo>
                      <a:pt x="491" y="821"/>
                    </a:lnTo>
                    <a:lnTo>
                      <a:pt x="491" y="804"/>
                    </a:lnTo>
                    <a:lnTo>
                      <a:pt x="474" y="787"/>
                    </a:lnTo>
                    <a:lnTo>
                      <a:pt x="457" y="767"/>
                    </a:lnTo>
                    <a:lnTo>
                      <a:pt x="441" y="767"/>
                    </a:lnTo>
                    <a:lnTo>
                      <a:pt x="424" y="767"/>
                    </a:lnTo>
                    <a:lnTo>
                      <a:pt x="407" y="767"/>
                    </a:lnTo>
                    <a:lnTo>
                      <a:pt x="390" y="787"/>
                    </a:lnTo>
                    <a:lnTo>
                      <a:pt x="390" y="767"/>
                    </a:lnTo>
                    <a:lnTo>
                      <a:pt x="372" y="750"/>
                    </a:lnTo>
                    <a:lnTo>
                      <a:pt x="355" y="767"/>
                    </a:lnTo>
                    <a:lnTo>
                      <a:pt x="355" y="750"/>
                    </a:lnTo>
                    <a:lnTo>
                      <a:pt x="340" y="750"/>
                    </a:lnTo>
                    <a:lnTo>
                      <a:pt x="340" y="767"/>
                    </a:lnTo>
                    <a:lnTo>
                      <a:pt x="322" y="767"/>
                    </a:lnTo>
                    <a:lnTo>
                      <a:pt x="305" y="767"/>
                    </a:lnTo>
                    <a:lnTo>
                      <a:pt x="305" y="787"/>
                    </a:lnTo>
                    <a:lnTo>
                      <a:pt x="288" y="787"/>
                    </a:lnTo>
                    <a:lnTo>
                      <a:pt x="288" y="804"/>
                    </a:lnTo>
                    <a:lnTo>
                      <a:pt x="271" y="821"/>
                    </a:lnTo>
                    <a:lnTo>
                      <a:pt x="271" y="838"/>
                    </a:lnTo>
                    <a:lnTo>
                      <a:pt x="253" y="838"/>
                    </a:lnTo>
                    <a:lnTo>
                      <a:pt x="238" y="838"/>
                    </a:lnTo>
                    <a:lnTo>
                      <a:pt x="221" y="838"/>
                    </a:lnTo>
                    <a:lnTo>
                      <a:pt x="203" y="838"/>
                    </a:lnTo>
                    <a:lnTo>
                      <a:pt x="186" y="838"/>
                    </a:lnTo>
                    <a:lnTo>
                      <a:pt x="186" y="821"/>
                    </a:lnTo>
                    <a:lnTo>
                      <a:pt x="169" y="821"/>
                    </a:lnTo>
                    <a:lnTo>
                      <a:pt x="152" y="821"/>
                    </a:lnTo>
                    <a:lnTo>
                      <a:pt x="136" y="821"/>
                    </a:lnTo>
                    <a:lnTo>
                      <a:pt x="136" y="804"/>
                    </a:lnTo>
                    <a:lnTo>
                      <a:pt x="119" y="787"/>
                    </a:lnTo>
                    <a:lnTo>
                      <a:pt x="119" y="767"/>
                    </a:lnTo>
                    <a:lnTo>
                      <a:pt x="102" y="767"/>
                    </a:lnTo>
                    <a:lnTo>
                      <a:pt x="84" y="767"/>
                    </a:lnTo>
                    <a:lnTo>
                      <a:pt x="67" y="767"/>
                    </a:lnTo>
                    <a:lnTo>
                      <a:pt x="50" y="767"/>
                    </a:lnTo>
                    <a:lnTo>
                      <a:pt x="34" y="767"/>
                    </a:lnTo>
                    <a:lnTo>
                      <a:pt x="17" y="750"/>
                    </a:lnTo>
                    <a:lnTo>
                      <a:pt x="0" y="750"/>
                    </a:lnTo>
                    <a:close/>
                  </a:path>
                </a:pathLst>
              </a:custGeom>
              <a:grpFill/>
              <a:ln w="6350" cap="rnd" cmpd="sng" algn="ctr">
                <a:solidFill>
                  <a:srgbClr val="FFFFFF"/>
                </a:solidFill>
                <a:prstDash val="solid"/>
                <a:round/>
                <a:headEnd type="none" w="med" len="med"/>
                <a:tailEnd type="none" w="med" len="med"/>
              </a:ln>
            </p:spPr>
            <p:txBody>
              <a:bodyPr/>
              <a:lstStyle/>
              <a:p>
                <a:pPr algn="ctr"/>
                <a:endParaRPr lang="en-US" sz="1400">
                  <a:solidFill>
                    <a:srgbClr val="000000"/>
                  </a:solidFill>
                  <a:latin typeface="Arial" pitchFamily="34" charset="0"/>
                  <a:cs typeface="Arial" pitchFamily="34" charset="0"/>
                </a:endParaRPr>
              </a:p>
            </p:txBody>
          </p:sp>
          <p:sp>
            <p:nvSpPr>
              <p:cNvPr id="44" name="Freeform 52">
                <a:extLst>
                  <a:ext uri="{FF2B5EF4-FFF2-40B4-BE49-F238E27FC236}">
                    <a16:creationId xmlns:a16="http://schemas.microsoft.com/office/drawing/2014/main" id="{3875CA41-3029-44FC-9C50-DE82A5A50E40}"/>
                  </a:ext>
                </a:extLst>
              </p:cNvPr>
              <p:cNvSpPr>
                <a:spLocks/>
              </p:cNvSpPr>
              <p:nvPr/>
            </p:nvSpPr>
            <p:spPr bwMode="gray">
              <a:xfrm rot="20933429">
                <a:off x="3895461" y="4853420"/>
                <a:ext cx="993497" cy="705119"/>
              </a:xfrm>
              <a:custGeom>
                <a:avLst/>
                <a:gdLst>
                  <a:gd name="T0" fmla="*/ 12 w 1286"/>
                  <a:gd name="T1" fmla="*/ 105 h 908"/>
                  <a:gd name="T2" fmla="*/ 21 w 1286"/>
                  <a:gd name="T3" fmla="*/ 92 h 908"/>
                  <a:gd name="T4" fmla="*/ 38 w 1286"/>
                  <a:gd name="T5" fmla="*/ 88 h 908"/>
                  <a:gd name="T6" fmla="*/ 54 w 1286"/>
                  <a:gd name="T7" fmla="*/ 83 h 908"/>
                  <a:gd name="T8" fmla="*/ 68 w 1286"/>
                  <a:gd name="T9" fmla="*/ 92 h 908"/>
                  <a:gd name="T10" fmla="*/ 80 w 1286"/>
                  <a:gd name="T11" fmla="*/ 83 h 908"/>
                  <a:gd name="T12" fmla="*/ 88 w 1286"/>
                  <a:gd name="T13" fmla="*/ 79 h 908"/>
                  <a:gd name="T14" fmla="*/ 110 w 1286"/>
                  <a:gd name="T15" fmla="*/ 70 h 908"/>
                  <a:gd name="T16" fmla="*/ 126 w 1286"/>
                  <a:gd name="T17" fmla="*/ 66 h 908"/>
                  <a:gd name="T18" fmla="*/ 140 w 1286"/>
                  <a:gd name="T19" fmla="*/ 66 h 908"/>
                  <a:gd name="T20" fmla="*/ 157 w 1286"/>
                  <a:gd name="T21" fmla="*/ 70 h 908"/>
                  <a:gd name="T22" fmla="*/ 169 w 1286"/>
                  <a:gd name="T23" fmla="*/ 61 h 908"/>
                  <a:gd name="T24" fmla="*/ 186 w 1286"/>
                  <a:gd name="T25" fmla="*/ 74 h 908"/>
                  <a:gd name="T26" fmla="*/ 203 w 1286"/>
                  <a:gd name="T27" fmla="*/ 74 h 908"/>
                  <a:gd name="T28" fmla="*/ 219 w 1286"/>
                  <a:gd name="T29" fmla="*/ 66 h 908"/>
                  <a:gd name="T30" fmla="*/ 219 w 1286"/>
                  <a:gd name="T31" fmla="*/ 53 h 908"/>
                  <a:gd name="T32" fmla="*/ 228 w 1286"/>
                  <a:gd name="T33" fmla="*/ 39 h 908"/>
                  <a:gd name="T34" fmla="*/ 241 w 1286"/>
                  <a:gd name="T35" fmla="*/ 22 h 908"/>
                  <a:gd name="T36" fmla="*/ 262 w 1286"/>
                  <a:gd name="T37" fmla="*/ 18 h 908"/>
                  <a:gd name="T38" fmla="*/ 275 w 1286"/>
                  <a:gd name="T39" fmla="*/ 0 h 908"/>
                  <a:gd name="T40" fmla="*/ 292 w 1286"/>
                  <a:gd name="T41" fmla="*/ 13 h 908"/>
                  <a:gd name="T42" fmla="*/ 309 w 1286"/>
                  <a:gd name="T43" fmla="*/ 22 h 908"/>
                  <a:gd name="T44" fmla="*/ 318 w 1286"/>
                  <a:gd name="T45" fmla="*/ 35 h 908"/>
                  <a:gd name="T46" fmla="*/ 309 w 1286"/>
                  <a:gd name="T47" fmla="*/ 53 h 908"/>
                  <a:gd name="T48" fmla="*/ 305 w 1286"/>
                  <a:gd name="T49" fmla="*/ 70 h 908"/>
                  <a:gd name="T50" fmla="*/ 297 w 1286"/>
                  <a:gd name="T51" fmla="*/ 88 h 908"/>
                  <a:gd name="T52" fmla="*/ 288 w 1286"/>
                  <a:gd name="T53" fmla="*/ 96 h 908"/>
                  <a:gd name="T54" fmla="*/ 279 w 1286"/>
                  <a:gd name="T55" fmla="*/ 105 h 908"/>
                  <a:gd name="T56" fmla="*/ 267 w 1286"/>
                  <a:gd name="T57" fmla="*/ 109 h 908"/>
                  <a:gd name="T58" fmla="*/ 249 w 1286"/>
                  <a:gd name="T59" fmla="*/ 122 h 908"/>
                  <a:gd name="T60" fmla="*/ 241 w 1286"/>
                  <a:gd name="T61" fmla="*/ 136 h 908"/>
                  <a:gd name="T62" fmla="*/ 232 w 1286"/>
                  <a:gd name="T63" fmla="*/ 153 h 908"/>
                  <a:gd name="T64" fmla="*/ 219 w 1286"/>
                  <a:gd name="T65" fmla="*/ 144 h 908"/>
                  <a:gd name="T66" fmla="*/ 211 w 1286"/>
                  <a:gd name="T67" fmla="*/ 140 h 908"/>
                  <a:gd name="T68" fmla="*/ 203 w 1286"/>
                  <a:gd name="T69" fmla="*/ 153 h 908"/>
                  <a:gd name="T70" fmla="*/ 194 w 1286"/>
                  <a:gd name="T71" fmla="*/ 166 h 908"/>
                  <a:gd name="T72" fmla="*/ 182 w 1286"/>
                  <a:gd name="T73" fmla="*/ 166 h 908"/>
                  <a:gd name="T74" fmla="*/ 186 w 1286"/>
                  <a:gd name="T75" fmla="*/ 184 h 908"/>
                  <a:gd name="T76" fmla="*/ 173 w 1286"/>
                  <a:gd name="T77" fmla="*/ 197 h 908"/>
                  <a:gd name="T78" fmla="*/ 173 w 1286"/>
                  <a:gd name="T79" fmla="*/ 210 h 908"/>
                  <a:gd name="T80" fmla="*/ 157 w 1286"/>
                  <a:gd name="T81" fmla="*/ 218 h 908"/>
                  <a:gd name="T82" fmla="*/ 144 w 1286"/>
                  <a:gd name="T83" fmla="*/ 227 h 908"/>
                  <a:gd name="T84" fmla="*/ 122 w 1286"/>
                  <a:gd name="T85" fmla="*/ 223 h 908"/>
                  <a:gd name="T86" fmla="*/ 105 w 1286"/>
                  <a:gd name="T87" fmla="*/ 227 h 908"/>
                  <a:gd name="T88" fmla="*/ 93 w 1286"/>
                  <a:gd name="T89" fmla="*/ 218 h 908"/>
                  <a:gd name="T90" fmla="*/ 76 w 1286"/>
                  <a:gd name="T91" fmla="*/ 214 h 908"/>
                  <a:gd name="T92" fmla="*/ 63 w 1286"/>
                  <a:gd name="T93" fmla="*/ 210 h 908"/>
                  <a:gd name="T94" fmla="*/ 63 w 1286"/>
                  <a:gd name="T95" fmla="*/ 192 h 908"/>
                  <a:gd name="T96" fmla="*/ 51 w 1286"/>
                  <a:gd name="T97" fmla="*/ 184 h 908"/>
                  <a:gd name="T98" fmla="*/ 38 w 1286"/>
                  <a:gd name="T99" fmla="*/ 175 h 908"/>
                  <a:gd name="T100" fmla="*/ 25 w 1286"/>
                  <a:gd name="T101" fmla="*/ 162 h 908"/>
                  <a:gd name="T102" fmla="*/ 12 w 1286"/>
                  <a:gd name="T103" fmla="*/ 153 h 908"/>
                  <a:gd name="T104" fmla="*/ 5 w 1286"/>
                  <a:gd name="T105" fmla="*/ 140 h 908"/>
                  <a:gd name="T106" fmla="*/ 0 w 1286"/>
                  <a:gd name="T107" fmla="*/ 114 h 90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86"/>
                  <a:gd name="T163" fmla="*/ 0 h 908"/>
                  <a:gd name="T164" fmla="*/ 1286 w 1286"/>
                  <a:gd name="T165" fmla="*/ 908 h 90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86" h="908">
                    <a:moveTo>
                      <a:pt x="0" y="453"/>
                    </a:moveTo>
                    <a:lnTo>
                      <a:pt x="17" y="453"/>
                    </a:lnTo>
                    <a:lnTo>
                      <a:pt x="33" y="453"/>
                    </a:lnTo>
                    <a:lnTo>
                      <a:pt x="50" y="436"/>
                    </a:lnTo>
                    <a:lnTo>
                      <a:pt x="50" y="419"/>
                    </a:lnTo>
                    <a:lnTo>
                      <a:pt x="50" y="401"/>
                    </a:lnTo>
                    <a:lnTo>
                      <a:pt x="67" y="401"/>
                    </a:lnTo>
                    <a:lnTo>
                      <a:pt x="67" y="384"/>
                    </a:lnTo>
                    <a:lnTo>
                      <a:pt x="67" y="367"/>
                    </a:lnTo>
                    <a:lnTo>
                      <a:pt x="85" y="367"/>
                    </a:lnTo>
                    <a:lnTo>
                      <a:pt x="85" y="350"/>
                    </a:lnTo>
                    <a:lnTo>
                      <a:pt x="102" y="350"/>
                    </a:lnTo>
                    <a:lnTo>
                      <a:pt x="119" y="367"/>
                    </a:lnTo>
                    <a:lnTo>
                      <a:pt x="134" y="350"/>
                    </a:lnTo>
                    <a:lnTo>
                      <a:pt x="152" y="350"/>
                    </a:lnTo>
                    <a:lnTo>
                      <a:pt x="152" y="330"/>
                    </a:lnTo>
                    <a:lnTo>
                      <a:pt x="169" y="330"/>
                    </a:lnTo>
                    <a:lnTo>
                      <a:pt x="186" y="330"/>
                    </a:lnTo>
                    <a:lnTo>
                      <a:pt x="204" y="330"/>
                    </a:lnTo>
                    <a:lnTo>
                      <a:pt x="219" y="330"/>
                    </a:lnTo>
                    <a:lnTo>
                      <a:pt x="219" y="350"/>
                    </a:lnTo>
                    <a:lnTo>
                      <a:pt x="236" y="350"/>
                    </a:lnTo>
                    <a:lnTo>
                      <a:pt x="236" y="367"/>
                    </a:lnTo>
                    <a:lnTo>
                      <a:pt x="253" y="367"/>
                    </a:lnTo>
                    <a:lnTo>
                      <a:pt x="271" y="367"/>
                    </a:lnTo>
                    <a:lnTo>
                      <a:pt x="288" y="367"/>
                    </a:lnTo>
                    <a:lnTo>
                      <a:pt x="303" y="367"/>
                    </a:lnTo>
                    <a:lnTo>
                      <a:pt x="321" y="367"/>
                    </a:lnTo>
                    <a:lnTo>
                      <a:pt x="321" y="350"/>
                    </a:lnTo>
                    <a:lnTo>
                      <a:pt x="321" y="330"/>
                    </a:lnTo>
                    <a:lnTo>
                      <a:pt x="338" y="330"/>
                    </a:lnTo>
                    <a:lnTo>
                      <a:pt x="338" y="313"/>
                    </a:lnTo>
                    <a:lnTo>
                      <a:pt x="338" y="296"/>
                    </a:lnTo>
                    <a:lnTo>
                      <a:pt x="355" y="296"/>
                    </a:lnTo>
                    <a:lnTo>
                      <a:pt x="355" y="313"/>
                    </a:lnTo>
                    <a:lnTo>
                      <a:pt x="373" y="313"/>
                    </a:lnTo>
                    <a:lnTo>
                      <a:pt x="390" y="296"/>
                    </a:lnTo>
                    <a:lnTo>
                      <a:pt x="405" y="296"/>
                    </a:lnTo>
                    <a:lnTo>
                      <a:pt x="422" y="296"/>
                    </a:lnTo>
                    <a:lnTo>
                      <a:pt x="440" y="278"/>
                    </a:lnTo>
                    <a:lnTo>
                      <a:pt x="457" y="278"/>
                    </a:lnTo>
                    <a:lnTo>
                      <a:pt x="474" y="278"/>
                    </a:lnTo>
                    <a:lnTo>
                      <a:pt x="474" y="261"/>
                    </a:lnTo>
                    <a:lnTo>
                      <a:pt x="490" y="261"/>
                    </a:lnTo>
                    <a:lnTo>
                      <a:pt x="507" y="261"/>
                    </a:lnTo>
                    <a:lnTo>
                      <a:pt x="507" y="244"/>
                    </a:lnTo>
                    <a:lnTo>
                      <a:pt x="524" y="244"/>
                    </a:lnTo>
                    <a:lnTo>
                      <a:pt x="541" y="244"/>
                    </a:lnTo>
                    <a:lnTo>
                      <a:pt x="541" y="261"/>
                    </a:lnTo>
                    <a:lnTo>
                      <a:pt x="559" y="261"/>
                    </a:lnTo>
                    <a:lnTo>
                      <a:pt x="559" y="278"/>
                    </a:lnTo>
                    <a:lnTo>
                      <a:pt x="574" y="296"/>
                    </a:lnTo>
                    <a:lnTo>
                      <a:pt x="591" y="296"/>
                    </a:lnTo>
                    <a:lnTo>
                      <a:pt x="609" y="296"/>
                    </a:lnTo>
                    <a:lnTo>
                      <a:pt x="626" y="278"/>
                    </a:lnTo>
                    <a:lnTo>
                      <a:pt x="643" y="278"/>
                    </a:lnTo>
                    <a:lnTo>
                      <a:pt x="643" y="261"/>
                    </a:lnTo>
                    <a:lnTo>
                      <a:pt x="660" y="261"/>
                    </a:lnTo>
                    <a:lnTo>
                      <a:pt x="660" y="244"/>
                    </a:lnTo>
                    <a:lnTo>
                      <a:pt x="676" y="244"/>
                    </a:lnTo>
                    <a:lnTo>
                      <a:pt x="693" y="244"/>
                    </a:lnTo>
                    <a:lnTo>
                      <a:pt x="710" y="261"/>
                    </a:lnTo>
                    <a:lnTo>
                      <a:pt x="728" y="278"/>
                    </a:lnTo>
                    <a:lnTo>
                      <a:pt x="745" y="278"/>
                    </a:lnTo>
                    <a:lnTo>
                      <a:pt x="745" y="296"/>
                    </a:lnTo>
                    <a:lnTo>
                      <a:pt x="760" y="296"/>
                    </a:lnTo>
                    <a:lnTo>
                      <a:pt x="778" y="296"/>
                    </a:lnTo>
                    <a:lnTo>
                      <a:pt x="778" y="278"/>
                    </a:lnTo>
                    <a:lnTo>
                      <a:pt x="795" y="296"/>
                    </a:lnTo>
                    <a:lnTo>
                      <a:pt x="812" y="296"/>
                    </a:lnTo>
                    <a:lnTo>
                      <a:pt x="812" y="278"/>
                    </a:lnTo>
                    <a:lnTo>
                      <a:pt x="845" y="278"/>
                    </a:lnTo>
                    <a:lnTo>
                      <a:pt x="845" y="261"/>
                    </a:lnTo>
                    <a:lnTo>
                      <a:pt x="862" y="261"/>
                    </a:lnTo>
                    <a:lnTo>
                      <a:pt x="879" y="261"/>
                    </a:lnTo>
                    <a:lnTo>
                      <a:pt x="862" y="261"/>
                    </a:lnTo>
                    <a:lnTo>
                      <a:pt x="862" y="244"/>
                    </a:lnTo>
                    <a:lnTo>
                      <a:pt x="862" y="227"/>
                    </a:lnTo>
                    <a:lnTo>
                      <a:pt x="862" y="209"/>
                    </a:lnTo>
                    <a:lnTo>
                      <a:pt x="879" y="209"/>
                    </a:lnTo>
                    <a:lnTo>
                      <a:pt x="879" y="192"/>
                    </a:lnTo>
                    <a:lnTo>
                      <a:pt x="897" y="209"/>
                    </a:lnTo>
                    <a:lnTo>
                      <a:pt x="897" y="175"/>
                    </a:lnTo>
                    <a:lnTo>
                      <a:pt x="914" y="175"/>
                    </a:lnTo>
                    <a:lnTo>
                      <a:pt x="914" y="156"/>
                    </a:lnTo>
                    <a:lnTo>
                      <a:pt x="931" y="138"/>
                    </a:lnTo>
                    <a:lnTo>
                      <a:pt x="931" y="121"/>
                    </a:lnTo>
                    <a:lnTo>
                      <a:pt x="947" y="121"/>
                    </a:lnTo>
                    <a:lnTo>
                      <a:pt x="947" y="104"/>
                    </a:lnTo>
                    <a:lnTo>
                      <a:pt x="964" y="87"/>
                    </a:lnTo>
                    <a:lnTo>
                      <a:pt x="981" y="87"/>
                    </a:lnTo>
                    <a:lnTo>
                      <a:pt x="998" y="69"/>
                    </a:lnTo>
                    <a:lnTo>
                      <a:pt x="1016" y="69"/>
                    </a:lnTo>
                    <a:lnTo>
                      <a:pt x="1031" y="69"/>
                    </a:lnTo>
                    <a:lnTo>
                      <a:pt x="1048" y="69"/>
                    </a:lnTo>
                    <a:lnTo>
                      <a:pt x="1066" y="52"/>
                    </a:lnTo>
                    <a:lnTo>
                      <a:pt x="1083" y="35"/>
                    </a:lnTo>
                    <a:lnTo>
                      <a:pt x="1083" y="17"/>
                    </a:lnTo>
                    <a:lnTo>
                      <a:pt x="1083" y="0"/>
                    </a:lnTo>
                    <a:lnTo>
                      <a:pt x="1100" y="0"/>
                    </a:lnTo>
                    <a:lnTo>
                      <a:pt x="1115" y="0"/>
                    </a:lnTo>
                    <a:lnTo>
                      <a:pt x="1133" y="17"/>
                    </a:lnTo>
                    <a:lnTo>
                      <a:pt x="1150" y="35"/>
                    </a:lnTo>
                    <a:lnTo>
                      <a:pt x="1167" y="35"/>
                    </a:lnTo>
                    <a:lnTo>
                      <a:pt x="1167" y="52"/>
                    </a:lnTo>
                    <a:lnTo>
                      <a:pt x="1185" y="52"/>
                    </a:lnTo>
                    <a:lnTo>
                      <a:pt x="1202" y="52"/>
                    </a:lnTo>
                    <a:lnTo>
                      <a:pt x="1217" y="69"/>
                    </a:lnTo>
                    <a:lnTo>
                      <a:pt x="1235" y="69"/>
                    </a:lnTo>
                    <a:lnTo>
                      <a:pt x="1235" y="87"/>
                    </a:lnTo>
                    <a:lnTo>
                      <a:pt x="1252" y="87"/>
                    </a:lnTo>
                    <a:lnTo>
                      <a:pt x="1252" y="104"/>
                    </a:lnTo>
                    <a:lnTo>
                      <a:pt x="1252" y="121"/>
                    </a:lnTo>
                    <a:lnTo>
                      <a:pt x="1252" y="138"/>
                    </a:lnTo>
                    <a:lnTo>
                      <a:pt x="1269" y="138"/>
                    </a:lnTo>
                    <a:lnTo>
                      <a:pt x="1286" y="156"/>
                    </a:lnTo>
                    <a:lnTo>
                      <a:pt x="1252" y="175"/>
                    </a:lnTo>
                    <a:lnTo>
                      <a:pt x="1235" y="175"/>
                    </a:lnTo>
                    <a:lnTo>
                      <a:pt x="1235" y="192"/>
                    </a:lnTo>
                    <a:lnTo>
                      <a:pt x="1235" y="209"/>
                    </a:lnTo>
                    <a:lnTo>
                      <a:pt x="1217" y="209"/>
                    </a:lnTo>
                    <a:lnTo>
                      <a:pt x="1217" y="227"/>
                    </a:lnTo>
                    <a:lnTo>
                      <a:pt x="1217" y="244"/>
                    </a:lnTo>
                    <a:lnTo>
                      <a:pt x="1217" y="261"/>
                    </a:lnTo>
                    <a:lnTo>
                      <a:pt x="1217" y="278"/>
                    </a:lnTo>
                    <a:lnTo>
                      <a:pt x="1202" y="278"/>
                    </a:lnTo>
                    <a:lnTo>
                      <a:pt x="1202" y="296"/>
                    </a:lnTo>
                    <a:lnTo>
                      <a:pt x="1185" y="313"/>
                    </a:lnTo>
                    <a:lnTo>
                      <a:pt x="1185" y="330"/>
                    </a:lnTo>
                    <a:lnTo>
                      <a:pt x="1185" y="350"/>
                    </a:lnTo>
                    <a:lnTo>
                      <a:pt x="1185" y="367"/>
                    </a:lnTo>
                    <a:lnTo>
                      <a:pt x="1167" y="350"/>
                    </a:lnTo>
                    <a:lnTo>
                      <a:pt x="1150" y="350"/>
                    </a:lnTo>
                    <a:lnTo>
                      <a:pt x="1150" y="367"/>
                    </a:lnTo>
                    <a:lnTo>
                      <a:pt x="1150" y="384"/>
                    </a:lnTo>
                    <a:lnTo>
                      <a:pt x="1150" y="401"/>
                    </a:lnTo>
                    <a:lnTo>
                      <a:pt x="1150" y="419"/>
                    </a:lnTo>
                    <a:lnTo>
                      <a:pt x="1150" y="436"/>
                    </a:lnTo>
                    <a:lnTo>
                      <a:pt x="1133" y="436"/>
                    </a:lnTo>
                    <a:lnTo>
                      <a:pt x="1115" y="419"/>
                    </a:lnTo>
                    <a:lnTo>
                      <a:pt x="1115" y="436"/>
                    </a:lnTo>
                    <a:lnTo>
                      <a:pt x="1100" y="436"/>
                    </a:lnTo>
                    <a:lnTo>
                      <a:pt x="1083" y="436"/>
                    </a:lnTo>
                    <a:lnTo>
                      <a:pt x="1083" y="453"/>
                    </a:lnTo>
                    <a:lnTo>
                      <a:pt x="1066" y="436"/>
                    </a:lnTo>
                    <a:lnTo>
                      <a:pt x="1048" y="453"/>
                    </a:lnTo>
                    <a:lnTo>
                      <a:pt x="1031" y="453"/>
                    </a:lnTo>
                    <a:lnTo>
                      <a:pt x="1016" y="470"/>
                    </a:lnTo>
                    <a:lnTo>
                      <a:pt x="998" y="470"/>
                    </a:lnTo>
                    <a:lnTo>
                      <a:pt x="998" y="488"/>
                    </a:lnTo>
                    <a:lnTo>
                      <a:pt x="981" y="488"/>
                    </a:lnTo>
                    <a:lnTo>
                      <a:pt x="981" y="505"/>
                    </a:lnTo>
                    <a:lnTo>
                      <a:pt x="981" y="522"/>
                    </a:lnTo>
                    <a:lnTo>
                      <a:pt x="964" y="522"/>
                    </a:lnTo>
                    <a:lnTo>
                      <a:pt x="964" y="541"/>
                    </a:lnTo>
                    <a:lnTo>
                      <a:pt x="947" y="559"/>
                    </a:lnTo>
                    <a:lnTo>
                      <a:pt x="947" y="576"/>
                    </a:lnTo>
                    <a:lnTo>
                      <a:pt x="947" y="593"/>
                    </a:lnTo>
                    <a:lnTo>
                      <a:pt x="947" y="611"/>
                    </a:lnTo>
                    <a:lnTo>
                      <a:pt x="931" y="611"/>
                    </a:lnTo>
                    <a:lnTo>
                      <a:pt x="914" y="611"/>
                    </a:lnTo>
                    <a:lnTo>
                      <a:pt x="914" y="593"/>
                    </a:lnTo>
                    <a:lnTo>
                      <a:pt x="897" y="593"/>
                    </a:lnTo>
                    <a:lnTo>
                      <a:pt x="879" y="593"/>
                    </a:lnTo>
                    <a:lnTo>
                      <a:pt x="879" y="576"/>
                    </a:lnTo>
                    <a:lnTo>
                      <a:pt x="879" y="559"/>
                    </a:lnTo>
                    <a:lnTo>
                      <a:pt x="862" y="559"/>
                    </a:lnTo>
                    <a:lnTo>
                      <a:pt x="845" y="559"/>
                    </a:lnTo>
                    <a:lnTo>
                      <a:pt x="845" y="541"/>
                    </a:lnTo>
                    <a:lnTo>
                      <a:pt x="845" y="559"/>
                    </a:lnTo>
                    <a:lnTo>
                      <a:pt x="829" y="559"/>
                    </a:lnTo>
                    <a:lnTo>
                      <a:pt x="829" y="576"/>
                    </a:lnTo>
                    <a:lnTo>
                      <a:pt x="829" y="593"/>
                    </a:lnTo>
                    <a:lnTo>
                      <a:pt x="812" y="593"/>
                    </a:lnTo>
                    <a:lnTo>
                      <a:pt x="812" y="611"/>
                    </a:lnTo>
                    <a:lnTo>
                      <a:pt x="812" y="628"/>
                    </a:lnTo>
                    <a:lnTo>
                      <a:pt x="795" y="628"/>
                    </a:lnTo>
                    <a:lnTo>
                      <a:pt x="778" y="628"/>
                    </a:lnTo>
                    <a:lnTo>
                      <a:pt x="778" y="645"/>
                    </a:lnTo>
                    <a:lnTo>
                      <a:pt x="778" y="662"/>
                    </a:lnTo>
                    <a:lnTo>
                      <a:pt x="760" y="662"/>
                    </a:lnTo>
                    <a:lnTo>
                      <a:pt x="745" y="662"/>
                    </a:lnTo>
                    <a:lnTo>
                      <a:pt x="728" y="662"/>
                    </a:lnTo>
                    <a:lnTo>
                      <a:pt x="728" y="645"/>
                    </a:lnTo>
                    <a:lnTo>
                      <a:pt x="728" y="662"/>
                    </a:lnTo>
                    <a:lnTo>
                      <a:pt x="728" y="680"/>
                    </a:lnTo>
                    <a:lnTo>
                      <a:pt x="728" y="697"/>
                    </a:lnTo>
                    <a:lnTo>
                      <a:pt x="728" y="714"/>
                    </a:lnTo>
                    <a:lnTo>
                      <a:pt x="728" y="733"/>
                    </a:lnTo>
                    <a:lnTo>
                      <a:pt x="745" y="733"/>
                    </a:lnTo>
                    <a:lnTo>
                      <a:pt x="745" y="751"/>
                    </a:lnTo>
                    <a:lnTo>
                      <a:pt x="728" y="751"/>
                    </a:lnTo>
                    <a:lnTo>
                      <a:pt x="728" y="768"/>
                    </a:lnTo>
                    <a:lnTo>
                      <a:pt x="710" y="768"/>
                    </a:lnTo>
                    <a:lnTo>
                      <a:pt x="693" y="785"/>
                    </a:lnTo>
                    <a:lnTo>
                      <a:pt x="676" y="785"/>
                    </a:lnTo>
                    <a:lnTo>
                      <a:pt x="676" y="803"/>
                    </a:lnTo>
                    <a:lnTo>
                      <a:pt x="676" y="820"/>
                    </a:lnTo>
                    <a:lnTo>
                      <a:pt x="693" y="820"/>
                    </a:lnTo>
                    <a:lnTo>
                      <a:pt x="693" y="837"/>
                    </a:lnTo>
                    <a:lnTo>
                      <a:pt x="693" y="854"/>
                    </a:lnTo>
                    <a:lnTo>
                      <a:pt x="676" y="854"/>
                    </a:lnTo>
                    <a:lnTo>
                      <a:pt x="660" y="854"/>
                    </a:lnTo>
                    <a:lnTo>
                      <a:pt x="643" y="872"/>
                    </a:lnTo>
                    <a:lnTo>
                      <a:pt x="626" y="872"/>
                    </a:lnTo>
                    <a:lnTo>
                      <a:pt x="626" y="889"/>
                    </a:lnTo>
                    <a:lnTo>
                      <a:pt x="626" y="908"/>
                    </a:lnTo>
                    <a:lnTo>
                      <a:pt x="609" y="908"/>
                    </a:lnTo>
                    <a:lnTo>
                      <a:pt x="591" y="908"/>
                    </a:lnTo>
                    <a:lnTo>
                      <a:pt x="574" y="908"/>
                    </a:lnTo>
                    <a:lnTo>
                      <a:pt x="559" y="889"/>
                    </a:lnTo>
                    <a:lnTo>
                      <a:pt x="541" y="889"/>
                    </a:lnTo>
                    <a:lnTo>
                      <a:pt x="524" y="889"/>
                    </a:lnTo>
                    <a:lnTo>
                      <a:pt x="507" y="889"/>
                    </a:lnTo>
                    <a:lnTo>
                      <a:pt x="490" y="889"/>
                    </a:lnTo>
                    <a:lnTo>
                      <a:pt x="490" y="908"/>
                    </a:lnTo>
                    <a:lnTo>
                      <a:pt x="474" y="908"/>
                    </a:lnTo>
                    <a:lnTo>
                      <a:pt x="457" y="908"/>
                    </a:lnTo>
                    <a:lnTo>
                      <a:pt x="440" y="908"/>
                    </a:lnTo>
                    <a:lnTo>
                      <a:pt x="422" y="908"/>
                    </a:lnTo>
                    <a:lnTo>
                      <a:pt x="405" y="908"/>
                    </a:lnTo>
                    <a:lnTo>
                      <a:pt x="405" y="889"/>
                    </a:lnTo>
                    <a:lnTo>
                      <a:pt x="390" y="889"/>
                    </a:lnTo>
                    <a:lnTo>
                      <a:pt x="373" y="889"/>
                    </a:lnTo>
                    <a:lnTo>
                      <a:pt x="373" y="872"/>
                    </a:lnTo>
                    <a:lnTo>
                      <a:pt x="355" y="872"/>
                    </a:lnTo>
                    <a:lnTo>
                      <a:pt x="355" y="854"/>
                    </a:lnTo>
                    <a:lnTo>
                      <a:pt x="338" y="854"/>
                    </a:lnTo>
                    <a:lnTo>
                      <a:pt x="321" y="854"/>
                    </a:lnTo>
                    <a:lnTo>
                      <a:pt x="303" y="854"/>
                    </a:lnTo>
                    <a:lnTo>
                      <a:pt x="288" y="854"/>
                    </a:lnTo>
                    <a:lnTo>
                      <a:pt x="288" y="872"/>
                    </a:lnTo>
                    <a:lnTo>
                      <a:pt x="271" y="854"/>
                    </a:lnTo>
                    <a:lnTo>
                      <a:pt x="253" y="854"/>
                    </a:lnTo>
                    <a:lnTo>
                      <a:pt x="253" y="837"/>
                    </a:lnTo>
                    <a:lnTo>
                      <a:pt x="253" y="820"/>
                    </a:lnTo>
                    <a:lnTo>
                      <a:pt x="271" y="803"/>
                    </a:lnTo>
                    <a:lnTo>
                      <a:pt x="271" y="785"/>
                    </a:lnTo>
                    <a:lnTo>
                      <a:pt x="253" y="785"/>
                    </a:lnTo>
                    <a:lnTo>
                      <a:pt x="253" y="768"/>
                    </a:lnTo>
                    <a:lnTo>
                      <a:pt x="236" y="768"/>
                    </a:lnTo>
                    <a:lnTo>
                      <a:pt x="236" y="751"/>
                    </a:lnTo>
                    <a:lnTo>
                      <a:pt x="219" y="751"/>
                    </a:lnTo>
                    <a:lnTo>
                      <a:pt x="204" y="751"/>
                    </a:lnTo>
                    <a:lnTo>
                      <a:pt x="204" y="733"/>
                    </a:lnTo>
                    <a:lnTo>
                      <a:pt x="186" y="733"/>
                    </a:lnTo>
                    <a:lnTo>
                      <a:pt x="186" y="714"/>
                    </a:lnTo>
                    <a:lnTo>
                      <a:pt x="169" y="714"/>
                    </a:lnTo>
                    <a:lnTo>
                      <a:pt x="152" y="714"/>
                    </a:lnTo>
                    <a:lnTo>
                      <a:pt x="152" y="697"/>
                    </a:lnTo>
                    <a:lnTo>
                      <a:pt x="134" y="697"/>
                    </a:lnTo>
                    <a:lnTo>
                      <a:pt x="119" y="697"/>
                    </a:lnTo>
                    <a:lnTo>
                      <a:pt x="119" y="680"/>
                    </a:lnTo>
                    <a:lnTo>
                      <a:pt x="102" y="662"/>
                    </a:lnTo>
                    <a:lnTo>
                      <a:pt x="102" y="645"/>
                    </a:lnTo>
                    <a:lnTo>
                      <a:pt x="85" y="645"/>
                    </a:lnTo>
                    <a:lnTo>
                      <a:pt x="67" y="645"/>
                    </a:lnTo>
                    <a:lnTo>
                      <a:pt x="67" y="628"/>
                    </a:lnTo>
                    <a:lnTo>
                      <a:pt x="50" y="628"/>
                    </a:lnTo>
                    <a:lnTo>
                      <a:pt x="50" y="611"/>
                    </a:lnTo>
                    <a:lnTo>
                      <a:pt x="33" y="611"/>
                    </a:lnTo>
                    <a:lnTo>
                      <a:pt x="33" y="593"/>
                    </a:lnTo>
                    <a:lnTo>
                      <a:pt x="17" y="593"/>
                    </a:lnTo>
                    <a:lnTo>
                      <a:pt x="17" y="576"/>
                    </a:lnTo>
                    <a:lnTo>
                      <a:pt x="17" y="559"/>
                    </a:lnTo>
                    <a:lnTo>
                      <a:pt x="17" y="541"/>
                    </a:lnTo>
                    <a:lnTo>
                      <a:pt x="17" y="522"/>
                    </a:lnTo>
                    <a:lnTo>
                      <a:pt x="17" y="505"/>
                    </a:lnTo>
                    <a:lnTo>
                      <a:pt x="17" y="488"/>
                    </a:lnTo>
                    <a:lnTo>
                      <a:pt x="0" y="453"/>
                    </a:lnTo>
                    <a:close/>
                  </a:path>
                </a:pathLst>
              </a:custGeom>
              <a:grpFill/>
              <a:ln w="6350" cap="rnd" cmpd="sng" algn="ctr">
                <a:solidFill>
                  <a:srgbClr val="FFFFFF"/>
                </a:solidFill>
                <a:prstDash val="solid"/>
                <a:round/>
                <a:headEnd type="none" w="med" len="med"/>
                <a:tailEnd type="none" w="med" len="med"/>
              </a:ln>
            </p:spPr>
            <p:txBody>
              <a:bodyPr/>
              <a:lstStyle/>
              <a:p>
                <a:pPr algn="ctr"/>
                <a:endParaRPr lang="en-US" sz="1400">
                  <a:solidFill>
                    <a:srgbClr val="000000"/>
                  </a:solidFill>
                  <a:latin typeface="Arial" pitchFamily="34" charset="0"/>
                  <a:cs typeface="Arial" pitchFamily="34" charset="0"/>
                </a:endParaRPr>
              </a:p>
            </p:txBody>
          </p:sp>
          <p:sp>
            <p:nvSpPr>
              <p:cNvPr id="45" name="Freeform 55">
                <a:extLst>
                  <a:ext uri="{FF2B5EF4-FFF2-40B4-BE49-F238E27FC236}">
                    <a16:creationId xmlns:a16="http://schemas.microsoft.com/office/drawing/2014/main" id="{5A2AA31B-DDAE-4AB1-9256-D62CE938ED77}"/>
                  </a:ext>
                </a:extLst>
              </p:cNvPr>
              <p:cNvSpPr>
                <a:spLocks/>
              </p:cNvSpPr>
              <p:nvPr/>
            </p:nvSpPr>
            <p:spPr bwMode="gray">
              <a:xfrm rot="20933429">
                <a:off x="3010174" y="5395303"/>
                <a:ext cx="601043" cy="569997"/>
              </a:xfrm>
              <a:custGeom>
                <a:avLst/>
                <a:gdLst>
                  <a:gd name="T0" fmla="*/ 123 w 777"/>
                  <a:gd name="T1" fmla="*/ 157 h 733"/>
                  <a:gd name="T2" fmla="*/ 115 w 777"/>
                  <a:gd name="T3" fmla="*/ 166 h 733"/>
                  <a:gd name="T4" fmla="*/ 110 w 777"/>
                  <a:gd name="T5" fmla="*/ 179 h 733"/>
                  <a:gd name="T6" fmla="*/ 93 w 777"/>
                  <a:gd name="T7" fmla="*/ 184 h 733"/>
                  <a:gd name="T8" fmla="*/ 85 w 777"/>
                  <a:gd name="T9" fmla="*/ 174 h 733"/>
                  <a:gd name="T10" fmla="*/ 72 w 777"/>
                  <a:gd name="T11" fmla="*/ 170 h 733"/>
                  <a:gd name="T12" fmla="*/ 64 w 777"/>
                  <a:gd name="T13" fmla="*/ 166 h 733"/>
                  <a:gd name="T14" fmla="*/ 59 w 777"/>
                  <a:gd name="T15" fmla="*/ 153 h 733"/>
                  <a:gd name="T16" fmla="*/ 47 w 777"/>
                  <a:gd name="T17" fmla="*/ 140 h 733"/>
                  <a:gd name="T18" fmla="*/ 34 w 777"/>
                  <a:gd name="T19" fmla="*/ 136 h 733"/>
                  <a:gd name="T20" fmla="*/ 30 w 777"/>
                  <a:gd name="T21" fmla="*/ 118 h 733"/>
                  <a:gd name="T22" fmla="*/ 21 w 777"/>
                  <a:gd name="T23" fmla="*/ 109 h 733"/>
                  <a:gd name="T24" fmla="*/ 17 w 777"/>
                  <a:gd name="T25" fmla="*/ 96 h 733"/>
                  <a:gd name="T26" fmla="*/ 17 w 777"/>
                  <a:gd name="T27" fmla="*/ 88 h 733"/>
                  <a:gd name="T28" fmla="*/ 13 w 777"/>
                  <a:gd name="T29" fmla="*/ 88 h 733"/>
                  <a:gd name="T30" fmla="*/ 9 w 777"/>
                  <a:gd name="T31" fmla="*/ 66 h 733"/>
                  <a:gd name="T32" fmla="*/ 13 w 777"/>
                  <a:gd name="T33" fmla="*/ 79 h 733"/>
                  <a:gd name="T34" fmla="*/ 13 w 777"/>
                  <a:gd name="T35" fmla="*/ 88 h 733"/>
                  <a:gd name="T36" fmla="*/ 21 w 777"/>
                  <a:gd name="T37" fmla="*/ 79 h 733"/>
                  <a:gd name="T38" fmla="*/ 17 w 777"/>
                  <a:gd name="T39" fmla="*/ 75 h 733"/>
                  <a:gd name="T40" fmla="*/ 21 w 777"/>
                  <a:gd name="T41" fmla="*/ 61 h 733"/>
                  <a:gd name="T42" fmla="*/ 17 w 777"/>
                  <a:gd name="T43" fmla="*/ 53 h 733"/>
                  <a:gd name="T44" fmla="*/ 5 w 777"/>
                  <a:gd name="T45" fmla="*/ 48 h 733"/>
                  <a:gd name="T46" fmla="*/ 0 w 777"/>
                  <a:gd name="T47" fmla="*/ 31 h 733"/>
                  <a:gd name="T48" fmla="*/ 9 w 777"/>
                  <a:gd name="T49" fmla="*/ 22 h 733"/>
                  <a:gd name="T50" fmla="*/ 17 w 777"/>
                  <a:gd name="T51" fmla="*/ 14 h 733"/>
                  <a:gd name="T52" fmla="*/ 26 w 777"/>
                  <a:gd name="T53" fmla="*/ 0 h 733"/>
                  <a:gd name="T54" fmla="*/ 43 w 777"/>
                  <a:gd name="T55" fmla="*/ 9 h 733"/>
                  <a:gd name="T56" fmla="*/ 55 w 777"/>
                  <a:gd name="T57" fmla="*/ 18 h 733"/>
                  <a:gd name="T58" fmla="*/ 72 w 777"/>
                  <a:gd name="T59" fmla="*/ 22 h 733"/>
                  <a:gd name="T60" fmla="*/ 85 w 777"/>
                  <a:gd name="T61" fmla="*/ 14 h 733"/>
                  <a:gd name="T62" fmla="*/ 102 w 777"/>
                  <a:gd name="T63" fmla="*/ 14 h 733"/>
                  <a:gd name="T64" fmla="*/ 110 w 777"/>
                  <a:gd name="T65" fmla="*/ 9 h 733"/>
                  <a:gd name="T66" fmla="*/ 123 w 777"/>
                  <a:gd name="T67" fmla="*/ 18 h 733"/>
                  <a:gd name="T68" fmla="*/ 123 w 777"/>
                  <a:gd name="T69" fmla="*/ 22 h 733"/>
                  <a:gd name="T70" fmla="*/ 136 w 777"/>
                  <a:gd name="T71" fmla="*/ 22 h 733"/>
                  <a:gd name="T72" fmla="*/ 144 w 777"/>
                  <a:gd name="T73" fmla="*/ 9 h 733"/>
                  <a:gd name="T74" fmla="*/ 148 w 777"/>
                  <a:gd name="T75" fmla="*/ 5 h 733"/>
                  <a:gd name="T76" fmla="*/ 148 w 777"/>
                  <a:gd name="T77" fmla="*/ 14 h 733"/>
                  <a:gd name="T78" fmla="*/ 152 w 777"/>
                  <a:gd name="T79" fmla="*/ 22 h 733"/>
                  <a:gd name="T80" fmla="*/ 165 w 777"/>
                  <a:gd name="T81" fmla="*/ 14 h 733"/>
                  <a:gd name="T82" fmla="*/ 174 w 777"/>
                  <a:gd name="T83" fmla="*/ 22 h 733"/>
                  <a:gd name="T84" fmla="*/ 182 w 777"/>
                  <a:gd name="T85" fmla="*/ 22 h 733"/>
                  <a:gd name="T86" fmla="*/ 195 w 777"/>
                  <a:gd name="T87" fmla="*/ 27 h 733"/>
                  <a:gd name="T88" fmla="*/ 190 w 777"/>
                  <a:gd name="T89" fmla="*/ 40 h 733"/>
                  <a:gd name="T90" fmla="*/ 182 w 777"/>
                  <a:gd name="T91" fmla="*/ 53 h 733"/>
                  <a:gd name="T92" fmla="*/ 169 w 777"/>
                  <a:gd name="T93" fmla="*/ 40 h 733"/>
                  <a:gd name="T94" fmla="*/ 161 w 777"/>
                  <a:gd name="T95" fmla="*/ 40 h 733"/>
                  <a:gd name="T96" fmla="*/ 161 w 777"/>
                  <a:gd name="T97" fmla="*/ 53 h 733"/>
                  <a:gd name="T98" fmla="*/ 152 w 777"/>
                  <a:gd name="T99" fmla="*/ 66 h 733"/>
                  <a:gd name="T100" fmla="*/ 144 w 777"/>
                  <a:gd name="T101" fmla="*/ 79 h 733"/>
                  <a:gd name="T102" fmla="*/ 131 w 777"/>
                  <a:gd name="T103" fmla="*/ 83 h 733"/>
                  <a:gd name="T104" fmla="*/ 119 w 777"/>
                  <a:gd name="T105" fmla="*/ 92 h 733"/>
                  <a:gd name="T106" fmla="*/ 106 w 777"/>
                  <a:gd name="T107" fmla="*/ 88 h 733"/>
                  <a:gd name="T108" fmla="*/ 115 w 777"/>
                  <a:gd name="T109" fmla="*/ 96 h 733"/>
                  <a:gd name="T110" fmla="*/ 127 w 777"/>
                  <a:gd name="T111" fmla="*/ 96 h 733"/>
                  <a:gd name="T112" fmla="*/ 136 w 777"/>
                  <a:gd name="T113" fmla="*/ 96 h 733"/>
                  <a:gd name="T114" fmla="*/ 136 w 777"/>
                  <a:gd name="T115" fmla="*/ 114 h 733"/>
                  <a:gd name="T116" fmla="*/ 140 w 777"/>
                  <a:gd name="T117" fmla="*/ 127 h 733"/>
                  <a:gd name="T118" fmla="*/ 148 w 777"/>
                  <a:gd name="T119" fmla="*/ 136 h 733"/>
                  <a:gd name="T120" fmla="*/ 140 w 777"/>
                  <a:gd name="T121" fmla="*/ 140 h 733"/>
                  <a:gd name="T122" fmla="*/ 136 w 777"/>
                  <a:gd name="T123" fmla="*/ 157 h 73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77"/>
                  <a:gd name="T187" fmla="*/ 0 h 733"/>
                  <a:gd name="T188" fmla="*/ 777 w 777"/>
                  <a:gd name="T189" fmla="*/ 733 h 73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77" h="733">
                    <a:moveTo>
                      <a:pt x="507" y="662"/>
                    </a:moveTo>
                    <a:lnTo>
                      <a:pt x="507" y="645"/>
                    </a:lnTo>
                    <a:lnTo>
                      <a:pt x="491" y="645"/>
                    </a:lnTo>
                    <a:lnTo>
                      <a:pt x="491" y="627"/>
                    </a:lnTo>
                    <a:lnTo>
                      <a:pt x="474" y="627"/>
                    </a:lnTo>
                    <a:lnTo>
                      <a:pt x="474" y="645"/>
                    </a:lnTo>
                    <a:lnTo>
                      <a:pt x="457" y="645"/>
                    </a:lnTo>
                    <a:lnTo>
                      <a:pt x="457" y="662"/>
                    </a:lnTo>
                    <a:lnTo>
                      <a:pt x="457" y="679"/>
                    </a:lnTo>
                    <a:lnTo>
                      <a:pt x="457" y="696"/>
                    </a:lnTo>
                    <a:lnTo>
                      <a:pt x="457" y="716"/>
                    </a:lnTo>
                    <a:lnTo>
                      <a:pt x="439" y="716"/>
                    </a:lnTo>
                    <a:lnTo>
                      <a:pt x="422" y="716"/>
                    </a:lnTo>
                    <a:lnTo>
                      <a:pt x="405" y="716"/>
                    </a:lnTo>
                    <a:lnTo>
                      <a:pt x="389" y="733"/>
                    </a:lnTo>
                    <a:lnTo>
                      <a:pt x="372" y="733"/>
                    </a:lnTo>
                    <a:lnTo>
                      <a:pt x="355" y="733"/>
                    </a:lnTo>
                    <a:lnTo>
                      <a:pt x="338" y="733"/>
                    </a:lnTo>
                    <a:lnTo>
                      <a:pt x="338" y="716"/>
                    </a:lnTo>
                    <a:lnTo>
                      <a:pt x="338" y="696"/>
                    </a:lnTo>
                    <a:lnTo>
                      <a:pt x="320" y="696"/>
                    </a:lnTo>
                    <a:lnTo>
                      <a:pt x="320" y="679"/>
                    </a:lnTo>
                    <a:lnTo>
                      <a:pt x="305" y="679"/>
                    </a:lnTo>
                    <a:lnTo>
                      <a:pt x="288" y="679"/>
                    </a:lnTo>
                    <a:lnTo>
                      <a:pt x="270" y="662"/>
                    </a:lnTo>
                    <a:lnTo>
                      <a:pt x="270" y="645"/>
                    </a:lnTo>
                    <a:lnTo>
                      <a:pt x="253" y="645"/>
                    </a:lnTo>
                    <a:lnTo>
                      <a:pt x="253" y="662"/>
                    </a:lnTo>
                    <a:lnTo>
                      <a:pt x="253" y="645"/>
                    </a:lnTo>
                    <a:lnTo>
                      <a:pt x="236" y="645"/>
                    </a:lnTo>
                    <a:lnTo>
                      <a:pt x="236" y="627"/>
                    </a:lnTo>
                    <a:lnTo>
                      <a:pt x="236" y="610"/>
                    </a:lnTo>
                    <a:lnTo>
                      <a:pt x="220" y="593"/>
                    </a:lnTo>
                    <a:lnTo>
                      <a:pt x="203" y="575"/>
                    </a:lnTo>
                    <a:lnTo>
                      <a:pt x="203" y="558"/>
                    </a:lnTo>
                    <a:lnTo>
                      <a:pt x="186" y="558"/>
                    </a:lnTo>
                    <a:lnTo>
                      <a:pt x="169" y="558"/>
                    </a:lnTo>
                    <a:lnTo>
                      <a:pt x="151" y="558"/>
                    </a:lnTo>
                    <a:lnTo>
                      <a:pt x="136" y="558"/>
                    </a:lnTo>
                    <a:lnTo>
                      <a:pt x="136" y="541"/>
                    </a:lnTo>
                    <a:lnTo>
                      <a:pt x="119" y="541"/>
                    </a:lnTo>
                    <a:lnTo>
                      <a:pt x="119" y="506"/>
                    </a:lnTo>
                    <a:lnTo>
                      <a:pt x="119" y="489"/>
                    </a:lnTo>
                    <a:lnTo>
                      <a:pt x="119" y="470"/>
                    </a:lnTo>
                    <a:lnTo>
                      <a:pt x="101" y="470"/>
                    </a:lnTo>
                    <a:lnTo>
                      <a:pt x="101" y="453"/>
                    </a:lnTo>
                    <a:lnTo>
                      <a:pt x="84" y="453"/>
                    </a:lnTo>
                    <a:lnTo>
                      <a:pt x="84" y="435"/>
                    </a:lnTo>
                    <a:lnTo>
                      <a:pt x="84" y="418"/>
                    </a:lnTo>
                    <a:lnTo>
                      <a:pt x="84" y="401"/>
                    </a:lnTo>
                    <a:lnTo>
                      <a:pt x="67" y="401"/>
                    </a:lnTo>
                    <a:lnTo>
                      <a:pt x="67" y="384"/>
                    </a:lnTo>
                    <a:lnTo>
                      <a:pt x="67" y="366"/>
                    </a:lnTo>
                    <a:lnTo>
                      <a:pt x="67" y="349"/>
                    </a:lnTo>
                    <a:lnTo>
                      <a:pt x="84" y="349"/>
                    </a:lnTo>
                    <a:lnTo>
                      <a:pt x="67" y="349"/>
                    </a:lnTo>
                    <a:lnTo>
                      <a:pt x="67" y="366"/>
                    </a:lnTo>
                    <a:lnTo>
                      <a:pt x="67" y="384"/>
                    </a:lnTo>
                    <a:lnTo>
                      <a:pt x="52" y="366"/>
                    </a:lnTo>
                    <a:lnTo>
                      <a:pt x="52" y="349"/>
                    </a:lnTo>
                    <a:lnTo>
                      <a:pt x="52" y="332"/>
                    </a:lnTo>
                    <a:lnTo>
                      <a:pt x="52" y="297"/>
                    </a:lnTo>
                    <a:lnTo>
                      <a:pt x="52" y="280"/>
                    </a:lnTo>
                    <a:lnTo>
                      <a:pt x="34" y="263"/>
                    </a:lnTo>
                    <a:lnTo>
                      <a:pt x="52" y="263"/>
                    </a:lnTo>
                    <a:lnTo>
                      <a:pt x="52" y="280"/>
                    </a:lnTo>
                    <a:lnTo>
                      <a:pt x="52" y="297"/>
                    </a:lnTo>
                    <a:lnTo>
                      <a:pt x="52" y="314"/>
                    </a:lnTo>
                    <a:lnTo>
                      <a:pt x="67" y="314"/>
                    </a:lnTo>
                    <a:lnTo>
                      <a:pt x="67" y="332"/>
                    </a:lnTo>
                    <a:lnTo>
                      <a:pt x="52" y="332"/>
                    </a:lnTo>
                    <a:lnTo>
                      <a:pt x="52" y="349"/>
                    </a:lnTo>
                    <a:lnTo>
                      <a:pt x="67" y="349"/>
                    </a:lnTo>
                    <a:lnTo>
                      <a:pt x="67" y="332"/>
                    </a:lnTo>
                    <a:lnTo>
                      <a:pt x="67" y="314"/>
                    </a:lnTo>
                    <a:lnTo>
                      <a:pt x="84" y="314"/>
                    </a:lnTo>
                    <a:lnTo>
                      <a:pt x="84" y="297"/>
                    </a:lnTo>
                    <a:lnTo>
                      <a:pt x="101" y="297"/>
                    </a:lnTo>
                    <a:lnTo>
                      <a:pt x="84" y="297"/>
                    </a:lnTo>
                    <a:lnTo>
                      <a:pt x="67" y="297"/>
                    </a:lnTo>
                    <a:lnTo>
                      <a:pt x="67" y="280"/>
                    </a:lnTo>
                    <a:lnTo>
                      <a:pt x="84" y="280"/>
                    </a:lnTo>
                    <a:lnTo>
                      <a:pt x="84" y="263"/>
                    </a:lnTo>
                    <a:lnTo>
                      <a:pt x="84" y="243"/>
                    </a:lnTo>
                    <a:lnTo>
                      <a:pt x="84" y="226"/>
                    </a:lnTo>
                    <a:lnTo>
                      <a:pt x="84" y="243"/>
                    </a:lnTo>
                    <a:lnTo>
                      <a:pt x="67" y="226"/>
                    </a:lnTo>
                    <a:lnTo>
                      <a:pt x="67" y="209"/>
                    </a:lnTo>
                    <a:lnTo>
                      <a:pt x="52" y="209"/>
                    </a:lnTo>
                    <a:lnTo>
                      <a:pt x="52" y="192"/>
                    </a:lnTo>
                    <a:lnTo>
                      <a:pt x="34" y="192"/>
                    </a:lnTo>
                    <a:lnTo>
                      <a:pt x="17" y="192"/>
                    </a:lnTo>
                    <a:lnTo>
                      <a:pt x="0" y="174"/>
                    </a:lnTo>
                    <a:lnTo>
                      <a:pt x="0" y="157"/>
                    </a:lnTo>
                    <a:lnTo>
                      <a:pt x="0" y="140"/>
                    </a:lnTo>
                    <a:lnTo>
                      <a:pt x="0" y="122"/>
                    </a:lnTo>
                    <a:lnTo>
                      <a:pt x="0" y="105"/>
                    </a:lnTo>
                    <a:lnTo>
                      <a:pt x="0" y="88"/>
                    </a:lnTo>
                    <a:lnTo>
                      <a:pt x="17" y="88"/>
                    </a:lnTo>
                    <a:lnTo>
                      <a:pt x="34" y="88"/>
                    </a:lnTo>
                    <a:lnTo>
                      <a:pt x="34" y="71"/>
                    </a:lnTo>
                    <a:lnTo>
                      <a:pt x="52" y="71"/>
                    </a:lnTo>
                    <a:lnTo>
                      <a:pt x="67" y="71"/>
                    </a:lnTo>
                    <a:lnTo>
                      <a:pt x="67" y="53"/>
                    </a:lnTo>
                    <a:lnTo>
                      <a:pt x="67" y="36"/>
                    </a:lnTo>
                    <a:lnTo>
                      <a:pt x="67" y="0"/>
                    </a:lnTo>
                    <a:lnTo>
                      <a:pt x="84" y="0"/>
                    </a:lnTo>
                    <a:lnTo>
                      <a:pt x="101" y="0"/>
                    </a:lnTo>
                    <a:lnTo>
                      <a:pt x="119" y="0"/>
                    </a:lnTo>
                    <a:lnTo>
                      <a:pt x="119" y="17"/>
                    </a:lnTo>
                    <a:lnTo>
                      <a:pt x="136" y="17"/>
                    </a:lnTo>
                    <a:lnTo>
                      <a:pt x="169" y="36"/>
                    </a:lnTo>
                    <a:lnTo>
                      <a:pt x="186" y="36"/>
                    </a:lnTo>
                    <a:lnTo>
                      <a:pt x="186" y="53"/>
                    </a:lnTo>
                    <a:lnTo>
                      <a:pt x="203" y="53"/>
                    </a:lnTo>
                    <a:lnTo>
                      <a:pt x="220" y="71"/>
                    </a:lnTo>
                    <a:lnTo>
                      <a:pt x="236" y="71"/>
                    </a:lnTo>
                    <a:lnTo>
                      <a:pt x="253" y="88"/>
                    </a:lnTo>
                    <a:lnTo>
                      <a:pt x="270" y="88"/>
                    </a:lnTo>
                    <a:lnTo>
                      <a:pt x="288" y="88"/>
                    </a:lnTo>
                    <a:lnTo>
                      <a:pt x="305" y="88"/>
                    </a:lnTo>
                    <a:lnTo>
                      <a:pt x="320" y="88"/>
                    </a:lnTo>
                    <a:lnTo>
                      <a:pt x="338" y="71"/>
                    </a:lnTo>
                    <a:lnTo>
                      <a:pt x="338" y="53"/>
                    </a:lnTo>
                    <a:lnTo>
                      <a:pt x="355" y="53"/>
                    </a:lnTo>
                    <a:lnTo>
                      <a:pt x="372" y="53"/>
                    </a:lnTo>
                    <a:lnTo>
                      <a:pt x="389" y="53"/>
                    </a:lnTo>
                    <a:lnTo>
                      <a:pt x="405" y="53"/>
                    </a:lnTo>
                    <a:lnTo>
                      <a:pt x="422" y="71"/>
                    </a:lnTo>
                    <a:lnTo>
                      <a:pt x="439" y="71"/>
                    </a:lnTo>
                    <a:lnTo>
                      <a:pt x="439" y="53"/>
                    </a:lnTo>
                    <a:lnTo>
                      <a:pt x="439" y="36"/>
                    </a:lnTo>
                    <a:lnTo>
                      <a:pt x="457" y="36"/>
                    </a:lnTo>
                    <a:lnTo>
                      <a:pt x="474" y="53"/>
                    </a:lnTo>
                    <a:lnTo>
                      <a:pt x="491" y="53"/>
                    </a:lnTo>
                    <a:lnTo>
                      <a:pt x="491" y="71"/>
                    </a:lnTo>
                    <a:lnTo>
                      <a:pt x="491" y="53"/>
                    </a:lnTo>
                    <a:lnTo>
                      <a:pt x="491" y="71"/>
                    </a:lnTo>
                    <a:lnTo>
                      <a:pt x="507" y="71"/>
                    </a:lnTo>
                    <a:lnTo>
                      <a:pt x="491" y="88"/>
                    </a:lnTo>
                    <a:lnTo>
                      <a:pt x="507" y="88"/>
                    </a:lnTo>
                    <a:lnTo>
                      <a:pt x="524" y="105"/>
                    </a:lnTo>
                    <a:lnTo>
                      <a:pt x="524" y="88"/>
                    </a:lnTo>
                    <a:lnTo>
                      <a:pt x="541" y="88"/>
                    </a:lnTo>
                    <a:lnTo>
                      <a:pt x="541" y="71"/>
                    </a:lnTo>
                    <a:lnTo>
                      <a:pt x="558" y="53"/>
                    </a:lnTo>
                    <a:lnTo>
                      <a:pt x="576" y="53"/>
                    </a:lnTo>
                    <a:lnTo>
                      <a:pt x="576" y="36"/>
                    </a:lnTo>
                    <a:lnTo>
                      <a:pt x="558" y="17"/>
                    </a:lnTo>
                    <a:lnTo>
                      <a:pt x="558" y="0"/>
                    </a:lnTo>
                    <a:lnTo>
                      <a:pt x="576" y="0"/>
                    </a:lnTo>
                    <a:lnTo>
                      <a:pt x="591" y="17"/>
                    </a:lnTo>
                    <a:lnTo>
                      <a:pt x="608" y="0"/>
                    </a:lnTo>
                    <a:lnTo>
                      <a:pt x="608" y="17"/>
                    </a:lnTo>
                    <a:lnTo>
                      <a:pt x="608" y="36"/>
                    </a:lnTo>
                    <a:lnTo>
                      <a:pt x="591" y="53"/>
                    </a:lnTo>
                    <a:lnTo>
                      <a:pt x="576" y="53"/>
                    </a:lnTo>
                    <a:lnTo>
                      <a:pt x="576" y="71"/>
                    </a:lnTo>
                    <a:lnTo>
                      <a:pt x="591" y="88"/>
                    </a:lnTo>
                    <a:lnTo>
                      <a:pt x="608" y="88"/>
                    </a:lnTo>
                    <a:lnTo>
                      <a:pt x="608" y="71"/>
                    </a:lnTo>
                    <a:lnTo>
                      <a:pt x="626" y="71"/>
                    </a:lnTo>
                    <a:lnTo>
                      <a:pt x="643" y="53"/>
                    </a:lnTo>
                    <a:lnTo>
                      <a:pt x="660" y="53"/>
                    </a:lnTo>
                    <a:lnTo>
                      <a:pt x="675" y="36"/>
                    </a:lnTo>
                    <a:lnTo>
                      <a:pt x="675" y="53"/>
                    </a:lnTo>
                    <a:lnTo>
                      <a:pt x="693" y="71"/>
                    </a:lnTo>
                    <a:lnTo>
                      <a:pt x="693" y="88"/>
                    </a:lnTo>
                    <a:lnTo>
                      <a:pt x="693" y="105"/>
                    </a:lnTo>
                    <a:lnTo>
                      <a:pt x="710" y="105"/>
                    </a:lnTo>
                    <a:lnTo>
                      <a:pt x="727" y="105"/>
                    </a:lnTo>
                    <a:lnTo>
                      <a:pt x="727" y="88"/>
                    </a:lnTo>
                    <a:lnTo>
                      <a:pt x="745" y="88"/>
                    </a:lnTo>
                    <a:lnTo>
                      <a:pt x="760" y="71"/>
                    </a:lnTo>
                    <a:lnTo>
                      <a:pt x="777" y="88"/>
                    </a:lnTo>
                    <a:lnTo>
                      <a:pt x="777" y="105"/>
                    </a:lnTo>
                    <a:lnTo>
                      <a:pt x="777" y="122"/>
                    </a:lnTo>
                    <a:lnTo>
                      <a:pt x="777" y="140"/>
                    </a:lnTo>
                    <a:lnTo>
                      <a:pt x="777" y="157"/>
                    </a:lnTo>
                    <a:lnTo>
                      <a:pt x="760" y="157"/>
                    </a:lnTo>
                    <a:lnTo>
                      <a:pt x="760" y="174"/>
                    </a:lnTo>
                    <a:lnTo>
                      <a:pt x="745" y="192"/>
                    </a:lnTo>
                    <a:lnTo>
                      <a:pt x="727" y="192"/>
                    </a:lnTo>
                    <a:lnTo>
                      <a:pt x="727" y="209"/>
                    </a:lnTo>
                    <a:lnTo>
                      <a:pt x="710" y="192"/>
                    </a:lnTo>
                    <a:lnTo>
                      <a:pt x="693" y="192"/>
                    </a:lnTo>
                    <a:lnTo>
                      <a:pt x="693" y="174"/>
                    </a:lnTo>
                    <a:lnTo>
                      <a:pt x="675" y="157"/>
                    </a:lnTo>
                    <a:lnTo>
                      <a:pt x="675" y="140"/>
                    </a:lnTo>
                    <a:lnTo>
                      <a:pt x="660" y="140"/>
                    </a:lnTo>
                    <a:lnTo>
                      <a:pt x="660" y="157"/>
                    </a:lnTo>
                    <a:lnTo>
                      <a:pt x="643" y="157"/>
                    </a:lnTo>
                    <a:lnTo>
                      <a:pt x="626" y="174"/>
                    </a:lnTo>
                    <a:lnTo>
                      <a:pt x="626" y="192"/>
                    </a:lnTo>
                    <a:lnTo>
                      <a:pt x="626" y="209"/>
                    </a:lnTo>
                    <a:lnTo>
                      <a:pt x="643" y="209"/>
                    </a:lnTo>
                    <a:lnTo>
                      <a:pt x="643" y="226"/>
                    </a:lnTo>
                    <a:lnTo>
                      <a:pt x="626" y="243"/>
                    </a:lnTo>
                    <a:lnTo>
                      <a:pt x="626" y="263"/>
                    </a:lnTo>
                    <a:lnTo>
                      <a:pt x="608" y="263"/>
                    </a:lnTo>
                    <a:lnTo>
                      <a:pt x="608" y="280"/>
                    </a:lnTo>
                    <a:lnTo>
                      <a:pt x="608" y="297"/>
                    </a:lnTo>
                    <a:lnTo>
                      <a:pt x="591" y="297"/>
                    </a:lnTo>
                    <a:lnTo>
                      <a:pt x="576" y="314"/>
                    </a:lnTo>
                    <a:lnTo>
                      <a:pt x="558" y="314"/>
                    </a:lnTo>
                    <a:lnTo>
                      <a:pt x="541" y="314"/>
                    </a:lnTo>
                    <a:lnTo>
                      <a:pt x="524" y="314"/>
                    </a:lnTo>
                    <a:lnTo>
                      <a:pt x="524" y="332"/>
                    </a:lnTo>
                    <a:lnTo>
                      <a:pt x="507" y="349"/>
                    </a:lnTo>
                    <a:lnTo>
                      <a:pt x="491" y="349"/>
                    </a:lnTo>
                    <a:lnTo>
                      <a:pt x="491" y="366"/>
                    </a:lnTo>
                    <a:lnTo>
                      <a:pt x="474" y="366"/>
                    </a:lnTo>
                    <a:lnTo>
                      <a:pt x="457" y="366"/>
                    </a:lnTo>
                    <a:lnTo>
                      <a:pt x="457" y="349"/>
                    </a:lnTo>
                    <a:lnTo>
                      <a:pt x="439" y="349"/>
                    </a:lnTo>
                    <a:lnTo>
                      <a:pt x="422" y="349"/>
                    </a:lnTo>
                    <a:lnTo>
                      <a:pt x="422" y="366"/>
                    </a:lnTo>
                    <a:lnTo>
                      <a:pt x="439" y="366"/>
                    </a:lnTo>
                    <a:lnTo>
                      <a:pt x="439" y="384"/>
                    </a:lnTo>
                    <a:lnTo>
                      <a:pt x="457" y="384"/>
                    </a:lnTo>
                    <a:lnTo>
                      <a:pt x="474" y="384"/>
                    </a:lnTo>
                    <a:lnTo>
                      <a:pt x="491" y="366"/>
                    </a:lnTo>
                    <a:lnTo>
                      <a:pt x="507" y="366"/>
                    </a:lnTo>
                    <a:lnTo>
                      <a:pt x="507" y="384"/>
                    </a:lnTo>
                    <a:lnTo>
                      <a:pt x="507" y="366"/>
                    </a:lnTo>
                    <a:lnTo>
                      <a:pt x="524" y="366"/>
                    </a:lnTo>
                    <a:lnTo>
                      <a:pt x="524" y="384"/>
                    </a:lnTo>
                    <a:lnTo>
                      <a:pt x="541" y="384"/>
                    </a:lnTo>
                    <a:lnTo>
                      <a:pt x="541" y="401"/>
                    </a:lnTo>
                    <a:lnTo>
                      <a:pt x="541" y="418"/>
                    </a:lnTo>
                    <a:lnTo>
                      <a:pt x="541" y="435"/>
                    </a:lnTo>
                    <a:lnTo>
                      <a:pt x="541" y="453"/>
                    </a:lnTo>
                    <a:lnTo>
                      <a:pt x="558" y="453"/>
                    </a:lnTo>
                    <a:lnTo>
                      <a:pt x="558" y="470"/>
                    </a:lnTo>
                    <a:lnTo>
                      <a:pt x="558" y="489"/>
                    </a:lnTo>
                    <a:lnTo>
                      <a:pt x="558" y="506"/>
                    </a:lnTo>
                    <a:lnTo>
                      <a:pt x="558" y="524"/>
                    </a:lnTo>
                    <a:lnTo>
                      <a:pt x="558" y="541"/>
                    </a:lnTo>
                    <a:lnTo>
                      <a:pt x="576" y="541"/>
                    </a:lnTo>
                    <a:lnTo>
                      <a:pt x="591" y="541"/>
                    </a:lnTo>
                    <a:lnTo>
                      <a:pt x="591" y="558"/>
                    </a:lnTo>
                    <a:lnTo>
                      <a:pt x="576" y="575"/>
                    </a:lnTo>
                    <a:lnTo>
                      <a:pt x="576" y="558"/>
                    </a:lnTo>
                    <a:lnTo>
                      <a:pt x="558" y="558"/>
                    </a:lnTo>
                    <a:lnTo>
                      <a:pt x="576" y="575"/>
                    </a:lnTo>
                    <a:lnTo>
                      <a:pt x="558" y="610"/>
                    </a:lnTo>
                    <a:lnTo>
                      <a:pt x="541" y="610"/>
                    </a:lnTo>
                    <a:lnTo>
                      <a:pt x="541" y="627"/>
                    </a:lnTo>
                    <a:lnTo>
                      <a:pt x="524" y="645"/>
                    </a:lnTo>
                    <a:lnTo>
                      <a:pt x="524" y="662"/>
                    </a:lnTo>
                    <a:lnTo>
                      <a:pt x="507" y="662"/>
                    </a:lnTo>
                    <a:close/>
                  </a:path>
                </a:pathLst>
              </a:custGeom>
              <a:grpFill/>
              <a:ln w="6350" cap="rnd" cmpd="sng" algn="ctr">
                <a:solidFill>
                  <a:srgbClr val="FFFFFF"/>
                </a:solidFill>
                <a:prstDash val="solid"/>
                <a:round/>
                <a:headEnd type="none" w="med" len="med"/>
                <a:tailEnd type="none" w="med" len="med"/>
              </a:ln>
            </p:spPr>
            <p:txBody>
              <a:bodyPr/>
              <a:lstStyle/>
              <a:p>
                <a:pPr algn="ctr"/>
                <a:endParaRPr lang="en-US" sz="1400">
                  <a:solidFill>
                    <a:srgbClr val="000000"/>
                  </a:solidFill>
                  <a:latin typeface="Arial" pitchFamily="34" charset="0"/>
                  <a:cs typeface="Arial" pitchFamily="34" charset="0"/>
                </a:endParaRPr>
              </a:p>
            </p:txBody>
          </p:sp>
          <p:sp>
            <p:nvSpPr>
              <p:cNvPr id="46" name="Freeform 56">
                <a:extLst>
                  <a:ext uri="{FF2B5EF4-FFF2-40B4-BE49-F238E27FC236}">
                    <a16:creationId xmlns:a16="http://schemas.microsoft.com/office/drawing/2014/main" id="{4C44688B-D44E-4140-8A6D-29C0B5B2A08E}"/>
                  </a:ext>
                </a:extLst>
              </p:cNvPr>
              <p:cNvSpPr>
                <a:spLocks/>
              </p:cNvSpPr>
              <p:nvPr/>
            </p:nvSpPr>
            <p:spPr bwMode="gray">
              <a:xfrm rot="20933429">
                <a:off x="3312338" y="5269285"/>
                <a:ext cx="835897" cy="476809"/>
              </a:xfrm>
              <a:custGeom>
                <a:avLst/>
                <a:gdLst>
                  <a:gd name="T0" fmla="*/ 33 w 1083"/>
                  <a:gd name="T1" fmla="*/ 149 h 612"/>
                  <a:gd name="T2" fmla="*/ 33 w 1083"/>
                  <a:gd name="T3" fmla="*/ 132 h 612"/>
                  <a:gd name="T4" fmla="*/ 29 w 1083"/>
                  <a:gd name="T5" fmla="*/ 119 h 612"/>
                  <a:gd name="T6" fmla="*/ 25 w 1083"/>
                  <a:gd name="T7" fmla="*/ 106 h 612"/>
                  <a:gd name="T8" fmla="*/ 16 w 1083"/>
                  <a:gd name="T9" fmla="*/ 106 h 612"/>
                  <a:gd name="T10" fmla="*/ 4 w 1083"/>
                  <a:gd name="T11" fmla="*/ 106 h 612"/>
                  <a:gd name="T12" fmla="*/ 8 w 1083"/>
                  <a:gd name="T13" fmla="*/ 101 h 612"/>
                  <a:gd name="T14" fmla="*/ 16 w 1083"/>
                  <a:gd name="T15" fmla="*/ 101 h 612"/>
                  <a:gd name="T16" fmla="*/ 29 w 1083"/>
                  <a:gd name="T17" fmla="*/ 92 h 612"/>
                  <a:gd name="T18" fmla="*/ 46 w 1083"/>
                  <a:gd name="T19" fmla="*/ 88 h 612"/>
                  <a:gd name="T20" fmla="*/ 51 w 1083"/>
                  <a:gd name="T21" fmla="*/ 75 h 612"/>
                  <a:gd name="T22" fmla="*/ 51 w 1083"/>
                  <a:gd name="T23" fmla="*/ 62 h 612"/>
                  <a:gd name="T24" fmla="*/ 59 w 1083"/>
                  <a:gd name="T25" fmla="*/ 48 h 612"/>
                  <a:gd name="T26" fmla="*/ 67 w 1083"/>
                  <a:gd name="T27" fmla="*/ 62 h 612"/>
                  <a:gd name="T28" fmla="*/ 80 w 1083"/>
                  <a:gd name="T29" fmla="*/ 62 h 612"/>
                  <a:gd name="T30" fmla="*/ 88 w 1083"/>
                  <a:gd name="T31" fmla="*/ 48 h 612"/>
                  <a:gd name="T32" fmla="*/ 84 w 1083"/>
                  <a:gd name="T33" fmla="*/ 31 h 612"/>
                  <a:gd name="T34" fmla="*/ 101 w 1083"/>
                  <a:gd name="T35" fmla="*/ 27 h 612"/>
                  <a:gd name="T36" fmla="*/ 118 w 1083"/>
                  <a:gd name="T37" fmla="*/ 22 h 612"/>
                  <a:gd name="T38" fmla="*/ 118 w 1083"/>
                  <a:gd name="T39" fmla="*/ 9 h 612"/>
                  <a:gd name="T40" fmla="*/ 123 w 1083"/>
                  <a:gd name="T41" fmla="*/ 14 h 612"/>
                  <a:gd name="T42" fmla="*/ 135 w 1083"/>
                  <a:gd name="T43" fmla="*/ 5 h 612"/>
                  <a:gd name="T44" fmla="*/ 139 w 1083"/>
                  <a:gd name="T45" fmla="*/ 14 h 612"/>
                  <a:gd name="T46" fmla="*/ 152 w 1083"/>
                  <a:gd name="T47" fmla="*/ 9 h 612"/>
                  <a:gd name="T48" fmla="*/ 148 w 1083"/>
                  <a:gd name="T49" fmla="*/ 0 h 612"/>
                  <a:gd name="T50" fmla="*/ 165 w 1083"/>
                  <a:gd name="T51" fmla="*/ 0 h 612"/>
                  <a:gd name="T52" fmla="*/ 165 w 1083"/>
                  <a:gd name="T53" fmla="*/ 9 h 612"/>
                  <a:gd name="T54" fmla="*/ 182 w 1083"/>
                  <a:gd name="T55" fmla="*/ 9 h 612"/>
                  <a:gd name="T56" fmla="*/ 186 w 1083"/>
                  <a:gd name="T57" fmla="*/ 5 h 612"/>
                  <a:gd name="T58" fmla="*/ 195 w 1083"/>
                  <a:gd name="T59" fmla="*/ 5 h 612"/>
                  <a:gd name="T60" fmla="*/ 198 w 1083"/>
                  <a:gd name="T61" fmla="*/ 18 h 612"/>
                  <a:gd name="T62" fmla="*/ 207 w 1083"/>
                  <a:gd name="T63" fmla="*/ 31 h 612"/>
                  <a:gd name="T64" fmla="*/ 207 w 1083"/>
                  <a:gd name="T65" fmla="*/ 48 h 612"/>
                  <a:gd name="T66" fmla="*/ 211 w 1083"/>
                  <a:gd name="T67" fmla="*/ 62 h 612"/>
                  <a:gd name="T68" fmla="*/ 220 w 1083"/>
                  <a:gd name="T69" fmla="*/ 70 h 612"/>
                  <a:gd name="T70" fmla="*/ 232 w 1083"/>
                  <a:gd name="T71" fmla="*/ 79 h 612"/>
                  <a:gd name="T72" fmla="*/ 241 w 1083"/>
                  <a:gd name="T73" fmla="*/ 88 h 612"/>
                  <a:gd name="T74" fmla="*/ 254 w 1083"/>
                  <a:gd name="T75" fmla="*/ 92 h 612"/>
                  <a:gd name="T76" fmla="*/ 262 w 1083"/>
                  <a:gd name="T77" fmla="*/ 101 h 612"/>
                  <a:gd name="T78" fmla="*/ 270 w 1083"/>
                  <a:gd name="T79" fmla="*/ 110 h 612"/>
                  <a:gd name="T80" fmla="*/ 258 w 1083"/>
                  <a:gd name="T81" fmla="*/ 114 h 612"/>
                  <a:gd name="T82" fmla="*/ 241 w 1083"/>
                  <a:gd name="T83" fmla="*/ 119 h 612"/>
                  <a:gd name="T84" fmla="*/ 224 w 1083"/>
                  <a:gd name="T85" fmla="*/ 110 h 612"/>
                  <a:gd name="T86" fmla="*/ 203 w 1083"/>
                  <a:gd name="T87" fmla="*/ 110 h 612"/>
                  <a:gd name="T88" fmla="*/ 186 w 1083"/>
                  <a:gd name="T89" fmla="*/ 110 h 612"/>
                  <a:gd name="T90" fmla="*/ 173 w 1083"/>
                  <a:gd name="T91" fmla="*/ 110 h 612"/>
                  <a:gd name="T92" fmla="*/ 165 w 1083"/>
                  <a:gd name="T93" fmla="*/ 114 h 612"/>
                  <a:gd name="T94" fmla="*/ 152 w 1083"/>
                  <a:gd name="T95" fmla="*/ 127 h 612"/>
                  <a:gd name="T96" fmla="*/ 139 w 1083"/>
                  <a:gd name="T97" fmla="*/ 132 h 612"/>
                  <a:gd name="T98" fmla="*/ 127 w 1083"/>
                  <a:gd name="T99" fmla="*/ 141 h 612"/>
                  <a:gd name="T100" fmla="*/ 110 w 1083"/>
                  <a:gd name="T101" fmla="*/ 132 h 612"/>
                  <a:gd name="T102" fmla="*/ 93 w 1083"/>
                  <a:gd name="T103" fmla="*/ 132 h 612"/>
                  <a:gd name="T104" fmla="*/ 76 w 1083"/>
                  <a:gd name="T105" fmla="*/ 136 h 612"/>
                  <a:gd name="T106" fmla="*/ 59 w 1083"/>
                  <a:gd name="T107" fmla="*/ 136 h 612"/>
                  <a:gd name="T108" fmla="*/ 51 w 1083"/>
                  <a:gd name="T109" fmla="*/ 141 h 612"/>
                  <a:gd name="T110" fmla="*/ 46 w 1083"/>
                  <a:gd name="T111" fmla="*/ 154 h 61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83"/>
                  <a:gd name="T169" fmla="*/ 0 h 612"/>
                  <a:gd name="T170" fmla="*/ 1083 w 1083"/>
                  <a:gd name="T171" fmla="*/ 612 h 61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83" h="612">
                    <a:moveTo>
                      <a:pt x="169" y="612"/>
                    </a:moveTo>
                    <a:lnTo>
                      <a:pt x="169" y="595"/>
                    </a:lnTo>
                    <a:lnTo>
                      <a:pt x="152" y="595"/>
                    </a:lnTo>
                    <a:lnTo>
                      <a:pt x="134" y="595"/>
                    </a:lnTo>
                    <a:lnTo>
                      <a:pt x="134" y="578"/>
                    </a:lnTo>
                    <a:lnTo>
                      <a:pt x="134" y="560"/>
                    </a:lnTo>
                    <a:lnTo>
                      <a:pt x="134" y="543"/>
                    </a:lnTo>
                    <a:lnTo>
                      <a:pt x="134" y="524"/>
                    </a:lnTo>
                    <a:lnTo>
                      <a:pt x="134" y="507"/>
                    </a:lnTo>
                    <a:lnTo>
                      <a:pt x="119" y="507"/>
                    </a:lnTo>
                    <a:lnTo>
                      <a:pt x="119" y="489"/>
                    </a:lnTo>
                    <a:lnTo>
                      <a:pt x="119" y="472"/>
                    </a:lnTo>
                    <a:lnTo>
                      <a:pt x="119" y="455"/>
                    </a:lnTo>
                    <a:lnTo>
                      <a:pt x="119" y="438"/>
                    </a:lnTo>
                    <a:lnTo>
                      <a:pt x="102" y="438"/>
                    </a:lnTo>
                    <a:lnTo>
                      <a:pt x="102" y="420"/>
                    </a:lnTo>
                    <a:lnTo>
                      <a:pt x="85" y="420"/>
                    </a:lnTo>
                    <a:lnTo>
                      <a:pt x="85" y="438"/>
                    </a:lnTo>
                    <a:lnTo>
                      <a:pt x="85" y="420"/>
                    </a:lnTo>
                    <a:lnTo>
                      <a:pt x="67" y="420"/>
                    </a:lnTo>
                    <a:lnTo>
                      <a:pt x="50" y="438"/>
                    </a:lnTo>
                    <a:lnTo>
                      <a:pt x="35" y="438"/>
                    </a:lnTo>
                    <a:lnTo>
                      <a:pt x="17" y="438"/>
                    </a:lnTo>
                    <a:lnTo>
                      <a:pt x="17" y="420"/>
                    </a:lnTo>
                    <a:lnTo>
                      <a:pt x="0" y="420"/>
                    </a:lnTo>
                    <a:lnTo>
                      <a:pt x="0" y="403"/>
                    </a:lnTo>
                    <a:lnTo>
                      <a:pt x="17" y="403"/>
                    </a:lnTo>
                    <a:lnTo>
                      <a:pt x="35" y="403"/>
                    </a:lnTo>
                    <a:lnTo>
                      <a:pt x="35" y="420"/>
                    </a:lnTo>
                    <a:lnTo>
                      <a:pt x="50" y="420"/>
                    </a:lnTo>
                    <a:lnTo>
                      <a:pt x="67" y="420"/>
                    </a:lnTo>
                    <a:lnTo>
                      <a:pt x="67" y="403"/>
                    </a:lnTo>
                    <a:lnTo>
                      <a:pt x="85" y="403"/>
                    </a:lnTo>
                    <a:lnTo>
                      <a:pt x="102" y="386"/>
                    </a:lnTo>
                    <a:lnTo>
                      <a:pt x="102" y="367"/>
                    </a:lnTo>
                    <a:lnTo>
                      <a:pt x="119" y="367"/>
                    </a:lnTo>
                    <a:lnTo>
                      <a:pt x="134" y="367"/>
                    </a:lnTo>
                    <a:lnTo>
                      <a:pt x="152" y="367"/>
                    </a:lnTo>
                    <a:lnTo>
                      <a:pt x="169" y="349"/>
                    </a:lnTo>
                    <a:lnTo>
                      <a:pt x="186" y="349"/>
                    </a:lnTo>
                    <a:lnTo>
                      <a:pt x="186" y="332"/>
                    </a:lnTo>
                    <a:lnTo>
                      <a:pt x="186" y="315"/>
                    </a:lnTo>
                    <a:lnTo>
                      <a:pt x="204" y="315"/>
                    </a:lnTo>
                    <a:lnTo>
                      <a:pt x="204" y="297"/>
                    </a:lnTo>
                    <a:lnTo>
                      <a:pt x="221" y="280"/>
                    </a:lnTo>
                    <a:lnTo>
                      <a:pt x="221" y="263"/>
                    </a:lnTo>
                    <a:lnTo>
                      <a:pt x="204" y="263"/>
                    </a:lnTo>
                    <a:lnTo>
                      <a:pt x="204" y="246"/>
                    </a:lnTo>
                    <a:lnTo>
                      <a:pt x="204" y="228"/>
                    </a:lnTo>
                    <a:lnTo>
                      <a:pt x="221" y="211"/>
                    </a:lnTo>
                    <a:lnTo>
                      <a:pt x="236" y="211"/>
                    </a:lnTo>
                    <a:lnTo>
                      <a:pt x="236" y="192"/>
                    </a:lnTo>
                    <a:lnTo>
                      <a:pt x="253" y="192"/>
                    </a:lnTo>
                    <a:lnTo>
                      <a:pt x="253" y="211"/>
                    </a:lnTo>
                    <a:lnTo>
                      <a:pt x="271" y="228"/>
                    </a:lnTo>
                    <a:lnTo>
                      <a:pt x="271" y="246"/>
                    </a:lnTo>
                    <a:lnTo>
                      <a:pt x="288" y="246"/>
                    </a:lnTo>
                    <a:lnTo>
                      <a:pt x="305" y="263"/>
                    </a:lnTo>
                    <a:lnTo>
                      <a:pt x="305" y="246"/>
                    </a:lnTo>
                    <a:lnTo>
                      <a:pt x="321" y="246"/>
                    </a:lnTo>
                    <a:lnTo>
                      <a:pt x="338" y="228"/>
                    </a:lnTo>
                    <a:lnTo>
                      <a:pt x="338" y="211"/>
                    </a:lnTo>
                    <a:lnTo>
                      <a:pt x="355" y="211"/>
                    </a:lnTo>
                    <a:lnTo>
                      <a:pt x="355" y="192"/>
                    </a:lnTo>
                    <a:lnTo>
                      <a:pt x="355" y="175"/>
                    </a:lnTo>
                    <a:lnTo>
                      <a:pt x="355" y="157"/>
                    </a:lnTo>
                    <a:lnTo>
                      <a:pt x="355" y="140"/>
                    </a:lnTo>
                    <a:lnTo>
                      <a:pt x="338" y="123"/>
                    </a:lnTo>
                    <a:lnTo>
                      <a:pt x="355" y="123"/>
                    </a:lnTo>
                    <a:lnTo>
                      <a:pt x="373" y="123"/>
                    </a:lnTo>
                    <a:lnTo>
                      <a:pt x="390" y="123"/>
                    </a:lnTo>
                    <a:lnTo>
                      <a:pt x="407" y="105"/>
                    </a:lnTo>
                    <a:lnTo>
                      <a:pt x="440" y="105"/>
                    </a:lnTo>
                    <a:lnTo>
                      <a:pt x="440" y="88"/>
                    </a:lnTo>
                    <a:lnTo>
                      <a:pt x="457" y="88"/>
                    </a:lnTo>
                    <a:lnTo>
                      <a:pt x="474" y="88"/>
                    </a:lnTo>
                    <a:lnTo>
                      <a:pt x="474" y="71"/>
                    </a:lnTo>
                    <a:lnTo>
                      <a:pt x="492" y="71"/>
                    </a:lnTo>
                    <a:lnTo>
                      <a:pt x="492" y="54"/>
                    </a:lnTo>
                    <a:lnTo>
                      <a:pt x="474" y="34"/>
                    </a:lnTo>
                    <a:lnTo>
                      <a:pt x="492" y="34"/>
                    </a:lnTo>
                    <a:lnTo>
                      <a:pt x="492" y="17"/>
                    </a:lnTo>
                    <a:lnTo>
                      <a:pt x="492" y="34"/>
                    </a:lnTo>
                    <a:lnTo>
                      <a:pt x="492" y="54"/>
                    </a:lnTo>
                    <a:lnTo>
                      <a:pt x="509" y="54"/>
                    </a:lnTo>
                    <a:lnTo>
                      <a:pt x="524" y="34"/>
                    </a:lnTo>
                    <a:lnTo>
                      <a:pt x="524" y="17"/>
                    </a:lnTo>
                    <a:lnTo>
                      <a:pt x="541" y="17"/>
                    </a:lnTo>
                    <a:lnTo>
                      <a:pt x="541" y="34"/>
                    </a:lnTo>
                    <a:lnTo>
                      <a:pt x="559" y="54"/>
                    </a:lnTo>
                    <a:lnTo>
                      <a:pt x="541" y="54"/>
                    </a:lnTo>
                    <a:lnTo>
                      <a:pt x="559" y="54"/>
                    </a:lnTo>
                    <a:lnTo>
                      <a:pt x="576" y="54"/>
                    </a:lnTo>
                    <a:lnTo>
                      <a:pt x="593" y="54"/>
                    </a:lnTo>
                    <a:lnTo>
                      <a:pt x="593" y="34"/>
                    </a:lnTo>
                    <a:lnTo>
                      <a:pt x="609" y="34"/>
                    </a:lnTo>
                    <a:lnTo>
                      <a:pt x="593" y="34"/>
                    </a:lnTo>
                    <a:lnTo>
                      <a:pt x="593" y="17"/>
                    </a:lnTo>
                    <a:lnTo>
                      <a:pt x="609" y="0"/>
                    </a:lnTo>
                    <a:lnTo>
                      <a:pt x="593" y="0"/>
                    </a:lnTo>
                    <a:lnTo>
                      <a:pt x="609" y="0"/>
                    </a:lnTo>
                    <a:lnTo>
                      <a:pt x="626" y="0"/>
                    </a:lnTo>
                    <a:lnTo>
                      <a:pt x="643" y="0"/>
                    </a:lnTo>
                    <a:lnTo>
                      <a:pt x="660" y="0"/>
                    </a:lnTo>
                    <a:lnTo>
                      <a:pt x="660" y="17"/>
                    </a:lnTo>
                    <a:lnTo>
                      <a:pt x="678" y="17"/>
                    </a:lnTo>
                    <a:lnTo>
                      <a:pt x="678" y="34"/>
                    </a:lnTo>
                    <a:lnTo>
                      <a:pt x="660" y="34"/>
                    </a:lnTo>
                    <a:lnTo>
                      <a:pt x="678" y="34"/>
                    </a:lnTo>
                    <a:lnTo>
                      <a:pt x="695" y="34"/>
                    </a:lnTo>
                    <a:lnTo>
                      <a:pt x="710" y="54"/>
                    </a:lnTo>
                    <a:lnTo>
                      <a:pt x="728" y="34"/>
                    </a:lnTo>
                    <a:lnTo>
                      <a:pt x="745" y="34"/>
                    </a:lnTo>
                    <a:lnTo>
                      <a:pt x="745" y="17"/>
                    </a:lnTo>
                    <a:lnTo>
                      <a:pt x="745" y="34"/>
                    </a:lnTo>
                    <a:lnTo>
                      <a:pt x="745" y="17"/>
                    </a:lnTo>
                    <a:lnTo>
                      <a:pt x="762" y="17"/>
                    </a:lnTo>
                    <a:lnTo>
                      <a:pt x="780" y="17"/>
                    </a:lnTo>
                    <a:lnTo>
                      <a:pt x="780" y="0"/>
                    </a:lnTo>
                    <a:lnTo>
                      <a:pt x="780" y="17"/>
                    </a:lnTo>
                    <a:lnTo>
                      <a:pt x="795" y="17"/>
                    </a:lnTo>
                    <a:lnTo>
                      <a:pt x="795" y="34"/>
                    </a:lnTo>
                    <a:lnTo>
                      <a:pt x="795" y="54"/>
                    </a:lnTo>
                    <a:lnTo>
                      <a:pt x="795" y="71"/>
                    </a:lnTo>
                    <a:lnTo>
                      <a:pt x="812" y="71"/>
                    </a:lnTo>
                    <a:lnTo>
                      <a:pt x="829" y="71"/>
                    </a:lnTo>
                    <a:lnTo>
                      <a:pt x="812" y="88"/>
                    </a:lnTo>
                    <a:lnTo>
                      <a:pt x="829" y="123"/>
                    </a:lnTo>
                    <a:lnTo>
                      <a:pt x="829" y="140"/>
                    </a:lnTo>
                    <a:lnTo>
                      <a:pt x="829" y="157"/>
                    </a:lnTo>
                    <a:lnTo>
                      <a:pt x="829" y="175"/>
                    </a:lnTo>
                    <a:lnTo>
                      <a:pt x="829" y="192"/>
                    </a:lnTo>
                    <a:lnTo>
                      <a:pt x="829" y="211"/>
                    </a:lnTo>
                    <a:lnTo>
                      <a:pt x="829" y="228"/>
                    </a:lnTo>
                    <a:lnTo>
                      <a:pt x="847" y="228"/>
                    </a:lnTo>
                    <a:lnTo>
                      <a:pt x="847" y="246"/>
                    </a:lnTo>
                    <a:lnTo>
                      <a:pt x="864" y="246"/>
                    </a:lnTo>
                    <a:lnTo>
                      <a:pt x="864" y="263"/>
                    </a:lnTo>
                    <a:lnTo>
                      <a:pt x="881" y="263"/>
                    </a:lnTo>
                    <a:lnTo>
                      <a:pt x="881" y="280"/>
                    </a:lnTo>
                    <a:lnTo>
                      <a:pt x="897" y="280"/>
                    </a:lnTo>
                    <a:lnTo>
                      <a:pt x="914" y="280"/>
                    </a:lnTo>
                    <a:lnTo>
                      <a:pt x="914" y="297"/>
                    </a:lnTo>
                    <a:lnTo>
                      <a:pt x="931" y="315"/>
                    </a:lnTo>
                    <a:lnTo>
                      <a:pt x="931" y="332"/>
                    </a:lnTo>
                    <a:lnTo>
                      <a:pt x="948" y="332"/>
                    </a:lnTo>
                    <a:lnTo>
                      <a:pt x="966" y="332"/>
                    </a:lnTo>
                    <a:lnTo>
                      <a:pt x="966" y="349"/>
                    </a:lnTo>
                    <a:lnTo>
                      <a:pt x="983" y="349"/>
                    </a:lnTo>
                    <a:lnTo>
                      <a:pt x="998" y="349"/>
                    </a:lnTo>
                    <a:lnTo>
                      <a:pt x="998" y="367"/>
                    </a:lnTo>
                    <a:lnTo>
                      <a:pt x="1016" y="367"/>
                    </a:lnTo>
                    <a:lnTo>
                      <a:pt x="1016" y="386"/>
                    </a:lnTo>
                    <a:lnTo>
                      <a:pt x="1033" y="386"/>
                    </a:lnTo>
                    <a:lnTo>
                      <a:pt x="1050" y="386"/>
                    </a:lnTo>
                    <a:lnTo>
                      <a:pt x="1050" y="403"/>
                    </a:lnTo>
                    <a:lnTo>
                      <a:pt x="1067" y="403"/>
                    </a:lnTo>
                    <a:lnTo>
                      <a:pt x="1067" y="420"/>
                    </a:lnTo>
                    <a:lnTo>
                      <a:pt x="1083" y="420"/>
                    </a:lnTo>
                    <a:lnTo>
                      <a:pt x="1083" y="438"/>
                    </a:lnTo>
                    <a:lnTo>
                      <a:pt x="1067" y="455"/>
                    </a:lnTo>
                    <a:lnTo>
                      <a:pt x="1067" y="472"/>
                    </a:lnTo>
                    <a:lnTo>
                      <a:pt x="1050" y="472"/>
                    </a:lnTo>
                    <a:lnTo>
                      <a:pt x="1033" y="455"/>
                    </a:lnTo>
                    <a:lnTo>
                      <a:pt x="1016" y="455"/>
                    </a:lnTo>
                    <a:lnTo>
                      <a:pt x="998" y="455"/>
                    </a:lnTo>
                    <a:lnTo>
                      <a:pt x="983" y="455"/>
                    </a:lnTo>
                    <a:lnTo>
                      <a:pt x="966" y="472"/>
                    </a:lnTo>
                    <a:lnTo>
                      <a:pt x="948" y="455"/>
                    </a:lnTo>
                    <a:lnTo>
                      <a:pt x="931" y="455"/>
                    </a:lnTo>
                    <a:lnTo>
                      <a:pt x="914" y="438"/>
                    </a:lnTo>
                    <a:lnTo>
                      <a:pt x="897" y="438"/>
                    </a:lnTo>
                    <a:lnTo>
                      <a:pt x="881" y="455"/>
                    </a:lnTo>
                    <a:lnTo>
                      <a:pt x="864" y="455"/>
                    </a:lnTo>
                    <a:lnTo>
                      <a:pt x="847" y="455"/>
                    </a:lnTo>
                    <a:lnTo>
                      <a:pt x="812" y="438"/>
                    </a:lnTo>
                    <a:lnTo>
                      <a:pt x="795" y="438"/>
                    </a:lnTo>
                    <a:lnTo>
                      <a:pt x="780" y="438"/>
                    </a:lnTo>
                    <a:lnTo>
                      <a:pt x="762" y="438"/>
                    </a:lnTo>
                    <a:lnTo>
                      <a:pt x="745" y="438"/>
                    </a:lnTo>
                    <a:lnTo>
                      <a:pt x="728" y="438"/>
                    </a:lnTo>
                    <a:lnTo>
                      <a:pt x="710" y="420"/>
                    </a:lnTo>
                    <a:lnTo>
                      <a:pt x="695" y="420"/>
                    </a:lnTo>
                    <a:lnTo>
                      <a:pt x="695" y="438"/>
                    </a:lnTo>
                    <a:lnTo>
                      <a:pt x="695" y="420"/>
                    </a:lnTo>
                    <a:lnTo>
                      <a:pt x="695" y="438"/>
                    </a:lnTo>
                    <a:lnTo>
                      <a:pt x="678" y="455"/>
                    </a:lnTo>
                    <a:lnTo>
                      <a:pt x="660" y="455"/>
                    </a:lnTo>
                    <a:lnTo>
                      <a:pt x="660" y="472"/>
                    </a:lnTo>
                    <a:lnTo>
                      <a:pt x="626" y="489"/>
                    </a:lnTo>
                    <a:lnTo>
                      <a:pt x="626" y="507"/>
                    </a:lnTo>
                    <a:lnTo>
                      <a:pt x="609" y="507"/>
                    </a:lnTo>
                    <a:lnTo>
                      <a:pt x="593" y="507"/>
                    </a:lnTo>
                    <a:lnTo>
                      <a:pt x="576" y="507"/>
                    </a:lnTo>
                    <a:lnTo>
                      <a:pt x="576" y="524"/>
                    </a:lnTo>
                    <a:lnTo>
                      <a:pt x="559" y="524"/>
                    </a:lnTo>
                    <a:lnTo>
                      <a:pt x="559" y="543"/>
                    </a:lnTo>
                    <a:lnTo>
                      <a:pt x="541" y="543"/>
                    </a:lnTo>
                    <a:lnTo>
                      <a:pt x="524" y="543"/>
                    </a:lnTo>
                    <a:lnTo>
                      <a:pt x="509" y="560"/>
                    </a:lnTo>
                    <a:lnTo>
                      <a:pt x="492" y="560"/>
                    </a:lnTo>
                    <a:lnTo>
                      <a:pt x="474" y="543"/>
                    </a:lnTo>
                    <a:lnTo>
                      <a:pt x="457" y="543"/>
                    </a:lnTo>
                    <a:lnTo>
                      <a:pt x="440" y="524"/>
                    </a:lnTo>
                    <a:lnTo>
                      <a:pt x="422" y="524"/>
                    </a:lnTo>
                    <a:lnTo>
                      <a:pt x="407" y="524"/>
                    </a:lnTo>
                    <a:lnTo>
                      <a:pt x="390" y="524"/>
                    </a:lnTo>
                    <a:lnTo>
                      <a:pt x="373" y="524"/>
                    </a:lnTo>
                    <a:lnTo>
                      <a:pt x="355" y="524"/>
                    </a:lnTo>
                    <a:lnTo>
                      <a:pt x="321" y="543"/>
                    </a:lnTo>
                    <a:lnTo>
                      <a:pt x="321" y="524"/>
                    </a:lnTo>
                    <a:lnTo>
                      <a:pt x="305" y="543"/>
                    </a:lnTo>
                    <a:lnTo>
                      <a:pt x="288" y="543"/>
                    </a:lnTo>
                    <a:lnTo>
                      <a:pt x="271" y="543"/>
                    </a:lnTo>
                    <a:lnTo>
                      <a:pt x="253" y="543"/>
                    </a:lnTo>
                    <a:lnTo>
                      <a:pt x="236" y="543"/>
                    </a:lnTo>
                    <a:lnTo>
                      <a:pt x="236" y="560"/>
                    </a:lnTo>
                    <a:lnTo>
                      <a:pt x="236" y="543"/>
                    </a:lnTo>
                    <a:lnTo>
                      <a:pt x="221" y="560"/>
                    </a:lnTo>
                    <a:lnTo>
                      <a:pt x="204" y="560"/>
                    </a:lnTo>
                    <a:lnTo>
                      <a:pt x="204" y="578"/>
                    </a:lnTo>
                    <a:lnTo>
                      <a:pt x="186" y="578"/>
                    </a:lnTo>
                    <a:lnTo>
                      <a:pt x="186" y="595"/>
                    </a:lnTo>
                    <a:lnTo>
                      <a:pt x="186" y="612"/>
                    </a:lnTo>
                    <a:lnTo>
                      <a:pt x="169" y="612"/>
                    </a:lnTo>
                    <a:close/>
                  </a:path>
                </a:pathLst>
              </a:custGeom>
              <a:grpFill/>
              <a:ln w="6350" cap="rnd" cmpd="sng" algn="ctr">
                <a:solidFill>
                  <a:srgbClr val="FFFFFF"/>
                </a:solidFill>
                <a:prstDash val="solid"/>
                <a:round/>
                <a:headEnd type="none" w="med" len="med"/>
                <a:tailEnd type="none" w="med" len="med"/>
              </a:ln>
            </p:spPr>
            <p:txBody>
              <a:bodyPr/>
              <a:lstStyle/>
              <a:p>
                <a:pPr algn="ctr"/>
                <a:endParaRPr lang="en-US" sz="1400">
                  <a:solidFill>
                    <a:srgbClr val="000000"/>
                  </a:solidFill>
                  <a:latin typeface="Arial" pitchFamily="34" charset="0"/>
                  <a:cs typeface="Arial" pitchFamily="34" charset="0"/>
                </a:endParaRPr>
              </a:p>
            </p:txBody>
          </p:sp>
        </p:grpSp>
        <p:grpSp>
          <p:nvGrpSpPr>
            <p:cNvPr id="11" name="Group 128">
              <a:extLst>
                <a:ext uri="{FF2B5EF4-FFF2-40B4-BE49-F238E27FC236}">
                  <a16:creationId xmlns:a16="http://schemas.microsoft.com/office/drawing/2014/main" id="{A124C613-C817-432F-8C54-0B9F7B810C91}"/>
                </a:ext>
              </a:extLst>
            </p:cNvPr>
            <p:cNvGrpSpPr/>
            <p:nvPr/>
          </p:nvGrpSpPr>
          <p:grpSpPr>
            <a:xfrm>
              <a:off x="4692696" y="4669051"/>
              <a:ext cx="149261" cy="330200"/>
              <a:chOff x="8226751" y="5502275"/>
              <a:chExt cx="149261" cy="330200"/>
            </a:xfrm>
            <a:solidFill>
              <a:srgbClr val="1D6F88"/>
            </a:solidFill>
            <a:effectLst/>
          </p:grpSpPr>
          <p:sp>
            <p:nvSpPr>
              <p:cNvPr id="34" name="Freeform 50">
                <a:extLst>
                  <a:ext uri="{FF2B5EF4-FFF2-40B4-BE49-F238E27FC236}">
                    <a16:creationId xmlns:a16="http://schemas.microsoft.com/office/drawing/2014/main" id="{022A1694-293E-41D8-AAA6-EF63818FB827}"/>
                  </a:ext>
                </a:extLst>
              </p:cNvPr>
              <p:cNvSpPr>
                <a:spLocks/>
              </p:cNvSpPr>
              <p:nvPr/>
            </p:nvSpPr>
            <p:spPr bwMode="gray">
              <a:xfrm>
                <a:off x="8349853" y="5502275"/>
                <a:ext cx="26159" cy="14288"/>
              </a:xfrm>
              <a:custGeom>
                <a:avLst/>
                <a:gdLst>
                  <a:gd name="T0" fmla="*/ 5 w 17"/>
                  <a:gd name="T1" fmla="*/ 0 h 9"/>
                  <a:gd name="T2" fmla="*/ 5 w 17"/>
                  <a:gd name="T3" fmla="*/ 0 h 9"/>
                  <a:gd name="T4" fmla="*/ 16 w 17"/>
                  <a:gd name="T5" fmla="*/ 0 h 9"/>
                  <a:gd name="T6" fmla="*/ 16 w 17"/>
                  <a:gd name="T7" fmla="*/ 8 h 9"/>
                  <a:gd name="T8" fmla="*/ 0 w 17"/>
                  <a:gd name="T9" fmla="*/ 8 h 9"/>
                  <a:gd name="T10" fmla="*/ 5 w 17"/>
                  <a:gd name="T11" fmla="*/ 0 h 9"/>
                  <a:gd name="T12" fmla="*/ 0 60000 65536"/>
                  <a:gd name="T13" fmla="*/ 0 60000 65536"/>
                  <a:gd name="T14" fmla="*/ 0 60000 65536"/>
                  <a:gd name="T15" fmla="*/ 0 60000 65536"/>
                  <a:gd name="T16" fmla="*/ 0 60000 65536"/>
                  <a:gd name="T17" fmla="*/ 0 60000 65536"/>
                  <a:gd name="T18" fmla="*/ 0 w 17"/>
                  <a:gd name="T19" fmla="*/ 0 h 9"/>
                  <a:gd name="T20" fmla="*/ 17 w 17"/>
                  <a:gd name="T21" fmla="*/ 9 h 9"/>
                </a:gdLst>
                <a:ahLst/>
                <a:cxnLst>
                  <a:cxn ang="T12">
                    <a:pos x="T0" y="T1"/>
                  </a:cxn>
                  <a:cxn ang="T13">
                    <a:pos x="T2" y="T3"/>
                  </a:cxn>
                  <a:cxn ang="T14">
                    <a:pos x="T4" y="T5"/>
                  </a:cxn>
                  <a:cxn ang="T15">
                    <a:pos x="T6" y="T7"/>
                  </a:cxn>
                  <a:cxn ang="T16">
                    <a:pos x="T8" y="T9"/>
                  </a:cxn>
                  <a:cxn ang="T17">
                    <a:pos x="T10" y="T11"/>
                  </a:cxn>
                </a:cxnLst>
                <a:rect l="T18" t="T19" r="T20" b="T21"/>
                <a:pathLst>
                  <a:path w="17" h="9">
                    <a:moveTo>
                      <a:pt x="5" y="0"/>
                    </a:moveTo>
                    <a:lnTo>
                      <a:pt x="5" y="0"/>
                    </a:lnTo>
                    <a:lnTo>
                      <a:pt x="16" y="0"/>
                    </a:lnTo>
                    <a:lnTo>
                      <a:pt x="16" y="8"/>
                    </a:lnTo>
                    <a:lnTo>
                      <a:pt x="0" y="8"/>
                    </a:lnTo>
                    <a:lnTo>
                      <a:pt x="5" y="0"/>
                    </a:lnTo>
                  </a:path>
                </a:pathLst>
              </a:custGeom>
              <a:grpFill/>
              <a:ln w="6350" cap="rnd" cmpd="sng" algn="ctr">
                <a:solidFill>
                  <a:srgbClr val="FFFFFF"/>
                </a:solidFill>
                <a:prstDash val="solid"/>
                <a:round/>
                <a:headEnd type="none" w="med" len="med"/>
                <a:tailEnd type="none" w="med" len="med"/>
              </a:ln>
            </p:spPr>
            <p:txBody>
              <a:bodyPr/>
              <a:lstStyle/>
              <a:p>
                <a:pPr algn="ctr"/>
                <a:endParaRPr lang="en-US" sz="1400">
                  <a:solidFill>
                    <a:srgbClr val="000000"/>
                  </a:solidFill>
                  <a:latin typeface="Arial" pitchFamily="34" charset="0"/>
                  <a:cs typeface="Arial" pitchFamily="34" charset="0"/>
                </a:endParaRPr>
              </a:p>
            </p:txBody>
          </p:sp>
          <p:sp>
            <p:nvSpPr>
              <p:cNvPr id="41" name="Oval 57">
                <a:extLst>
                  <a:ext uri="{FF2B5EF4-FFF2-40B4-BE49-F238E27FC236}">
                    <a16:creationId xmlns:a16="http://schemas.microsoft.com/office/drawing/2014/main" id="{E3DF3E54-B585-4FD5-A96E-E6D36E42ADBA}"/>
                  </a:ext>
                </a:extLst>
              </p:cNvPr>
              <p:cNvSpPr>
                <a:spLocks noChangeArrowheads="1"/>
              </p:cNvSpPr>
              <p:nvPr/>
            </p:nvSpPr>
            <p:spPr bwMode="gray">
              <a:xfrm>
                <a:off x="8226751" y="5794375"/>
                <a:ext cx="12310" cy="38100"/>
              </a:xfrm>
              <a:prstGeom prst="ellipse">
                <a:avLst/>
              </a:prstGeom>
              <a:grpFill/>
              <a:ln w="6350" cap="flat" cmpd="sng" algn="ctr">
                <a:solidFill>
                  <a:srgbClr val="FFFFFF"/>
                </a:solidFill>
                <a:prstDash val="solid"/>
                <a:round/>
                <a:headEnd type="none" w="med" len="med"/>
                <a:tailEnd type="none" w="med" len="med"/>
              </a:ln>
            </p:spPr>
            <p:txBody>
              <a:bodyPr wrap="none" anchor="ctr"/>
              <a:lstStyle/>
              <a:p>
                <a:pPr algn="ctr" eaLnBrk="0" hangingPunct="0">
                  <a:lnSpc>
                    <a:spcPct val="90000"/>
                  </a:lnSpc>
                </a:pPr>
                <a:endParaRPr lang="en-US" sz="1400">
                  <a:solidFill>
                    <a:srgbClr val="000000"/>
                  </a:solidFill>
                  <a:latin typeface="Arial" pitchFamily="34" charset="0"/>
                  <a:cs typeface="Arial" pitchFamily="34" charset="0"/>
                </a:endParaRPr>
              </a:p>
            </p:txBody>
          </p:sp>
        </p:grpSp>
        <p:sp>
          <p:nvSpPr>
            <p:cNvPr id="12" name="Freeform 59">
              <a:extLst>
                <a:ext uri="{FF2B5EF4-FFF2-40B4-BE49-F238E27FC236}">
                  <a16:creationId xmlns:a16="http://schemas.microsoft.com/office/drawing/2014/main" id="{74458CE1-CFB8-4457-9458-E61779BC38E2}"/>
                </a:ext>
              </a:extLst>
            </p:cNvPr>
            <p:cNvSpPr>
              <a:spLocks/>
            </p:cNvSpPr>
            <p:nvPr/>
          </p:nvSpPr>
          <p:spPr bwMode="gray">
            <a:xfrm>
              <a:off x="8207585" y="1083064"/>
              <a:ext cx="1244870" cy="1322388"/>
            </a:xfrm>
            <a:custGeom>
              <a:avLst/>
              <a:gdLst>
                <a:gd name="T0" fmla="*/ 776 w 809"/>
                <a:gd name="T1" fmla="*/ 301 h 833"/>
                <a:gd name="T2" fmla="*/ 776 w 809"/>
                <a:gd name="T3" fmla="*/ 246 h 833"/>
                <a:gd name="T4" fmla="*/ 768 w 809"/>
                <a:gd name="T5" fmla="*/ 206 h 833"/>
                <a:gd name="T6" fmla="*/ 760 w 809"/>
                <a:gd name="T7" fmla="*/ 166 h 833"/>
                <a:gd name="T8" fmla="*/ 792 w 809"/>
                <a:gd name="T9" fmla="*/ 174 h 833"/>
                <a:gd name="T10" fmla="*/ 784 w 809"/>
                <a:gd name="T11" fmla="*/ 127 h 833"/>
                <a:gd name="T12" fmla="*/ 768 w 809"/>
                <a:gd name="T13" fmla="*/ 103 h 833"/>
                <a:gd name="T14" fmla="*/ 713 w 809"/>
                <a:gd name="T15" fmla="*/ 95 h 833"/>
                <a:gd name="T16" fmla="*/ 642 w 809"/>
                <a:gd name="T17" fmla="*/ 151 h 833"/>
                <a:gd name="T18" fmla="*/ 594 w 809"/>
                <a:gd name="T19" fmla="*/ 158 h 833"/>
                <a:gd name="T20" fmla="*/ 499 w 809"/>
                <a:gd name="T21" fmla="*/ 143 h 833"/>
                <a:gd name="T22" fmla="*/ 380 w 809"/>
                <a:gd name="T23" fmla="*/ 119 h 833"/>
                <a:gd name="T24" fmla="*/ 309 w 809"/>
                <a:gd name="T25" fmla="*/ 135 h 833"/>
                <a:gd name="T26" fmla="*/ 285 w 809"/>
                <a:gd name="T27" fmla="*/ 48 h 833"/>
                <a:gd name="T28" fmla="*/ 214 w 809"/>
                <a:gd name="T29" fmla="*/ 24 h 833"/>
                <a:gd name="T30" fmla="*/ 111 w 809"/>
                <a:gd name="T31" fmla="*/ 8 h 833"/>
                <a:gd name="T32" fmla="*/ 127 w 809"/>
                <a:gd name="T33" fmla="*/ 87 h 833"/>
                <a:gd name="T34" fmla="*/ 127 w 809"/>
                <a:gd name="T35" fmla="*/ 230 h 833"/>
                <a:gd name="T36" fmla="*/ 111 w 809"/>
                <a:gd name="T37" fmla="*/ 333 h 833"/>
                <a:gd name="T38" fmla="*/ 48 w 809"/>
                <a:gd name="T39" fmla="*/ 388 h 833"/>
                <a:gd name="T40" fmla="*/ 71 w 809"/>
                <a:gd name="T41" fmla="*/ 460 h 833"/>
                <a:gd name="T42" fmla="*/ 40 w 809"/>
                <a:gd name="T43" fmla="*/ 523 h 833"/>
                <a:gd name="T44" fmla="*/ 55 w 809"/>
                <a:gd name="T45" fmla="*/ 571 h 833"/>
                <a:gd name="T46" fmla="*/ 8 w 809"/>
                <a:gd name="T47" fmla="*/ 634 h 833"/>
                <a:gd name="T48" fmla="*/ 16 w 809"/>
                <a:gd name="T49" fmla="*/ 721 h 833"/>
                <a:gd name="T50" fmla="*/ 48 w 809"/>
                <a:gd name="T51" fmla="*/ 777 h 833"/>
                <a:gd name="T52" fmla="*/ 48 w 809"/>
                <a:gd name="T53" fmla="*/ 816 h 833"/>
                <a:gd name="T54" fmla="*/ 103 w 809"/>
                <a:gd name="T55" fmla="*/ 824 h 833"/>
                <a:gd name="T56" fmla="*/ 158 w 809"/>
                <a:gd name="T57" fmla="*/ 792 h 833"/>
                <a:gd name="T58" fmla="*/ 135 w 809"/>
                <a:gd name="T59" fmla="*/ 808 h 833"/>
                <a:gd name="T60" fmla="*/ 151 w 809"/>
                <a:gd name="T61" fmla="*/ 832 h 833"/>
                <a:gd name="T62" fmla="*/ 174 w 809"/>
                <a:gd name="T63" fmla="*/ 784 h 833"/>
                <a:gd name="T64" fmla="*/ 158 w 809"/>
                <a:gd name="T65" fmla="*/ 729 h 833"/>
                <a:gd name="T66" fmla="*/ 214 w 809"/>
                <a:gd name="T67" fmla="*/ 642 h 833"/>
                <a:gd name="T68" fmla="*/ 269 w 809"/>
                <a:gd name="T69" fmla="*/ 634 h 833"/>
                <a:gd name="T70" fmla="*/ 317 w 809"/>
                <a:gd name="T71" fmla="*/ 610 h 833"/>
                <a:gd name="T72" fmla="*/ 396 w 809"/>
                <a:gd name="T73" fmla="*/ 571 h 833"/>
                <a:gd name="T74" fmla="*/ 452 w 809"/>
                <a:gd name="T75" fmla="*/ 563 h 833"/>
                <a:gd name="T76" fmla="*/ 499 w 809"/>
                <a:gd name="T77" fmla="*/ 547 h 833"/>
                <a:gd name="T78" fmla="*/ 539 w 809"/>
                <a:gd name="T79" fmla="*/ 491 h 833"/>
                <a:gd name="T80" fmla="*/ 689 w 809"/>
                <a:gd name="T81" fmla="*/ 380 h 83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09"/>
                <a:gd name="T124" fmla="*/ 0 h 833"/>
                <a:gd name="T125" fmla="*/ 809 w 809"/>
                <a:gd name="T126" fmla="*/ 833 h 83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09" h="833">
                  <a:moveTo>
                    <a:pt x="776" y="301"/>
                  </a:moveTo>
                  <a:lnTo>
                    <a:pt x="776" y="301"/>
                  </a:lnTo>
                  <a:lnTo>
                    <a:pt x="792" y="261"/>
                  </a:lnTo>
                  <a:lnTo>
                    <a:pt x="776" y="246"/>
                  </a:lnTo>
                  <a:lnTo>
                    <a:pt x="776" y="230"/>
                  </a:lnTo>
                  <a:lnTo>
                    <a:pt x="768" y="206"/>
                  </a:lnTo>
                  <a:lnTo>
                    <a:pt x="753" y="206"/>
                  </a:lnTo>
                  <a:lnTo>
                    <a:pt x="760" y="166"/>
                  </a:lnTo>
                  <a:lnTo>
                    <a:pt x="776" y="182"/>
                  </a:lnTo>
                  <a:lnTo>
                    <a:pt x="792" y="174"/>
                  </a:lnTo>
                  <a:lnTo>
                    <a:pt x="808" y="143"/>
                  </a:lnTo>
                  <a:lnTo>
                    <a:pt x="784" y="127"/>
                  </a:lnTo>
                  <a:lnTo>
                    <a:pt x="768" y="143"/>
                  </a:lnTo>
                  <a:lnTo>
                    <a:pt x="768" y="103"/>
                  </a:lnTo>
                  <a:lnTo>
                    <a:pt x="753" y="111"/>
                  </a:lnTo>
                  <a:lnTo>
                    <a:pt x="713" y="95"/>
                  </a:lnTo>
                  <a:lnTo>
                    <a:pt x="642" y="127"/>
                  </a:lnTo>
                  <a:lnTo>
                    <a:pt x="642" y="151"/>
                  </a:lnTo>
                  <a:lnTo>
                    <a:pt x="618" y="151"/>
                  </a:lnTo>
                  <a:lnTo>
                    <a:pt x="594" y="158"/>
                  </a:lnTo>
                  <a:lnTo>
                    <a:pt x="547" y="119"/>
                  </a:lnTo>
                  <a:lnTo>
                    <a:pt x="499" y="143"/>
                  </a:lnTo>
                  <a:lnTo>
                    <a:pt x="467" y="143"/>
                  </a:lnTo>
                  <a:lnTo>
                    <a:pt x="380" y="119"/>
                  </a:lnTo>
                  <a:lnTo>
                    <a:pt x="325" y="143"/>
                  </a:lnTo>
                  <a:lnTo>
                    <a:pt x="309" y="135"/>
                  </a:lnTo>
                  <a:lnTo>
                    <a:pt x="309" y="87"/>
                  </a:lnTo>
                  <a:lnTo>
                    <a:pt x="285" y="48"/>
                  </a:lnTo>
                  <a:lnTo>
                    <a:pt x="238" y="55"/>
                  </a:lnTo>
                  <a:lnTo>
                    <a:pt x="214" y="24"/>
                  </a:lnTo>
                  <a:lnTo>
                    <a:pt x="135" y="0"/>
                  </a:lnTo>
                  <a:lnTo>
                    <a:pt x="111" y="8"/>
                  </a:lnTo>
                  <a:lnTo>
                    <a:pt x="103" y="63"/>
                  </a:lnTo>
                  <a:lnTo>
                    <a:pt x="127" y="87"/>
                  </a:lnTo>
                  <a:lnTo>
                    <a:pt x="135" y="190"/>
                  </a:lnTo>
                  <a:lnTo>
                    <a:pt x="127" y="230"/>
                  </a:lnTo>
                  <a:lnTo>
                    <a:pt x="119" y="301"/>
                  </a:lnTo>
                  <a:lnTo>
                    <a:pt x="111" y="333"/>
                  </a:lnTo>
                  <a:lnTo>
                    <a:pt x="95" y="372"/>
                  </a:lnTo>
                  <a:lnTo>
                    <a:pt x="48" y="388"/>
                  </a:lnTo>
                  <a:lnTo>
                    <a:pt x="48" y="436"/>
                  </a:lnTo>
                  <a:lnTo>
                    <a:pt x="71" y="460"/>
                  </a:lnTo>
                  <a:lnTo>
                    <a:pt x="48" y="491"/>
                  </a:lnTo>
                  <a:lnTo>
                    <a:pt x="40" y="523"/>
                  </a:lnTo>
                  <a:lnTo>
                    <a:pt x="55" y="539"/>
                  </a:lnTo>
                  <a:lnTo>
                    <a:pt x="55" y="571"/>
                  </a:lnTo>
                  <a:lnTo>
                    <a:pt x="24" y="594"/>
                  </a:lnTo>
                  <a:lnTo>
                    <a:pt x="8" y="634"/>
                  </a:lnTo>
                  <a:lnTo>
                    <a:pt x="24" y="666"/>
                  </a:lnTo>
                  <a:lnTo>
                    <a:pt x="16" y="721"/>
                  </a:lnTo>
                  <a:lnTo>
                    <a:pt x="0" y="753"/>
                  </a:lnTo>
                  <a:lnTo>
                    <a:pt x="48" y="777"/>
                  </a:lnTo>
                  <a:lnTo>
                    <a:pt x="55" y="792"/>
                  </a:lnTo>
                  <a:lnTo>
                    <a:pt x="48" y="816"/>
                  </a:lnTo>
                  <a:lnTo>
                    <a:pt x="79" y="808"/>
                  </a:lnTo>
                  <a:lnTo>
                    <a:pt x="103" y="824"/>
                  </a:lnTo>
                  <a:lnTo>
                    <a:pt x="119" y="800"/>
                  </a:lnTo>
                  <a:lnTo>
                    <a:pt x="158" y="792"/>
                  </a:lnTo>
                  <a:lnTo>
                    <a:pt x="143" y="808"/>
                  </a:lnTo>
                  <a:lnTo>
                    <a:pt x="135" y="808"/>
                  </a:lnTo>
                  <a:lnTo>
                    <a:pt x="119" y="824"/>
                  </a:lnTo>
                  <a:lnTo>
                    <a:pt x="151" y="832"/>
                  </a:lnTo>
                  <a:lnTo>
                    <a:pt x="166" y="800"/>
                  </a:lnTo>
                  <a:lnTo>
                    <a:pt x="174" y="784"/>
                  </a:lnTo>
                  <a:lnTo>
                    <a:pt x="198" y="769"/>
                  </a:lnTo>
                  <a:lnTo>
                    <a:pt x="158" y="729"/>
                  </a:lnTo>
                  <a:lnTo>
                    <a:pt x="174" y="705"/>
                  </a:lnTo>
                  <a:lnTo>
                    <a:pt x="214" y="642"/>
                  </a:lnTo>
                  <a:lnTo>
                    <a:pt x="253" y="634"/>
                  </a:lnTo>
                  <a:lnTo>
                    <a:pt x="269" y="634"/>
                  </a:lnTo>
                  <a:lnTo>
                    <a:pt x="277" y="618"/>
                  </a:lnTo>
                  <a:lnTo>
                    <a:pt x="317" y="610"/>
                  </a:lnTo>
                  <a:lnTo>
                    <a:pt x="349" y="586"/>
                  </a:lnTo>
                  <a:lnTo>
                    <a:pt x="396" y="571"/>
                  </a:lnTo>
                  <a:lnTo>
                    <a:pt x="412" y="555"/>
                  </a:lnTo>
                  <a:lnTo>
                    <a:pt x="452" y="563"/>
                  </a:lnTo>
                  <a:lnTo>
                    <a:pt x="467" y="547"/>
                  </a:lnTo>
                  <a:lnTo>
                    <a:pt x="499" y="547"/>
                  </a:lnTo>
                  <a:lnTo>
                    <a:pt x="531" y="523"/>
                  </a:lnTo>
                  <a:lnTo>
                    <a:pt x="539" y="491"/>
                  </a:lnTo>
                  <a:lnTo>
                    <a:pt x="618" y="428"/>
                  </a:lnTo>
                  <a:lnTo>
                    <a:pt x="689" y="380"/>
                  </a:lnTo>
                  <a:lnTo>
                    <a:pt x="776" y="301"/>
                  </a:lnTo>
                </a:path>
              </a:pathLst>
            </a:custGeom>
            <a:solidFill>
              <a:srgbClr val="9FD9EB"/>
            </a:solidFill>
            <a:ln w="6350" cap="rnd" cmpd="sng" algn="ctr">
              <a:solidFill>
                <a:srgbClr val="FFFFFF"/>
              </a:solidFill>
              <a:prstDash val="solid"/>
              <a:round/>
              <a:headEnd type="none" w="med" len="med"/>
              <a:tailEnd type="none" w="med" len="med"/>
            </a:ln>
          </p:spPr>
          <p:txBody>
            <a:bodyPr/>
            <a:lstStyle/>
            <a:p>
              <a:pPr algn="ctr"/>
              <a:endParaRPr lang="en-US" sz="1400">
                <a:solidFill>
                  <a:srgbClr val="000000"/>
                </a:solidFill>
                <a:latin typeface="Arial" pitchFamily="34" charset="0"/>
                <a:cs typeface="Arial" pitchFamily="34" charset="0"/>
              </a:endParaRPr>
            </a:p>
          </p:txBody>
        </p:sp>
        <p:sp>
          <p:nvSpPr>
            <p:cNvPr id="13" name="Freeform 60">
              <a:extLst>
                <a:ext uri="{FF2B5EF4-FFF2-40B4-BE49-F238E27FC236}">
                  <a16:creationId xmlns:a16="http://schemas.microsoft.com/office/drawing/2014/main" id="{4B29EEEC-B96E-4468-BA68-154FD7822558}"/>
                </a:ext>
              </a:extLst>
            </p:cNvPr>
            <p:cNvSpPr>
              <a:spLocks/>
            </p:cNvSpPr>
            <p:nvPr/>
          </p:nvSpPr>
          <p:spPr bwMode="gray">
            <a:xfrm>
              <a:off x="8909267" y="1260864"/>
              <a:ext cx="13849" cy="14288"/>
            </a:xfrm>
            <a:custGeom>
              <a:avLst/>
              <a:gdLst>
                <a:gd name="T0" fmla="*/ 4 w 9"/>
                <a:gd name="T1" fmla="*/ 0 h 9"/>
                <a:gd name="T2" fmla="*/ 4 w 9"/>
                <a:gd name="T3" fmla="*/ 0 h 9"/>
                <a:gd name="T4" fmla="*/ 0 w 9"/>
                <a:gd name="T5" fmla="*/ 4 h 9"/>
                <a:gd name="T6" fmla="*/ 4 w 9"/>
                <a:gd name="T7" fmla="*/ 8 h 9"/>
                <a:gd name="T8" fmla="*/ 8 w 9"/>
                <a:gd name="T9" fmla="*/ 8 h 9"/>
                <a:gd name="T10" fmla="*/ 8 w 9"/>
                <a:gd name="T11" fmla="*/ 4 h 9"/>
                <a:gd name="T12" fmla="*/ 4 w 9"/>
                <a:gd name="T13" fmla="*/ 0 h 9"/>
                <a:gd name="T14" fmla="*/ 0 60000 65536"/>
                <a:gd name="T15" fmla="*/ 0 60000 65536"/>
                <a:gd name="T16" fmla="*/ 0 60000 65536"/>
                <a:gd name="T17" fmla="*/ 0 60000 65536"/>
                <a:gd name="T18" fmla="*/ 0 60000 65536"/>
                <a:gd name="T19" fmla="*/ 0 60000 65536"/>
                <a:gd name="T20" fmla="*/ 0 60000 65536"/>
                <a:gd name="T21" fmla="*/ 0 w 9"/>
                <a:gd name="T22" fmla="*/ 0 h 9"/>
                <a:gd name="T23" fmla="*/ 9 w 9"/>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9">
                  <a:moveTo>
                    <a:pt x="4" y="0"/>
                  </a:moveTo>
                  <a:lnTo>
                    <a:pt x="4" y="0"/>
                  </a:lnTo>
                  <a:lnTo>
                    <a:pt x="0" y="4"/>
                  </a:lnTo>
                  <a:lnTo>
                    <a:pt x="4" y="8"/>
                  </a:lnTo>
                  <a:lnTo>
                    <a:pt x="8" y="8"/>
                  </a:lnTo>
                  <a:lnTo>
                    <a:pt x="8" y="4"/>
                  </a:lnTo>
                  <a:lnTo>
                    <a:pt x="4" y="0"/>
                  </a:lnTo>
                </a:path>
              </a:pathLst>
            </a:custGeom>
            <a:solidFill>
              <a:srgbClr val="1D6F88"/>
            </a:solidFill>
            <a:ln w="6350" cap="rnd" cmpd="sng" algn="ctr">
              <a:solidFill>
                <a:srgbClr val="FFFFFF"/>
              </a:solidFill>
              <a:prstDash val="solid"/>
              <a:round/>
              <a:headEnd type="none" w="med" len="med"/>
              <a:tailEnd type="none" w="med" len="med"/>
            </a:ln>
          </p:spPr>
          <p:txBody>
            <a:bodyPr/>
            <a:lstStyle/>
            <a:p>
              <a:pPr algn="ctr"/>
              <a:endParaRPr lang="en-US" sz="1400">
                <a:solidFill>
                  <a:srgbClr val="000000"/>
                </a:solidFill>
                <a:latin typeface="Arial" pitchFamily="34" charset="0"/>
                <a:cs typeface="Arial" pitchFamily="34" charset="0"/>
              </a:endParaRPr>
            </a:p>
          </p:txBody>
        </p:sp>
        <p:sp>
          <p:nvSpPr>
            <p:cNvPr id="17" name="Freeform 64">
              <a:extLst>
                <a:ext uri="{FF2B5EF4-FFF2-40B4-BE49-F238E27FC236}">
                  <a16:creationId xmlns:a16="http://schemas.microsoft.com/office/drawing/2014/main" id="{ED7C992A-35A7-4280-9FE8-3370345769F5}"/>
                </a:ext>
              </a:extLst>
            </p:cNvPr>
            <p:cNvSpPr>
              <a:spLocks/>
            </p:cNvSpPr>
            <p:nvPr/>
          </p:nvSpPr>
          <p:spPr bwMode="gray">
            <a:xfrm>
              <a:off x="6745748" y="787789"/>
              <a:ext cx="690910" cy="547688"/>
            </a:xfrm>
            <a:custGeom>
              <a:avLst/>
              <a:gdLst>
                <a:gd name="T0" fmla="*/ 118 w 449"/>
                <a:gd name="T1" fmla="*/ 195 h 345"/>
                <a:gd name="T2" fmla="*/ 134 w 449"/>
                <a:gd name="T3" fmla="*/ 211 h 345"/>
                <a:gd name="T4" fmla="*/ 102 w 449"/>
                <a:gd name="T5" fmla="*/ 195 h 345"/>
                <a:gd name="T6" fmla="*/ 63 w 449"/>
                <a:gd name="T7" fmla="*/ 188 h 345"/>
                <a:gd name="T8" fmla="*/ 71 w 449"/>
                <a:gd name="T9" fmla="*/ 227 h 345"/>
                <a:gd name="T10" fmla="*/ 94 w 449"/>
                <a:gd name="T11" fmla="*/ 219 h 345"/>
                <a:gd name="T12" fmla="*/ 110 w 449"/>
                <a:gd name="T13" fmla="*/ 242 h 345"/>
                <a:gd name="T14" fmla="*/ 149 w 449"/>
                <a:gd name="T15" fmla="*/ 266 h 345"/>
                <a:gd name="T16" fmla="*/ 173 w 449"/>
                <a:gd name="T17" fmla="*/ 321 h 345"/>
                <a:gd name="T18" fmla="*/ 189 w 449"/>
                <a:gd name="T19" fmla="*/ 305 h 345"/>
                <a:gd name="T20" fmla="*/ 212 w 449"/>
                <a:gd name="T21" fmla="*/ 321 h 345"/>
                <a:gd name="T22" fmla="*/ 220 w 449"/>
                <a:gd name="T23" fmla="*/ 336 h 345"/>
                <a:gd name="T24" fmla="*/ 252 w 449"/>
                <a:gd name="T25" fmla="*/ 336 h 345"/>
                <a:gd name="T26" fmla="*/ 275 w 449"/>
                <a:gd name="T27" fmla="*/ 328 h 345"/>
                <a:gd name="T28" fmla="*/ 259 w 449"/>
                <a:gd name="T29" fmla="*/ 297 h 345"/>
                <a:gd name="T30" fmla="*/ 299 w 449"/>
                <a:gd name="T31" fmla="*/ 297 h 345"/>
                <a:gd name="T32" fmla="*/ 291 w 449"/>
                <a:gd name="T33" fmla="*/ 266 h 345"/>
                <a:gd name="T34" fmla="*/ 299 w 449"/>
                <a:gd name="T35" fmla="*/ 227 h 345"/>
                <a:gd name="T36" fmla="*/ 307 w 449"/>
                <a:gd name="T37" fmla="*/ 180 h 345"/>
                <a:gd name="T38" fmla="*/ 354 w 449"/>
                <a:gd name="T39" fmla="*/ 164 h 345"/>
                <a:gd name="T40" fmla="*/ 362 w 449"/>
                <a:gd name="T41" fmla="*/ 133 h 345"/>
                <a:gd name="T42" fmla="*/ 385 w 449"/>
                <a:gd name="T43" fmla="*/ 117 h 345"/>
                <a:gd name="T44" fmla="*/ 417 w 449"/>
                <a:gd name="T45" fmla="*/ 70 h 345"/>
                <a:gd name="T46" fmla="*/ 448 w 449"/>
                <a:gd name="T47" fmla="*/ 47 h 345"/>
                <a:gd name="T48" fmla="*/ 417 w 449"/>
                <a:gd name="T49" fmla="*/ 23 h 345"/>
                <a:gd name="T50" fmla="*/ 338 w 449"/>
                <a:gd name="T51" fmla="*/ 63 h 345"/>
                <a:gd name="T52" fmla="*/ 267 w 449"/>
                <a:gd name="T53" fmla="*/ 63 h 345"/>
                <a:gd name="T54" fmla="*/ 212 w 449"/>
                <a:gd name="T55" fmla="*/ 31 h 345"/>
                <a:gd name="T56" fmla="*/ 196 w 449"/>
                <a:gd name="T57" fmla="*/ 23 h 345"/>
                <a:gd name="T58" fmla="*/ 181 w 449"/>
                <a:gd name="T59" fmla="*/ 0 h 345"/>
                <a:gd name="T60" fmla="*/ 126 w 449"/>
                <a:gd name="T61" fmla="*/ 16 h 345"/>
                <a:gd name="T62" fmla="*/ 110 w 449"/>
                <a:gd name="T63" fmla="*/ 55 h 345"/>
                <a:gd name="T64" fmla="*/ 71 w 449"/>
                <a:gd name="T65" fmla="*/ 39 h 345"/>
                <a:gd name="T66" fmla="*/ 16 w 449"/>
                <a:gd name="T67" fmla="*/ 55 h 345"/>
                <a:gd name="T68" fmla="*/ 0 w 449"/>
                <a:gd name="T69" fmla="*/ 94 h 345"/>
                <a:gd name="T70" fmla="*/ 55 w 449"/>
                <a:gd name="T71" fmla="*/ 86 h 345"/>
                <a:gd name="T72" fmla="*/ 86 w 449"/>
                <a:gd name="T73" fmla="*/ 109 h 345"/>
                <a:gd name="T74" fmla="*/ 110 w 449"/>
                <a:gd name="T75" fmla="*/ 164 h 345"/>
                <a:gd name="T76" fmla="*/ 118 w 449"/>
                <a:gd name="T77" fmla="*/ 195 h 3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49"/>
                <a:gd name="T118" fmla="*/ 0 h 345"/>
                <a:gd name="T119" fmla="*/ 449 w 449"/>
                <a:gd name="T120" fmla="*/ 345 h 3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49" h="345">
                  <a:moveTo>
                    <a:pt x="118" y="195"/>
                  </a:moveTo>
                  <a:lnTo>
                    <a:pt x="118" y="195"/>
                  </a:lnTo>
                  <a:lnTo>
                    <a:pt x="134" y="195"/>
                  </a:lnTo>
                  <a:lnTo>
                    <a:pt x="134" y="211"/>
                  </a:lnTo>
                  <a:lnTo>
                    <a:pt x="118" y="211"/>
                  </a:lnTo>
                  <a:lnTo>
                    <a:pt x="102" y="195"/>
                  </a:lnTo>
                  <a:lnTo>
                    <a:pt x="79" y="188"/>
                  </a:lnTo>
                  <a:lnTo>
                    <a:pt x="63" y="188"/>
                  </a:lnTo>
                  <a:lnTo>
                    <a:pt x="55" y="211"/>
                  </a:lnTo>
                  <a:lnTo>
                    <a:pt x="71" y="227"/>
                  </a:lnTo>
                  <a:lnTo>
                    <a:pt x="94" y="211"/>
                  </a:lnTo>
                  <a:lnTo>
                    <a:pt x="94" y="219"/>
                  </a:lnTo>
                  <a:lnTo>
                    <a:pt x="94" y="235"/>
                  </a:lnTo>
                  <a:lnTo>
                    <a:pt x="110" y="242"/>
                  </a:lnTo>
                  <a:lnTo>
                    <a:pt x="126" y="266"/>
                  </a:lnTo>
                  <a:lnTo>
                    <a:pt x="149" y="266"/>
                  </a:lnTo>
                  <a:lnTo>
                    <a:pt x="157" y="297"/>
                  </a:lnTo>
                  <a:lnTo>
                    <a:pt x="173" y="321"/>
                  </a:lnTo>
                  <a:lnTo>
                    <a:pt x="189" y="321"/>
                  </a:lnTo>
                  <a:lnTo>
                    <a:pt x="189" y="305"/>
                  </a:lnTo>
                  <a:lnTo>
                    <a:pt x="204" y="297"/>
                  </a:lnTo>
                  <a:lnTo>
                    <a:pt x="212" y="321"/>
                  </a:lnTo>
                  <a:lnTo>
                    <a:pt x="204" y="336"/>
                  </a:lnTo>
                  <a:lnTo>
                    <a:pt x="220" y="336"/>
                  </a:lnTo>
                  <a:lnTo>
                    <a:pt x="228" y="344"/>
                  </a:lnTo>
                  <a:lnTo>
                    <a:pt x="252" y="336"/>
                  </a:lnTo>
                  <a:lnTo>
                    <a:pt x="275" y="344"/>
                  </a:lnTo>
                  <a:lnTo>
                    <a:pt x="275" y="328"/>
                  </a:lnTo>
                  <a:lnTo>
                    <a:pt x="267" y="313"/>
                  </a:lnTo>
                  <a:lnTo>
                    <a:pt x="259" y="297"/>
                  </a:lnTo>
                  <a:lnTo>
                    <a:pt x="275" y="289"/>
                  </a:lnTo>
                  <a:lnTo>
                    <a:pt x="299" y="297"/>
                  </a:lnTo>
                  <a:lnTo>
                    <a:pt x="291" y="281"/>
                  </a:lnTo>
                  <a:lnTo>
                    <a:pt x="291" y="266"/>
                  </a:lnTo>
                  <a:lnTo>
                    <a:pt x="299" y="258"/>
                  </a:lnTo>
                  <a:lnTo>
                    <a:pt x="299" y="227"/>
                  </a:lnTo>
                  <a:lnTo>
                    <a:pt x="307" y="203"/>
                  </a:lnTo>
                  <a:lnTo>
                    <a:pt x="307" y="180"/>
                  </a:lnTo>
                  <a:lnTo>
                    <a:pt x="307" y="172"/>
                  </a:lnTo>
                  <a:lnTo>
                    <a:pt x="354" y="164"/>
                  </a:lnTo>
                  <a:lnTo>
                    <a:pt x="369" y="149"/>
                  </a:lnTo>
                  <a:lnTo>
                    <a:pt x="362" y="133"/>
                  </a:lnTo>
                  <a:lnTo>
                    <a:pt x="377" y="133"/>
                  </a:lnTo>
                  <a:lnTo>
                    <a:pt x="385" y="117"/>
                  </a:lnTo>
                  <a:lnTo>
                    <a:pt x="393" y="94"/>
                  </a:lnTo>
                  <a:lnTo>
                    <a:pt x="417" y="70"/>
                  </a:lnTo>
                  <a:lnTo>
                    <a:pt x="424" y="55"/>
                  </a:lnTo>
                  <a:lnTo>
                    <a:pt x="448" y="47"/>
                  </a:lnTo>
                  <a:lnTo>
                    <a:pt x="440" y="23"/>
                  </a:lnTo>
                  <a:lnTo>
                    <a:pt x="417" y="23"/>
                  </a:lnTo>
                  <a:lnTo>
                    <a:pt x="401" y="39"/>
                  </a:lnTo>
                  <a:lnTo>
                    <a:pt x="338" y="63"/>
                  </a:lnTo>
                  <a:lnTo>
                    <a:pt x="322" y="55"/>
                  </a:lnTo>
                  <a:lnTo>
                    <a:pt x="267" y="63"/>
                  </a:lnTo>
                  <a:lnTo>
                    <a:pt x="244" y="31"/>
                  </a:lnTo>
                  <a:lnTo>
                    <a:pt x="212" y="31"/>
                  </a:lnTo>
                  <a:lnTo>
                    <a:pt x="212" y="23"/>
                  </a:lnTo>
                  <a:lnTo>
                    <a:pt x="196" y="23"/>
                  </a:lnTo>
                  <a:lnTo>
                    <a:pt x="196" y="31"/>
                  </a:lnTo>
                  <a:lnTo>
                    <a:pt x="181" y="0"/>
                  </a:lnTo>
                  <a:lnTo>
                    <a:pt x="165" y="16"/>
                  </a:lnTo>
                  <a:lnTo>
                    <a:pt x="126" y="16"/>
                  </a:lnTo>
                  <a:lnTo>
                    <a:pt x="110" y="31"/>
                  </a:lnTo>
                  <a:lnTo>
                    <a:pt x="110" y="55"/>
                  </a:lnTo>
                  <a:lnTo>
                    <a:pt x="94" y="39"/>
                  </a:lnTo>
                  <a:lnTo>
                    <a:pt x="71" y="39"/>
                  </a:lnTo>
                  <a:lnTo>
                    <a:pt x="71" y="47"/>
                  </a:lnTo>
                  <a:lnTo>
                    <a:pt x="16" y="55"/>
                  </a:lnTo>
                  <a:lnTo>
                    <a:pt x="0" y="70"/>
                  </a:lnTo>
                  <a:lnTo>
                    <a:pt x="0" y="94"/>
                  </a:lnTo>
                  <a:lnTo>
                    <a:pt x="31" y="94"/>
                  </a:lnTo>
                  <a:lnTo>
                    <a:pt x="55" y="86"/>
                  </a:lnTo>
                  <a:lnTo>
                    <a:pt x="71" y="102"/>
                  </a:lnTo>
                  <a:lnTo>
                    <a:pt x="86" y="109"/>
                  </a:lnTo>
                  <a:lnTo>
                    <a:pt x="86" y="133"/>
                  </a:lnTo>
                  <a:lnTo>
                    <a:pt x="110" y="164"/>
                  </a:lnTo>
                  <a:lnTo>
                    <a:pt x="118" y="172"/>
                  </a:lnTo>
                  <a:lnTo>
                    <a:pt x="118" y="195"/>
                  </a:lnTo>
                </a:path>
              </a:pathLst>
            </a:custGeom>
            <a:solidFill>
              <a:srgbClr val="9FD9EB"/>
            </a:solidFill>
            <a:ln w="6350" cap="rnd" cmpd="sng" algn="ctr">
              <a:solidFill>
                <a:srgbClr val="FFFFFF"/>
              </a:solidFill>
              <a:prstDash val="solid"/>
              <a:round/>
              <a:headEnd type="none" w="med" len="med"/>
              <a:tailEnd type="none" w="med" len="med"/>
            </a:ln>
          </p:spPr>
          <p:txBody>
            <a:bodyPr/>
            <a:lstStyle/>
            <a:p>
              <a:pPr algn="ctr"/>
              <a:endParaRPr lang="en-US" sz="1400">
                <a:solidFill>
                  <a:srgbClr val="000000"/>
                </a:solidFill>
                <a:latin typeface="Arial" pitchFamily="34" charset="0"/>
                <a:cs typeface="Arial" pitchFamily="34" charset="0"/>
              </a:endParaRPr>
            </a:p>
          </p:txBody>
        </p:sp>
        <p:sp>
          <p:nvSpPr>
            <p:cNvPr id="18" name="Freeform 65">
              <a:extLst>
                <a:ext uri="{FF2B5EF4-FFF2-40B4-BE49-F238E27FC236}">
                  <a16:creationId xmlns:a16="http://schemas.microsoft.com/office/drawing/2014/main" id="{6D80457E-F915-47EC-BE9B-3CEFB5C536DA}"/>
                </a:ext>
              </a:extLst>
            </p:cNvPr>
            <p:cNvSpPr>
              <a:spLocks/>
            </p:cNvSpPr>
            <p:nvPr/>
          </p:nvSpPr>
          <p:spPr bwMode="gray">
            <a:xfrm>
              <a:off x="7142752" y="867164"/>
              <a:ext cx="690910" cy="788988"/>
            </a:xfrm>
            <a:custGeom>
              <a:avLst/>
              <a:gdLst>
                <a:gd name="T0" fmla="*/ 157 w 449"/>
                <a:gd name="T1" fmla="*/ 472 h 497"/>
                <a:gd name="T2" fmla="*/ 141 w 449"/>
                <a:gd name="T3" fmla="*/ 441 h 497"/>
                <a:gd name="T4" fmla="*/ 141 w 449"/>
                <a:gd name="T5" fmla="*/ 417 h 497"/>
                <a:gd name="T6" fmla="*/ 204 w 449"/>
                <a:gd name="T7" fmla="*/ 409 h 497"/>
                <a:gd name="T8" fmla="*/ 157 w 449"/>
                <a:gd name="T9" fmla="*/ 370 h 497"/>
                <a:gd name="T10" fmla="*/ 102 w 449"/>
                <a:gd name="T11" fmla="*/ 331 h 497"/>
                <a:gd name="T12" fmla="*/ 63 w 449"/>
                <a:gd name="T13" fmla="*/ 315 h 497"/>
                <a:gd name="T14" fmla="*/ 16 w 449"/>
                <a:gd name="T15" fmla="*/ 299 h 497"/>
                <a:gd name="T16" fmla="*/ 8 w 449"/>
                <a:gd name="T17" fmla="*/ 268 h 497"/>
                <a:gd name="T18" fmla="*/ 16 w 449"/>
                <a:gd name="T19" fmla="*/ 244 h 497"/>
                <a:gd name="T20" fmla="*/ 31 w 449"/>
                <a:gd name="T21" fmla="*/ 236 h 497"/>
                <a:gd name="T22" fmla="*/ 39 w 449"/>
                <a:gd name="T23" fmla="*/ 213 h 497"/>
                <a:gd name="T24" fmla="*/ 47 w 449"/>
                <a:gd name="T25" fmla="*/ 157 h 497"/>
                <a:gd name="T26" fmla="*/ 47 w 449"/>
                <a:gd name="T27" fmla="*/ 126 h 497"/>
                <a:gd name="T28" fmla="*/ 110 w 449"/>
                <a:gd name="T29" fmla="*/ 102 h 497"/>
                <a:gd name="T30" fmla="*/ 118 w 449"/>
                <a:gd name="T31" fmla="*/ 87 h 497"/>
                <a:gd name="T32" fmla="*/ 134 w 449"/>
                <a:gd name="T33" fmla="*/ 47 h 497"/>
                <a:gd name="T34" fmla="*/ 165 w 449"/>
                <a:gd name="T35" fmla="*/ 8 h 497"/>
                <a:gd name="T36" fmla="*/ 196 w 449"/>
                <a:gd name="T37" fmla="*/ 8 h 497"/>
                <a:gd name="T38" fmla="*/ 228 w 449"/>
                <a:gd name="T39" fmla="*/ 24 h 497"/>
                <a:gd name="T40" fmla="*/ 267 w 449"/>
                <a:gd name="T41" fmla="*/ 16 h 497"/>
                <a:gd name="T42" fmla="*/ 252 w 449"/>
                <a:gd name="T43" fmla="*/ 87 h 497"/>
                <a:gd name="T44" fmla="*/ 275 w 449"/>
                <a:gd name="T45" fmla="*/ 102 h 497"/>
                <a:gd name="T46" fmla="*/ 307 w 449"/>
                <a:gd name="T47" fmla="*/ 63 h 497"/>
                <a:gd name="T48" fmla="*/ 338 w 449"/>
                <a:gd name="T49" fmla="*/ 94 h 497"/>
                <a:gd name="T50" fmla="*/ 354 w 449"/>
                <a:gd name="T51" fmla="*/ 102 h 497"/>
                <a:gd name="T52" fmla="*/ 440 w 449"/>
                <a:gd name="T53" fmla="*/ 126 h 497"/>
                <a:gd name="T54" fmla="*/ 432 w 449"/>
                <a:gd name="T55" fmla="*/ 157 h 497"/>
                <a:gd name="T56" fmla="*/ 393 w 449"/>
                <a:gd name="T57" fmla="*/ 197 h 497"/>
                <a:gd name="T58" fmla="*/ 369 w 449"/>
                <a:gd name="T59" fmla="*/ 228 h 497"/>
                <a:gd name="T60" fmla="*/ 322 w 449"/>
                <a:gd name="T61" fmla="*/ 252 h 497"/>
                <a:gd name="T62" fmla="*/ 314 w 449"/>
                <a:gd name="T63" fmla="*/ 276 h 497"/>
                <a:gd name="T64" fmla="*/ 299 w 449"/>
                <a:gd name="T65" fmla="*/ 339 h 497"/>
                <a:gd name="T66" fmla="*/ 283 w 449"/>
                <a:gd name="T67" fmla="*/ 441 h 497"/>
                <a:gd name="T68" fmla="*/ 283 w 449"/>
                <a:gd name="T69" fmla="*/ 480 h 497"/>
                <a:gd name="T70" fmla="*/ 236 w 449"/>
                <a:gd name="T71" fmla="*/ 496 h 497"/>
                <a:gd name="T72" fmla="*/ 181 w 449"/>
                <a:gd name="T73" fmla="*/ 488 h 49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9"/>
                <a:gd name="T112" fmla="*/ 0 h 497"/>
                <a:gd name="T113" fmla="*/ 449 w 449"/>
                <a:gd name="T114" fmla="*/ 497 h 49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9" h="497">
                  <a:moveTo>
                    <a:pt x="157" y="472"/>
                  </a:moveTo>
                  <a:lnTo>
                    <a:pt x="157" y="472"/>
                  </a:lnTo>
                  <a:lnTo>
                    <a:pt x="157" y="457"/>
                  </a:lnTo>
                  <a:lnTo>
                    <a:pt x="141" y="441"/>
                  </a:lnTo>
                  <a:lnTo>
                    <a:pt x="126" y="433"/>
                  </a:lnTo>
                  <a:lnTo>
                    <a:pt x="141" y="417"/>
                  </a:lnTo>
                  <a:lnTo>
                    <a:pt x="189" y="425"/>
                  </a:lnTo>
                  <a:lnTo>
                    <a:pt x="204" y="409"/>
                  </a:lnTo>
                  <a:lnTo>
                    <a:pt x="181" y="386"/>
                  </a:lnTo>
                  <a:lnTo>
                    <a:pt x="157" y="370"/>
                  </a:lnTo>
                  <a:lnTo>
                    <a:pt x="118" y="339"/>
                  </a:lnTo>
                  <a:lnTo>
                    <a:pt x="102" y="331"/>
                  </a:lnTo>
                  <a:lnTo>
                    <a:pt x="94" y="315"/>
                  </a:lnTo>
                  <a:lnTo>
                    <a:pt x="63" y="315"/>
                  </a:lnTo>
                  <a:lnTo>
                    <a:pt x="39" y="307"/>
                  </a:lnTo>
                  <a:lnTo>
                    <a:pt x="16" y="299"/>
                  </a:lnTo>
                  <a:lnTo>
                    <a:pt x="16" y="283"/>
                  </a:lnTo>
                  <a:lnTo>
                    <a:pt x="8" y="268"/>
                  </a:lnTo>
                  <a:lnTo>
                    <a:pt x="0" y="252"/>
                  </a:lnTo>
                  <a:lnTo>
                    <a:pt x="16" y="244"/>
                  </a:lnTo>
                  <a:lnTo>
                    <a:pt x="39" y="252"/>
                  </a:lnTo>
                  <a:lnTo>
                    <a:pt x="31" y="236"/>
                  </a:lnTo>
                  <a:lnTo>
                    <a:pt x="31" y="220"/>
                  </a:lnTo>
                  <a:lnTo>
                    <a:pt x="39" y="213"/>
                  </a:lnTo>
                  <a:lnTo>
                    <a:pt x="39" y="181"/>
                  </a:lnTo>
                  <a:lnTo>
                    <a:pt x="47" y="157"/>
                  </a:lnTo>
                  <a:lnTo>
                    <a:pt x="47" y="134"/>
                  </a:lnTo>
                  <a:lnTo>
                    <a:pt x="47" y="126"/>
                  </a:lnTo>
                  <a:lnTo>
                    <a:pt x="94" y="118"/>
                  </a:lnTo>
                  <a:lnTo>
                    <a:pt x="110" y="102"/>
                  </a:lnTo>
                  <a:lnTo>
                    <a:pt x="102" y="87"/>
                  </a:lnTo>
                  <a:lnTo>
                    <a:pt x="118" y="87"/>
                  </a:lnTo>
                  <a:lnTo>
                    <a:pt x="126" y="71"/>
                  </a:lnTo>
                  <a:lnTo>
                    <a:pt x="134" y="47"/>
                  </a:lnTo>
                  <a:lnTo>
                    <a:pt x="157" y="24"/>
                  </a:lnTo>
                  <a:lnTo>
                    <a:pt x="165" y="8"/>
                  </a:lnTo>
                  <a:lnTo>
                    <a:pt x="189" y="0"/>
                  </a:lnTo>
                  <a:lnTo>
                    <a:pt x="196" y="8"/>
                  </a:lnTo>
                  <a:lnTo>
                    <a:pt x="220" y="8"/>
                  </a:lnTo>
                  <a:lnTo>
                    <a:pt x="228" y="24"/>
                  </a:lnTo>
                  <a:lnTo>
                    <a:pt x="244" y="8"/>
                  </a:lnTo>
                  <a:lnTo>
                    <a:pt x="267" y="16"/>
                  </a:lnTo>
                  <a:lnTo>
                    <a:pt x="275" y="31"/>
                  </a:lnTo>
                  <a:lnTo>
                    <a:pt x="252" y="87"/>
                  </a:lnTo>
                  <a:lnTo>
                    <a:pt x="259" y="102"/>
                  </a:lnTo>
                  <a:lnTo>
                    <a:pt x="275" y="102"/>
                  </a:lnTo>
                  <a:lnTo>
                    <a:pt x="283" y="71"/>
                  </a:lnTo>
                  <a:lnTo>
                    <a:pt x="307" y="63"/>
                  </a:lnTo>
                  <a:lnTo>
                    <a:pt x="307" y="94"/>
                  </a:lnTo>
                  <a:lnTo>
                    <a:pt x="338" y="94"/>
                  </a:lnTo>
                  <a:lnTo>
                    <a:pt x="338" y="118"/>
                  </a:lnTo>
                  <a:lnTo>
                    <a:pt x="354" y="102"/>
                  </a:lnTo>
                  <a:lnTo>
                    <a:pt x="385" y="126"/>
                  </a:lnTo>
                  <a:lnTo>
                    <a:pt x="440" y="126"/>
                  </a:lnTo>
                  <a:lnTo>
                    <a:pt x="448" y="150"/>
                  </a:lnTo>
                  <a:lnTo>
                    <a:pt x="432" y="157"/>
                  </a:lnTo>
                  <a:lnTo>
                    <a:pt x="409" y="189"/>
                  </a:lnTo>
                  <a:lnTo>
                    <a:pt x="393" y="197"/>
                  </a:lnTo>
                  <a:lnTo>
                    <a:pt x="393" y="205"/>
                  </a:lnTo>
                  <a:lnTo>
                    <a:pt x="369" y="228"/>
                  </a:lnTo>
                  <a:lnTo>
                    <a:pt x="330" y="236"/>
                  </a:lnTo>
                  <a:lnTo>
                    <a:pt x="322" y="252"/>
                  </a:lnTo>
                  <a:lnTo>
                    <a:pt x="330" y="276"/>
                  </a:lnTo>
                  <a:lnTo>
                    <a:pt x="314" y="276"/>
                  </a:lnTo>
                  <a:lnTo>
                    <a:pt x="291" y="299"/>
                  </a:lnTo>
                  <a:lnTo>
                    <a:pt x="299" y="339"/>
                  </a:lnTo>
                  <a:lnTo>
                    <a:pt x="283" y="386"/>
                  </a:lnTo>
                  <a:lnTo>
                    <a:pt x="283" y="441"/>
                  </a:lnTo>
                  <a:lnTo>
                    <a:pt x="291" y="465"/>
                  </a:lnTo>
                  <a:lnTo>
                    <a:pt x="283" y="480"/>
                  </a:lnTo>
                  <a:lnTo>
                    <a:pt x="267" y="496"/>
                  </a:lnTo>
                  <a:lnTo>
                    <a:pt x="236" y="496"/>
                  </a:lnTo>
                  <a:lnTo>
                    <a:pt x="212" y="488"/>
                  </a:lnTo>
                  <a:lnTo>
                    <a:pt x="181" y="488"/>
                  </a:lnTo>
                  <a:lnTo>
                    <a:pt x="157" y="472"/>
                  </a:lnTo>
                </a:path>
              </a:pathLst>
            </a:custGeom>
            <a:solidFill>
              <a:srgbClr val="9FD9EB"/>
            </a:solidFill>
            <a:ln w="6350" cap="rnd" cmpd="sng" algn="ctr">
              <a:solidFill>
                <a:srgbClr val="FFFFFF"/>
              </a:solidFill>
              <a:prstDash val="solid"/>
              <a:round/>
              <a:headEnd type="none" w="med" len="med"/>
              <a:tailEnd type="none" w="med" len="med"/>
            </a:ln>
          </p:spPr>
          <p:txBody>
            <a:bodyPr/>
            <a:lstStyle/>
            <a:p>
              <a:pPr algn="ctr"/>
              <a:endParaRPr lang="en-US" sz="1400">
                <a:solidFill>
                  <a:srgbClr val="000000"/>
                </a:solidFill>
                <a:latin typeface="Arial" pitchFamily="34" charset="0"/>
                <a:cs typeface="Arial" pitchFamily="34" charset="0"/>
              </a:endParaRPr>
            </a:p>
          </p:txBody>
        </p:sp>
        <p:sp>
          <p:nvSpPr>
            <p:cNvPr id="19" name="Freeform 66">
              <a:extLst>
                <a:ext uri="{FF2B5EF4-FFF2-40B4-BE49-F238E27FC236}">
                  <a16:creationId xmlns:a16="http://schemas.microsoft.com/office/drawing/2014/main" id="{3F89F910-9ACB-4C58-83F5-B5E3D2870563}"/>
                </a:ext>
              </a:extLst>
            </p:cNvPr>
            <p:cNvSpPr>
              <a:spLocks/>
            </p:cNvSpPr>
            <p:nvPr/>
          </p:nvSpPr>
          <p:spPr bwMode="gray">
            <a:xfrm>
              <a:off x="7244311" y="1095764"/>
              <a:ext cx="1171008" cy="1677988"/>
            </a:xfrm>
            <a:custGeom>
              <a:avLst/>
              <a:gdLst>
                <a:gd name="T0" fmla="*/ 649 w 761"/>
                <a:gd name="T1" fmla="*/ 659 h 1057"/>
                <a:gd name="T2" fmla="*/ 625 w 761"/>
                <a:gd name="T3" fmla="*/ 746 h 1057"/>
                <a:gd name="T4" fmla="*/ 538 w 761"/>
                <a:gd name="T5" fmla="*/ 746 h 1057"/>
                <a:gd name="T6" fmla="*/ 523 w 761"/>
                <a:gd name="T7" fmla="*/ 786 h 1057"/>
                <a:gd name="T8" fmla="*/ 515 w 761"/>
                <a:gd name="T9" fmla="*/ 818 h 1057"/>
                <a:gd name="T10" fmla="*/ 491 w 761"/>
                <a:gd name="T11" fmla="*/ 858 h 1057"/>
                <a:gd name="T12" fmla="*/ 507 w 761"/>
                <a:gd name="T13" fmla="*/ 889 h 1057"/>
                <a:gd name="T14" fmla="*/ 483 w 761"/>
                <a:gd name="T15" fmla="*/ 921 h 1057"/>
                <a:gd name="T16" fmla="*/ 412 w 761"/>
                <a:gd name="T17" fmla="*/ 977 h 1057"/>
                <a:gd name="T18" fmla="*/ 388 w 761"/>
                <a:gd name="T19" fmla="*/ 1024 h 1057"/>
                <a:gd name="T20" fmla="*/ 372 w 761"/>
                <a:gd name="T21" fmla="*/ 1040 h 1057"/>
                <a:gd name="T22" fmla="*/ 356 w 761"/>
                <a:gd name="T23" fmla="*/ 1032 h 1057"/>
                <a:gd name="T24" fmla="*/ 301 w 761"/>
                <a:gd name="T25" fmla="*/ 1032 h 1057"/>
                <a:gd name="T26" fmla="*/ 301 w 761"/>
                <a:gd name="T27" fmla="*/ 1000 h 1057"/>
                <a:gd name="T28" fmla="*/ 245 w 761"/>
                <a:gd name="T29" fmla="*/ 961 h 1057"/>
                <a:gd name="T30" fmla="*/ 198 w 761"/>
                <a:gd name="T31" fmla="*/ 945 h 1057"/>
                <a:gd name="T32" fmla="*/ 158 w 761"/>
                <a:gd name="T33" fmla="*/ 921 h 1057"/>
                <a:gd name="T34" fmla="*/ 119 w 761"/>
                <a:gd name="T35" fmla="*/ 881 h 1057"/>
                <a:gd name="T36" fmla="*/ 135 w 761"/>
                <a:gd name="T37" fmla="*/ 858 h 1057"/>
                <a:gd name="T38" fmla="*/ 135 w 761"/>
                <a:gd name="T39" fmla="*/ 826 h 1057"/>
                <a:gd name="T40" fmla="*/ 166 w 761"/>
                <a:gd name="T41" fmla="*/ 810 h 1057"/>
                <a:gd name="T42" fmla="*/ 150 w 761"/>
                <a:gd name="T43" fmla="*/ 738 h 1057"/>
                <a:gd name="T44" fmla="*/ 127 w 761"/>
                <a:gd name="T45" fmla="*/ 667 h 1057"/>
                <a:gd name="T46" fmla="*/ 103 w 761"/>
                <a:gd name="T47" fmla="*/ 635 h 1057"/>
                <a:gd name="T48" fmla="*/ 40 w 761"/>
                <a:gd name="T49" fmla="*/ 611 h 1057"/>
                <a:gd name="T50" fmla="*/ 8 w 761"/>
                <a:gd name="T51" fmla="*/ 580 h 1057"/>
                <a:gd name="T52" fmla="*/ 24 w 761"/>
                <a:gd name="T53" fmla="*/ 516 h 1057"/>
                <a:gd name="T54" fmla="*/ 48 w 761"/>
                <a:gd name="T55" fmla="*/ 532 h 1057"/>
                <a:gd name="T56" fmla="*/ 55 w 761"/>
                <a:gd name="T57" fmla="*/ 476 h 1057"/>
                <a:gd name="T58" fmla="*/ 79 w 761"/>
                <a:gd name="T59" fmla="*/ 461 h 1057"/>
                <a:gd name="T60" fmla="*/ 103 w 761"/>
                <a:gd name="T61" fmla="*/ 413 h 1057"/>
                <a:gd name="T62" fmla="*/ 103 w 761"/>
                <a:gd name="T63" fmla="*/ 365 h 1057"/>
                <a:gd name="T64" fmla="*/ 87 w 761"/>
                <a:gd name="T65" fmla="*/ 326 h 1057"/>
                <a:gd name="T66" fmla="*/ 143 w 761"/>
                <a:gd name="T67" fmla="*/ 341 h 1057"/>
                <a:gd name="T68" fmla="*/ 198 w 761"/>
                <a:gd name="T69" fmla="*/ 349 h 1057"/>
                <a:gd name="T70" fmla="*/ 214 w 761"/>
                <a:gd name="T71" fmla="*/ 294 h 1057"/>
                <a:gd name="T72" fmla="*/ 230 w 761"/>
                <a:gd name="T73" fmla="*/ 191 h 1057"/>
                <a:gd name="T74" fmla="*/ 245 w 761"/>
                <a:gd name="T75" fmla="*/ 127 h 1057"/>
                <a:gd name="T76" fmla="*/ 253 w 761"/>
                <a:gd name="T77" fmla="*/ 103 h 1057"/>
                <a:gd name="T78" fmla="*/ 301 w 761"/>
                <a:gd name="T79" fmla="*/ 79 h 1057"/>
                <a:gd name="T80" fmla="*/ 325 w 761"/>
                <a:gd name="T81" fmla="*/ 48 h 1057"/>
                <a:gd name="T82" fmla="*/ 364 w 761"/>
                <a:gd name="T83" fmla="*/ 8 h 1057"/>
                <a:gd name="T84" fmla="*/ 420 w 761"/>
                <a:gd name="T85" fmla="*/ 40 h 1057"/>
                <a:gd name="T86" fmla="*/ 467 w 761"/>
                <a:gd name="T87" fmla="*/ 32 h 1057"/>
                <a:gd name="T88" fmla="*/ 530 w 761"/>
                <a:gd name="T89" fmla="*/ 40 h 1057"/>
                <a:gd name="T90" fmla="*/ 610 w 761"/>
                <a:gd name="T91" fmla="*/ 48 h 1057"/>
                <a:gd name="T92" fmla="*/ 657 w 761"/>
                <a:gd name="T93" fmla="*/ 48 h 1057"/>
                <a:gd name="T94" fmla="*/ 728 w 761"/>
                <a:gd name="T95" fmla="*/ 56 h 1057"/>
                <a:gd name="T96" fmla="*/ 760 w 761"/>
                <a:gd name="T97" fmla="*/ 183 h 1057"/>
                <a:gd name="T98" fmla="*/ 744 w 761"/>
                <a:gd name="T99" fmla="*/ 294 h 1057"/>
                <a:gd name="T100" fmla="*/ 720 w 761"/>
                <a:gd name="T101" fmla="*/ 365 h 1057"/>
                <a:gd name="T102" fmla="*/ 673 w 761"/>
                <a:gd name="T103" fmla="*/ 429 h 1057"/>
                <a:gd name="T104" fmla="*/ 673 w 761"/>
                <a:gd name="T105" fmla="*/ 484 h 1057"/>
                <a:gd name="T106" fmla="*/ 681 w 761"/>
                <a:gd name="T107" fmla="*/ 532 h 1057"/>
                <a:gd name="T108" fmla="*/ 649 w 761"/>
                <a:gd name="T109" fmla="*/ 588 h 1057"/>
                <a:gd name="T110" fmla="*/ 649 w 761"/>
                <a:gd name="T111" fmla="*/ 659 h 105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61"/>
                <a:gd name="T169" fmla="*/ 0 h 1057"/>
                <a:gd name="T170" fmla="*/ 761 w 761"/>
                <a:gd name="T171" fmla="*/ 1057 h 105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61" h="1057">
                  <a:moveTo>
                    <a:pt x="649" y="659"/>
                  </a:moveTo>
                  <a:lnTo>
                    <a:pt x="649" y="659"/>
                  </a:lnTo>
                  <a:lnTo>
                    <a:pt x="641" y="715"/>
                  </a:lnTo>
                  <a:lnTo>
                    <a:pt x="625" y="746"/>
                  </a:lnTo>
                  <a:lnTo>
                    <a:pt x="570" y="762"/>
                  </a:lnTo>
                  <a:lnTo>
                    <a:pt x="538" y="746"/>
                  </a:lnTo>
                  <a:lnTo>
                    <a:pt x="538" y="770"/>
                  </a:lnTo>
                  <a:lnTo>
                    <a:pt x="523" y="786"/>
                  </a:lnTo>
                  <a:lnTo>
                    <a:pt x="523" y="810"/>
                  </a:lnTo>
                  <a:lnTo>
                    <a:pt x="515" y="818"/>
                  </a:lnTo>
                  <a:lnTo>
                    <a:pt x="515" y="858"/>
                  </a:lnTo>
                  <a:lnTo>
                    <a:pt x="491" y="858"/>
                  </a:lnTo>
                  <a:lnTo>
                    <a:pt x="483" y="873"/>
                  </a:lnTo>
                  <a:lnTo>
                    <a:pt x="507" y="889"/>
                  </a:lnTo>
                  <a:lnTo>
                    <a:pt x="491" y="897"/>
                  </a:lnTo>
                  <a:lnTo>
                    <a:pt x="483" y="921"/>
                  </a:lnTo>
                  <a:lnTo>
                    <a:pt x="435" y="929"/>
                  </a:lnTo>
                  <a:lnTo>
                    <a:pt x="412" y="977"/>
                  </a:lnTo>
                  <a:lnTo>
                    <a:pt x="404" y="1000"/>
                  </a:lnTo>
                  <a:lnTo>
                    <a:pt x="388" y="1024"/>
                  </a:lnTo>
                  <a:lnTo>
                    <a:pt x="372" y="1032"/>
                  </a:lnTo>
                  <a:lnTo>
                    <a:pt x="372" y="1040"/>
                  </a:lnTo>
                  <a:lnTo>
                    <a:pt x="364" y="1056"/>
                  </a:lnTo>
                  <a:lnTo>
                    <a:pt x="356" y="1032"/>
                  </a:lnTo>
                  <a:lnTo>
                    <a:pt x="317" y="1024"/>
                  </a:lnTo>
                  <a:lnTo>
                    <a:pt x="301" y="1032"/>
                  </a:lnTo>
                  <a:lnTo>
                    <a:pt x="293" y="1016"/>
                  </a:lnTo>
                  <a:lnTo>
                    <a:pt x="301" y="1000"/>
                  </a:lnTo>
                  <a:lnTo>
                    <a:pt x="277" y="977"/>
                  </a:lnTo>
                  <a:lnTo>
                    <a:pt x="245" y="961"/>
                  </a:lnTo>
                  <a:lnTo>
                    <a:pt x="214" y="969"/>
                  </a:lnTo>
                  <a:lnTo>
                    <a:pt x="198" y="945"/>
                  </a:lnTo>
                  <a:lnTo>
                    <a:pt x="166" y="937"/>
                  </a:lnTo>
                  <a:lnTo>
                    <a:pt x="158" y="921"/>
                  </a:lnTo>
                  <a:lnTo>
                    <a:pt x="119" y="905"/>
                  </a:lnTo>
                  <a:lnTo>
                    <a:pt x="119" y="881"/>
                  </a:lnTo>
                  <a:lnTo>
                    <a:pt x="103" y="865"/>
                  </a:lnTo>
                  <a:lnTo>
                    <a:pt x="135" y="858"/>
                  </a:lnTo>
                  <a:lnTo>
                    <a:pt x="135" y="842"/>
                  </a:lnTo>
                  <a:lnTo>
                    <a:pt x="135" y="826"/>
                  </a:lnTo>
                  <a:lnTo>
                    <a:pt x="150" y="826"/>
                  </a:lnTo>
                  <a:lnTo>
                    <a:pt x="166" y="810"/>
                  </a:lnTo>
                  <a:lnTo>
                    <a:pt x="174" y="762"/>
                  </a:lnTo>
                  <a:lnTo>
                    <a:pt x="150" y="738"/>
                  </a:lnTo>
                  <a:lnTo>
                    <a:pt x="150" y="699"/>
                  </a:lnTo>
                  <a:lnTo>
                    <a:pt x="127" y="667"/>
                  </a:lnTo>
                  <a:lnTo>
                    <a:pt x="103" y="651"/>
                  </a:lnTo>
                  <a:lnTo>
                    <a:pt x="103" y="635"/>
                  </a:lnTo>
                  <a:lnTo>
                    <a:pt x="63" y="603"/>
                  </a:lnTo>
                  <a:lnTo>
                    <a:pt x="40" y="611"/>
                  </a:lnTo>
                  <a:lnTo>
                    <a:pt x="16" y="603"/>
                  </a:lnTo>
                  <a:lnTo>
                    <a:pt x="8" y="580"/>
                  </a:lnTo>
                  <a:lnTo>
                    <a:pt x="0" y="556"/>
                  </a:lnTo>
                  <a:lnTo>
                    <a:pt x="24" y="516"/>
                  </a:lnTo>
                  <a:lnTo>
                    <a:pt x="32" y="532"/>
                  </a:lnTo>
                  <a:lnTo>
                    <a:pt x="48" y="532"/>
                  </a:lnTo>
                  <a:lnTo>
                    <a:pt x="63" y="500"/>
                  </a:lnTo>
                  <a:lnTo>
                    <a:pt x="55" y="476"/>
                  </a:lnTo>
                  <a:lnTo>
                    <a:pt x="71" y="453"/>
                  </a:lnTo>
                  <a:lnTo>
                    <a:pt x="79" y="461"/>
                  </a:lnTo>
                  <a:lnTo>
                    <a:pt x="103" y="445"/>
                  </a:lnTo>
                  <a:lnTo>
                    <a:pt x="103" y="413"/>
                  </a:lnTo>
                  <a:lnTo>
                    <a:pt x="95" y="389"/>
                  </a:lnTo>
                  <a:lnTo>
                    <a:pt x="103" y="365"/>
                  </a:lnTo>
                  <a:lnTo>
                    <a:pt x="79" y="333"/>
                  </a:lnTo>
                  <a:lnTo>
                    <a:pt x="87" y="326"/>
                  </a:lnTo>
                  <a:lnTo>
                    <a:pt x="111" y="341"/>
                  </a:lnTo>
                  <a:lnTo>
                    <a:pt x="143" y="341"/>
                  </a:lnTo>
                  <a:lnTo>
                    <a:pt x="166" y="349"/>
                  </a:lnTo>
                  <a:lnTo>
                    <a:pt x="198" y="349"/>
                  </a:lnTo>
                  <a:lnTo>
                    <a:pt x="222" y="318"/>
                  </a:lnTo>
                  <a:lnTo>
                    <a:pt x="214" y="294"/>
                  </a:lnTo>
                  <a:lnTo>
                    <a:pt x="214" y="238"/>
                  </a:lnTo>
                  <a:lnTo>
                    <a:pt x="230" y="191"/>
                  </a:lnTo>
                  <a:lnTo>
                    <a:pt x="222" y="151"/>
                  </a:lnTo>
                  <a:lnTo>
                    <a:pt x="245" y="127"/>
                  </a:lnTo>
                  <a:lnTo>
                    <a:pt x="261" y="127"/>
                  </a:lnTo>
                  <a:lnTo>
                    <a:pt x="253" y="103"/>
                  </a:lnTo>
                  <a:lnTo>
                    <a:pt x="261" y="87"/>
                  </a:lnTo>
                  <a:lnTo>
                    <a:pt x="301" y="79"/>
                  </a:lnTo>
                  <a:lnTo>
                    <a:pt x="325" y="56"/>
                  </a:lnTo>
                  <a:lnTo>
                    <a:pt x="325" y="48"/>
                  </a:lnTo>
                  <a:lnTo>
                    <a:pt x="340" y="40"/>
                  </a:lnTo>
                  <a:lnTo>
                    <a:pt x="364" y="8"/>
                  </a:lnTo>
                  <a:lnTo>
                    <a:pt x="380" y="0"/>
                  </a:lnTo>
                  <a:lnTo>
                    <a:pt x="420" y="40"/>
                  </a:lnTo>
                  <a:lnTo>
                    <a:pt x="443" y="32"/>
                  </a:lnTo>
                  <a:lnTo>
                    <a:pt x="467" y="32"/>
                  </a:lnTo>
                  <a:lnTo>
                    <a:pt x="483" y="16"/>
                  </a:lnTo>
                  <a:lnTo>
                    <a:pt x="530" y="40"/>
                  </a:lnTo>
                  <a:lnTo>
                    <a:pt x="562" y="64"/>
                  </a:lnTo>
                  <a:lnTo>
                    <a:pt x="610" y="48"/>
                  </a:lnTo>
                  <a:lnTo>
                    <a:pt x="641" y="64"/>
                  </a:lnTo>
                  <a:lnTo>
                    <a:pt x="657" y="48"/>
                  </a:lnTo>
                  <a:lnTo>
                    <a:pt x="681" y="56"/>
                  </a:lnTo>
                  <a:lnTo>
                    <a:pt x="728" y="56"/>
                  </a:lnTo>
                  <a:lnTo>
                    <a:pt x="752" y="79"/>
                  </a:lnTo>
                  <a:lnTo>
                    <a:pt x="760" y="183"/>
                  </a:lnTo>
                  <a:lnTo>
                    <a:pt x="752" y="222"/>
                  </a:lnTo>
                  <a:lnTo>
                    <a:pt x="744" y="294"/>
                  </a:lnTo>
                  <a:lnTo>
                    <a:pt x="736" y="326"/>
                  </a:lnTo>
                  <a:lnTo>
                    <a:pt x="720" y="365"/>
                  </a:lnTo>
                  <a:lnTo>
                    <a:pt x="673" y="381"/>
                  </a:lnTo>
                  <a:lnTo>
                    <a:pt x="673" y="429"/>
                  </a:lnTo>
                  <a:lnTo>
                    <a:pt x="697" y="453"/>
                  </a:lnTo>
                  <a:lnTo>
                    <a:pt x="673" y="484"/>
                  </a:lnTo>
                  <a:lnTo>
                    <a:pt x="665" y="516"/>
                  </a:lnTo>
                  <a:lnTo>
                    <a:pt x="681" y="532"/>
                  </a:lnTo>
                  <a:lnTo>
                    <a:pt x="681" y="564"/>
                  </a:lnTo>
                  <a:lnTo>
                    <a:pt x="649" y="588"/>
                  </a:lnTo>
                  <a:lnTo>
                    <a:pt x="633" y="627"/>
                  </a:lnTo>
                  <a:lnTo>
                    <a:pt x="649" y="659"/>
                  </a:lnTo>
                </a:path>
              </a:pathLst>
            </a:custGeom>
            <a:solidFill>
              <a:srgbClr val="9FD9EB"/>
            </a:solidFill>
            <a:ln w="6350" cap="rnd" cmpd="sng" algn="ctr">
              <a:solidFill>
                <a:srgbClr val="FFFFFF"/>
              </a:solidFill>
              <a:prstDash val="solid"/>
              <a:round/>
              <a:headEnd type="none" w="med" len="med"/>
              <a:tailEnd type="none" w="med" len="med"/>
            </a:ln>
          </p:spPr>
          <p:txBody>
            <a:bodyPr/>
            <a:lstStyle/>
            <a:p>
              <a:pPr algn="ctr"/>
              <a:endParaRPr lang="en-US" sz="1400">
                <a:solidFill>
                  <a:srgbClr val="000000"/>
                </a:solidFill>
                <a:latin typeface="Arial" pitchFamily="34" charset="0"/>
                <a:cs typeface="Arial" pitchFamily="34" charset="0"/>
              </a:endParaRPr>
            </a:p>
          </p:txBody>
        </p:sp>
        <p:sp>
          <p:nvSpPr>
            <p:cNvPr id="23" name="Freeform 73">
              <a:extLst>
                <a:ext uri="{FF2B5EF4-FFF2-40B4-BE49-F238E27FC236}">
                  <a16:creationId xmlns:a16="http://schemas.microsoft.com/office/drawing/2014/main" id="{F0D5C9D7-FE8D-437D-BFC5-F7DD10897CAC}"/>
                </a:ext>
              </a:extLst>
            </p:cNvPr>
            <p:cNvSpPr>
              <a:spLocks/>
            </p:cNvSpPr>
            <p:nvPr/>
          </p:nvSpPr>
          <p:spPr bwMode="gray">
            <a:xfrm>
              <a:off x="8733846" y="3178564"/>
              <a:ext cx="173882" cy="153988"/>
            </a:xfrm>
            <a:custGeom>
              <a:avLst/>
              <a:gdLst>
                <a:gd name="T0" fmla="*/ 0 w 113"/>
                <a:gd name="T1" fmla="*/ 44 h 97"/>
                <a:gd name="T2" fmla="*/ 0 w 113"/>
                <a:gd name="T3" fmla="*/ 44 h 97"/>
                <a:gd name="T4" fmla="*/ 15 w 113"/>
                <a:gd name="T5" fmla="*/ 44 h 97"/>
                <a:gd name="T6" fmla="*/ 22 w 113"/>
                <a:gd name="T7" fmla="*/ 52 h 97"/>
                <a:gd name="T8" fmla="*/ 37 w 113"/>
                <a:gd name="T9" fmla="*/ 44 h 97"/>
                <a:gd name="T10" fmla="*/ 22 w 113"/>
                <a:gd name="T11" fmla="*/ 30 h 97"/>
                <a:gd name="T12" fmla="*/ 30 w 113"/>
                <a:gd name="T13" fmla="*/ 22 h 97"/>
                <a:gd name="T14" fmla="*/ 45 w 113"/>
                <a:gd name="T15" fmla="*/ 7 h 97"/>
                <a:gd name="T16" fmla="*/ 67 w 113"/>
                <a:gd name="T17" fmla="*/ 0 h 97"/>
                <a:gd name="T18" fmla="*/ 97 w 113"/>
                <a:gd name="T19" fmla="*/ 0 h 97"/>
                <a:gd name="T20" fmla="*/ 97 w 113"/>
                <a:gd name="T21" fmla="*/ 7 h 97"/>
                <a:gd name="T22" fmla="*/ 112 w 113"/>
                <a:gd name="T23" fmla="*/ 30 h 97"/>
                <a:gd name="T24" fmla="*/ 82 w 113"/>
                <a:gd name="T25" fmla="*/ 59 h 97"/>
                <a:gd name="T26" fmla="*/ 82 w 113"/>
                <a:gd name="T27" fmla="*/ 74 h 97"/>
                <a:gd name="T28" fmla="*/ 67 w 113"/>
                <a:gd name="T29" fmla="*/ 66 h 97"/>
                <a:gd name="T30" fmla="*/ 60 w 113"/>
                <a:gd name="T31" fmla="*/ 74 h 97"/>
                <a:gd name="T32" fmla="*/ 60 w 113"/>
                <a:gd name="T33" fmla="*/ 89 h 97"/>
                <a:gd name="T34" fmla="*/ 52 w 113"/>
                <a:gd name="T35" fmla="*/ 96 h 97"/>
                <a:gd name="T36" fmla="*/ 52 w 113"/>
                <a:gd name="T37" fmla="*/ 81 h 97"/>
                <a:gd name="T38" fmla="*/ 30 w 113"/>
                <a:gd name="T39" fmla="*/ 81 h 97"/>
                <a:gd name="T40" fmla="*/ 15 w 113"/>
                <a:gd name="T41" fmla="*/ 89 h 97"/>
                <a:gd name="T42" fmla="*/ 7 w 113"/>
                <a:gd name="T43" fmla="*/ 66 h 97"/>
                <a:gd name="T44" fmla="*/ 7 w 113"/>
                <a:gd name="T45" fmla="*/ 59 h 97"/>
                <a:gd name="T46" fmla="*/ 0 w 113"/>
                <a:gd name="T47" fmla="*/ 44 h 9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3"/>
                <a:gd name="T73" fmla="*/ 0 h 97"/>
                <a:gd name="T74" fmla="*/ 113 w 113"/>
                <a:gd name="T75" fmla="*/ 97 h 9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3" h="97">
                  <a:moveTo>
                    <a:pt x="0" y="44"/>
                  </a:moveTo>
                  <a:lnTo>
                    <a:pt x="0" y="44"/>
                  </a:lnTo>
                  <a:lnTo>
                    <a:pt x="15" y="44"/>
                  </a:lnTo>
                  <a:lnTo>
                    <a:pt x="22" y="52"/>
                  </a:lnTo>
                  <a:lnTo>
                    <a:pt x="37" y="44"/>
                  </a:lnTo>
                  <a:lnTo>
                    <a:pt x="22" y="30"/>
                  </a:lnTo>
                  <a:lnTo>
                    <a:pt x="30" y="22"/>
                  </a:lnTo>
                  <a:lnTo>
                    <a:pt x="45" y="7"/>
                  </a:lnTo>
                  <a:lnTo>
                    <a:pt x="67" y="0"/>
                  </a:lnTo>
                  <a:lnTo>
                    <a:pt x="97" y="0"/>
                  </a:lnTo>
                  <a:lnTo>
                    <a:pt x="97" y="7"/>
                  </a:lnTo>
                  <a:lnTo>
                    <a:pt x="112" y="30"/>
                  </a:lnTo>
                  <a:lnTo>
                    <a:pt x="82" y="59"/>
                  </a:lnTo>
                  <a:lnTo>
                    <a:pt x="82" y="74"/>
                  </a:lnTo>
                  <a:lnTo>
                    <a:pt x="67" y="66"/>
                  </a:lnTo>
                  <a:lnTo>
                    <a:pt x="60" y="74"/>
                  </a:lnTo>
                  <a:lnTo>
                    <a:pt x="60" y="89"/>
                  </a:lnTo>
                  <a:lnTo>
                    <a:pt x="52" y="96"/>
                  </a:lnTo>
                  <a:lnTo>
                    <a:pt x="52" y="81"/>
                  </a:lnTo>
                  <a:lnTo>
                    <a:pt x="30" y="81"/>
                  </a:lnTo>
                  <a:lnTo>
                    <a:pt x="15" y="89"/>
                  </a:lnTo>
                  <a:lnTo>
                    <a:pt x="7" y="66"/>
                  </a:lnTo>
                  <a:lnTo>
                    <a:pt x="7" y="59"/>
                  </a:lnTo>
                  <a:lnTo>
                    <a:pt x="0" y="44"/>
                  </a:lnTo>
                </a:path>
              </a:pathLst>
            </a:custGeom>
            <a:solidFill>
              <a:srgbClr val="9FD9EB"/>
            </a:solidFill>
            <a:ln w="6350" cap="rnd" cmpd="sng" algn="ctr">
              <a:solidFill>
                <a:srgbClr val="FFFFFF"/>
              </a:solidFill>
              <a:prstDash val="solid"/>
              <a:round/>
              <a:headEnd type="none" w="med" len="med"/>
              <a:tailEnd type="none" w="med" len="med"/>
            </a:ln>
          </p:spPr>
          <p:txBody>
            <a:bodyPr/>
            <a:lstStyle/>
            <a:p>
              <a:pPr algn="ctr"/>
              <a:endParaRPr lang="en-US" sz="1400">
                <a:solidFill>
                  <a:srgbClr val="000000"/>
                </a:solidFill>
                <a:latin typeface="Arial" pitchFamily="34" charset="0"/>
                <a:cs typeface="Arial" pitchFamily="34" charset="0"/>
              </a:endParaRPr>
            </a:p>
          </p:txBody>
        </p:sp>
        <p:sp>
          <p:nvSpPr>
            <p:cNvPr id="24" name="Freeform 77">
              <a:extLst>
                <a:ext uri="{FF2B5EF4-FFF2-40B4-BE49-F238E27FC236}">
                  <a16:creationId xmlns:a16="http://schemas.microsoft.com/office/drawing/2014/main" id="{88975129-87EB-4F77-B9B9-005BAF51699E}"/>
                </a:ext>
              </a:extLst>
            </p:cNvPr>
            <p:cNvSpPr>
              <a:spLocks/>
            </p:cNvSpPr>
            <p:nvPr/>
          </p:nvSpPr>
          <p:spPr bwMode="gray">
            <a:xfrm>
              <a:off x="8820018" y="3381764"/>
              <a:ext cx="75400" cy="52388"/>
            </a:xfrm>
            <a:custGeom>
              <a:avLst/>
              <a:gdLst>
                <a:gd name="T0" fmla="*/ 0 w 49"/>
                <a:gd name="T1" fmla="*/ 6 h 33"/>
                <a:gd name="T2" fmla="*/ 0 w 49"/>
                <a:gd name="T3" fmla="*/ 6 h 33"/>
                <a:gd name="T4" fmla="*/ 0 w 49"/>
                <a:gd name="T5" fmla="*/ 32 h 33"/>
                <a:gd name="T6" fmla="*/ 21 w 49"/>
                <a:gd name="T7" fmla="*/ 19 h 33"/>
                <a:gd name="T8" fmla="*/ 34 w 49"/>
                <a:gd name="T9" fmla="*/ 32 h 33"/>
                <a:gd name="T10" fmla="*/ 48 w 49"/>
                <a:gd name="T11" fmla="*/ 32 h 33"/>
                <a:gd name="T12" fmla="*/ 48 w 49"/>
                <a:gd name="T13" fmla="*/ 19 h 33"/>
                <a:gd name="T14" fmla="*/ 41 w 49"/>
                <a:gd name="T15" fmla="*/ 13 h 33"/>
                <a:gd name="T16" fmla="*/ 34 w 49"/>
                <a:gd name="T17" fmla="*/ 19 h 33"/>
                <a:gd name="T18" fmla="*/ 21 w 49"/>
                <a:gd name="T19" fmla="*/ 0 h 33"/>
                <a:gd name="T20" fmla="*/ 0 w 49"/>
                <a:gd name="T21" fmla="*/ 6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9"/>
                <a:gd name="T34" fmla="*/ 0 h 33"/>
                <a:gd name="T35" fmla="*/ 49 w 49"/>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9" h="33">
                  <a:moveTo>
                    <a:pt x="0" y="6"/>
                  </a:moveTo>
                  <a:lnTo>
                    <a:pt x="0" y="6"/>
                  </a:lnTo>
                  <a:lnTo>
                    <a:pt x="0" y="32"/>
                  </a:lnTo>
                  <a:lnTo>
                    <a:pt x="21" y="19"/>
                  </a:lnTo>
                  <a:lnTo>
                    <a:pt x="34" y="32"/>
                  </a:lnTo>
                  <a:lnTo>
                    <a:pt x="48" y="32"/>
                  </a:lnTo>
                  <a:lnTo>
                    <a:pt x="48" y="19"/>
                  </a:lnTo>
                  <a:lnTo>
                    <a:pt x="41" y="13"/>
                  </a:lnTo>
                  <a:lnTo>
                    <a:pt x="34" y="19"/>
                  </a:lnTo>
                  <a:lnTo>
                    <a:pt x="21" y="0"/>
                  </a:lnTo>
                  <a:lnTo>
                    <a:pt x="0" y="6"/>
                  </a:lnTo>
                </a:path>
              </a:pathLst>
            </a:custGeom>
            <a:solidFill>
              <a:srgbClr val="9FD9EB"/>
            </a:solidFill>
            <a:ln w="6350" cap="rnd" cmpd="sng" algn="ctr">
              <a:solidFill>
                <a:srgbClr val="FFFFFF"/>
              </a:solidFill>
              <a:prstDash val="solid"/>
              <a:round/>
              <a:headEnd type="none" w="med" len="med"/>
              <a:tailEnd type="none" w="med" len="med"/>
            </a:ln>
          </p:spPr>
          <p:txBody>
            <a:bodyPr/>
            <a:lstStyle/>
            <a:p>
              <a:pPr algn="ctr"/>
              <a:endParaRPr lang="en-US" sz="1400">
                <a:solidFill>
                  <a:srgbClr val="000000"/>
                </a:solidFill>
                <a:latin typeface="Arial" pitchFamily="34" charset="0"/>
                <a:cs typeface="Arial" pitchFamily="34" charset="0"/>
              </a:endParaRPr>
            </a:p>
          </p:txBody>
        </p:sp>
        <p:sp>
          <p:nvSpPr>
            <p:cNvPr id="25" name="Freeform 78">
              <a:extLst>
                <a:ext uri="{FF2B5EF4-FFF2-40B4-BE49-F238E27FC236}">
                  <a16:creationId xmlns:a16="http://schemas.microsoft.com/office/drawing/2014/main" id="{AE10E4D9-63A8-48CC-84C2-B0BED1648E7A}"/>
                </a:ext>
              </a:extLst>
            </p:cNvPr>
            <p:cNvSpPr>
              <a:spLocks/>
            </p:cNvSpPr>
            <p:nvPr/>
          </p:nvSpPr>
          <p:spPr bwMode="gray">
            <a:xfrm>
              <a:off x="9792524" y="2518164"/>
              <a:ext cx="223123" cy="115888"/>
            </a:xfrm>
            <a:custGeom>
              <a:avLst/>
              <a:gdLst>
                <a:gd name="T0" fmla="*/ 23 w 145"/>
                <a:gd name="T1" fmla="*/ 65 h 73"/>
                <a:gd name="T2" fmla="*/ 23 w 145"/>
                <a:gd name="T3" fmla="*/ 65 h 73"/>
                <a:gd name="T4" fmla="*/ 53 w 145"/>
                <a:gd name="T5" fmla="*/ 50 h 73"/>
                <a:gd name="T6" fmla="*/ 136 w 145"/>
                <a:gd name="T7" fmla="*/ 72 h 73"/>
                <a:gd name="T8" fmla="*/ 144 w 145"/>
                <a:gd name="T9" fmla="*/ 58 h 73"/>
                <a:gd name="T10" fmla="*/ 136 w 145"/>
                <a:gd name="T11" fmla="*/ 22 h 73"/>
                <a:gd name="T12" fmla="*/ 121 w 145"/>
                <a:gd name="T13" fmla="*/ 29 h 73"/>
                <a:gd name="T14" fmla="*/ 114 w 145"/>
                <a:gd name="T15" fmla="*/ 14 h 73"/>
                <a:gd name="T16" fmla="*/ 99 w 145"/>
                <a:gd name="T17" fmla="*/ 7 h 73"/>
                <a:gd name="T18" fmla="*/ 83 w 145"/>
                <a:gd name="T19" fmla="*/ 7 h 73"/>
                <a:gd name="T20" fmla="*/ 83 w 145"/>
                <a:gd name="T21" fmla="*/ 0 h 73"/>
                <a:gd name="T22" fmla="*/ 76 w 145"/>
                <a:gd name="T23" fmla="*/ 0 h 73"/>
                <a:gd name="T24" fmla="*/ 76 w 145"/>
                <a:gd name="T25" fmla="*/ 7 h 73"/>
                <a:gd name="T26" fmla="*/ 45 w 145"/>
                <a:gd name="T27" fmla="*/ 14 h 73"/>
                <a:gd name="T28" fmla="*/ 38 w 145"/>
                <a:gd name="T29" fmla="*/ 22 h 73"/>
                <a:gd name="T30" fmla="*/ 15 w 145"/>
                <a:gd name="T31" fmla="*/ 22 h 73"/>
                <a:gd name="T32" fmla="*/ 0 w 145"/>
                <a:gd name="T33" fmla="*/ 29 h 73"/>
                <a:gd name="T34" fmla="*/ 8 w 145"/>
                <a:gd name="T35" fmla="*/ 43 h 73"/>
                <a:gd name="T36" fmla="*/ 23 w 145"/>
                <a:gd name="T37" fmla="*/ 43 h 73"/>
                <a:gd name="T38" fmla="*/ 23 w 145"/>
                <a:gd name="T39" fmla="*/ 65 h 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5"/>
                <a:gd name="T61" fmla="*/ 0 h 73"/>
                <a:gd name="T62" fmla="*/ 145 w 145"/>
                <a:gd name="T63" fmla="*/ 73 h 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5" h="73">
                  <a:moveTo>
                    <a:pt x="23" y="65"/>
                  </a:moveTo>
                  <a:lnTo>
                    <a:pt x="23" y="65"/>
                  </a:lnTo>
                  <a:lnTo>
                    <a:pt x="53" y="50"/>
                  </a:lnTo>
                  <a:lnTo>
                    <a:pt x="136" y="72"/>
                  </a:lnTo>
                  <a:lnTo>
                    <a:pt x="144" y="58"/>
                  </a:lnTo>
                  <a:lnTo>
                    <a:pt x="136" y="22"/>
                  </a:lnTo>
                  <a:lnTo>
                    <a:pt x="121" y="29"/>
                  </a:lnTo>
                  <a:lnTo>
                    <a:pt x="114" y="14"/>
                  </a:lnTo>
                  <a:lnTo>
                    <a:pt x="99" y="7"/>
                  </a:lnTo>
                  <a:lnTo>
                    <a:pt x="83" y="7"/>
                  </a:lnTo>
                  <a:lnTo>
                    <a:pt x="83" y="0"/>
                  </a:lnTo>
                  <a:lnTo>
                    <a:pt x="76" y="0"/>
                  </a:lnTo>
                  <a:lnTo>
                    <a:pt x="76" y="7"/>
                  </a:lnTo>
                  <a:lnTo>
                    <a:pt x="45" y="14"/>
                  </a:lnTo>
                  <a:lnTo>
                    <a:pt x="38" y="22"/>
                  </a:lnTo>
                  <a:lnTo>
                    <a:pt x="15" y="22"/>
                  </a:lnTo>
                  <a:lnTo>
                    <a:pt x="0" y="29"/>
                  </a:lnTo>
                  <a:lnTo>
                    <a:pt x="8" y="43"/>
                  </a:lnTo>
                  <a:lnTo>
                    <a:pt x="23" y="43"/>
                  </a:lnTo>
                  <a:lnTo>
                    <a:pt x="23" y="65"/>
                  </a:lnTo>
                </a:path>
              </a:pathLst>
            </a:custGeom>
            <a:solidFill>
              <a:srgbClr val="9FD9EB"/>
            </a:solidFill>
            <a:ln w="6350" cap="rnd" cmpd="sng" algn="ctr">
              <a:solidFill>
                <a:srgbClr val="FFFFFF"/>
              </a:solidFill>
              <a:prstDash val="solid"/>
              <a:round/>
              <a:headEnd type="none" w="med" len="med"/>
              <a:tailEnd type="none" w="med" len="med"/>
            </a:ln>
          </p:spPr>
          <p:txBody>
            <a:bodyPr/>
            <a:lstStyle/>
            <a:p>
              <a:pPr algn="ctr"/>
              <a:endParaRPr lang="en-US" sz="1400">
                <a:solidFill>
                  <a:srgbClr val="000000"/>
                </a:solidFill>
                <a:latin typeface="Arial" pitchFamily="34" charset="0"/>
                <a:cs typeface="Arial" pitchFamily="34" charset="0"/>
              </a:endParaRPr>
            </a:p>
          </p:txBody>
        </p:sp>
        <p:sp>
          <p:nvSpPr>
            <p:cNvPr id="26" name="Freeform 79">
              <a:extLst>
                <a:ext uri="{FF2B5EF4-FFF2-40B4-BE49-F238E27FC236}">
                  <a16:creationId xmlns:a16="http://schemas.microsoft.com/office/drawing/2014/main" id="{96DA210F-74CE-49DF-BC0B-DD5B0E1C506F}"/>
                </a:ext>
              </a:extLst>
            </p:cNvPr>
            <p:cNvSpPr>
              <a:spLocks/>
            </p:cNvSpPr>
            <p:nvPr/>
          </p:nvSpPr>
          <p:spPr bwMode="gray">
            <a:xfrm>
              <a:off x="9201634" y="2632464"/>
              <a:ext cx="457017" cy="407988"/>
            </a:xfrm>
            <a:custGeom>
              <a:avLst/>
              <a:gdLst>
                <a:gd name="T0" fmla="*/ 132 w 297"/>
                <a:gd name="T1" fmla="*/ 233 h 257"/>
                <a:gd name="T2" fmla="*/ 132 w 297"/>
                <a:gd name="T3" fmla="*/ 233 h 257"/>
                <a:gd name="T4" fmla="*/ 164 w 297"/>
                <a:gd name="T5" fmla="*/ 217 h 257"/>
                <a:gd name="T6" fmla="*/ 179 w 297"/>
                <a:gd name="T7" fmla="*/ 240 h 257"/>
                <a:gd name="T8" fmla="*/ 203 w 297"/>
                <a:gd name="T9" fmla="*/ 256 h 257"/>
                <a:gd name="T10" fmla="*/ 241 w 297"/>
                <a:gd name="T11" fmla="*/ 209 h 257"/>
                <a:gd name="T12" fmla="*/ 280 w 297"/>
                <a:gd name="T13" fmla="*/ 132 h 257"/>
                <a:gd name="T14" fmla="*/ 296 w 297"/>
                <a:gd name="T15" fmla="*/ 78 h 257"/>
                <a:gd name="T16" fmla="*/ 257 w 297"/>
                <a:gd name="T17" fmla="*/ 54 h 257"/>
                <a:gd name="T18" fmla="*/ 249 w 297"/>
                <a:gd name="T19" fmla="*/ 70 h 257"/>
                <a:gd name="T20" fmla="*/ 218 w 297"/>
                <a:gd name="T21" fmla="*/ 78 h 257"/>
                <a:gd name="T22" fmla="*/ 203 w 297"/>
                <a:gd name="T23" fmla="*/ 70 h 257"/>
                <a:gd name="T24" fmla="*/ 203 w 297"/>
                <a:gd name="T25" fmla="*/ 54 h 257"/>
                <a:gd name="T26" fmla="*/ 218 w 297"/>
                <a:gd name="T27" fmla="*/ 54 h 257"/>
                <a:gd name="T28" fmla="*/ 226 w 297"/>
                <a:gd name="T29" fmla="*/ 31 h 257"/>
                <a:gd name="T30" fmla="*/ 195 w 297"/>
                <a:gd name="T31" fmla="*/ 47 h 257"/>
                <a:gd name="T32" fmla="*/ 187 w 297"/>
                <a:gd name="T33" fmla="*/ 31 h 257"/>
                <a:gd name="T34" fmla="*/ 195 w 297"/>
                <a:gd name="T35" fmla="*/ 31 h 257"/>
                <a:gd name="T36" fmla="*/ 218 w 297"/>
                <a:gd name="T37" fmla="*/ 8 h 257"/>
                <a:gd name="T38" fmla="*/ 210 w 297"/>
                <a:gd name="T39" fmla="*/ 0 h 257"/>
                <a:gd name="T40" fmla="*/ 171 w 297"/>
                <a:gd name="T41" fmla="*/ 23 h 257"/>
                <a:gd name="T42" fmla="*/ 125 w 297"/>
                <a:gd name="T43" fmla="*/ 54 h 257"/>
                <a:gd name="T44" fmla="*/ 101 w 297"/>
                <a:gd name="T45" fmla="*/ 54 h 257"/>
                <a:gd name="T46" fmla="*/ 70 w 297"/>
                <a:gd name="T47" fmla="*/ 85 h 257"/>
                <a:gd name="T48" fmla="*/ 55 w 297"/>
                <a:gd name="T49" fmla="*/ 116 h 257"/>
                <a:gd name="T50" fmla="*/ 39 w 297"/>
                <a:gd name="T51" fmla="*/ 124 h 257"/>
                <a:gd name="T52" fmla="*/ 0 w 297"/>
                <a:gd name="T53" fmla="*/ 155 h 257"/>
                <a:gd name="T54" fmla="*/ 8 w 297"/>
                <a:gd name="T55" fmla="*/ 171 h 257"/>
                <a:gd name="T56" fmla="*/ 23 w 297"/>
                <a:gd name="T57" fmla="*/ 186 h 257"/>
                <a:gd name="T58" fmla="*/ 39 w 297"/>
                <a:gd name="T59" fmla="*/ 178 h 257"/>
                <a:gd name="T60" fmla="*/ 39 w 297"/>
                <a:gd name="T61" fmla="*/ 186 h 257"/>
                <a:gd name="T62" fmla="*/ 31 w 297"/>
                <a:gd name="T63" fmla="*/ 194 h 257"/>
                <a:gd name="T64" fmla="*/ 47 w 297"/>
                <a:gd name="T65" fmla="*/ 202 h 257"/>
                <a:gd name="T66" fmla="*/ 62 w 297"/>
                <a:gd name="T67" fmla="*/ 194 h 257"/>
                <a:gd name="T68" fmla="*/ 55 w 297"/>
                <a:gd name="T69" fmla="*/ 171 h 257"/>
                <a:gd name="T70" fmla="*/ 86 w 297"/>
                <a:gd name="T71" fmla="*/ 163 h 257"/>
                <a:gd name="T72" fmla="*/ 109 w 297"/>
                <a:gd name="T73" fmla="*/ 178 h 257"/>
                <a:gd name="T74" fmla="*/ 101 w 297"/>
                <a:gd name="T75" fmla="*/ 186 h 257"/>
                <a:gd name="T76" fmla="*/ 109 w 297"/>
                <a:gd name="T77" fmla="*/ 209 h 257"/>
                <a:gd name="T78" fmla="*/ 125 w 297"/>
                <a:gd name="T79" fmla="*/ 225 h 257"/>
                <a:gd name="T80" fmla="*/ 132 w 297"/>
                <a:gd name="T81" fmla="*/ 233 h 25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7"/>
                <a:gd name="T124" fmla="*/ 0 h 257"/>
                <a:gd name="T125" fmla="*/ 297 w 297"/>
                <a:gd name="T126" fmla="*/ 257 h 25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7" h="257">
                  <a:moveTo>
                    <a:pt x="132" y="233"/>
                  </a:moveTo>
                  <a:lnTo>
                    <a:pt x="132" y="233"/>
                  </a:lnTo>
                  <a:lnTo>
                    <a:pt x="164" y="217"/>
                  </a:lnTo>
                  <a:lnTo>
                    <a:pt x="179" y="240"/>
                  </a:lnTo>
                  <a:lnTo>
                    <a:pt x="203" y="256"/>
                  </a:lnTo>
                  <a:lnTo>
                    <a:pt x="241" y="209"/>
                  </a:lnTo>
                  <a:lnTo>
                    <a:pt x="280" y="132"/>
                  </a:lnTo>
                  <a:lnTo>
                    <a:pt x="296" y="78"/>
                  </a:lnTo>
                  <a:lnTo>
                    <a:pt x="257" y="54"/>
                  </a:lnTo>
                  <a:lnTo>
                    <a:pt x="249" y="70"/>
                  </a:lnTo>
                  <a:lnTo>
                    <a:pt x="218" y="78"/>
                  </a:lnTo>
                  <a:lnTo>
                    <a:pt x="203" y="70"/>
                  </a:lnTo>
                  <a:lnTo>
                    <a:pt x="203" y="54"/>
                  </a:lnTo>
                  <a:lnTo>
                    <a:pt x="218" y="54"/>
                  </a:lnTo>
                  <a:lnTo>
                    <a:pt x="226" y="31"/>
                  </a:lnTo>
                  <a:lnTo>
                    <a:pt x="195" y="47"/>
                  </a:lnTo>
                  <a:lnTo>
                    <a:pt x="187" y="31"/>
                  </a:lnTo>
                  <a:lnTo>
                    <a:pt x="195" y="31"/>
                  </a:lnTo>
                  <a:lnTo>
                    <a:pt x="218" y="8"/>
                  </a:lnTo>
                  <a:lnTo>
                    <a:pt x="210" y="0"/>
                  </a:lnTo>
                  <a:lnTo>
                    <a:pt x="171" y="23"/>
                  </a:lnTo>
                  <a:lnTo>
                    <a:pt x="125" y="54"/>
                  </a:lnTo>
                  <a:lnTo>
                    <a:pt x="101" y="54"/>
                  </a:lnTo>
                  <a:lnTo>
                    <a:pt x="70" y="85"/>
                  </a:lnTo>
                  <a:lnTo>
                    <a:pt x="55" y="116"/>
                  </a:lnTo>
                  <a:lnTo>
                    <a:pt x="39" y="124"/>
                  </a:lnTo>
                  <a:lnTo>
                    <a:pt x="0" y="155"/>
                  </a:lnTo>
                  <a:lnTo>
                    <a:pt x="8" y="171"/>
                  </a:lnTo>
                  <a:lnTo>
                    <a:pt x="23" y="186"/>
                  </a:lnTo>
                  <a:lnTo>
                    <a:pt x="39" y="178"/>
                  </a:lnTo>
                  <a:lnTo>
                    <a:pt x="39" y="186"/>
                  </a:lnTo>
                  <a:lnTo>
                    <a:pt x="31" y="194"/>
                  </a:lnTo>
                  <a:lnTo>
                    <a:pt x="47" y="202"/>
                  </a:lnTo>
                  <a:lnTo>
                    <a:pt x="62" y="194"/>
                  </a:lnTo>
                  <a:lnTo>
                    <a:pt x="55" y="171"/>
                  </a:lnTo>
                  <a:lnTo>
                    <a:pt x="86" y="163"/>
                  </a:lnTo>
                  <a:lnTo>
                    <a:pt x="109" y="178"/>
                  </a:lnTo>
                  <a:lnTo>
                    <a:pt x="101" y="186"/>
                  </a:lnTo>
                  <a:lnTo>
                    <a:pt x="109" y="209"/>
                  </a:lnTo>
                  <a:lnTo>
                    <a:pt x="125" y="225"/>
                  </a:lnTo>
                  <a:lnTo>
                    <a:pt x="132" y="233"/>
                  </a:lnTo>
                </a:path>
              </a:pathLst>
            </a:custGeom>
            <a:solidFill>
              <a:srgbClr val="9FD9EB"/>
            </a:solidFill>
            <a:ln w="6350" cap="rnd" cmpd="sng" algn="ctr">
              <a:solidFill>
                <a:srgbClr val="FFFFFF"/>
              </a:solidFill>
              <a:prstDash val="solid"/>
              <a:round/>
              <a:headEnd type="none" w="med" len="med"/>
              <a:tailEnd type="none" w="med" len="med"/>
            </a:ln>
          </p:spPr>
          <p:txBody>
            <a:bodyPr/>
            <a:lstStyle/>
            <a:p>
              <a:pPr algn="ctr"/>
              <a:endParaRPr lang="en-US" sz="1400">
                <a:solidFill>
                  <a:srgbClr val="000000"/>
                </a:solidFill>
                <a:latin typeface="Arial" pitchFamily="34" charset="0"/>
                <a:cs typeface="Arial" pitchFamily="34" charset="0"/>
              </a:endParaRPr>
            </a:p>
          </p:txBody>
        </p:sp>
        <p:sp>
          <p:nvSpPr>
            <p:cNvPr id="27" name="Freeform 82">
              <a:extLst>
                <a:ext uri="{FF2B5EF4-FFF2-40B4-BE49-F238E27FC236}">
                  <a16:creationId xmlns:a16="http://schemas.microsoft.com/office/drawing/2014/main" id="{4AADBE49-72E9-476E-A621-544A331A0575}"/>
                </a:ext>
              </a:extLst>
            </p:cNvPr>
            <p:cNvSpPr>
              <a:spLocks/>
            </p:cNvSpPr>
            <p:nvPr/>
          </p:nvSpPr>
          <p:spPr bwMode="gray">
            <a:xfrm>
              <a:off x="7527446" y="2280039"/>
              <a:ext cx="838633" cy="1614488"/>
            </a:xfrm>
            <a:custGeom>
              <a:avLst/>
              <a:gdLst>
                <a:gd name="T0" fmla="*/ 481 w 545"/>
                <a:gd name="T1" fmla="*/ 683 h 1017"/>
                <a:gd name="T2" fmla="*/ 505 w 545"/>
                <a:gd name="T3" fmla="*/ 714 h 1017"/>
                <a:gd name="T4" fmla="*/ 465 w 545"/>
                <a:gd name="T5" fmla="*/ 738 h 1017"/>
                <a:gd name="T6" fmla="*/ 426 w 545"/>
                <a:gd name="T7" fmla="*/ 786 h 1017"/>
                <a:gd name="T8" fmla="*/ 347 w 545"/>
                <a:gd name="T9" fmla="*/ 810 h 1017"/>
                <a:gd name="T10" fmla="*/ 315 w 545"/>
                <a:gd name="T11" fmla="*/ 849 h 1017"/>
                <a:gd name="T12" fmla="*/ 300 w 545"/>
                <a:gd name="T13" fmla="*/ 897 h 1017"/>
                <a:gd name="T14" fmla="*/ 260 w 545"/>
                <a:gd name="T15" fmla="*/ 937 h 1017"/>
                <a:gd name="T16" fmla="*/ 252 w 545"/>
                <a:gd name="T17" fmla="*/ 992 h 1017"/>
                <a:gd name="T18" fmla="*/ 205 w 545"/>
                <a:gd name="T19" fmla="*/ 1008 h 1017"/>
                <a:gd name="T20" fmla="*/ 166 w 545"/>
                <a:gd name="T21" fmla="*/ 953 h 1017"/>
                <a:gd name="T22" fmla="*/ 166 w 545"/>
                <a:gd name="T23" fmla="*/ 913 h 1017"/>
                <a:gd name="T24" fmla="*/ 166 w 545"/>
                <a:gd name="T25" fmla="*/ 865 h 1017"/>
                <a:gd name="T26" fmla="*/ 150 w 545"/>
                <a:gd name="T27" fmla="*/ 810 h 1017"/>
                <a:gd name="T28" fmla="*/ 166 w 545"/>
                <a:gd name="T29" fmla="*/ 754 h 1017"/>
                <a:gd name="T30" fmla="*/ 181 w 545"/>
                <a:gd name="T31" fmla="*/ 730 h 1017"/>
                <a:gd name="T32" fmla="*/ 173 w 545"/>
                <a:gd name="T33" fmla="*/ 691 h 1017"/>
                <a:gd name="T34" fmla="*/ 110 w 545"/>
                <a:gd name="T35" fmla="*/ 635 h 1017"/>
                <a:gd name="T36" fmla="*/ 110 w 545"/>
                <a:gd name="T37" fmla="*/ 579 h 1017"/>
                <a:gd name="T38" fmla="*/ 110 w 545"/>
                <a:gd name="T39" fmla="*/ 524 h 1017"/>
                <a:gd name="T40" fmla="*/ 63 w 545"/>
                <a:gd name="T41" fmla="*/ 508 h 1017"/>
                <a:gd name="T42" fmla="*/ 47 w 545"/>
                <a:gd name="T43" fmla="*/ 492 h 1017"/>
                <a:gd name="T44" fmla="*/ 16 w 545"/>
                <a:gd name="T45" fmla="*/ 484 h 1017"/>
                <a:gd name="T46" fmla="*/ 8 w 545"/>
                <a:gd name="T47" fmla="*/ 445 h 1017"/>
                <a:gd name="T48" fmla="*/ 39 w 545"/>
                <a:gd name="T49" fmla="*/ 389 h 1017"/>
                <a:gd name="T50" fmla="*/ 95 w 545"/>
                <a:gd name="T51" fmla="*/ 349 h 1017"/>
                <a:gd name="T52" fmla="*/ 79 w 545"/>
                <a:gd name="T53" fmla="*/ 294 h 1017"/>
                <a:gd name="T54" fmla="*/ 118 w 545"/>
                <a:gd name="T55" fmla="*/ 286 h 1017"/>
                <a:gd name="T56" fmla="*/ 173 w 545"/>
                <a:gd name="T57" fmla="*/ 286 h 1017"/>
                <a:gd name="T58" fmla="*/ 189 w 545"/>
                <a:gd name="T59" fmla="*/ 294 h 1017"/>
                <a:gd name="T60" fmla="*/ 205 w 545"/>
                <a:gd name="T61" fmla="*/ 278 h 1017"/>
                <a:gd name="T62" fmla="*/ 229 w 545"/>
                <a:gd name="T63" fmla="*/ 230 h 1017"/>
                <a:gd name="T64" fmla="*/ 300 w 545"/>
                <a:gd name="T65" fmla="*/ 175 h 1017"/>
                <a:gd name="T66" fmla="*/ 323 w 545"/>
                <a:gd name="T67" fmla="*/ 143 h 1017"/>
                <a:gd name="T68" fmla="*/ 307 w 545"/>
                <a:gd name="T69" fmla="*/ 111 h 1017"/>
                <a:gd name="T70" fmla="*/ 331 w 545"/>
                <a:gd name="T71" fmla="*/ 71 h 1017"/>
                <a:gd name="T72" fmla="*/ 339 w 545"/>
                <a:gd name="T73" fmla="*/ 40 h 1017"/>
                <a:gd name="T74" fmla="*/ 355 w 545"/>
                <a:gd name="T75" fmla="*/ 0 h 1017"/>
                <a:gd name="T76" fmla="*/ 442 w 545"/>
                <a:gd name="T77" fmla="*/ 0 h 1017"/>
                <a:gd name="T78" fmla="*/ 497 w 545"/>
                <a:gd name="T79" fmla="*/ 40 h 1017"/>
                <a:gd name="T80" fmla="*/ 520 w 545"/>
                <a:gd name="T81" fmla="*/ 56 h 1017"/>
                <a:gd name="T82" fmla="*/ 442 w 545"/>
                <a:gd name="T83" fmla="*/ 246 h 1017"/>
                <a:gd name="T84" fmla="*/ 410 w 545"/>
                <a:gd name="T85" fmla="*/ 294 h 1017"/>
                <a:gd name="T86" fmla="*/ 371 w 545"/>
                <a:gd name="T87" fmla="*/ 357 h 1017"/>
                <a:gd name="T88" fmla="*/ 339 w 545"/>
                <a:gd name="T89" fmla="*/ 476 h 1017"/>
                <a:gd name="T90" fmla="*/ 378 w 545"/>
                <a:gd name="T91" fmla="*/ 579 h 1017"/>
                <a:gd name="T92" fmla="*/ 481 w 545"/>
                <a:gd name="T93" fmla="*/ 683 h 10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45"/>
                <a:gd name="T142" fmla="*/ 0 h 1017"/>
                <a:gd name="T143" fmla="*/ 545 w 545"/>
                <a:gd name="T144" fmla="*/ 1017 h 101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45" h="1017">
                  <a:moveTo>
                    <a:pt x="481" y="683"/>
                  </a:moveTo>
                  <a:lnTo>
                    <a:pt x="481" y="683"/>
                  </a:lnTo>
                  <a:lnTo>
                    <a:pt x="481" y="699"/>
                  </a:lnTo>
                  <a:lnTo>
                    <a:pt x="505" y="714"/>
                  </a:lnTo>
                  <a:lnTo>
                    <a:pt x="465" y="730"/>
                  </a:lnTo>
                  <a:lnTo>
                    <a:pt x="465" y="738"/>
                  </a:lnTo>
                  <a:lnTo>
                    <a:pt x="434" y="754"/>
                  </a:lnTo>
                  <a:lnTo>
                    <a:pt x="426" y="786"/>
                  </a:lnTo>
                  <a:lnTo>
                    <a:pt x="410" y="778"/>
                  </a:lnTo>
                  <a:lnTo>
                    <a:pt x="347" y="810"/>
                  </a:lnTo>
                  <a:lnTo>
                    <a:pt x="339" y="849"/>
                  </a:lnTo>
                  <a:lnTo>
                    <a:pt x="315" y="849"/>
                  </a:lnTo>
                  <a:lnTo>
                    <a:pt x="300" y="857"/>
                  </a:lnTo>
                  <a:lnTo>
                    <a:pt x="300" y="897"/>
                  </a:lnTo>
                  <a:lnTo>
                    <a:pt x="276" y="913"/>
                  </a:lnTo>
                  <a:lnTo>
                    <a:pt x="260" y="937"/>
                  </a:lnTo>
                  <a:lnTo>
                    <a:pt x="276" y="976"/>
                  </a:lnTo>
                  <a:lnTo>
                    <a:pt x="252" y="992"/>
                  </a:lnTo>
                  <a:lnTo>
                    <a:pt x="229" y="1016"/>
                  </a:lnTo>
                  <a:lnTo>
                    <a:pt x="205" y="1008"/>
                  </a:lnTo>
                  <a:lnTo>
                    <a:pt x="189" y="976"/>
                  </a:lnTo>
                  <a:lnTo>
                    <a:pt x="166" y="953"/>
                  </a:lnTo>
                  <a:lnTo>
                    <a:pt x="158" y="929"/>
                  </a:lnTo>
                  <a:lnTo>
                    <a:pt x="166" y="913"/>
                  </a:lnTo>
                  <a:lnTo>
                    <a:pt x="166" y="889"/>
                  </a:lnTo>
                  <a:lnTo>
                    <a:pt x="166" y="865"/>
                  </a:lnTo>
                  <a:lnTo>
                    <a:pt x="150" y="849"/>
                  </a:lnTo>
                  <a:lnTo>
                    <a:pt x="150" y="810"/>
                  </a:lnTo>
                  <a:lnTo>
                    <a:pt x="166" y="770"/>
                  </a:lnTo>
                  <a:lnTo>
                    <a:pt x="166" y="754"/>
                  </a:lnTo>
                  <a:lnTo>
                    <a:pt x="173" y="746"/>
                  </a:lnTo>
                  <a:lnTo>
                    <a:pt x="181" y="730"/>
                  </a:lnTo>
                  <a:lnTo>
                    <a:pt x="166" y="706"/>
                  </a:lnTo>
                  <a:lnTo>
                    <a:pt x="173" y="691"/>
                  </a:lnTo>
                  <a:lnTo>
                    <a:pt x="166" y="651"/>
                  </a:lnTo>
                  <a:lnTo>
                    <a:pt x="110" y="635"/>
                  </a:lnTo>
                  <a:lnTo>
                    <a:pt x="95" y="611"/>
                  </a:lnTo>
                  <a:lnTo>
                    <a:pt x="110" y="579"/>
                  </a:lnTo>
                  <a:lnTo>
                    <a:pt x="110" y="556"/>
                  </a:lnTo>
                  <a:lnTo>
                    <a:pt x="110" y="524"/>
                  </a:lnTo>
                  <a:lnTo>
                    <a:pt x="79" y="516"/>
                  </a:lnTo>
                  <a:lnTo>
                    <a:pt x="63" y="508"/>
                  </a:lnTo>
                  <a:lnTo>
                    <a:pt x="55" y="508"/>
                  </a:lnTo>
                  <a:lnTo>
                    <a:pt x="47" y="492"/>
                  </a:lnTo>
                  <a:lnTo>
                    <a:pt x="32" y="500"/>
                  </a:lnTo>
                  <a:lnTo>
                    <a:pt x="16" y="484"/>
                  </a:lnTo>
                  <a:lnTo>
                    <a:pt x="0" y="460"/>
                  </a:lnTo>
                  <a:lnTo>
                    <a:pt x="8" y="445"/>
                  </a:lnTo>
                  <a:lnTo>
                    <a:pt x="32" y="421"/>
                  </a:lnTo>
                  <a:lnTo>
                    <a:pt x="39" y="389"/>
                  </a:lnTo>
                  <a:lnTo>
                    <a:pt x="71" y="381"/>
                  </a:lnTo>
                  <a:lnTo>
                    <a:pt x="95" y="349"/>
                  </a:lnTo>
                  <a:lnTo>
                    <a:pt x="79" y="325"/>
                  </a:lnTo>
                  <a:lnTo>
                    <a:pt x="79" y="294"/>
                  </a:lnTo>
                  <a:lnTo>
                    <a:pt x="110" y="294"/>
                  </a:lnTo>
                  <a:lnTo>
                    <a:pt x="118" y="286"/>
                  </a:lnTo>
                  <a:lnTo>
                    <a:pt x="134" y="278"/>
                  </a:lnTo>
                  <a:lnTo>
                    <a:pt x="173" y="286"/>
                  </a:lnTo>
                  <a:lnTo>
                    <a:pt x="181" y="310"/>
                  </a:lnTo>
                  <a:lnTo>
                    <a:pt x="189" y="294"/>
                  </a:lnTo>
                  <a:lnTo>
                    <a:pt x="189" y="286"/>
                  </a:lnTo>
                  <a:lnTo>
                    <a:pt x="205" y="278"/>
                  </a:lnTo>
                  <a:lnTo>
                    <a:pt x="221" y="254"/>
                  </a:lnTo>
                  <a:lnTo>
                    <a:pt x="229" y="230"/>
                  </a:lnTo>
                  <a:lnTo>
                    <a:pt x="252" y="183"/>
                  </a:lnTo>
                  <a:lnTo>
                    <a:pt x="300" y="175"/>
                  </a:lnTo>
                  <a:lnTo>
                    <a:pt x="307" y="151"/>
                  </a:lnTo>
                  <a:lnTo>
                    <a:pt x="323" y="143"/>
                  </a:lnTo>
                  <a:lnTo>
                    <a:pt x="300" y="127"/>
                  </a:lnTo>
                  <a:lnTo>
                    <a:pt x="307" y="111"/>
                  </a:lnTo>
                  <a:lnTo>
                    <a:pt x="331" y="111"/>
                  </a:lnTo>
                  <a:lnTo>
                    <a:pt x="331" y="71"/>
                  </a:lnTo>
                  <a:lnTo>
                    <a:pt x="339" y="64"/>
                  </a:lnTo>
                  <a:lnTo>
                    <a:pt x="339" y="40"/>
                  </a:lnTo>
                  <a:lnTo>
                    <a:pt x="355" y="24"/>
                  </a:lnTo>
                  <a:lnTo>
                    <a:pt x="355" y="0"/>
                  </a:lnTo>
                  <a:lnTo>
                    <a:pt x="386" y="16"/>
                  </a:lnTo>
                  <a:lnTo>
                    <a:pt x="442" y="0"/>
                  </a:lnTo>
                  <a:lnTo>
                    <a:pt x="489" y="24"/>
                  </a:lnTo>
                  <a:lnTo>
                    <a:pt x="497" y="40"/>
                  </a:lnTo>
                  <a:lnTo>
                    <a:pt x="489" y="64"/>
                  </a:lnTo>
                  <a:lnTo>
                    <a:pt x="520" y="56"/>
                  </a:lnTo>
                  <a:lnTo>
                    <a:pt x="544" y="71"/>
                  </a:lnTo>
                  <a:lnTo>
                    <a:pt x="442" y="246"/>
                  </a:lnTo>
                  <a:lnTo>
                    <a:pt x="426" y="246"/>
                  </a:lnTo>
                  <a:lnTo>
                    <a:pt x="410" y="294"/>
                  </a:lnTo>
                  <a:lnTo>
                    <a:pt x="410" y="310"/>
                  </a:lnTo>
                  <a:lnTo>
                    <a:pt x="371" y="357"/>
                  </a:lnTo>
                  <a:lnTo>
                    <a:pt x="355" y="405"/>
                  </a:lnTo>
                  <a:lnTo>
                    <a:pt x="339" y="476"/>
                  </a:lnTo>
                  <a:lnTo>
                    <a:pt x="371" y="548"/>
                  </a:lnTo>
                  <a:lnTo>
                    <a:pt x="378" y="579"/>
                  </a:lnTo>
                  <a:lnTo>
                    <a:pt x="434" y="659"/>
                  </a:lnTo>
                  <a:lnTo>
                    <a:pt x="481" y="683"/>
                  </a:lnTo>
                </a:path>
              </a:pathLst>
            </a:custGeom>
            <a:solidFill>
              <a:srgbClr val="9FD9EB"/>
            </a:solidFill>
            <a:ln w="6350" cap="rnd" cmpd="sng" algn="ctr">
              <a:solidFill>
                <a:srgbClr val="FFFFFF"/>
              </a:solidFill>
              <a:prstDash val="solid"/>
              <a:round/>
              <a:headEnd type="none" w="med" len="med"/>
              <a:tailEnd type="none" w="med" len="med"/>
            </a:ln>
          </p:spPr>
          <p:txBody>
            <a:bodyPr/>
            <a:lstStyle/>
            <a:p>
              <a:pPr algn="ctr"/>
              <a:endParaRPr lang="en-US" sz="1400">
                <a:solidFill>
                  <a:srgbClr val="000000"/>
                </a:solidFill>
                <a:latin typeface="Arial" pitchFamily="34" charset="0"/>
                <a:cs typeface="Arial" pitchFamily="34" charset="0"/>
              </a:endParaRPr>
            </a:p>
          </p:txBody>
        </p:sp>
        <p:sp>
          <p:nvSpPr>
            <p:cNvPr id="28" name="Freeform 83">
              <a:extLst>
                <a:ext uri="{FF2B5EF4-FFF2-40B4-BE49-F238E27FC236}">
                  <a16:creationId xmlns:a16="http://schemas.microsoft.com/office/drawing/2014/main" id="{B24D9DFC-0B70-4AE7-B342-B475A23809CC}"/>
                </a:ext>
              </a:extLst>
            </p:cNvPr>
            <p:cNvSpPr>
              <a:spLocks/>
            </p:cNvSpPr>
            <p:nvPr/>
          </p:nvSpPr>
          <p:spPr bwMode="gray">
            <a:xfrm>
              <a:off x="7576687" y="2622939"/>
              <a:ext cx="124641" cy="77788"/>
            </a:xfrm>
            <a:custGeom>
              <a:avLst/>
              <a:gdLst>
                <a:gd name="T0" fmla="*/ 73 w 81"/>
                <a:gd name="T1" fmla="*/ 48 h 49"/>
                <a:gd name="T2" fmla="*/ 73 w 81"/>
                <a:gd name="T3" fmla="*/ 48 h 49"/>
                <a:gd name="T4" fmla="*/ 80 w 81"/>
                <a:gd name="T5" fmla="*/ 34 h 49"/>
                <a:gd name="T6" fmla="*/ 58 w 81"/>
                <a:gd name="T7" fmla="*/ 14 h 49"/>
                <a:gd name="T8" fmla="*/ 29 w 81"/>
                <a:gd name="T9" fmla="*/ 0 h 49"/>
                <a:gd name="T10" fmla="*/ 0 w 81"/>
                <a:gd name="T11" fmla="*/ 7 h 49"/>
                <a:gd name="T12" fmla="*/ 7 w 81"/>
                <a:gd name="T13" fmla="*/ 21 h 49"/>
                <a:gd name="T14" fmla="*/ 7 w 81"/>
                <a:gd name="T15" fmla="*/ 34 h 49"/>
                <a:gd name="T16" fmla="*/ 22 w 81"/>
                <a:gd name="T17" fmla="*/ 48 h 49"/>
                <a:gd name="T18" fmla="*/ 73 w 81"/>
                <a:gd name="T19" fmla="*/ 48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1"/>
                <a:gd name="T31" fmla="*/ 0 h 49"/>
                <a:gd name="T32" fmla="*/ 81 w 81"/>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1" h="49">
                  <a:moveTo>
                    <a:pt x="73" y="48"/>
                  </a:moveTo>
                  <a:lnTo>
                    <a:pt x="73" y="48"/>
                  </a:lnTo>
                  <a:lnTo>
                    <a:pt x="80" y="34"/>
                  </a:lnTo>
                  <a:lnTo>
                    <a:pt x="58" y="14"/>
                  </a:lnTo>
                  <a:lnTo>
                    <a:pt x="29" y="0"/>
                  </a:lnTo>
                  <a:lnTo>
                    <a:pt x="0" y="7"/>
                  </a:lnTo>
                  <a:lnTo>
                    <a:pt x="7" y="21"/>
                  </a:lnTo>
                  <a:lnTo>
                    <a:pt x="7" y="34"/>
                  </a:lnTo>
                  <a:lnTo>
                    <a:pt x="22" y="48"/>
                  </a:lnTo>
                  <a:lnTo>
                    <a:pt x="73" y="48"/>
                  </a:lnTo>
                </a:path>
              </a:pathLst>
            </a:custGeom>
            <a:solidFill>
              <a:srgbClr val="9FD9EB"/>
            </a:solidFill>
            <a:ln w="6350" cap="rnd" cmpd="sng" algn="ctr">
              <a:solidFill>
                <a:srgbClr val="FFFFFF"/>
              </a:solidFill>
              <a:prstDash val="solid"/>
              <a:round/>
              <a:headEnd type="none" w="med" len="med"/>
              <a:tailEnd type="none" w="med" len="med"/>
            </a:ln>
          </p:spPr>
          <p:txBody>
            <a:bodyPr/>
            <a:lstStyle/>
            <a:p>
              <a:pPr algn="ctr"/>
              <a:endParaRPr lang="en-US" sz="1400">
                <a:solidFill>
                  <a:srgbClr val="000000"/>
                </a:solidFill>
                <a:latin typeface="Arial" pitchFamily="34" charset="0"/>
                <a:cs typeface="Arial" pitchFamily="34" charset="0"/>
              </a:endParaRPr>
            </a:p>
          </p:txBody>
        </p:sp>
        <p:sp>
          <p:nvSpPr>
            <p:cNvPr id="31" name="Freeform 87">
              <a:extLst>
                <a:ext uri="{FF2B5EF4-FFF2-40B4-BE49-F238E27FC236}">
                  <a16:creationId xmlns:a16="http://schemas.microsoft.com/office/drawing/2014/main" id="{AB1ACF82-EE83-498B-805E-7F129E541783}"/>
                </a:ext>
              </a:extLst>
            </p:cNvPr>
            <p:cNvSpPr>
              <a:spLocks/>
            </p:cNvSpPr>
            <p:nvPr/>
          </p:nvSpPr>
          <p:spPr bwMode="gray">
            <a:xfrm>
              <a:off x="7016573" y="1168789"/>
              <a:ext cx="112331" cy="65088"/>
            </a:xfrm>
            <a:custGeom>
              <a:avLst/>
              <a:gdLst>
                <a:gd name="T0" fmla="*/ 0 w 73"/>
                <a:gd name="T1" fmla="*/ 7 h 41"/>
                <a:gd name="T2" fmla="*/ 0 w 73"/>
                <a:gd name="T3" fmla="*/ 7 h 41"/>
                <a:gd name="T4" fmla="*/ 22 w 73"/>
                <a:gd name="T5" fmla="*/ 0 h 41"/>
                <a:gd name="T6" fmla="*/ 58 w 73"/>
                <a:gd name="T7" fmla="*/ 7 h 41"/>
                <a:gd name="T8" fmla="*/ 65 w 73"/>
                <a:gd name="T9" fmla="*/ 13 h 41"/>
                <a:gd name="T10" fmla="*/ 58 w 73"/>
                <a:gd name="T11" fmla="*/ 20 h 41"/>
                <a:gd name="T12" fmla="*/ 72 w 73"/>
                <a:gd name="T13" fmla="*/ 33 h 41"/>
                <a:gd name="T14" fmla="*/ 58 w 73"/>
                <a:gd name="T15" fmla="*/ 40 h 41"/>
                <a:gd name="T16" fmla="*/ 43 w 73"/>
                <a:gd name="T17" fmla="*/ 33 h 41"/>
                <a:gd name="T18" fmla="*/ 22 w 73"/>
                <a:gd name="T19" fmla="*/ 33 h 41"/>
                <a:gd name="T20" fmla="*/ 0 w 73"/>
                <a:gd name="T21" fmla="*/ 20 h 41"/>
                <a:gd name="T22" fmla="*/ 0 w 73"/>
                <a:gd name="T23" fmla="*/ 7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3"/>
                <a:gd name="T37" fmla="*/ 0 h 41"/>
                <a:gd name="T38" fmla="*/ 73 w 73"/>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3" h="41">
                  <a:moveTo>
                    <a:pt x="0" y="7"/>
                  </a:moveTo>
                  <a:lnTo>
                    <a:pt x="0" y="7"/>
                  </a:lnTo>
                  <a:lnTo>
                    <a:pt x="22" y="0"/>
                  </a:lnTo>
                  <a:lnTo>
                    <a:pt x="58" y="7"/>
                  </a:lnTo>
                  <a:lnTo>
                    <a:pt x="65" y="13"/>
                  </a:lnTo>
                  <a:lnTo>
                    <a:pt x="58" y="20"/>
                  </a:lnTo>
                  <a:lnTo>
                    <a:pt x="72" y="33"/>
                  </a:lnTo>
                  <a:lnTo>
                    <a:pt x="58" y="40"/>
                  </a:lnTo>
                  <a:lnTo>
                    <a:pt x="43" y="33"/>
                  </a:lnTo>
                  <a:lnTo>
                    <a:pt x="22" y="33"/>
                  </a:lnTo>
                  <a:lnTo>
                    <a:pt x="0" y="20"/>
                  </a:lnTo>
                  <a:lnTo>
                    <a:pt x="0" y="7"/>
                  </a:lnTo>
                </a:path>
              </a:pathLst>
            </a:custGeom>
            <a:solidFill>
              <a:srgbClr val="1D6F88"/>
            </a:solidFill>
            <a:ln w="6350" cap="rnd" cmpd="sng" algn="ctr">
              <a:solidFill>
                <a:srgbClr val="FFFFFF"/>
              </a:solidFill>
              <a:prstDash val="solid"/>
              <a:round/>
              <a:headEnd type="none" w="med" len="med"/>
              <a:tailEnd type="none" w="med" len="med"/>
            </a:ln>
          </p:spPr>
          <p:txBody>
            <a:bodyPr/>
            <a:lstStyle/>
            <a:p>
              <a:pPr algn="ctr"/>
              <a:endParaRPr lang="en-US" sz="1400">
                <a:solidFill>
                  <a:srgbClr val="000000"/>
                </a:solidFill>
                <a:latin typeface="Arial" pitchFamily="34" charset="0"/>
                <a:cs typeface="Arial" pitchFamily="34" charset="0"/>
              </a:endParaRPr>
            </a:p>
          </p:txBody>
        </p:sp>
        <p:sp>
          <p:nvSpPr>
            <p:cNvPr id="32" name="Freeform 70">
              <a:extLst>
                <a:ext uri="{FF2B5EF4-FFF2-40B4-BE49-F238E27FC236}">
                  <a16:creationId xmlns:a16="http://schemas.microsoft.com/office/drawing/2014/main" id="{D92327E5-F5FE-432A-A599-8A7A3B4D85F0}"/>
                </a:ext>
              </a:extLst>
            </p:cNvPr>
            <p:cNvSpPr>
              <a:spLocks/>
            </p:cNvSpPr>
            <p:nvPr/>
          </p:nvSpPr>
          <p:spPr bwMode="gray">
            <a:xfrm>
              <a:off x="7216613" y="3426214"/>
              <a:ext cx="727841" cy="750888"/>
            </a:xfrm>
            <a:custGeom>
              <a:avLst/>
              <a:gdLst>
                <a:gd name="T0" fmla="*/ 346 w 473"/>
                <a:gd name="T1" fmla="*/ 24 h 473"/>
                <a:gd name="T2" fmla="*/ 346 w 473"/>
                <a:gd name="T3" fmla="*/ 24 h 473"/>
                <a:gd name="T4" fmla="*/ 346 w 473"/>
                <a:gd name="T5" fmla="*/ 0 h 473"/>
                <a:gd name="T6" fmla="*/ 291 w 473"/>
                <a:gd name="T7" fmla="*/ 8 h 473"/>
                <a:gd name="T8" fmla="*/ 267 w 473"/>
                <a:gd name="T9" fmla="*/ 8 h 473"/>
                <a:gd name="T10" fmla="*/ 252 w 473"/>
                <a:gd name="T11" fmla="*/ 31 h 473"/>
                <a:gd name="T12" fmla="*/ 236 w 473"/>
                <a:gd name="T13" fmla="*/ 39 h 473"/>
                <a:gd name="T14" fmla="*/ 228 w 473"/>
                <a:gd name="T15" fmla="*/ 71 h 473"/>
                <a:gd name="T16" fmla="*/ 228 w 473"/>
                <a:gd name="T17" fmla="*/ 118 h 473"/>
                <a:gd name="T18" fmla="*/ 205 w 473"/>
                <a:gd name="T19" fmla="*/ 149 h 473"/>
                <a:gd name="T20" fmla="*/ 189 w 473"/>
                <a:gd name="T21" fmla="*/ 149 h 473"/>
                <a:gd name="T22" fmla="*/ 181 w 473"/>
                <a:gd name="T23" fmla="*/ 134 h 473"/>
                <a:gd name="T24" fmla="*/ 165 w 473"/>
                <a:gd name="T25" fmla="*/ 126 h 473"/>
                <a:gd name="T26" fmla="*/ 142 w 473"/>
                <a:gd name="T27" fmla="*/ 149 h 473"/>
                <a:gd name="T28" fmla="*/ 87 w 473"/>
                <a:gd name="T29" fmla="*/ 142 h 473"/>
                <a:gd name="T30" fmla="*/ 55 w 473"/>
                <a:gd name="T31" fmla="*/ 189 h 473"/>
                <a:gd name="T32" fmla="*/ 47 w 473"/>
                <a:gd name="T33" fmla="*/ 189 h 473"/>
                <a:gd name="T34" fmla="*/ 0 w 473"/>
                <a:gd name="T35" fmla="*/ 260 h 473"/>
                <a:gd name="T36" fmla="*/ 31 w 473"/>
                <a:gd name="T37" fmla="*/ 291 h 473"/>
                <a:gd name="T38" fmla="*/ 71 w 473"/>
                <a:gd name="T39" fmla="*/ 299 h 473"/>
                <a:gd name="T40" fmla="*/ 102 w 473"/>
                <a:gd name="T41" fmla="*/ 299 h 473"/>
                <a:gd name="T42" fmla="*/ 94 w 473"/>
                <a:gd name="T43" fmla="*/ 346 h 473"/>
                <a:gd name="T44" fmla="*/ 118 w 473"/>
                <a:gd name="T45" fmla="*/ 385 h 473"/>
                <a:gd name="T46" fmla="*/ 110 w 473"/>
                <a:gd name="T47" fmla="*/ 433 h 473"/>
                <a:gd name="T48" fmla="*/ 142 w 473"/>
                <a:gd name="T49" fmla="*/ 433 h 473"/>
                <a:gd name="T50" fmla="*/ 189 w 473"/>
                <a:gd name="T51" fmla="*/ 472 h 473"/>
                <a:gd name="T52" fmla="*/ 205 w 473"/>
                <a:gd name="T53" fmla="*/ 456 h 473"/>
                <a:gd name="T54" fmla="*/ 244 w 473"/>
                <a:gd name="T55" fmla="*/ 441 h 473"/>
                <a:gd name="T56" fmla="*/ 252 w 473"/>
                <a:gd name="T57" fmla="*/ 425 h 473"/>
                <a:gd name="T58" fmla="*/ 291 w 473"/>
                <a:gd name="T59" fmla="*/ 393 h 473"/>
                <a:gd name="T60" fmla="*/ 315 w 473"/>
                <a:gd name="T61" fmla="*/ 393 h 473"/>
                <a:gd name="T62" fmla="*/ 330 w 473"/>
                <a:gd name="T63" fmla="*/ 409 h 473"/>
                <a:gd name="T64" fmla="*/ 346 w 473"/>
                <a:gd name="T65" fmla="*/ 417 h 473"/>
                <a:gd name="T66" fmla="*/ 362 w 473"/>
                <a:gd name="T67" fmla="*/ 409 h 473"/>
                <a:gd name="T68" fmla="*/ 346 w 473"/>
                <a:gd name="T69" fmla="*/ 393 h 473"/>
                <a:gd name="T70" fmla="*/ 385 w 473"/>
                <a:gd name="T71" fmla="*/ 378 h 473"/>
                <a:gd name="T72" fmla="*/ 401 w 473"/>
                <a:gd name="T73" fmla="*/ 401 h 473"/>
                <a:gd name="T74" fmla="*/ 448 w 473"/>
                <a:gd name="T75" fmla="*/ 385 h 473"/>
                <a:gd name="T76" fmla="*/ 472 w 473"/>
                <a:gd name="T77" fmla="*/ 362 h 473"/>
                <a:gd name="T78" fmla="*/ 456 w 473"/>
                <a:gd name="T79" fmla="*/ 354 h 473"/>
                <a:gd name="T80" fmla="*/ 441 w 473"/>
                <a:gd name="T81" fmla="*/ 330 h 473"/>
                <a:gd name="T82" fmla="*/ 433 w 473"/>
                <a:gd name="T83" fmla="*/ 362 h 473"/>
                <a:gd name="T84" fmla="*/ 417 w 473"/>
                <a:gd name="T85" fmla="*/ 346 h 473"/>
                <a:gd name="T86" fmla="*/ 409 w 473"/>
                <a:gd name="T87" fmla="*/ 323 h 473"/>
                <a:gd name="T88" fmla="*/ 425 w 473"/>
                <a:gd name="T89" fmla="*/ 315 h 473"/>
                <a:gd name="T90" fmla="*/ 441 w 473"/>
                <a:gd name="T91" fmla="*/ 323 h 473"/>
                <a:gd name="T92" fmla="*/ 433 w 473"/>
                <a:gd name="T93" fmla="*/ 291 h 473"/>
                <a:gd name="T94" fmla="*/ 409 w 473"/>
                <a:gd name="T95" fmla="*/ 283 h 473"/>
                <a:gd name="T96" fmla="*/ 393 w 473"/>
                <a:gd name="T97" fmla="*/ 252 h 473"/>
                <a:gd name="T98" fmla="*/ 370 w 473"/>
                <a:gd name="T99" fmla="*/ 228 h 473"/>
                <a:gd name="T100" fmla="*/ 362 w 473"/>
                <a:gd name="T101" fmla="*/ 205 h 473"/>
                <a:gd name="T102" fmla="*/ 370 w 473"/>
                <a:gd name="T103" fmla="*/ 189 h 473"/>
                <a:gd name="T104" fmla="*/ 370 w 473"/>
                <a:gd name="T105" fmla="*/ 165 h 473"/>
                <a:gd name="T106" fmla="*/ 370 w 473"/>
                <a:gd name="T107" fmla="*/ 142 h 473"/>
                <a:gd name="T108" fmla="*/ 354 w 473"/>
                <a:gd name="T109" fmla="*/ 126 h 473"/>
                <a:gd name="T110" fmla="*/ 354 w 473"/>
                <a:gd name="T111" fmla="*/ 87 h 473"/>
                <a:gd name="T112" fmla="*/ 370 w 473"/>
                <a:gd name="T113" fmla="*/ 47 h 473"/>
                <a:gd name="T114" fmla="*/ 370 w 473"/>
                <a:gd name="T115" fmla="*/ 31 h 473"/>
                <a:gd name="T116" fmla="*/ 346 w 473"/>
                <a:gd name="T117" fmla="*/ 24 h 47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73"/>
                <a:gd name="T178" fmla="*/ 0 h 473"/>
                <a:gd name="T179" fmla="*/ 473 w 473"/>
                <a:gd name="T180" fmla="*/ 473 h 47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73" h="473">
                  <a:moveTo>
                    <a:pt x="346" y="24"/>
                  </a:moveTo>
                  <a:lnTo>
                    <a:pt x="346" y="24"/>
                  </a:lnTo>
                  <a:lnTo>
                    <a:pt x="346" y="0"/>
                  </a:lnTo>
                  <a:lnTo>
                    <a:pt x="291" y="8"/>
                  </a:lnTo>
                  <a:lnTo>
                    <a:pt x="267" y="8"/>
                  </a:lnTo>
                  <a:lnTo>
                    <a:pt x="252" y="31"/>
                  </a:lnTo>
                  <a:lnTo>
                    <a:pt x="236" y="39"/>
                  </a:lnTo>
                  <a:lnTo>
                    <a:pt x="228" y="71"/>
                  </a:lnTo>
                  <a:lnTo>
                    <a:pt x="228" y="118"/>
                  </a:lnTo>
                  <a:lnTo>
                    <a:pt x="205" y="149"/>
                  </a:lnTo>
                  <a:lnTo>
                    <a:pt x="189" y="149"/>
                  </a:lnTo>
                  <a:lnTo>
                    <a:pt x="181" y="134"/>
                  </a:lnTo>
                  <a:lnTo>
                    <a:pt x="165" y="126"/>
                  </a:lnTo>
                  <a:lnTo>
                    <a:pt x="142" y="149"/>
                  </a:lnTo>
                  <a:lnTo>
                    <a:pt x="87" y="142"/>
                  </a:lnTo>
                  <a:lnTo>
                    <a:pt x="55" y="189"/>
                  </a:lnTo>
                  <a:lnTo>
                    <a:pt x="47" y="189"/>
                  </a:lnTo>
                  <a:lnTo>
                    <a:pt x="0" y="260"/>
                  </a:lnTo>
                  <a:lnTo>
                    <a:pt x="31" y="291"/>
                  </a:lnTo>
                  <a:lnTo>
                    <a:pt x="71" y="299"/>
                  </a:lnTo>
                  <a:lnTo>
                    <a:pt x="102" y="299"/>
                  </a:lnTo>
                  <a:lnTo>
                    <a:pt x="94" y="346"/>
                  </a:lnTo>
                  <a:lnTo>
                    <a:pt x="118" y="385"/>
                  </a:lnTo>
                  <a:lnTo>
                    <a:pt x="110" y="433"/>
                  </a:lnTo>
                  <a:lnTo>
                    <a:pt x="142" y="433"/>
                  </a:lnTo>
                  <a:lnTo>
                    <a:pt x="189" y="472"/>
                  </a:lnTo>
                  <a:lnTo>
                    <a:pt x="205" y="456"/>
                  </a:lnTo>
                  <a:lnTo>
                    <a:pt x="244" y="441"/>
                  </a:lnTo>
                  <a:lnTo>
                    <a:pt x="252" y="425"/>
                  </a:lnTo>
                  <a:lnTo>
                    <a:pt x="291" y="393"/>
                  </a:lnTo>
                  <a:lnTo>
                    <a:pt x="315" y="393"/>
                  </a:lnTo>
                  <a:lnTo>
                    <a:pt x="330" y="409"/>
                  </a:lnTo>
                  <a:lnTo>
                    <a:pt x="346" y="417"/>
                  </a:lnTo>
                  <a:lnTo>
                    <a:pt x="362" y="409"/>
                  </a:lnTo>
                  <a:lnTo>
                    <a:pt x="346" y="393"/>
                  </a:lnTo>
                  <a:lnTo>
                    <a:pt x="385" y="378"/>
                  </a:lnTo>
                  <a:lnTo>
                    <a:pt x="401" y="401"/>
                  </a:lnTo>
                  <a:lnTo>
                    <a:pt x="448" y="385"/>
                  </a:lnTo>
                  <a:lnTo>
                    <a:pt x="472" y="362"/>
                  </a:lnTo>
                  <a:lnTo>
                    <a:pt x="456" y="354"/>
                  </a:lnTo>
                  <a:lnTo>
                    <a:pt x="441" y="330"/>
                  </a:lnTo>
                  <a:lnTo>
                    <a:pt x="433" y="362"/>
                  </a:lnTo>
                  <a:lnTo>
                    <a:pt x="417" y="346"/>
                  </a:lnTo>
                  <a:lnTo>
                    <a:pt x="409" y="323"/>
                  </a:lnTo>
                  <a:lnTo>
                    <a:pt x="425" y="315"/>
                  </a:lnTo>
                  <a:lnTo>
                    <a:pt x="441" y="323"/>
                  </a:lnTo>
                  <a:lnTo>
                    <a:pt x="433" y="291"/>
                  </a:lnTo>
                  <a:lnTo>
                    <a:pt x="409" y="283"/>
                  </a:lnTo>
                  <a:lnTo>
                    <a:pt x="393" y="252"/>
                  </a:lnTo>
                  <a:lnTo>
                    <a:pt x="370" y="228"/>
                  </a:lnTo>
                  <a:lnTo>
                    <a:pt x="362" y="205"/>
                  </a:lnTo>
                  <a:lnTo>
                    <a:pt x="370" y="189"/>
                  </a:lnTo>
                  <a:lnTo>
                    <a:pt x="370" y="165"/>
                  </a:lnTo>
                  <a:lnTo>
                    <a:pt x="370" y="142"/>
                  </a:lnTo>
                  <a:lnTo>
                    <a:pt x="354" y="126"/>
                  </a:lnTo>
                  <a:lnTo>
                    <a:pt x="354" y="87"/>
                  </a:lnTo>
                  <a:lnTo>
                    <a:pt x="370" y="47"/>
                  </a:lnTo>
                  <a:lnTo>
                    <a:pt x="370" y="31"/>
                  </a:lnTo>
                  <a:lnTo>
                    <a:pt x="346" y="24"/>
                  </a:lnTo>
                </a:path>
              </a:pathLst>
            </a:custGeom>
            <a:solidFill>
              <a:srgbClr val="9FD9EB"/>
            </a:solidFill>
            <a:ln w="6350" cap="rnd" cmpd="sng" algn="ctr">
              <a:solidFill>
                <a:srgbClr val="FFFFFF"/>
              </a:solidFill>
              <a:prstDash val="solid"/>
              <a:round/>
              <a:headEnd type="none" w="med" len="med"/>
              <a:tailEnd type="none" w="med" len="med"/>
            </a:ln>
          </p:spPr>
          <p:txBody>
            <a:bodyPr/>
            <a:lstStyle/>
            <a:p>
              <a:pPr algn="ctr"/>
              <a:endParaRPr lang="en-US" sz="1400">
                <a:solidFill>
                  <a:srgbClr val="000000"/>
                </a:solidFill>
                <a:latin typeface="Arial" pitchFamily="34" charset="0"/>
                <a:cs typeface="Arial" pitchFamily="34" charset="0"/>
              </a:endParaRPr>
            </a:p>
          </p:txBody>
        </p:sp>
      </p:grpSp>
      <p:sp>
        <p:nvSpPr>
          <p:cNvPr id="3" name="Rectángulo 2">
            <a:extLst>
              <a:ext uri="{FF2B5EF4-FFF2-40B4-BE49-F238E27FC236}">
                <a16:creationId xmlns:a16="http://schemas.microsoft.com/office/drawing/2014/main" id="{D14A3C3C-5E28-4D8B-AEA3-976F00D92E0B}"/>
              </a:ext>
            </a:extLst>
          </p:cNvPr>
          <p:cNvSpPr/>
          <p:nvPr/>
        </p:nvSpPr>
        <p:spPr>
          <a:xfrm>
            <a:off x="80064" y="559709"/>
            <a:ext cx="12019330" cy="1969770"/>
          </a:xfrm>
          <a:prstGeom prst="rect">
            <a:avLst/>
          </a:prstGeom>
        </p:spPr>
        <p:txBody>
          <a:bodyPr wrap="square">
            <a:spAutoFit/>
          </a:bodyPr>
          <a:lstStyle/>
          <a:p>
            <a:r>
              <a:rPr lang="es-ES" b="1" dirty="0">
                <a:solidFill>
                  <a:srgbClr val="92D050"/>
                </a:solidFill>
                <a:latin typeface="+mj-lt"/>
                <a:cs typeface="Arial" panose="020B0604020202020204" pitchFamily="34" charset="0"/>
                <a:sym typeface="Arial" panose="020B0604020202020204" pitchFamily="34" charset="0"/>
              </a:rPr>
              <a:t>Descripción: </a:t>
            </a:r>
            <a:r>
              <a:rPr lang="es-ES" sz="1300" dirty="0"/>
              <a:t>Movistar Seguros protege tu casa con su nuevo Seguro de hogar, una amplia gama de coberturas y productos asegurados por Telefónica Seguros y Santalucía, para que estés tranquilo ante imprevistos.</a:t>
            </a:r>
          </a:p>
          <a:p>
            <a:endParaRPr lang="es-ES" sz="1300" dirty="0">
              <a:solidFill>
                <a:prstClr val="black"/>
              </a:solidFill>
            </a:endParaRPr>
          </a:p>
          <a:p>
            <a:r>
              <a:rPr lang="es-ES" sz="1300" dirty="0">
                <a:solidFill>
                  <a:prstClr val="black"/>
                </a:solidFill>
              </a:rPr>
              <a:t>Modalidades de seguro de hogar contratables en las zonas cubiertas por Telefónica Seguros y Santalucía. Descripción esquemática del conjunto de coberturas y garantías. </a:t>
            </a:r>
          </a:p>
          <a:p>
            <a:r>
              <a:rPr lang="es-ES" sz="1300" b="1" dirty="0">
                <a:solidFill>
                  <a:prstClr val="black"/>
                </a:solidFill>
              </a:rPr>
              <a:t>Importante</a:t>
            </a:r>
            <a:r>
              <a:rPr lang="es-ES" sz="1300" dirty="0">
                <a:solidFill>
                  <a:prstClr val="black"/>
                </a:solidFill>
              </a:rPr>
              <a:t>: es importante recalcar que la garantía de las configuraciones "Ampliado" y "Premium" es (mucho) más completa que la de la configuración "Básico Plus". Por ejemplo: en "Básico Plus" la garantía (opcional) es "Asistencia Urgente en el Hogar" (sin límites de intervenciones al año solo para 3 ámbitos -electricidad, fontanería y cerrajería-), mientras que en "Ampliado" y "Premium" la garantía es "Asistencia en el Hogar" (limitada a 2 intervenciones al año en "Ampliado" e ilimitada en "Premium"). </a:t>
            </a:r>
          </a:p>
          <a:p>
            <a:endParaRPr lang="es-ES" sz="1300" dirty="0"/>
          </a:p>
          <a:p>
            <a:endParaRPr lang="es-ES" sz="1300" b="1" dirty="0"/>
          </a:p>
        </p:txBody>
      </p:sp>
      <p:pic>
        <p:nvPicPr>
          <p:cNvPr id="58" name="Imagen 57">
            <a:extLst>
              <a:ext uri="{FF2B5EF4-FFF2-40B4-BE49-F238E27FC236}">
                <a16:creationId xmlns:a16="http://schemas.microsoft.com/office/drawing/2014/main" id="{FCAF2867-A6D7-4C13-B26C-87972CDC94E7}"/>
              </a:ext>
            </a:extLst>
          </p:cNvPr>
          <p:cNvPicPr>
            <a:picLocks noChangeAspect="1"/>
          </p:cNvPicPr>
          <p:nvPr/>
        </p:nvPicPr>
        <p:blipFill>
          <a:blip r:embed="rId2"/>
          <a:stretch>
            <a:fillRect/>
          </a:stretch>
        </p:blipFill>
        <p:spPr>
          <a:xfrm>
            <a:off x="163566" y="0"/>
            <a:ext cx="1054469" cy="382357"/>
          </a:xfrm>
          <a:prstGeom prst="rect">
            <a:avLst/>
          </a:prstGeom>
        </p:spPr>
      </p:pic>
      <p:cxnSp>
        <p:nvCxnSpPr>
          <p:cNvPr id="56" name="Conector recto de flecha 55">
            <a:extLst>
              <a:ext uri="{FF2B5EF4-FFF2-40B4-BE49-F238E27FC236}">
                <a16:creationId xmlns:a16="http://schemas.microsoft.com/office/drawing/2014/main" id="{03BF7DB7-6CAB-42AA-ABA5-B3F233938D6C}"/>
              </a:ext>
            </a:extLst>
          </p:cNvPr>
          <p:cNvCxnSpPr>
            <a:cxnSpLocks/>
          </p:cNvCxnSpPr>
          <p:nvPr/>
        </p:nvCxnSpPr>
        <p:spPr>
          <a:xfrm>
            <a:off x="3164771" y="4637769"/>
            <a:ext cx="1502479" cy="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ee4pFootnotes">
            <a:extLst>
              <a:ext uri="{FF2B5EF4-FFF2-40B4-BE49-F238E27FC236}">
                <a16:creationId xmlns:a16="http://schemas.microsoft.com/office/drawing/2014/main" id="{22E33FF7-AFE8-4D9C-8E52-C210BABE9B23}"/>
              </a:ext>
            </a:extLst>
          </p:cNvPr>
          <p:cNvSpPr>
            <a:spLocks noChangeArrowheads="1"/>
          </p:cNvSpPr>
          <p:nvPr/>
        </p:nvSpPr>
        <p:spPr bwMode="auto">
          <a:xfrm>
            <a:off x="5672016" y="2463591"/>
            <a:ext cx="4523284" cy="1329595"/>
          </a:xfrm>
          <a:prstGeom prst="rect">
            <a:avLst/>
          </a:prstGeom>
          <a:solidFill>
            <a:srgbClr val="9FD9EB"/>
          </a:solidFill>
          <a:ln w="9525" algn="ctr">
            <a:solidFill>
              <a:srgbClr val="1D6F88"/>
            </a:solidFill>
            <a:miter lim="800000"/>
            <a:headEnd type="none" w="lg" len="lg"/>
            <a:tailEnd type="none" w="lg" len="lg"/>
          </a:ln>
        </p:spPr>
        <p:txBody>
          <a:bodyPr vert="horz" wrap="square" lIns="108000" tIns="0" rIns="0" bIns="0" anchor="b" anchorCtr="0">
            <a:spAutoFit/>
          </a:bodyPr>
          <a:lstStyle/>
          <a:p>
            <a:pPr lvl="1">
              <a:lnSpc>
                <a:spcPct val="90000"/>
              </a:lnSpc>
            </a:pPr>
            <a:endParaRPr lang="es-ES" sz="1200" b="1" dirty="0">
              <a:sym typeface="+mn-lt"/>
            </a:endParaRPr>
          </a:p>
          <a:p>
            <a:pPr>
              <a:lnSpc>
                <a:spcPct val="90000"/>
              </a:lnSpc>
            </a:pPr>
            <a:r>
              <a:rPr lang="es-ES" sz="1200" b="1" dirty="0">
                <a:sym typeface="+mn-lt"/>
              </a:rPr>
              <a:t>Zonas cubiertas conjuntamente por Telefónica Seguros y Santalucía</a:t>
            </a:r>
            <a:r>
              <a:rPr lang="es-ES" sz="1200" dirty="0">
                <a:sym typeface="+mn-lt"/>
              </a:rPr>
              <a:t>:</a:t>
            </a:r>
          </a:p>
          <a:p>
            <a:pPr lvl="1">
              <a:lnSpc>
                <a:spcPct val="90000"/>
              </a:lnSpc>
            </a:pPr>
            <a:endParaRPr lang="es-ES" sz="1200" dirty="0">
              <a:sym typeface="+mn-lt"/>
            </a:endParaRPr>
          </a:p>
          <a:p>
            <a:pPr marL="285750" indent="-285750">
              <a:lnSpc>
                <a:spcPct val="90000"/>
              </a:lnSpc>
              <a:buFont typeface="Arial" panose="020B0604020202020204" pitchFamily="34" charset="0"/>
              <a:buChar char="•"/>
            </a:pPr>
            <a:r>
              <a:rPr lang="es-ES" sz="1200" dirty="0">
                <a:sym typeface="+mn-lt"/>
              </a:rPr>
              <a:t>Norte – Este: País Vasco, Navarra y Aragón</a:t>
            </a:r>
          </a:p>
          <a:p>
            <a:pPr marL="285750" indent="-285750">
              <a:lnSpc>
                <a:spcPct val="90000"/>
              </a:lnSpc>
              <a:buFont typeface="Arial" panose="020B0604020202020204" pitchFamily="34" charset="0"/>
              <a:buChar char="•"/>
            </a:pPr>
            <a:r>
              <a:rPr lang="es-ES" sz="1200" dirty="0">
                <a:sym typeface="+mn-lt"/>
              </a:rPr>
              <a:t>Este: Cataluña, Comunidad Valenciana, Baleares y Murcia</a:t>
            </a:r>
          </a:p>
          <a:p>
            <a:pPr marL="285750" indent="-285750">
              <a:lnSpc>
                <a:spcPct val="90000"/>
              </a:lnSpc>
              <a:buFont typeface="Arial" panose="020B0604020202020204" pitchFamily="34" charset="0"/>
              <a:buChar char="•"/>
            </a:pPr>
            <a:r>
              <a:rPr lang="es-ES" sz="1200" dirty="0">
                <a:sym typeface="+mn-lt"/>
              </a:rPr>
              <a:t>Sur – Este: Andalucía (Almería, Granada, Málaga, Jaén y Cádiz), Ceuta y Melilla</a:t>
            </a:r>
          </a:p>
          <a:p>
            <a:pPr marL="285750" indent="-285750">
              <a:lnSpc>
                <a:spcPct val="90000"/>
              </a:lnSpc>
              <a:buFont typeface="Arial" panose="020B0604020202020204" pitchFamily="34" charset="0"/>
              <a:buChar char="•"/>
            </a:pPr>
            <a:endParaRPr lang="es-ES" sz="1200" dirty="0">
              <a:sym typeface="+mn-lt"/>
            </a:endParaRPr>
          </a:p>
        </p:txBody>
      </p:sp>
      <p:pic>
        <p:nvPicPr>
          <p:cNvPr id="61" name="0 Imagen">
            <a:hlinkClick r:id="rId3" action="ppaction://hlinksldjump"/>
            <a:extLst>
              <a:ext uri="{FF2B5EF4-FFF2-40B4-BE49-F238E27FC236}">
                <a16:creationId xmlns:a16="http://schemas.microsoft.com/office/drawing/2014/main" id="{FF3FE3A6-F11B-4BB9-888F-FCE0313ACD8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367426" y="2621186"/>
            <a:ext cx="827873" cy="252328"/>
          </a:xfrm>
          <a:prstGeom prst="rect">
            <a:avLst/>
          </a:prstGeom>
        </p:spPr>
      </p:pic>
      <p:pic>
        <p:nvPicPr>
          <p:cNvPr id="53" name="0 Imagen">
            <a:hlinkClick r:id="rId3" action="ppaction://hlinksldjump"/>
            <a:extLst>
              <a:ext uri="{FF2B5EF4-FFF2-40B4-BE49-F238E27FC236}">
                <a16:creationId xmlns:a16="http://schemas.microsoft.com/office/drawing/2014/main" id="{43EE94D9-B083-45F2-A240-2DC27D0808B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174098" y="139295"/>
            <a:ext cx="1280856" cy="382357"/>
          </a:xfrm>
          <a:prstGeom prst="rect">
            <a:avLst/>
          </a:prstGeom>
        </p:spPr>
      </p:pic>
      <p:sp>
        <p:nvSpPr>
          <p:cNvPr id="63" name="Rectángulo: esquinas redondeadas 62">
            <a:extLst>
              <a:ext uri="{FF2B5EF4-FFF2-40B4-BE49-F238E27FC236}">
                <a16:creationId xmlns:a16="http://schemas.microsoft.com/office/drawing/2014/main" id="{B0373F3E-9D0C-4A85-B014-F55DC8EBE875}"/>
              </a:ext>
            </a:extLst>
          </p:cNvPr>
          <p:cNvSpPr/>
          <p:nvPr/>
        </p:nvSpPr>
        <p:spPr>
          <a:xfrm>
            <a:off x="1837704" y="105831"/>
            <a:ext cx="6209687" cy="3823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pPr algn="ctr"/>
            <a:r>
              <a:rPr lang="es-ES" sz="1600" b="1" dirty="0">
                <a:solidFill>
                  <a:schemeClr val="bg1"/>
                </a:solidFill>
              </a:rPr>
              <a:t>Zonas y Modalidades aseguradas por</a:t>
            </a:r>
          </a:p>
        </p:txBody>
      </p:sp>
      <p:sp>
        <p:nvSpPr>
          <p:cNvPr id="37" name="Botón de acción: ir hacia delante o siguiente 36">
            <a:hlinkClick r:id="" action="ppaction://hlinkshowjump?jump=nextslide" highlightClick="1"/>
            <a:extLst>
              <a:ext uri="{FF2B5EF4-FFF2-40B4-BE49-F238E27FC236}">
                <a16:creationId xmlns:a16="http://schemas.microsoft.com/office/drawing/2014/main" id="{5C3209B6-4140-4646-B876-D1A55ABFE017}"/>
              </a:ext>
            </a:extLst>
          </p:cNvPr>
          <p:cNvSpPr/>
          <p:nvPr/>
        </p:nvSpPr>
        <p:spPr>
          <a:xfrm>
            <a:off x="11552749" y="6495811"/>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8" name="Imagen 37" descr="Imagen que contiene Texto&#10;&#10;Descripción generada automáticamente">
            <a:extLst>
              <a:ext uri="{FF2B5EF4-FFF2-40B4-BE49-F238E27FC236}">
                <a16:creationId xmlns:a16="http://schemas.microsoft.com/office/drawing/2014/main" id="{D1F196C7-65BA-4C15-9C81-5C42A94404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9157" y="118245"/>
            <a:ext cx="1408942" cy="453951"/>
          </a:xfrm>
          <a:prstGeom prst="rect">
            <a:avLst/>
          </a:prstGeom>
          <a:solidFill>
            <a:schemeClr val="bg1"/>
          </a:solidFill>
        </p:spPr>
      </p:pic>
      <p:pic>
        <p:nvPicPr>
          <p:cNvPr id="40" name="Picture 6" descr="Resultado de imagen de ir a inicio">
            <a:hlinkClick r:id="rId6" action="ppaction://hlinksldjump"/>
            <a:extLst>
              <a:ext uri="{FF2B5EF4-FFF2-40B4-BE49-F238E27FC236}">
                <a16:creationId xmlns:a16="http://schemas.microsoft.com/office/drawing/2014/main" id="{843D77B4-478A-4FD7-9FCE-FA8F3C34D0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pic>
        <p:nvPicPr>
          <p:cNvPr id="39" name="Imagen 38" descr="Imagen que contiene Texto&#10;&#10;Descripción generada automáticamente">
            <a:extLst>
              <a:ext uri="{FF2B5EF4-FFF2-40B4-BE49-F238E27FC236}">
                <a16:creationId xmlns:a16="http://schemas.microsoft.com/office/drawing/2014/main" id="{15D05655-0B6D-48F0-9953-717B90E88E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6441" y="2574245"/>
            <a:ext cx="1153889" cy="332604"/>
          </a:xfrm>
          <a:prstGeom prst="rect">
            <a:avLst/>
          </a:prstGeom>
          <a:solidFill>
            <a:schemeClr val="bg1"/>
          </a:solidFill>
        </p:spPr>
      </p:pic>
      <p:sp>
        <p:nvSpPr>
          <p:cNvPr id="47" name="Rectángulo 46">
            <a:extLst>
              <a:ext uri="{FF2B5EF4-FFF2-40B4-BE49-F238E27FC236}">
                <a16:creationId xmlns:a16="http://schemas.microsoft.com/office/drawing/2014/main" id="{3688687A-D8BD-4A85-9185-E69F4268FB11}"/>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8" name="Tabla 47">
            <a:extLst>
              <a:ext uri="{FF2B5EF4-FFF2-40B4-BE49-F238E27FC236}">
                <a16:creationId xmlns:a16="http://schemas.microsoft.com/office/drawing/2014/main" id="{5D060E34-3C97-44FB-BAF3-334A82940978}"/>
              </a:ext>
            </a:extLst>
          </p:cNvPr>
          <p:cNvGraphicFramePr>
            <a:graphicFrameLocks noGrp="1"/>
          </p:cNvGraphicFramePr>
          <p:nvPr>
            <p:extLst>
              <p:ext uri="{D42A27DB-BD31-4B8C-83A1-F6EECF244321}">
                <p14:modId xmlns:p14="http://schemas.microsoft.com/office/powerpoint/2010/main" val="682538188"/>
              </p:ext>
            </p:extLst>
          </p:nvPr>
        </p:nvGraphicFramePr>
        <p:xfrm>
          <a:off x="5592591" y="3837952"/>
          <a:ext cx="5090095" cy="2928237"/>
        </p:xfrm>
        <a:graphic>
          <a:graphicData uri="http://schemas.openxmlformats.org/drawingml/2006/table">
            <a:tbl>
              <a:tblPr/>
              <a:tblGrid>
                <a:gridCol w="1225453">
                  <a:extLst>
                    <a:ext uri="{9D8B030D-6E8A-4147-A177-3AD203B41FA5}">
                      <a16:colId xmlns:a16="http://schemas.microsoft.com/office/drawing/2014/main" val="1480469399"/>
                    </a:ext>
                  </a:extLst>
                </a:gridCol>
                <a:gridCol w="1174240">
                  <a:extLst>
                    <a:ext uri="{9D8B030D-6E8A-4147-A177-3AD203B41FA5}">
                      <a16:colId xmlns:a16="http://schemas.microsoft.com/office/drawing/2014/main" val="3910812522"/>
                    </a:ext>
                  </a:extLst>
                </a:gridCol>
                <a:gridCol w="1357453">
                  <a:extLst>
                    <a:ext uri="{9D8B030D-6E8A-4147-A177-3AD203B41FA5}">
                      <a16:colId xmlns:a16="http://schemas.microsoft.com/office/drawing/2014/main" val="730946041"/>
                    </a:ext>
                  </a:extLst>
                </a:gridCol>
                <a:gridCol w="1332949">
                  <a:extLst>
                    <a:ext uri="{9D8B030D-6E8A-4147-A177-3AD203B41FA5}">
                      <a16:colId xmlns:a16="http://schemas.microsoft.com/office/drawing/2014/main" val="1710146614"/>
                    </a:ext>
                  </a:extLst>
                </a:gridCol>
              </a:tblGrid>
              <a:tr h="551496">
                <a:tc>
                  <a:txBody>
                    <a:bodyPr/>
                    <a:lstStyle/>
                    <a:p>
                      <a:pPr algn="l" fontAlgn="b"/>
                      <a:r>
                        <a:rPr lang="es-ES" sz="1050" b="1" i="0" u="none" strike="noStrike" dirty="0">
                          <a:solidFill>
                            <a:srgbClr val="000000"/>
                          </a:solidFill>
                          <a:effectLst/>
                          <a:latin typeface="Calibri" panose="020F0502020204030204" pitchFamily="34" charset="0"/>
                        </a:rPr>
                        <a:t>Modalidades disponibles</a:t>
                      </a:r>
                    </a:p>
                  </a:txBody>
                  <a:tcPr marL="9525" marR="9525" marT="72000" marB="7200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s-ES" sz="1050" b="1" i="0" u="none" strike="noStrike" dirty="0">
                          <a:solidFill>
                            <a:srgbClr val="000000"/>
                          </a:solidFill>
                          <a:effectLst/>
                          <a:latin typeface="Calibri" panose="020F0502020204030204" pitchFamily="34" charset="0"/>
                        </a:rPr>
                        <a:t>Movistar Seguros -Seguro de Hogar Básico Plus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s-ES" sz="1050" b="1" i="0" u="none" strike="noStrike" dirty="0">
                          <a:solidFill>
                            <a:srgbClr val="000000"/>
                          </a:solidFill>
                          <a:effectLst/>
                          <a:latin typeface="Calibri" panose="020F0502020204030204" pitchFamily="34" charset="0"/>
                        </a:rPr>
                        <a:t>Movistar Seguros -Seguro de Hogar  Ampliado</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s-ES" sz="1050" b="1" i="0" u="none" strike="noStrike" dirty="0">
                          <a:solidFill>
                            <a:srgbClr val="000000"/>
                          </a:solidFill>
                          <a:effectLst/>
                          <a:latin typeface="Calibri" panose="020F0502020204030204" pitchFamily="34" charset="0"/>
                        </a:rPr>
                        <a:t>Movistar Seguros -Seguro de hogar Premium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2848037866"/>
                  </a:ext>
                </a:extLst>
              </a:tr>
              <a:tr h="634611">
                <a:tc>
                  <a:txBody>
                    <a:bodyPr/>
                    <a:lstStyle/>
                    <a:p>
                      <a:pPr algn="ctr" fontAlgn="ctr"/>
                      <a:r>
                        <a:rPr lang="es-ES" sz="1050" b="1" i="0" u="none" strike="noStrike">
                          <a:solidFill>
                            <a:srgbClr val="000000"/>
                          </a:solidFill>
                          <a:effectLst/>
                          <a:latin typeface="Calibri" panose="020F0502020204030204" pitchFamily="34" charset="0"/>
                        </a:rPr>
                        <a:t>QUÉ OFRECE?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a:solidFill>
                            <a:srgbClr val="000000"/>
                          </a:solidFill>
                          <a:effectLst/>
                          <a:latin typeface="Calibri" panose="020F0502020204030204" pitchFamily="34" charset="0"/>
                        </a:rPr>
                        <a:t>Protección integral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a:solidFill>
                            <a:srgbClr val="000000"/>
                          </a:solidFill>
                          <a:effectLst/>
                          <a:latin typeface="Calibri" panose="020F0502020204030204" pitchFamily="34" charset="0"/>
                        </a:rPr>
                        <a:t>Protección integral con Ampliación Asistencia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a:solidFill>
                            <a:srgbClr val="000000"/>
                          </a:solidFill>
                          <a:effectLst/>
                          <a:latin typeface="Calibri" panose="020F0502020204030204" pitchFamily="34" charset="0"/>
                        </a:rPr>
                        <a:t>Protección integral con Ampliación Asistencia Ilimitada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6659062"/>
                  </a:ext>
                </a:extLst>
              </a:tr>
              <a:tr h="199569">
                <a:tc>
                  <a:txBody>
                    <a:bodyPr/>
                    <a:lstStyle/>
                    <a:p>
                      <a:pPr algn="l" fontAlgn="b"/>
                      <a:endParaRPr lang="es-ES" sz="1100" b="0" i="0" u="none" strike="noStrike">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s-ES" sz="1100" b="0" i="0" u="none" strike="noStrike">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s-ES" sz="1100" b="0" i="0" u="none" strike="noStrike">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s-ES" sz="1100" b="0" i="0" u="none" strike="noStrike">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3379493"/>
                  </a:ext>
                </a:extLst>
              </a:tr>
              <a:tr h="198147">
                <a:tc gridSpan="4">
                  <a:txBody>
                    <a:bodyPr/>
                    <a:lstStyle/>
                    <a:p>
                      <a:pPr algn="ctr" fontAlgn="b"/>
                      <a:r>
                        <a:rPr lang="es-ES" sz="1050" b="1" i="0" u="none" strike="noStrike">
                          <a:solidFill>
                            <a:srgbClr val="000000"/>
                          </a:solidFill>
                          <a:effectLst/>
                          <a:latin typeface="Calibri" panose="020F0502020204030204" pitchFamily="34" charset="0"/>
                        </a:rPr>
                        <a:t>COBERTURAS OPCIONALES PUEDE CONTRATAR</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s-ES"/>
                    </a:p>
                  </a:txBody>
                  <a:tcPr/>
                </a:tc>
                <a:tc hMerge="1">
                  <a:txBody>
                    <a:bodyPr/>
                    <a:lstStyle/>
                    <a:p>
                      <a:endParaRPr lang="es-ES"/>
                    </a:p>
                  </a:txBody>
                  <a:tcPr/>
                </a:tc>
                <a:tc hMerge="1">
                  <a:txBody>
                    <a:bodyPr/>
                    <a:lstStyle/>
                    <a:p>
                      <a:endParaRPr lang="es-E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893130573"/>
                  </a:ext>
                </a:extLst>
              </a:tr>
              <a:tr h="385640">
                <a:tc>
                  <a:txBody>
                    <a:bodyPr/>
                    <a:lstStyle/>
                    <a:p>
                      <a:pPr algn="ctr" fontAlgn="ctr"/>
                      <a:r>
                        <a:rPr lang="es-ES" sz="1050" b="1" i="0" u="none" strike="noStrike" dirty="0">
                          <a:solidFill>
                            <a:srgbClr val="000000"/>
                          </a:solidFill>
                          <a:effectLst/>
                          <a:latin typeface="Calibri" panose="020F0502020204030204" pitchFamily="34" charset="0"/>
                        </a:rPr>
                        <a:t>Protección jurídica de la vivienda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dirty="0">
                          <a:solidFill>
                            <a:srgbClr val="000000"/>
                          </a:solidFill>
                          <a:effectLst/>
                          <a:latin typeface="Calibri" panose="020F0502020204030204" pitchFamily="34" charset="0"/>
                        </a:rPr>
                        <a:t>YA INCLUIDA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dirty="0">
                          <a:solidFill>
                            <a:srgbClr val="000000"/>
                          </a:solidFill>
                          <a:effectLst/>
                          <a:latin typeface="Calibri" panose="020F0502020204030204" pitchFamily="34" charset="0"/>
                        </a:rPr>
                        <a:t>YA INCLUIDA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8163283"/>
                  </a:ext>
                </a:extLst>
              </a:tr>
              <a:tr h="385640">
                <a:tc>
                  <a:txBody>
                    <a:bodyPr/>
                    <a:lstStyle/>
                    <a:p>
                      <a:pPr algn="ctr" fontAlgn="ctr"/>
                      <a:r>
                        <a:rPr lang="es-ES" sz="1050" b="1" i="0" u="none" strike="noStrike">
                          <a:solidFill>
                            <a:srgbClr val="000000"/>
                          </a:solidFill>
                          <a:effectLst/>
                          <a:latin typeface="Calibri" panose="020F0502020204030204" pitchFamily="34" charset="0"/>
                        </a:rPr>
                        <a:t>Asistencia urgente en el hogar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dirty="0">
                          <a:solidFill>
                            <a:srgbClr val="000000"/>
                          </a:solidFill>
                          <a:effectLst/>
                          <a:latin typeface="Calibri" panose="020F0502020204030204" pitchFamily="34" charset="0"/>
                        </a:rPr>
                        <a:t>YA INCLUIDA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dirty="0">
                          <a:solidFill>
                            <a:srgbClr val="000000"/>
                          </a:solidFill>
                          <a:effectLst/>
                          <a:latin typeface="Calibri" panose="020F0502020204030204" pitchFamily="34" charset="0"/>
                        </a:rPr>
                        <a:t>YA INCLUIDA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4497480"/>
                  </a:ext>
                </a:extLst>
              </a:tr>
              <a:tr h="573134">
                <a:tc>
                  <a:txBody>
                    <a:bodyPr/>
                    <a:lstStyle/>
                    <a:p>
                      <a:pPr algn="ctr" fontAlgn="ctr"/>
                      <a:r>
                        <a:rPr lang="es-ES" sz="1050" b="1" i="0" u="none" strike="noStrike">
                          <a:solidFill>
                            <a:srgbClr val="000000"/>
                          </a:solidFill>
                          <a:effectLst/>
                          <a:latin typeface="Calibri" panose="020F0502020204030204" pitchFamily="34" charset="0"/>
                        </a:rPr>
                        <a:t>Ampliacion continente por hipoteca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dirty="0">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6028057"/>
                  </a:ext>
                </a:extLst>
              </a:tr>
            </a:tbl>
          </a:graphicData>
        </a:graphic>
      </p:graphicFrame>
    </p:spTree>
    <p:extLst>
      <p:ext uri="{BB962C8B-B14F-4D97-AF65-F5344CB8AC3E}">
        <p14:creationId xmlns:p14="http://schemas.microsoft.com/office/powerpoint/2010/main" val="35811159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9328058-150B-4DB6-894E-DC6A65E7D09A}"/>
              </a:ext>
            </a:extLst>
          </p:cNvPr>
          <p:cNvPicPr>
            <a:picLocks noChangeAspect="1"/>
          </p:cNvPicPr>
          <p:nvPr/>
        </p:nvPicPr>
        <p:blipFill rotWithShape="1">
          <a:blip r:embed="rId2"/>
          <a:srcRect r="75049"/>
          <a:stretch/>
        </p:blipFill>
        <p:spPr>
          <a:xfrm>
            <a:off x="9353914" y="727513"/>
            <a:ext cx="2688374" cy="1823822"/>
          </a:xfrm>
          <a:prstGeom prst="rect">
            <a:avLst/>
          </a:prstGeom>
          <a:ln w="15875">
            <a:solidFill>
              <a:schemeClr val="accent1"/>
            </a:solidFill>
          </a:ln>
        </p:spPr>
      </p:pic>
      <p:sp>
        <p:nvSpPr>
          <p:cNvPr id="2" name="Rectángulo: esquinas redondeadas 1">
            <a:extLst>
              <a:ext uri="{FF2B5EF4-FFF2-40B4-BE49-F238E27FC236}">
                <a16:creationId xmlns:a16="http://schemas.microsoft.com/office/drawing/2014/main" id="{507D4629-C362-41A3-A8DD-B59D10B0AE5E}"/>
              </a:ext>
            </a:extLst>
          </p:cNvPr>
          <p:cNvSpPr/>
          <p:nvPr/>
        </p:nvSpPr>
        <p:spPr>
          <a:xfrm>
            <a:off x="1575826" y="23698"/>
            <a:ext cx="7274484" cy="46212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Argumentario Apoyo Venta Seguro de Hogar</a:t>
            </a:r>
          </a:p>
        </p:txBody>
      </p:sp>
      <p:sp>
        <p:nvSpPr>
          <p:cNvPr id="25" name="Rectángulo: esquinas redondeadas 24">
            <a:hlinkClick r:id="rId3" action="ppaction://hlinksldjump"/>
            <a:extLst>
              <a:ext uri="{FF2B5EF4-FFF2-40B4-BE49-F238E27FC236}">
                <a16:creationId xmlns:a16="http://schemas.microsoft.com/office/drawing/2014/main" id="{FA157D17-BA35-454A-B526-E52310AE014C}"/>
              </a:ext>
            </a:extLst>
          </p:cNvPr>
          <p:cNvSpPr/>
          <p:nvPr/>
        </p:nvSpPr>
        <p:spPr>
          <a:xfrm>
            <a:off x="137022" y="504213"/>
            <a:ext cx="11919461" cy="41861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dirty="0">
                <a:solidFill>
                  <a:schemeClr val="bg1"/>
                </a:solidFill>
              </a:rPr>
              <a:t>Presta especial atención </a:t>
            </a:r>
            <a:r>
              <a:rPr lang="es-ES" sz="1400" b="1" dirty="0">
                <a:solidFill>
                  <a:schemeClr val="bg1"/>
                </a:solidFill>
              </a:rPr>
              <a:t>(durante la captura datos de la vivienda e inicio seguro)</a:t>
            </a:r>
          </a:p>
        </p:txBody>
      </p:sp>
      <p:pic>
        <p:nvPicPr>
          <p:cNvPr id="15" name="Imagen 14">
            <a:extLst>
              <a:ext uri="{FF2B5EF4-FFF2-40B4-BE49-F238E27FC236}">
                <a16:creationId xmlns:a16="http://schemas.microsoft.com/office/drawing/2014/main" id="{3E698D06-1C3A-41F8-8967-D565A841F893}"/>
              </a:ext>
            </a:extLst>
          </p:cNvPr>
          <p:cNvPicPr/>
          <p:nvPr/>
        </p:nvPicPr>
        <p:blipFill rotWithShape="1">
          <a:blip r:embed="rId4">
            <a:extLst>
              <a:ext uri="{28A0092B-C50C-407E-A947-70E740481C1C}">
                <a14:useLocalDpi xmlns:a14="http://schemas.microsoft.com/office/drawing/2010/main" val="0"/>
              </a:ext>
            </a:extLst>
          </a:blip>
          <a:srcRect l="15086" t="11740" r="15650" b="11012"/>
          <a:stretch/>
        </p:blipFill>
        <p:spPr>
          <a:xfrm>
            <a:off x="9369011" y="4532534"/>
            <a:ext cx="2660073" cy="2325466"/>
          </a:xfrm>
          <a:prstGeom prst="rect">
            <a:avLst/>
          </a:prstGeom>
        </p:spPr>
      </p:pic>
      <p:sp>
        <p:nvSpPr>
          <p:cNvPr id="19" name="Rectángulo: esquinas redondeadas 18">
            <a:extLst>
              <a:ext uri="{FF2B5EF4-FFF2-40B4-BE49-F238E27FC236}">
                <a16:creationId xmlns:a16="http://schemas.microsoft.com/office/drawing/2014/main" id="{D5DE6719-CBE2-4453-A282-179B13E993A0}"/>
              </a:ext>
            </a:extLst>
          </p:cNvPr>
          <p:cNvSpPr/>
          <p:nvPr/>
        </p:nvSpPr>
        <p:spPr>
          <a:xfrm>
            <a:off x="1292541" y="2623269"/>
            <a:ext cx="10708850" cy="96057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r>
              <a:rPr lang="es-ES" sz="1000" dirty="0">
                <a:solidFill>
                  <a:prstClr val="black"/>
                </a:solidFill>
              </a:rPr>
              <a:t>Si la vivienda a asegurar está hipotecada, se le informará que en este caso es necesario realizar cesión de derechos a la entidad aseguradora y contratar la cobertura de ampliación continente por hipoteca. </a:t>
            </a:r>
          </a:p>
          <a:p>
            <a:pPr marL="171450" lvl="3" indent="-171450">
              <a:buFont typeface="Arial" panose="020B0604020202020204" pitchFamily="34" charset="0"/>
              <a:buChar char="•"/>
            </a:pPr>
            <a:r>
              <a:rPr lang="es-ES" sz="1000" dirty="0">
                <a:solidFill>
                  <a:prstClr val="black"/>
                </a:solidFill>
              </a:rPr>
              <a:t>Se necesitará tener el nombre de la entidad hipotecaria y el número de préstamo. El importe a incorporar es la diferencia entre el importe hipotecado pendiente de amortizar y el importe del continente. </a:t>
            </a:r>
            <a:r>
              <a:rPr lang="es-ES" sz="1000" b="1" dirty="0">
                <a:solidFill>
                  <a:prstClr val="black"/>
                </a:solidFill>
              </a:rPr>
              <a:t>Dónde puede localizar esta información</a:t>
            </a:r>
            <a:r>
              <a:rPr lang="es-ES" sz="1000" dirty="0">
                <a:solidFill>
                  <a:prstClr val="black"/>
                </a:solidFill>
              </a:rPr>
              <a:t>: en cualquier recibo del banco donde paga el préstamo hipoteca o en la escritura formalización hipoteca.</a:t>
            </a:r>
          </a:p>
          <a:p>
            <a:pPr marL="171450" lvl="3" indent="-171450">
              <a:buFont typeface="Arial" panose="020B0604020202020204" pitchFamily="34" charset="0"/>
              <a:buChar char="•"/>
            </a:pPr>
            <a:r>
              <a:rPr lang="es-ES" sz="1000" dirty="0">
                <a:solidFill>
                  <a:prstClr val="black"/>
                </a:solidFill>
              </a:rPr>
              <a:t>Si no dispone de los anteriores datos, marcar NO en hipoteca,  continuar con el proceso e informar que posteriormente puede llamarnos para contratar esta cobertura. </a:t>
            </a:r>
          </a:p>
        </p:txBody>
      </p:sp>
      <p:sp>
        <p:nvSpPr>
          <p:cNvPr id="20" name="Rectángulo: esquinas redondeadas 19">
            <a:extLst>
              <a:ext uri="{FF2B5EF4-FFF2-40B4-BE49-F238E27FC236}">
                <a16:creationId xmlns:a16="http://schemas.microsoft.com/office/drawing/2014/main" id="{978BEBF0-E9E4-47C5-9724-CCBA11B28B45}"/>
              </a:ext>
            </a:extLst>
          </p:cNvPr>
          <p:cNvSpPr/>
          <p:nvPr/>
        </p:nvSpPr>
        <p:spPr>
          <a:xfrm>
            <a:off x="105859" y="2643493"/>
            <a:ext cx="1186681" cy="94034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a:solidFill>
                  <a:schemeClr val="tx1"/>
                </a:solidFill>
              </a:rPr>
              <a:t>Vivienda Hipotecada</a:t>
            </a:r>
          </a:p>
        </p:txBody>
      </p:sp>
      <p:sp>
        <p:nvSpPr>
          <p:cNvPr id="21" name="Rectángulo: esquinas redondeadas 20">
            <a:extLst>
              <a:ext uri="{FF2B5EF4-FFF2-40B4-BE49-F238E27FC236}">
                <a16:creationId xmlns:a16="http://schemas.microsoft.com/office/drawing/2014/main" id="{719C43E7-B068-496C-904C-2A665F287956}"/>
              </a:ext>
            </a:extLst>
          </p:cNvPr>
          <p:cNvSpPr/>
          <p:nvPr/>
        </p:nvSpPr>
        <p:spPr>
          <a:xfrm>
            <a:off x="1320235" y="4471623"/>
            <a:ext cx="8045822" cy="232546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r>
              <a:rPr lang="es-ES" sz="1000" dirty="0">
                <a:solidFill>
                  <a:prstClr val="black"/>
                </a:solidFill>
              </a:rPr>
              <a:t>El cliente ha de confirmar que la vivienda no está incluida en ninguna de las excepciones que se indican y que estarán recogidas en el portal gestor. Para ello debes seguir este procedimiento:</a:t>
            </a:r>
          </a:p>
          <a:p>
            <a:pPr lvl="0">
              <a:spcBef>
                <a:spcPts val="500"/>
              </a:spcBef>
              <a:spcAft>
                <a:spcPts val="1000"/>
              </a:spcAft>
            </a:pPr>
            <a:r>
              <a:rPr lang="es-ES" sz="1000" b="1" dirty="0">
                <a:solidFill>
                  <a:srgbClr val="4472C4"/>
                </a:solidFill>
                <a:latin typeface="Calibri" panose="020F0502020204030204" pitchFamily="34" charset="0"/>
                <a:ea typeface="Times New Roman" panose="02020603050405020304" pitchFamily="18" charset="0"/>
                <a:cs typeface="Calibri" panose="020F0502020204030204" pitchFamily="34" charset="0"/>
              </a:rPr>
              <a:t>Agente</a:t>
            </a:r>
            <a:r>
              <a:rPr lang="es-ES" sz="1000" dirty="0">
                <a:solidFill>
                  <a:srgbClr val="4472C4"/>
                </a:solidFill>
                <a:latin typeface="Calibri" panose="020F0502020204030204" pitchFamily="34" charset="0"/>
                <a:ea typeface="Times New Roman" panose="02020603050405020304" pitchFamily="18" charset="0"/>
                <a:cs typeface="Calibri" panose="020F0502020204030204" pitchFamily="34" charset="0"/>
              </a:rPr>
              <a:t> </a:t>
            </a:r>
            <a:r>
              <a:rPr lang="es-ES" sz="1000" b="1" i="1" dirty="0">
                <a:solidFill>
                  <a:srgbClr val="70AD47"/>
                </a:solidFill>
                <a:latin typeface="Calibri" panose="020F0502020204030204" pitchFamily="34" charset="0"/>
                <a:ea typeface="Times New Roman" panose="02020603050405020304" pitchFamily="18" charset="0"/>
                <a:cs typeface="Calibri" panose="020F0502020204030204" pitchFamily="34" charset="0"/>
              </a:rPr>
              <a:t>Para poder confirmar que tu vivienda es asegurable, a continuación, te voy a ir leyendo una serie de circunstancias para que me indiques si la vivienda a asegurar incurre en alguno de ellas.</a:t>
            </a:r>
            <a:r>
              <a:rPr lang="es-ES" sz="1000" dirty="0">
                <a:solidFill>
                  <a:prstClr val="black"/>
                </a:solidFill>
                <a:latin typeface="Calibri" panose="020F0502020204030204" pitchFamily="34" charset="0"/>
                <a:ea typeface="Times New Roman" panose="02020603050405020304" pitchFamily="18" charset="0"/>
                <a:cs typeface="Calibri" panose="020F0502020204030204" pitchFamily="34" charset="0"/>
              </a:rPr>
              <a:t>. A medida que se le vayan leyendo cada una de las circunstancias, si el cliente indica:</a:t>
            </a:r>
          </a:p>
          <a:p>
            <a:pPr marL="171450" lvl="0" indent="-171450">
              <a:spcBef>
                <a:spcPts val="500"/>
              </a:spcBef>
              <a:spcAft>
                <a:spcPts val="1000"/>
              </a:spcAft>
              <a:buFont typeface="Arial" panose="020B0604020202020204" pitchFamily="34" charset="0"/>
              <a:buChar char="•"/>
            </a:pPr>
            <a:r>
              <a:rPr lang="es-ES" sz="1000" b="1" dirty="0">
                <a:solidFill>
                  <a:prstClr val="black"/>
                </a:solidFill>
                <a:latin typeface="Calibri" panose="020F0502020204030204" pitchFamily="34" charset="0"/>
                <a:ea typeface="Times New Roman" panose="02020603050405020304" pitchFamily="18" charset="0"/>
                <a:cs typeface="Calibri" panose="020F0502020204030204" pitchFamily="34" charset="0"/>
              </a:rPr>
              <a:t>La vivienda SI incurre</a:t>
            </a:r>
            <a:r>
              <a:rPr lang="es-ES" sz="1000" dirty="0">
                <a:solidFill>
                  <a:prstClr val="black"/>
                </a:solidFill>
                <a:latin typeface="Calibri" panose="020F0502020204030204" pitchFamily="34" charset="0"/>
                <a:ea typeface="Times New Roman" panose="02020603050405020304" pitchFamily="18" charset="0"/>
                <a:cs typeface="Calibri" panose="020F0502020204030204" pitchFamily="34" charset="0"/>
              </a:rPr>
              <a:t>. Se informará al cliente que </a:t>
            </a:r>
            <a:r>
              <a:rPr lang="es-ES" sz="1000" b="1" dirty="0">
                <a:solidFill>
                  <a:srgbClr val="4472C4"/>
                </a:solidFill>
                <a:latin typeface="Calibri" panose="020F0502020204030204" pitchFamily="34" charset="0"/>
                <a:ea typeface="Times New Roman" panose="02020603050405020304" pitchFamily="18" charset="0"/>
                <a:cs typeface="Calibri" panose="020F0502020204030204" pitchFamily="34" charset="0"/>
              </a:rPr>
              <a:t>Agente </a:t>
            </a:r>
            <a:r>
              <a:rPr lang="es-ES" sz="1000" b="1" i="1" dirty="0">
                <a:solidFill>
                  <a:srgbClr val="70AD47"/>
                </a:solidFill>
                <a:latin typeface="Calibri" panose="020F0502020204030204" pitchFamily="34" charset="0"/>
                <a:cs typeface="Calibri" panose="020F0502020204030204" pitchFamily="34" charset="0"/>
              </a:rPr>
              <a:t>“Al incurrir en (especificar cuál/es) no es posible la contratación del seguro</a:t>
            </a:r>
            <a:r>
              <a:rPr lang="es-ES" sz="1000" dirty="0">
                <a:solidFill>
                  <a:prstClr val="black"/>
                </a:solidFill>
                <a:latin typeface="Calibri" panose="020F0502020204030204" pitchFamily="34" charset="0"/>
                <a:ea typeface="Times New Roman" panose="02020603050405020304" pitchFamily="18" charset="0"/>
                <a:cs typeface="Calibri" panose="020F0502020204030204" pitchFamily="34" charset="0"/>
              </a:rPr>
              <a:t>” y </a:t>
            </a:r>
            <a:r>
              <a:rPr lang="es-ES" sz="1000" b="1" dirty="0">
                <a:solidFill>
                  <a:prstClr val="black"/>
                </a:solidFill>
                <a:latin typeface="Calibri" panose="020F0502020204030204" pitchFamily="34" charset="0"/>
                <a:ea typeface="Times New Roman" panose="02020603050405020304" pitchFamily="18" charset="0"/>
                <a:cs typeface="Calibri" panose="020F0502020204030204" pitchFamily="34" charset="0"/>
              </a:rPr>
              <a:t>se pulsará sobre el botón SI. Despedida</a:t>
            </a:r>
          </a:p>
          <a:p>
            <a:pPr marL="171450" lvl="0" indent="-171450">
              <a:spcBef>
                <a:spcPts val="500"/>
              </a:spcBef>
              <a:spcAft>
                <a:spcPts val="1000"/>
              </a:spcAft>
              <a:buFont typeface="Arial" panose="020B0604020202020204" pitchFamily="34" charset="0"/>
              <a:buChar char="•"/>
            </a:pPr>
            <a:r>
              <a:rPr lang="es-ES" sz="1000" b="1" dirty="0">
                <a:solidFill>
                  <a:prstClr val="black"/>
                </a:solidFill>
                <a:latin typeface="Calibri" panose="020F0502020204030204" pitchFamily="34" charset="0"/>
                <a:ea typeface="Times New Roman" panose="02020603050405020304" pitchFamily="18" charset="0"/>
                <a:cs typeface="Calibri" panose="020F0502020204030204" pitchFamily="34" charset="0"/>
              </a:rPr>
              <a:t>La vivienda NO incurre</a:t>
            </a:r>
            <a:r>
              <a:rPr lang="es-ES" sz="1000" dirty="0">
                <a:solidFill>
                  <a:prstClr val="black"/>
                </a:solidFill>
                <a:latin typeface="Calibri" panose="020F0502020204030204" pitchFamily="34" charset="0"/>
                <a:ea typeface="Times New Roman" panose="02020603050405020304" pitchFamily="18" charset="0"/>
                <a:cs typeface="Calibri" panose="020F0502020204030204" pitchFamily="34" charset="0"/>
              </a:rPr>
              <a:t> en ninguna de ellas, </a:t>
            </a:r>
            <a:r>
              <a:rPr lang="es-ES" sz="1000" b="1" dirty="0">
                <a:solidFill>
                  <a:srgbClr val="4472C4"/>
                </a:solidFill>
                <a:latin typeface="Calibri" panose="020F0502020204030204" pitchFamily="34" charset="0"/>
                <a:ea typeface="Times New Roman" panose="02020603050405020304" pitchFamily="18" charset="0"/>
                <a:cs typeface="Calibri" panose="020F0502020204030204" pitchFamily="34" charset="0"/>
              </a:rPr>
              <a:t>Agente </a:t>
            </a:r>
            <a:r>
              <a:rPr lang="es-ES" sz="1000" b="1" i="1" dirty="0">
                <a:solidFill>
                  <a:srgbClr val="70AD47"/>
                </a:solidFill>
                <a:latin typeface="Calibri" panose="020F0502020204030204" pitchFamily="34" charset="0"/>
                <a:cs typeface="Calibri" panose="020F0502020204030204" pitchFamily="34" charset="0"/>
              </a:rPr>
              <a:t>“Al no incurrir en ninguna de las circunstancias enumeradas continuamos con el proceso de contratación del seguro</a:t>
            </a:r>
            <a:r>
              <a:rPr lang="es-ES" sz="1000" dirty="0">
                <a:solidFill>
                  <a:prstClr val="black"/>
                </a:solidFill>
                <a:latin typeface="Calibri" panose="020F0502020204030204" pitchFamily="34" charset="0"/>
                <a:ea typeface="Times New Roman" panose="02020603050405020304" pitchFamily="18" charset="0"/>
                <a:cs typeface="Calibri" panose="020F0502020204030204" pitchFamily="34" charset="0"/>
              </a:rPr>
              <a:t>”. </a:t>
            </a:r>
            <a:r>
              <a:rPr lang="es-ES" sz="1000" b="1" dirty="0">
                <a:solidFill>
                  <a:prstClr val="black"/>
                </a:solidFill>
                <a:latin typeface="Calibri" panose="020F0502020204030204" pitchFamily="34" charset="0"/>
                <a:ea typeface="Times New Roman" panose="02020603050405020304" pitchFamily="18" charset="0"/>
                <a:cs typeface="Calibri" panose="020F0502020204030204" pitchFamily="34" charset="0"/>
              </a:rPr>
              <a:t>Se pulsará sobre el botón NO y se continuará con el proceso.</a:t>
            </a:r>
            <a:endParaRPr lang="es-ES" sz="1000" dirty="0">
              <a:solidFill>
                <a:prstClr val="black"/>
              </a:solidFill>
            </a:endParaRPr>
          </a:p>
        </p:txBody>
      </p:sp>
      <p:sp>
        <p:nvSpPr>
          <p:cNvPr id="22" name="Rectángulo: esquinas redondeadas 21">
            <a:extLst>
              <a:ext uri="{FF2B5EF4-FFF2-40B4-BE49-F238E27FC236}">
                <a16:creationId xmlns:a16="http://schemas.microsoft.com/office/drawing/2014/main" id="{F3CE0A7E-739B-460F-BE5F-B5825851B59B}"/>
              </a:ext>
            </a:extLst>
          </p:cNvPr>
          <p:cNvSpPr/>
          <p:nvPr/>
        </p:nvSpPr>
        <p:spPr>
          <a:xfrm>
            <a:off x="133553" y="4471623"/>
            <a:ext cx="1186681" cy="232546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a:solidFill>
                  <a:schemeClr val="tx1"/>
                </a:solidFill>
              </a:rPr>
              <a:t>Vivienda Asegurable</a:t>
            </a:r>
          </a:p>
        </p:txBody>
      </p:sp>
      <p:pic>
        <p:nvPicPr>
          <p:cNvPr id="33" name="Imagen 32">
            <a:extLst>
              <a:ext uri="{FF2B5EF4-FFF2-40B4-BE49-F238E27FC236}">
                <a16:creationId xmlns:a16="http://schemas.microsoft.com/office/drawing/2014/main" id="{95F5220A-AD29-4F56-AA5C-AA42A40CD7C8}"/>
              </a:ext>
            </a:extLst>
          </p:cNvPr>
          <p:cNvPicPr>
            <a:picLocks noChangeAspect="1"/>
          </p:cNvPicPr>
          <p:nvPr/>
        </p:nvPicPr>
        <p:blipFill>
          <a:blip r:embed="rId5"/>
          <a:stretch>
            <a:fillRect/>
          </a:stretch>
        </p:blipFill>
        <p:spPr>
          <a:xfrm>
            <a:off x="136407" y="0"/>
            <a:ext cx="1054469" cy="382357"/>
          </a:xfrm>
          <a:prstGeom prst="rect">
            <a:avLst/>
          </a:prstGeom>
        </p:spPr>
      </p:pic>
      <p:pic>
        <p:nvPicPr>
          <p:cNvPr id="34" name="0 Imagen">
            <a:hlinkClick r:id="rId6" action="ppaction://hlinksldjump"/>
            <a:extLst>
              <a:ext uri="{FF2B5EF4-FFF2-40B4-BE49-F238E27FC236}">
                <a16:creationId xmlns:a16="http://schemas.microsoft.com/office/drawing/2014/main" id="{301A37BC-9DF7-4272-B1EF-BC714FF1117E}"/>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sp>
        <p:nvSpPr>
          <p:cNvPr id="27" name="Botón de acción: ir hacia atrás o anterior 26">
            <a:hlinkClick r:id="" action="ppaction://hlinkshowjump?jump=previousslide" highlightClick="1"/>
            <a:extLst>
              <a:ext uri="{FF2B5EF4-FFF2-40B4-BE49-F238E27FC236}">
                <a16:creationId xmlns:a16="http://schemas.microsoft.com/office/drawing/2014/main" id="{7D04A6FE-DB66-4D88-9E74-40A5ED0AB599}"/>
              </a:ext>
            </a:extLst>
          </p:cNvPr>
          <p:cNvSpPr/>
          <p:nvPr/>
        </p:nvSpPr>
        <p:spPr>
          <a:xfrm>
            <a:off x="109781" y="6566301"/>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9" name="Botón de acción: ir hacia delante o siguiente 28">
            <a:hlinkClick r:id="" action="ppaction://hlinkshowjump?jump=nextslide" highlightClick="1"/>
            <a:extLst>
              <a:ext uri="{FF2B5EF4-FFF2-40B4-BE49-F238E27FC236}">
                <a16:creationId xmlns:a16="http://schemas.microsoft.com/office/drawing/2014/main" id="{6CD7E1B0-B3F5-4E10-9956-88973AE99520}"/>
              </a:ext>
            </a:extLst>
          </p:cNvPr>
          <p:cNvSpPr/>
          <p:nvPr/>
        </p:nvSpPr>
        <p:spPr>
          <a:xfrm>
            <a:off x="11782789" y="6564767"/>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6" name="Rectángulo: esquinas redondeadas 25">
            <a:extLst>
              <a:ext uri="{FF2B5EF4-FFF2-40B4-BE49-F238E27FC236}">
                <a16:creationId xmlns:a16="http://schemas.microsoft.com/office/drawing/2014/main" id="{B4206F93-20A9-4448-AD25-8AC6B10243AB}"/>
              </a:ext>
            </a:extLst>
          </p:cNvPr>
          <p:cNvSpPr/>
          <p:nvPr/>
        </p:nvSpPr>
        <p:spPr>
          <a:xfrm>
            <a:off x="1292541" y="983766"/>
            <a:ext cx="8045822" cy="110287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r>
              <a:rPr lang="es-ES" sz="1000" dirty="0">
                <a:solidFill>
                  <a:prstClr val="black"/>
                </a:solidFill>
              </a:rPr>
              <a:t>El tener el servicio catastro activado facilita la cumplimentación y validación de los datos referentes a la localización, y características de la vivienda, así como  facilita importes recomendados. El no tenerlo activado o cuando se pierde la conexión con el catastro implica tener que cumplimentar los datos manualmente. </a:t>
            </a:r>
          </a:p>
          <a:p>
            <a:pPr marL="0" lvl="3"/>
            <a:r>
              <a:rPr lang="es-ES" sz="1000" b="1" dirty="0">
                <a:solidFill>
                  <a:prstClr val="black"/>
                </a:solidFill>
              </a:rPr>
              <a:t>Importante</a:t>
            </a:r>
            <a:r>
              <a:rPr lang="es-ES" sz="1000" dirty="0">
                <a:solidFill>
                  <a:prstClr val="black"/>
                </a:solidFill>
              </a:rPr>
              <a:t>: en las localidades de País Vasco y Navarra no hay conexión con el catastro, hay que cumplimentar los datos manualmente.</a:t>
            </a:r>
          </a:p>
          <a:p>
            <a:pPr marL="0" lvl="3"/>
            <a:endParaRPr lang="es-ES" sz="1000" dirty="0">
              <a:solidFill>
                <a:prstClr val="black"/>
              </a:solidFill>
            </a:endParaRPr>
          </a:p>
        </p:txBody>
      </p:sp>
      <p:sp>
        <p:nvSpPr>
          <p:cNvPr id="31" name="Rectángulo: esquinas redondeadas 30">
            <a:extLst>
              <a:ext uri="{FF2B5EF4-FFF2-40B4-BE49-F238E27FC236}">
                <a16:creationId xmlns:a16="http://schemas.microsoft.com/office/drawing/2014/main" id="{CDFA05DA-54EA-42FF-BE53-6C6D0AE937B8}"/>
              </a:ext>
            </a:extLst>
          </p:cNvPr>
          <p:cNvSpPr/>
          <p:nvPr/>
        </p:nvSpPr>
        <p:spPr>
          <a:xfrm>
            <a:off x="105859" y="986656"/>
            <a:ext cx="1186681" cy="110034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chemeClr val="tx1"/>
                </a:solidFill>
              </a:rPr>
              <a:t>Utilizar servicios del catastro</a:t>
            </a:r>
          </a:p>
        </p:txBody>
      </p:sp>
      <p:sp>
        <p:nvSpPr>
          <p:cNvPr id="35" name="Rectángulo: esquinas redondeadas 34">
            <a:extLst>
              <a:ext uri="{FF2B5EF4-FFF2-40B4-BE49-F238E27FC236}">
                <a16:creationId xmlns:a16="http://schemas.microsoft.com/office/drawing/2014/main" id="{D4DF60CD-7A40-419C-ABD1-E552181C17D6}"/>
              </a:ext>
            </a:extLst>
          </p:cNvPr>
          <p:cNvSpPr/>
          <p:nvPr/>
        </p:nvSpPr>
        <p:spPr>
          <a:xfrm>
            <a:off x="1292540" y="2169161"/>
            <a:ext cx="7962296" cy="41855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sz="1000" dirty="0">
                <a:solidFill>
                  <a:prstClr val="black"/>
                </a:solidFill>
              </a:rPr>
              <a:t>Si la vivienda tiene 100 o más años de antigüedad no se puede asegurar y por tanto no se puede continuar con el proceso de contratación</a:t>
            </a:r>
          </a:p>
        </p:txBody>
      </p:sp>
      <p:sp>
        <p:nvSpPr>
          <p:cNvPr id="36" name="Rectángulo: esquinas redondeadas 35">
            <a:extLst>
              <a:ext uri="{FF2B5EF4-FFF2-40B4-BE49-F238E27FC236}">
                <a16:creationId xmlns:a16="http://schemas.microsoft.com/office/drawing/2014/main" id="{F03D060A-01E5-4886-B664-18558710917B}"/>
              </a:ext>
            </a:extLst>
          </p:cNvPr>
          <p:cNvSpPr/>
          <p:nvPr/>
        </p:nvSpPr>
        <p:spPr>
          <a:xfrm>
            <a:off x="133553" y="2158933"/>
            <a:ext cx="1158988" cy="42017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000" b="1" dirty="0">
                <a:solidFill>
                  <a:schemeClr val="tx1"/>
                </a:solidFill>
              </a:rPr>
              <a:t>Antigüedad vivienda</a:t>
            </a:r>
          </a:p>
        </p:txBody>
      </p:sp>
      <p:pic>
        <p:nvPicPr>
          <p:cNvPr id="37" name="Imagen 36" descr="Imagen que contiene Texto&#10;&#10;Descripción generada automáticamente">
            <a:extLst>
              <a:ext uri="{FF2B5EF4-FFF2-40B4-BE49-F238E27FC236}">
                <a16:creationId xmlns:a16="http://schemas.microsoft.com/office/drawing/2014/main" id="{7E3C2E5A-95D8-4FA8-B649-726B785410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79248" y="20570"/>
            <a:ext cx="1408942" cy="453951"/>
          </a:xfrm>
          <a:prstGeom prst="rect">
            <a:avLst/>
          </a:prstGeom>
          <a:solidFill>
            <a:schemeClr val="bg1"/>
          </a:solidFill>
        </p:spPr>
      </p:pic>
      <p:pic>
        <p:nvPicPr>
          <p:cNvPr id="28" name="Picture 6" descr="Resultado de imagen de ir a inicio">
            <a:hlinkClick r:id="rId9" action="ppaction://hlinksldjump"/>
            <a:extLst>
              <a:ext uri="{FF2B5EF4-FFF2-40B4-BE49-F238E27FC236}">
                <a16:creationId xmlns:a16="http://schemas.microsoft.com/office/drawing/2014/main" id="{56E0268B-40BE-4F53-8A5A-7827780740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30" name="Rectángulo 29">
            <a:extLst>
              <a:ext uri="{FF2B5EF4-FFF2-40B4-BE49-F238E27FC236}">
                <a16:creationId xmlns:a16="http://schemas.microsoft.com/office/drawing/2014/main" id="{02ABD407-4A1D-4C24-954C-C4843DDF4B11}"/>
              </a:ext>
            </a:extLst>
          </p:cNvPr>
          <p:cNvSpPr/>
          <p:nvPr/>
        </p:nvSpPr>
        <p:spPr>
          <a:xfrm>
            <a:off x="7976576" y="202883"/>
            <a:ext cx="450764" cy="246221"/>
          </a:xfrm>
          <a:prstGeom prst="rect">
            <a:avLst/>
          </a:prstGeom>
        </p:spPr>
        <p:txBody>
          <a:bodyPr wrap="none">
            <a:spAutoFit/>
          </a:bodyPr>
          <a:lstStyle/>
          <a:p>
            <a:r>
              <a:rPr lang="es-ES" sz="1000" b="1" dirty="0">
                <a:solidFill>
                  <a:schemeClr val="bg1"/>
                </a:solidFill>
              </a:rPr>
              <a:t>(1/2)</a:t>
            </a:r>
            <a:endParaRPr lang="es-ES" sz="1000" dirty="0"/>
          </a:p>
        </p:txBody>
      </p:sp>
      <p:sp>
        <p:nvSpPr>
          <p:cNvPr id="23" name="Rectángulo: esquinas redondeadas 22">
            <a:extLst>
              <a:ext uri="{FF2B5EF4-FFF2-40B4-BE49-F238E27FC236}">
                <a16:creationId xmlns:a16="http://schemas.microsoft.com/office/drawing/2014/main" id="{DFDC93DE-4284-49AB-93AC-078F255F25F1}"/>
              </a:ext>
            </a:extLst>
          </p:cNvPr>
          <p:cNvSpPr/>
          <p:nvPr/>
        </p:nvSpPr>
        <p:spPr>
          <a:xfrm>
            <a:off x="1292541" y="3659934"/>
            <a:ext cx="10708850" cy="75923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endParaRPr lang="es-ES" sz="1000" dirty="0">
              <a:solidFill>
                <a:prstClr val="black"/>
              </a:solidFill>
            </a:endParaRPr>
          </a:p>
          <a:p>
            <a:pPr marL="0" lvl="3"/>
            <a:r>
              <a:rPr lang="es-ES" sz="1000" b="1" dirty="0">
                <a:solidFill>
                  <a:prstClr val="black"/>
                </a:solidFill>
              </a:rPr>
              <a:t>Utilizar siempre los importes recomendados, que están ajustados a las características y ubicación de la vivienda a asegurar</a:t>
            </a:r>
          </a:p>
          <a:p>
            <a:pPr marL="171450" lvl="3" indent="-171450">
              <a:buFont typeface="Arial" panose="020B0604020202020204" pitchFamily="34" charset="0"/>
              <a:buChar char="•"/>
            </a:pPr>
            <a:endParaRPr lang="es-ES" sz="1000" dirty="0">
              <a:solidFill>
                <a:prstClr val="black"/>
              </a:solidFill>
            </a:endParaRPr>
          </a:p>
        </p:txBody>
      </p:sp>
      <p:sp>
        <p:nvSpPr>
          <p:cNvPr id="24" name="Rectángulo: esquinas redondeadas 23">
            <a:extLst>
              <a:ext uri="{FF2B5EF4-FFF2-40B4-BE49-F238E27FC236}">
                <a16:creationId xmlns:a16="http://schemas.microsoft.com/office/drawing/2014/main" id="{A82AD05A-6EA7-4F0C-A7AA-1806AC66082F}"/>
              </a:ext>
            </a:extLst>
          </p:cNvPr>
          <p:cNvSpPr/>
          <p:nvPr/>
        </p:nvSpPr>
        <p:spPr>
          <a:xfrm>
            <a:off x="105859" y="3639613"/>
            <a:ext cx="1186681" cy="74145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200" b="1" dirty="0">
                <a:solidFill>
                  <a:schemeClr val="tx1"/>
                </a:solidFill>
              </a:rPr>
              <a:t>Limites sumas aseguradas</a:t>
            </a:r>
          </a:p>
        </p:txBody>
      </p:sp>
      <p:sp>
        <p:nvSpPr>
          <p:cNvPr id="38" name="Rectángulo 37">
            <a:extLst>
              <a:ext uri="{FF2B5EF4-FFF2-40B4-BE49-F238E27FC236}">
                <a16:creationId xmlns:a16="http://schemas.microsoft.com/office/drawing/2014/main" id="{F877F7C6-779E-465A-9F05-0AE1A1938400}"/>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86541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507D4629-C362-41A3-A8DD-B59D10B0AE5E}"/>
              </a:ext>
            </a:extLst>
          </p:cNvPr>
          <p:cNvSpPr/>
          <p:nvPr/>
        </p:nvSpPr>
        <p:spPr>
          <a:xfrm>
            <a:off x="1575826" y="23698"/>
            <a:ext cx="7274484" cy="46212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Argumentario Apoyo Venta Seguro de Hogar</a:t>
            </a:r>
          </a:p>
        </p:txBody>
      </p:sp>
      <p:sp>
        <p:nvSpPr>
          <p:cNvPr id="25" name="Rectángulo: esquinas redondeadas 24">
            <a:hlinkClick r:id="rId2" action="ppaction://hlinksldjump"/>
            <a:extLst>
              <a:ext uri="{FF2B5EF4-FFF2-40B4-BE49-F238E27FC236}">
                <a16:creationId xmlns:a16="http://schemas.microsoft.com/office/drawing/2014/main" id="{FA157D17-BA35-454A-B526-E52310AE014C}"/>
              </a:ext>
            </a:extLst>
          </p:cNvPr>
          <p:cNvSpPr/>
          <p:nvPr/>
        </p:nvSpPr>
        <p:spPr>
          <a:xfrm>
            <a:off x="137022" y="578445"/>
            <a:ext cx="11919461" cy="41861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a:solidFill>
                  <a:schemeClr val="bg1"/>
                </a:solidFill>
              </a:rPr>
              <a:t>Presta especial atención </a:t>
            </a:r>
            <a:r>
              <a:rPr lang="es-ES" sz="1400" b="1">
                <a:solidFill>
                  <a:schemeClr val="bg1"/>
                </a:solidFill>
              </a:rPr>
              <a:t>(durante la captura datos de la vivienda e inicio seguro)</a:t>
            </a:r>
          </a:p>
        </p:txBody>
      </p:sp>
      <p:sp>
        <p:nvSpPr>
          <p:cNvPr id="16" name="Rectángulo: esquinas redondeadas 15">
            <a:extLst>
              <a:ext uri="{FF2B5EF4-FFF2-40B4-BE49-F238E27FC236}">
                <a16:creationId xmlns:a16="http://schemas.microsoft.com/office/drawing/2014/main" id="{514D5C27-3938-469A-B9B4-EE7B3F5F65EE}"/>
              </a:ext>
            </a:extLst>
          </p:cNvPr>
          <p:cNvSpPr/>
          <p:nvPr/>
        </p:nvSpPr>
        <p:spPr>
          <a:xfrm>
            <a:off x="1292540" y="3320312"/>
            <a:ext cx="10763942" cy="45334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sz="1200" dirty="0">
                <a:solidFill>
                  <a:prstClr val="black"/>
                </a:solidFill>
              </a:rPr>
              <a:t>Ten en cuenta que, si la fecha inicio del seguro es superior a 365 días desde la fecha del día, no podrá realizarse la contratación y por tanto no se puede continuar. Ver apartado de objeciones para informar al cliente.</a:t>
            </a:r>
          </a:p>
        </p:txBody>
      </p:sp>
      <p:sp>
        <p:nvSpPr>
          <p:cNvPr id="17" name="Rectángulo: esquinas redondeadas 16">
            <a:extLst>
              <a:ext uri="{FF2B5EF4-FFF2-40B4-BE49-F238E27FC236}">
                <a16:creationId xmlns:a16="http://schemas.microsoft.com/office/drawing/2014/main" id="{1040685B-3AFD-4A79-897F-3263AA0B1A4A}"/>
              </a:ext>
            </a:extLst>
          </p:cNvPr>
          <p:cNvSpPr/>
          <p:nvPr/>
        </p:nvSpPr>
        <p:spPr>
          <a:xfrm>
            <a:off x="105858" y="3323203"/>
            <a:ext cx="1186681" cy="45334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200" b="1" dirty="0">
                <a:solidFill>
                  <a:schemeClr val="tx1"/>
                </a:solidFill>
              </a:rPr>
              <a:t>Fecha inicio del Seguro</a:t>
            </a:r>
          </a:p>
        </p:txBody>
      </p:sp>
      <p:sp>
        <p:nvSpPr>
          <p:cNvPr id="23" name="Rectángulo: esquinas redondeadas 22">
            <a:extLst>
              <a:ext uri="{FF2B5EF4-FFF2-40B4-BE49-F238E27FC236}">
                <a16:creationId xmlns:a16="http://schemas.microsoft.com/office/drawing/2014/main" id="{BA256299-C91E-43CB-B0DB-3A159A6BC98D}"/>
              </a:ext>
            </a:extLst>
          </p:cNvPr>
          <p:cNvSpPr/>
          <p:nvPr/>
        </p:nvSpPr>
        <p:spPr>
          <a:xfrm>
            <a:off x="1292540" y="2547845"/>
            <a:ext cx="10763942" cy="41693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sz="1200" dirty="0">
                <a:solidFill>
                  <a:prstClr val="black"/>
                </a:solidFill>
              </a:rPr>
              <a:t>Solo por </a:t>
            </a:r>
            <a:r>
              <a:rPr lang="es-ES" sz="1200" dirty="0" err="1">
                <a:solidFill>
                  <a:prstClr val="black"/>
                </a:solidFill>
              </a:rPr>
              <a:t>Call</a:t>
            </a:r>
            <a:r>
              <a:rPr lang="es-ES" sz="1200" dirty="0">
                <a:solidFill>
                  <a:prstClr val="black"/>
                </a:solidFill>
              </a:rPr>
              <a:t> Center 900 22 22 66</a:t>
            </a:r>
          </a:p>
        </p:txBody>
      </p:sp>
      <p:sp>
        <p:nvSpPr>
          <p:cNvPr id="24" name="Rectángulo: esquinas redondeadas 23">
            <a:extLst>
              <a:ext uri="{FF2B5EF4-FFF2-40B4-BE49-F238E27FC236}">
                <a16:creationId xmlns:a16="http://schemas.microsoft.com/office/drawing/2014/main" id="{91B2FAB9-D1DA-487F-9C94-6477141792B8}"/>
              </a:ext>
            </a:extLst>
          </p:cNvPr>
          <p:cNvSpPr/>
          <p:nvPr/>
        </p:nvSpPr>
        <p:spPr>
          <a:xfrm>
            <a:off x="105859" y="2550735"/>
            <a:ext cx="1186681" cy="45334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200" b="1" dirty="0">
                <a:solidFill>
                  <a:schemeClr val="tx1"/>
                </a:solidFill>
              </a:rPr>
              <a:t>Ya cliente Santalucía</a:t>
            </a:r>
          </a:p>
        </p:txBody>
      </p:sp>
      <p:pic>
        <p:nvPicPr>
          <p:cNvPr id="33" name="Imagen 32">
            <a:extLst>
              <a:ext uri="{FF2B5EF4-FFF2-40B4-BE49-F238E27FC236}">
                <a16:creationId xmlns:a16="http://schemas.microsoft.com/office/drawing/2014/main" id="{95F5220A-AD29-4F56-AA5C-AA42A40CD7C8}"/>
              </a:ext>
            </a:extLst>
          </p:cNvPr>
          <p:cNvPicPr>
            <a:picLocks noChangeAspect="1"/>
          </p:cNvPicPr>
          <p:nvPr/>
        </p:nvPicPr>
        <p:blipFill>
          <a:blip r:embed="rId3"/>
          <a:stretch>
            <a:fillRect/>
          </a:stretch>
        </p:blipFill>
        <p:spPr>
          <a:xfrm>
            <a:off x="136407" y="0"/>
            <a:ext cx="1054469" cy="382357"/>
          </a:xfrm>
          <a:prstGeom prst="rect">
            <a:avLst/>
          </a:prstGeom>
        </p:spPr>
      </p:pic>
      <p:pic>
        <p:nvPicPr>
          <p:cNvPr id="34" name="0 Imagen">
            <a:hlinkClick r:id="rId4" action="ppaction://hlinksldjump"/>
            <a:extLst>
              <a:ext uri="{FF2B5EF4-FFF2-40B4-BE49-F238E27FC236}">
                <a16:creationId xmlns:a16="http://schemas.microsoft.com/office/drawing/2014/main" id="{301A37BC-9DF7-4272-B1EF-BC714FF1117E}"/>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sp>
        <p:nvSpPr>
          <p:cNvPr id="27" name="Botón de acción: ir hacia atrás o anterior 26">
            <a:hlinkClick r:id="" action="ppaction://hlinkshowjump?jump=previousslide" highlightClick="1"/>
            <a:extLst>
              <a:ext uri="{FF2B5EF4-FFF2-40B4-BE49-F238E27FC236}">
                <a16:creationId xmlns:a16="http://schemas.microsoft.com/office/drawing/2014/main" id="{7D04A6FE-DB66-4D88-9E74-40A5ED0AB599}"/>
              </a:ext>
            </a:extLst>
          </p:cNvPr>
          <p:cNvSpPr/>
          <p:nvPr/>
        </p:nvSpPr>
        <p:spPr>
          <a:xfrm>
            <a:off x="109781" y="6566301"/>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9" name="Botón de acción: ir hacia delante o siguiente 28">
            <a:hlinkClick r:id="" action="ppaction://hlinkshowjump?jump=nextslide" highlightClick="1"/>
            <a:extLst>
              <a:ext uri="{FF2B5EF4-FFF2-40B4-BE49-F238E27FC236}">
                <a16:creationId xmlns:a16="http://schemas.microsoft.com/office/drawing/2014/main" id="{6CD7E1B0-B3F5-4E10-9956-88973AE99520}"/>
              </a:ext>
            </a:extLst>
          </p:cNvPr>
          <p:cNvSpPr/>
          <p:nvPr/>
        </p:nvSpPr>
        <p:spPr>
          <a:xfrm>
            <a:off x="11782789" y="6564767"/>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pic>
        <p:nvPicPr>
          <p:cNvPr id="37" name="Imagen 36" descr="Imagen que contiene Texto&#10;&#10;Descripción generada automáticamente">
            <a:extLst>
              <a:ext uri="{FF2B5EF4-FFF2-40B4-BE49-F238E27FC236}">
                <a16:creationId xmlns:a16="http://schemas.microsoft.com/office/drawing/2014/main" id="{7E3C2E5A-95D8-4FA8-B649-726B785410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79248" y="20570"/>
            <a:ext cx="1408942" cy="453951"/>
          </a:xfrm>
          <a:prstGeom prst="rect">
            <a:avLst/>
          </a:prstGeom>
          <a:solidFill>
            <a:schemeClr val="bg1"/>
          </a:solidFill>
        </p:spPr>
      </p:pic>
      <p:pic>
        <p:nvPicPr>
          <p:cNvPr id="28" name="Picture 6" descr="Resultado de imagen de ir a inicio">
            <a:hlinkClick r:id="rId7" action="ppaction://hlinksldjump"/>
            <a:extLst>
              <a:ext uri="{FF2B5EF4-FFF2-40B4-BE49-F238E27FC236}">
                <a16:creationId xmlns:a16="http://schemas.microsoft.com/office/drawing/2014/main" id="{56E0268B-40BE-4F53-8A5A-7827780740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30" name="Rectángulo: esquinas redondeadas 29">
            <a:extLst>
              <a:ext uri="{FF2B5EF4-FFF2-40B4-BE49-F238E27FC236}">
                <a16:creationId xmlns:a16="http://schemas.microsoft.com/office/drawing/2014/main" id="{DE52F989-E48D-4A74-8FE4-8890528E3F3B}"/>
              </a:ext>
            </a:extLst>
          </p:cNvPr>
          <p:cNvSpPr/>
          <p:nvPr/>
        </p:nvSpPr>
        <p:spPr>
          <a:xfrm>
            <a:off x="1292541" y="1101749"/>
            <a:ext cx="10763942" cy="125872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r>
              <a:rPr lang="es-ES" sz="1200" dirty="0">
                <a:solidFill>
                  <a:prstClr val="black"/>
                </a:solidFill>
              </a:rPr>
              <a:t>Además de la fecha vencimiento o entrada en vigor de la póliza, es necesario tener el teléfono de contacto</a:t>
            </a:r>
          </a:p>
          <a:p>
            <a:pPr marL="0" lvl="3"/>
            <a:r>
              <a:rPr lang="es-ES" sz="1200" b="1" dirty="0">
                <a:solidFill>
                  <a:prstClr val="black"/>
                </a:solidFill>
              </a:rPr>
              <a:t>Importante</a:t>
            </a:r>
            <a:r>
              <a:rPr lang="es-ES" sz="1200" dirty="0">
                <a:solidFill>
                  <a:prstClr val="black"/>
                </a:solidFill>
              </a:rPr>
              <a:t>: sugerirle sea el teléfono desde el que esta llamando, si no se facilita no se puede continuar con el proceso. Si no lo quiere facilitar nunca se introducirá un teléfono al azar por temas de protección de datos</a:t>
            </a:r>
          </a:p>
          <a:p>
            <a:pPr marL="0" lvl="3"/>
            <a:endParaRPr lang="es-ES" sz="1200" dirty="0">
              <a:solidFill>
                <a:prstClr val="black"/>
              </a:solidFill>
            </a:endParaRPr>
          </a:p>
        </p:txBody>
      </p:sp>
      <p:sp>
        <p:nvSpPr>
          <p:cNvPr id="38" name="Rectángulo: esquinas redondeadas 37">
            <a:extLst>
              <a:ext uri="{FF2B5EF4-FFF2-40B4-BE49-F238E27FC236}">
                <a16:creationId xmlns:a16="http://schemas.microsoft.com/office/drawing/2014/main" id="{6C934BFA-99E5-47D6-B360-161421C6C4CF}"/>
              </a:ext>
            </a:extLst>
          </p:cNvPr>
          <p:cNvSpPr/>
          <p:nvPr/>
        </p:nvSpPr>
        <p:spPr>
          <a:xfrm>
            <a:off x="105859" y="1104640"/>
            <a:ext cx="1186681" cy="125583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200" b="1" dirty="0">
                <a:solidFill>
                  <a:schemeClr val="tx1"/>
                </a:solidFill>
              </a:rPr>
              <a:t>Teléfono contacto</a:t>
            </a:r>
          </a:p>
        </p:txBody>
      </p:sp>
      <p:sp>
        <p:nvSpPr>
          <p:cNvPr id="39" name="Rectángulo 38">
            <a:extLst>
              <a:ext uri="{FF2B5EF4-FFF2-40B4-BE49-F238E27FC236}">
                <a16:creationId xmlns:a16="http://schemas.microsoft.com/office/drawing/2014/main" id="{6BC74B16-D07D-4C31-93D3-0DD54EB8ABD0}"/>
              </a:ext>
            </a:extLst>
          </p:cNvPr>
          <p:cNvSpPr/>
          <p:nvPr/>
        </p:nvSpPr>
        <p:spPr>
          <a:xfrm>
            <a:off x="7976576" y="202883"/>
            <a:ext cx="450764" cy="246221"/>
          </a:xfrm>
          <a:prstGeom prst="rect">
            <a:avLst/>
          </a:prstGeom>
        </p:spPr>
        <p:txBody>
          <a:bodyPr wrap="none">
            <a:spAutoFit/>
          </a:bodyPr>
          <a:lstStyle/>
          <a:p>
            <a:r>
              <a:rPr lang="es-ES" sz="1000" b="1" dirty="0">
                <a:solidFill>
                  <a:schemeClr val="bg1"/>
                </a:solidFill>
              </a:rPr>
              <a:t>(2/2)</a:t>
            </a:r>
            <a:endParaRPr lang="es-ES" sz="1000" dirty="0"/>
          </a:p>
        </p:txBody>
      </p:sp>
      <p:sp>
        <p:nvSpPr>
          <p:cNvPr id="18" name="Rectángulo: esquinas redondeadas 17">
            <a:extLst>
              <a:ext uri="{FF2B5EF4-FFF2-40B4-BE49-F238E27FC236}">
                <a16:creationId xmlns:a16="http://schemas.microsoft.com/office/drawing/2014/main" id="{BF557ECC-6F81-4842-8CF0-7F3B72340EC5}"/>
              </a:ext>
            </a:extLst>
          </p:cNvPr>
          <p:cNvSpPr/>
          <p:nvPr/>
        </p:nvSpPr>
        <p:spPr>
          <a:xfrm>
            <a:off x="1292539" y="4109221"/>
            <a:ext cx="10763942" cy="17646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r>
              <a:rPr lang="es-ES" sz="1200" b="1" dirty="0">
                <a:solidFill>
                  <a:prstClr val="black"/>
                </a:solidFill>
              </a:rPr>
              <a:t>Importante</a:t>
            </a:r>
            <a:r>
              <a:rPr lang="es-ES" sz="1200" dirty="0">
                <a:solidFill>
                  <a:prstClr val="black"/>
                </a:solidFill>
              </a:rPr>
              <a:t>: </a:t>
            </a:r>
          </a:p>
          <a:p>
            <a:pPr marL="171450" lvl="0" indent="-171450">
              <a:buFont typeface="Arial" panose="020B0604020202020204" pitchFamily="34" charset="0"/>
              <a:buChar char="•"/>
            </a:pPr>
            <a:r>
              <a:rPr lang="es-ES" sz="1200" dirty="0">
                <a:solidFill>
                  <a:prstClr val="black"/>
                </a:solidFill>
              </a:rPr>
              <a:t>Una vez capturado todos los datos relativos a la vivienda y antes de ofrecer al cliente la modalidad de seguro hogar es obligatorio informarle donde puede encontrar toda la información previa a la contratación del seguro de hogar con Movistar Seguros. </a:t>
            </a:r>
          </a:p>
          <a:p>
            <a:pPr marL="171450" lvl="0" indent="-171450">
              <a:buFont typeface="Arial" panose="020B0604020202020204" pitchFamily="34" charset="0"/>
              <a:buChar char="•"/>
            </a:pPr>
            <a:r>
              <a:rPr lang="es-ES" sz="1200" dirty="0">
                <a:solidFill>
                  <a:prstClr val="black"/>
                </a:solidFill>
              </a:rPr>
              <a:t>Antes de facilitar la </a:t>
            </a:r>
            <a:r>
              <a:rPr lang="es-ES" sz="1200" dirty="0" err="1">
                <a:solidFill>
                  <a:prstClr val="black"/>
                </a:solidFill>
              </a:rPr>
              <a:t>url</a:t>
            </a:r>
            <a:r>
              <a:rPr lang="es-ES" sz="1200" dirty="0">
                <a:solidFill>
                  <a:prstClr val="black"/>
                </a:solidFill>
              </a:rPr>
              <a:t> de información precontractual asegúrate que aseguradora es pues las </a:t>
            </a:r>
            <a:r>
              <a:rPr lang="es-ES" sz="1200" dirty="0" err="1">
                <a:solidFill>
                  <a:prstClr val="black"/>
                </a:solidFill>
              </a:rPr>
              <a:t>url</a:t>
            </a:r>
            <a:r>
              <a:rPr lang="es-ES" sz="1200" dirty="0">
                <a:solidFill>
                  <a:prstClr val="black"/>
                </a:solidFill>
              </a:rPr>
              <a:t> son muy parecidas</a:t>
            </a:r>
          </a:p>
          <a:p>
            <a:pPr lvl="0"/>
            <a:endParaRPr lang="es-ES" sz="1200" dirty="0">
              <a:solidFill>
                <a:prstClr val="black"/>
              </a:solidFill>
            </a:endParaRPr>
          </a:p>
          <a:p>
            <a:pPr>
              <a:lnSpc>
                <a:spcPct val="107000"/>
              </a:lnSpc>
              <a:spcAft>
                <a:spcPts val="800"/>
              </a:spcAft>
            </a:pPr>
            <a:r>
              <a:rPr lang="es-ES" sz="1200" b="1" dirty="0">
                <a:solidFill>
                  <a:srgbClr val="4472C4"/>
                </a:solidFill>
                <a:latin typeface="Calibri" panose="020F0502020204030204" pitchFamily="34" charset="0"/>
                <a:ea typeface="Times New Roman" panose="02020603050405020304" pitchFamily="18" charset="0"/>
                <a:cs typeface="Calibri" panose="020F0502020204030204" pitchFamily="34" charset="0"/>
              </a:rPr>
              <a:t>Agente</a:t>
            </a:r>
            <a:r>
              <a:rPr lang="es-ES" sz="1200" dirty="0">
                <a:solidFill>
                  <a:srgbClr val="4472C4"/>
                </a:solidFill>
                <a:latin typeface="Calibri" panose="020F0502020204030204" pitchFamily="34" charset="0"/>
                <a:ea typeface="Times New Roman" panose="02020603050405020304" pitchFamily="18" charset="0"/>
                <a:cs typeface="Calibri" panose="020F0502020204030204" pitchFamily="34" charset="0"/>
              </a:rPr>
              <a:t> </a:t>
            </a:r>
            <a:r>
              <a:rPr lang="es-ES" sz="1200" b="1" i="1" dirty="0">
                <a:solidFill>
                  <a:srgbClr val="70AD47"/>
                </a:solidFill>
                <a:latin typeface="Calibri" panose="020F0502020204030204" pitchFamily="34" charset="0"/>
                <a:ea typeface="YouYuan"/>
                <a:cs typeface="Calibri" panose="020F0502020204030204" pitchFamily="34" charset="0"/>
              </a:rPr>
              <a:t>[Nombre cliente], informarte que en http://seguros.movistar.es/hogar/</a:t>
            </a:r>
            <a:r>
              <a:rPr lang="es-ES" sz="1600" b="1" i="1" dirty="0">
                <a:solidFill>
                  <a:srgbClr val="70AD47"/>
                </a:solidFill>
                <a:latin typeface="Calibri" panose="020F0502020204030204" pitchFamily="34" charset="0"/>
                <a:ea typeface="YouYuan"/>
                <a:cs typeface="Calibri" panose="020F0502020204030204" pitchFamily="34" charset="0"/>
              </a:rPr>
              <a:t>legalsl</a:t>
            </a:r>
            <a:r>
              <a:rPr lang="es-ES" sz="1200" b="1" i="1" dirty="0">
                <a:solidFill>
                  <a:srgbClr val="70AD47"/>
                </a:solidFill>
                <a:latin typeface="Calibri" panose="020F0502020204030204" pitchFamily="34" charset="0"/>
                <a:ea typeface="YouYuan"/>
                <a:cs typeface="Calibri" panose="020F0502020204030204" pitchFamily="34" charset="0"/>
              </a:rPr>
              <a:t> puedes encontrar toda la información previa a la contratación del seguro de hogar Movistar Seguros asegurado por Telefónica Seguros y Reaseguros Compañía Aseguradora SAU y Santa Lucía, S.A. Compañía de Seguros y Reaseguros</a:t>
            </a:r>
            <a:endParaRPr lang="es-ES" sz="1200" dirty="0">
              <a:latin typeface="Calibri" panose="020F0502020204030204" pitchFamily="34" charset="0"/>
              <a:ea typeface="Calibri" panose="020F0502020204030204" pitchFamily="34" charset="0"/>
              <a:cs typeface="Times New Roman" panose="02020603050405020304" pitchFamily="18" charset="0"/>
            </a:endParaRPr>
          </a:p>
          <a:p>
            <a:pPr lvl="0"/>
            <a:endParaRPr lang="es-ES" sz="1200" dirty="0">
              <a:solidFill>
                <a:prstClr val="black"/>
              </a:solidFill>
            </a:endParaRPr>
          </a:p>
        </p:txBody>
      </p:sp>
      <p:sp>
        <p:nvSpPr>
          <p:cNvPr id="19" name="Rectángulo: esquinas redondeadas 18">
            <a:extLst>
              <a:ext uri="{FF2B5EF4-FFF2-40B4-BE49-F238E27FC236}">
                <a16:creationId xmlns:a16="http://schemas.microsoft.com/office/drawing/2014/main" id="{AD363424-40B8-4611-9C32-2362C5958E28}"/>
              </a:ext>
            </a:extLst>
          </p:cNvPr>
          <p:cNvSpPr/>
          <p:nvPr/>
        </p:nvSpPr>
        <p:spPr>
          <a:xfrm>
            <a:off x="105858" y="4112111"/>
            <a:ext cx="1256218" cy="179970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200" b="1" dirty="0">
                <a:solidFill>
                  <a:schemeClr val="tx1"/>
                </a:solidFill>
              </a:rPr>
              <a:t>Información precontractual</a:t>
            </a:r>
          </a:p>
        </p:txBody>
      </p:sp>
      <p:sp>
        <p:nvSpPr>
          <p:cNvPr id="20" name="Rectángulo 19">
            <a:extLst>
              <a:ext uri="{FF2B5EF4-FFF2-40B4-BE49-F238E27FC236}">
                <a16:creationId xmlns:a16="http://schemas.microsoft.com/office/drawing/2014/main" id="{C5A03125-E5C3-4833-9EE7-0CB3CB9BBEE5}"/>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674750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Botón de acción: ir hacia delante o siguiente 21">
            <a:hlinkClick r:id="" action="ppaction://hlinkshowjump?jump=nextslide" highlightClick="1"/>
            <a:extLst>
              <a:ext uri="{FF2B5EF4-FFF2-40B4-BE49-F238E27FC236}">
                <a16:creationId xmlns:a16="http://schemas.microsoft.com/office/drawing/2014/main" id="{38534901-1C2E-49EC-B627-1463C5EB55BB}"/>
              </a:ext>
            </a:extLst>
          </p:cNvPr>
          <p:cNvSpPr/>
          <p:nvPr/>
        </p:nvSpPr>
        <p:spPr>
          <a:xfrm>
            <a:off x="11782789" y="6555531"/>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5" name="Rectángulo: esquinas redondeadas 24">
            <a:extLst>
              <a:ext uri="{FF2B5EF4-FFF2-40B4-BE49-F238E27FC236}">
                <a16:creationId xmlns:a16="http://schemas.microsoft.com/office/drawing/2014/main" id="{FA157D17-BA35-454A-B526-E52310AE014C}"/>
              </a:ext>
            </a:extLst>
          </p:cNvPr>
          <p:cNvSpPr/>
          <p:nvPr/>
        </p:nvSpPr>
        <p:spPr>
          <a:xfrm>
            <a:off x="2563347" y="134765"/>
            <a:ext cx="5151415" cy="41861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a:solidFill>
                  <a:schemeClr val="bg1"/>
                </a:solidFill>
              </a:rPr>
              <a:t>QUE OFRECER</a:t>
            </a:r>
          </a:p>
        </p:txBody>
      </p:sp>
      <p:sp>
        <p:nvSpPr>
          <p:cNvPr id="16" name="Rectángulo: esquinas redondeadas 15">
            <a:extLst>
              <a:ext uri="{FF2B5EF4-FFF2-40B4-BE49-F238E27FC236}">
                <a16:creationId xmlns:a16="http://schemas.microsoft.com/office/drawing/2014/main" id="{514D5C27-3938-469A-B9B4-EE7B3F5F65EE}"/>
              </a:ext>
            </a:extLst>
          </p:cNvPr>
          <p:cNvSpPr/>
          <p:nvPr/>
        </p:nvSpPr>
        <p:spPr>
          <a:xfrm>
            <a:off x="1323704" y="588441"/>
            <a:ext cx="10731274" cy="243074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nSpc>
                <a:spcPct val="107000"/>
              </a:lnSpc>
              <a:spcAft>
                <a:spcPts val="800"/>
              </a:spcAft>
            </a:pPr>
            <a:r>
              <a:rPr lang="es-ES" sz="1200" b="1" i="1" dirty="0">
                <a:solidFill>
                  <a:srgbClr val="2E75B6"/>
                </a:solidFill>
                <a:latin typeface="Calibri" panose="020F0502020204030204" pitchFamily="34" charset="0"/>
                <a:ea typeface="Calibri" panose="020F0502020204030204" pitchFamily="34" charset="0"/>
                <a:cs typeface="Calibri" panose="020F0502020204030204" pitchFamily="34" charset="0"/>
              </a:rPr>
              <a:t>Agente</a:t>
            </a:r>
            <a:r>
              <a:rPr lang="es-ES" sz="1200" dirty="0">
                <a:solidFill>
                  <a:prstClr val="white"/>
                </a:solidFill>
                <a:latin typeface="Calibri" panose="020F0502020204030204" pitchFamily="34" charset="0"/>
                <a:ea typeface="Calibri" panose="020F0502020204030204" pitchFamily="34" charset="0"/>
                <a:cs typeface="Calibri" panose="020F0502020204030204" pitchFamily="34" charset="0"/>
              </a:rPr>
              <a:t>: </a:t>
            </a:r>
            <a:r>
              <a:rPr lang="es-ES_tradnl" sz="1200" b="1" i="1" dirty="0">
                <a:solidFill>
                  <a:srgbClr val="6FAC47"/>
                </a:solidFill>
                <a:latin typeface="Calibri" panose="020F0502020204030204" pitchFamily="34" charset="0"/>
                <a:ea typeface="Times New Roman" panose="02020603050405020304" pitchFamily="18" charset="0"/>
                <a:cs typeface="Calibri" panose="020F0502020204030204" pitchFamily="34" charset="0"/>
              </a:rPr>
              <a:t>[Nombre del cliente], </a:t>
            </a:r>
            <a:r>
              <a:rPr lang="es-ES_tradnl" sz="1200" b="1" i="1" dirty="0">
                <a:solidFill>
                  <a:srgbClr val="70AD47"/>
                </a:solidFill>
                <a:latin typeface="Calibri" panose="020F0502020204030204" pitchFamily="34" charset="0"/>
                <a:ea typeface="Calibri" panose="020F0502020204030204" pitchFamily="34" charset="0"/>
                <a:cs typeface="Calibri" panose="020F0502020204030204" pitchFamily="34" charset="0"/>
              </a:rPr>
              <a:t>una vez cumplimentados todos los datos relativos a la vivienda a asegurar, me gustaría hablarte del  Seguro de Hogar Ampliado </a:t>
            </a:r>
            <a:r>
              <a:rPr lang="es-ES" sz="1200" b="1" i="1" dirty="0">
                <a:solidFill>
                  <a:srgbClr val="70AD47"/>
                </a:solidFill>
                <a:latin typeface="Calibri" panose="020F0502020204030204" pitchFamily="34" charset="0"/>
                <a:ea typeface="Calibri" panose="020F0502020204030204" pitchFamily="34" charset="0"/>
                <a:cs typeface="Calibri" panose="020F0502020204030204" pitchFamily="34" charset="0"/>
              </a:rPr>
              <a:t>fruto de la colaboración entre Telefónica Seguros y Santalucía</a:t>
            </a:r>
            <a:r>
              <a:rPr lang="es-ES_tradnl" sz="1200" b="1" i="1" dirty="0">
                <a:solidFill>
                  <a:srgbClr val="70AD47"/>
                </a:solidFill>
                <a:latin typeface="Calibri" panose="020F0502020204030204" pitchFamily="34" charset="0"/>
                <a:ea typeface="Calibri" panose="020F0502020204030204" pitchFamily="34" charset="0"/>
                <a:cs typeface="Calibri" panose="020F0502020204030204" pitchFamily="34" charset="0"/>
              </a:rPr>
              <a:t>”.</a:t>
            </a:r>
            <a:r>
              <a:rPr lang="es-ES" sz="1200" b="1" dirty="0">
                <a:solidFill>
                  <a:prstClr val="white"/>
                </a:solidFill>
                <a:latin typeface="Calibri" panose="020F0502020204030204" pitchFamily="34" charset="0"/>
                <a:ea typeface="Calibri" panose="020F0502020204030204" pitchFamily="34" charset="0"/>
                <a:cs typeface="Times New Roman" panose="02020603050405020304" pitchFamily="18" charset="0"/>
              </a:rPr>
              <a:t>  </a:t>
            </a:r>
          </a:p>
          <a:p>
            <a:pPr lvl="0">
              <a:spcAft>
                <a:spcPts val="800"/>
              </a:spcAft>
            </a:pPr>
            <a:r>
              <a:rPr lang="es-ES" sz="1200" dirty="0">
                <a:solidFill>
                  <a:prstClr val="black"/>
                </a:solidFill>
              </a:rPr>
              <a:t>Como punto de partida, </a:t>
            </a:r>
            <a:r>
              <a:rPr lang="es-ES" sz="1200" b="1" dirty="0">
                <a:solidFill>
                  <a:prstClr val="black"/>
                </a:solidFill>
              </a:rPr>
              <a:t>ofrécele la modalidad Ampliado</a:t>
            </a:r>
            <a:r>
              <a:rPr lang="es-ES" sz="1200" dirty="0">
                <a:solidFill>
                  <a:prstClr val="black"/>
                </a:solidFill>
              </a:rPr>
              <a:t>. Resalta las coberturas que incluye y el precio anual de la misma. En función a las necesidades que tenga y a las señales detectadas en la conversación, modula la propuesta hacia otra modalidad. </a:t>
            </a:r>
          </a:p>
          <a:p>
            <a:pPr marL="171450" lvl="0" indent="-171450">
              <a:spcAft>
                <a:spcPts val="800"/>
              </a:spcAft>
              <a:buFont typeface="Arial" panose="020B0604020202020204" pitchFamily="34" charset="0"/>
              <a:buChar char="•"/>
            </a:pPr>
            <a:r>
              <a:rPr lang="es-ES" sz="1200" dirty="0">
                <a:solidFill>
                  <a:prstClr val="black"/>
                </a:solidFill>
              </a:rPr>
              <a:t>Apoyándote en las garantías más significativas de cada modalidad. </a:t>
            </a:r>
          </a:p>
          <a:p>
            <a:pPr marL="171450" lvl="0" indent="-171450">
              <a:spcAft>
                <a:spcPts val="800"/>
              </a:spcAft>
              <a:buFont typeface="Arial" panose="020B0604020202020204" pitchFamily="34" charset="0"/>
              <a:buChar char="•"/>
            </a:pPr>
            <a:r>
              <a:rPr lang="es-ES" sz="1200" dirty="0">
                <a:solidFill>
                  <a:prstClr val="black"/>
                </a:solidFill>
              </a:rPr>
              <a:t>Poner en valor la garantía de Asistencia en el Hogar</a:t>
            </a:r>
          </a:p>
          <a:p>
            <a:pPr marL="171450" lvl="0" indent="-171450">
              <a:spcAft>
                <a:spcPts val="800"/>
              </a:spcAft>
              <a:buFont typeface="Arial" panose="020B0604020202020204" pitchFamily="34" charset="0"/>
              <a:buChar char="•"/>
            </a:pPr>
            <a:r>
              <a:rPr lang="es-ES" sz="1200" dirty="0">
                <a:solidFill>
                  <a:prstClr val="black"/>
                </a:solidFill>
              </a:rPr>
              <a:t>Si el que contrata es el inquilino de la vivienda además de las coberturas, el seguro puede ayudarte en reparar aquellos siniestros que pueden condicionar la recuperación del depósito alquiler (además del contenido, es aconsejable también incluir el continente y así garantizar los daños que pueda sufrir la vivienda que, podría producirte incomodidad y molestias).</a:t>
            </a:r>
          </a:p>
          <a:p>
            <a:pPr marL="171450" lvl="0" indent="-171450">
              <a:spcAft>
                <a:spcPts val="800"/>
              </a:spcAft>
              <a:buFont typeface="Arial" panose="020B0604020202020204" pitchFamily="34" charset="0"/>
              <a:buChar char="•"/>
            </a:pPr>
            <a:endParaRPr lang="es-ES" sz="1200" dirty="0">
              <a:solidFill>
                <a:prstClr val="black"/>
              </a:solidFill>
            </a:endParaRPr>
          </a:p>
          <a:p>
            <a:pPr marL="171450" lvl="0" indent="-171450">
              <a:spcAft>
                <a:spcPts val="800"/>
              </a:spcAft>
              <a:buFont typeface="Arial" panose="020B0604020202020204" pitchFamily="34" charset="0"/>
              <a:buChar char="•"/>
            </a:pPr>
            <a:endParaRPr lang="es-ES" sz="1200" dirty="0">
              <a:solidFill>
                <a:prstClr val="black"/>
              </a:solidFill>
            </a:endParaRPr>
          </a:p>
        </p:txBody>
      </p:sp>
      <p:sp>
        <p:nvSpPr>
          <p:cNvPr id="17" name="Rectángulo: esquinas redondeadas 16">
            <a:extLst>
              <a:ext uri="{FF2B5EF4-FFF2-40B4-BE49-F238E27FC236}">
                <a16:creationId xmlns:a16="http://schemas.microsoft.com/office/drawing/2014/main" id="{1040685B-3AFD-4A79-897F-3263AA0B1A4A}"/>
              </a:ext>
            </a:extLst>
          </p:cNvPr>
          <p:cNvSpPr/>
          <p:nvPr/>
        </p:nvSpPr>
        <p:spPr>
          <a:xfrm>
            <a:off x="137022" y="591332"/>
            <a:ext cx="1186681" cy="242785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a:solidFill>
                  <a:schemeClr val="tx1"/>
                </a:solidFill>
              </a:rPr>
              <a:t>Modalidad de seguro</a:t>
            </a:r>
          </a:p>
        </p:txBody>
      </p:sp>
      <p:sp>
        <p:nvSpPr>
          <p:cNvPr id="32" name="Rectángulo: esquinas redondeadas 31">
            <a:extLst>
              <a:ext uri="{FF2B5EF4-FFF2-40B4-BE49-F238E27FC236}">
                <a16:creationId xmlns:a16="http://schemas.microsoft.com/office/drawing/2014/main" id="{92C8EEA3-811A-481C-A02D-C343D2639DA0}"/>
              </a:ext>
            </a:extLst>
          </p:cNvPr>
          <p:cNvSpPr/>
          <p:nvPr/>
        </p:nvSpPr>
        <p:spPr>
          <a:xfrm>
            <a:off x="670561" y="6400890"/>
            <a:ext cx="10927080" cy="38324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nSpc>
                <a:spcPct val="107000"/>
              </a:lnSpc>
              <a:spcAft>
                <a:spcPts val="800"/>
              </a:spcAft>
            </a:pPr>
            <a:r>
              <a:rPr lang="es-ES" sz="1200" b="1" u="sng" dirty="0">
                <a:solidFill>
                  <a:prstClr val="black"/>
                </a:solidFill>
                <a:latin typeface="Calibri" panose="020F0502020204030204" pitchFamily="34" charset="0"/>
                <a:ea typeface="Calibri" panose="020F0502020204030204" pitchFamily="34" charset="0"/>
                <a:cs typeface="Calibri" panose="020F0502020204030204" pitchFamily="34" charset="0"/>
              </a:rPr>
              <a:t>Importante</a:t>
            </a:r>
            <a:r>
              <a:rPr lang="es-ES" sz="1200" dirty="0">
                <a:solidFill>
                  <a:prstClr val="black"/>
                </a:solidFill>
                <a:latin typeface="Calibri" panose="020F0502020204030204" pitchFamily="34" charset="0"/>
                <a:ea typeface="Calibri" panose="020F0502020204030204" pitchFamily="34" charset="0"/>
                <a:cs typeface="Calibri" panose="020F0502020204030204" pitchFamily="34" charset="0"/>
              </a:rPr>
              <a:t>: Si necesitas tener una comparativa de todas las </a:t>
            </a:r>
            <a:r>
              <a:rPr lang="es-ES" sz="1200" dirty="0">
                <a:solidFill>
                  <a:prstClr val="black"/>
                </a:solidFill>
                <a:latin typeface="Calibri" panose="020F0502020204030204" pitchFamily="34" charset="0"/>
                <a:cs typeface="Calibri" panose="020F0502020204030204" pitchFamily="34" charset="0"/>
              </a:rPr>
              <a:t>modalidades con las coberturas incluidas en cada una de ellas, en el portal gestor hay un acceso a las mismas</a:t>
            </a:r>
          </a:p>
        </p:txBody>
      </p:sp>
      <p:pic>
        <p:nvPicPr>
          <p:cNvPr id="24" name="Imagen 23">
            <a:extLst>
              <a:ext uri="{FF2B5EF4-FFF2-40B4-BE49-F238E27FC236}">
                <a16:creationId xmlns:a16="http://schemas.microsoft.com/office/drawing/2014/main" id="{BEB81657-80EC-412D-AFF6-F378DC124141}"/>
              </a:ext>
            </a:extLst>
          </p:cNvPr>
          <p:cNvPicPr>
            <a:picLocks noChangeAspect="1"/>
          </p:cNvPicPr>
          <p:nvPr/>
        </p:nvPicPr>
        <p:blipFill>
          <a:blip r:embed="rId2"/>
          <a:stretch>
            <a:fillRect/>
          </a:stretch>
        </p:blipFill>
        <p:spPr>
          <a:xfrm>
            <a:off x="136407" y="36212"/>
            <a:ext cx="1054469" cy="382357"/>
          </a:xfrm>
          <a:prstGeom prst="rect">
            <a:avLst/>
          </a:prstGeom>
        </p:spPr>
      </p:pic>
      <p:pic>
        <p:nvPicPr>
          <p:cNvPr id="33" name="0 Imagen">
            <a:hlinkClick r:id="rId3" action="ppaction://hlinksldjump"/>
            <a:extLst>
              <a:ext uri="{FF2B5EF4-FFF2-40B4-BE49-F238E27FC236}">
                <a16:creationId xmlns:a16="http://schemas.microsoft.com/office/drawing/2014/main" id="{59131ADD-354A-4ED2-91A7-DC1BC3F77CA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sp>
        <p:nvSpPr>
          <p:cNvPr id="20" name="Botón de acción: ir hacia atrás o anterior 19">
            <a:hlinkClick r:id="" action="ppaction://hlinkshowjump?jump=previousslide" highlightClick="1"/>
            <a:extLst>
              <a:ext uri="{FF2B5EF4-FFF2-40B4-BE49-F238E27FC236}">
                <a16:creationId xmlns:a16="http://schemas.microsoft.com/office/drawing/2014/main" id="{29A1FA39-9424-45CA-BDF3-CCD8274DA978}"/>
              </a:ext>
            </a:extLst>
          </p:cNvPr>
          <p:cNvSpPr/>
          <p:nvPr/>
        </p:nvSpPr>
        <p:spPr>
          <a:xfrm>
            <a:off x="109781" y="6557065"/>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pic>
        <p:nvPicPr>
          <p:cNvPr id="19" name="Imagen 18" descr="Imagen que contiene Texto&#10;&#10;Descripción generada automáticamente">
            <a:extLst>
              <a:ext uri="{FF2B5EF4-FFF2-40B4-BE49-F238E27FC236}">
                <a16:creationId xmlns:a16="http://schemas.microsoft.com/office/drawing/2014/main" id="{1CF84A67-225A-4B6B-BD54-9789056A02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4182" y="53411"/>
            <a:ext cx="1408942" cy="453951"/>
          </a:xfrm>
          <a:prstGeom prst="rect">
            <a:avLst/>
          </a:prstGeom>
          <a:solidFill>
            <a:schemeClr val="bg1"/>
          </a:solidFill>
        </p:spPr>
      </p:pic>
      <p:pic>
        <p:nvPicPr>
          <p:cNvPr id="31" name="Picture 6" descr="Resultado de imagen de ir a inicio">
            <a:hlinkClick r:id="rId6" action="ppaction://hlinksldjump"/>
            <a:extLst>
              <a:ext uri="{FF2B5EF4-FFF2-40B4-BE49-F238E27FC236}">
                <a16:creationId xmlns:a16="http://schemas.microsoft.com/office/drawing/2014/main" id="{28AE05C1-82CE-4698-A6AA-BE5367DF04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4BDA672B-CBD6-4804-A22F-BEC76F94EDB6}"/>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5" name="Tabla 14">
            <a:extLst>
              <a:ext uri="{FF2B5EF4-FFF2-40B4-BE49-F238E27FC236}">
                <a16:creationId xmlns:a16="http://schemas.microsoft.com/office/drawing/2014/main" id="{A0975156-29BB-4DF8-9D30-19BFACACD29B}"/>
              </a:ext>
            </a:extLst>
          </p:cNvPr>
          <p:cNvGraphicFramePr>
            <a:graphicFrameLocks noGrp="1"/>
          </p:cNvGraphicFramePr>
          <p:nvPr/>
        </p:nvGraphicFramePr>
        <p:xfrm>
          <a:off x="5425443" y="3136985"/>
          <a:ext cx="5090095" cy="2928237"/>
        </p:xfrm>
        <a:graphic>
          <a:graphicData uri="http://schemas.openxmlformats.org/drawingml/2006/table">
            <a:tbl>
              <a:tblPr/>
              <a:tblGrid>
                <a:gridCol w="1225453">
                  <a:extLst>
                    <a:ext uri="{9D8B030D-6E8A-4147-A177-3AD203B41FA5}">
                      <a16:colId xmlns:a16="http://schemas.microsoft.com/office/drawing/2014/main" val="1480469399"/>
                    </a:ext>
                  </a:extLst>
                </a:gridCol>
                <a:gridCol w="1174240">
                  <a:extLst>
                    <a:ext uri="{9D8B030D-6E8A-4147-A177-3AD203B41FA5}">
                      <a16:colId xmlns:a16="http://schemas.microsoft.com/office/drawing/2014/main" val="3910812522"/>
                    </a:ext>
                  </a:extLst>
                </a:gridCol>
                <a:gridCol w="1357453">
                  <a:extLst>
                    <a:ext uri="{9D8B030D-6E8A-4147-A177-3AD203B41FA5}">
                      <a16:colId xmlns:a16="http://schemas.microsoft.com/office/drawing/2014/main" val="730946041"/>
                    </a:ext>
                  </a:extLst>
                </a:gridCol>
                <a:gridCol w="1332949">
                  <a:extLst>
                    <a:ext uri="{9D8B030D-6E8A-4147-A177-3AD203B41FA5}">
                      <a16:colId xmlns:a16="http://schemas.microsoft.com/office/drawing/2014/main" val="1710146614"/>
                    </a:ext>
                  </a:extLst>
                </a:gridCol>
              </a:tblGrid>
              <a:tr h="551496">
                <a:tc>
                  <a:txBody>
                    <a:bodyPr/>
                    <a:lstStyle/>
                    <a:p>
                      <a:pPr algn="l" fontAlgn="b"/>
                      <a:r>
                        <a:rPr lang="es-ES" sz="1050" b="1" i="0" u="none" strike="noStrike" dirty="0">
                          <a:solidFill>
                            <a:srgbClr val="000000"/>
                          </a:solidFill>
                          <a:effectLst/>
                          <a:latin typeface="Calibri" panose="020F0502020204030204" pitchFamily="34" charset="0"/>
                        </a:rPr>
                        <a:t>Modalidades disponibles</a:t>
                      </a:r>
                    </a:p>
                  </a:txBody>
                  <a:tcPr marL="9525" marR="9525" marT="72000" marB="7200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s-ES" sz="1050" b="1" i="0" u="none" strike="noStrike" dirty="0">
                          <a:solidFill>
                            <a:srgbClr val="000000"/>
                          </a:solidFill>
                          <a:effectLst/>
                          <a:latin typeface="Calibri" panose="020F0502020204030204" pitchFamily="34" charset="0"/>
                        </a:rPr>
                        <a:t>Movistar Seguros -Seguro de hogar Básico Plus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s-ES" sz="1050" b="1" i="0" u="none" strike="noStrike" dirty="0">
                          <a:solidFill>
                            <a:srgbClr val="000000"/>
                          </a:solidFill>
                          <a:effectLst/>
                          <a:latin typeface="Calibri" panose="020F0502020204030204" pitchFamily="34" charset="0"/>
                        </a:rPr>
                        <a:t>Movistar Seguros -Seguro de hogar  Ampliado</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s-ES" sz="1050" b="1" i="0" u="none" strike="noStrike" dirty="0">
                          <a:solidFill>
                            <a:srgbClr val="000000"/>
                          </a:solidFill>
                          <a:effectLst/>
                          <a:latin typeface="Calibri" panose="020F0502020204030204" pitchFamily="34" charset="0"/>
                        </a:rPr>
                        <a:t>Movistar Seguros -Seguro de hogar Premium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2848037866"/>
                  </a:ext>
                </a:extLst>
              </a:tr>
              <a:tr h="634611">
                <a:tc>
                  <a:txBody>
                    <a:bodyPr/>
                    <a:lstStyle/>
                    <a:p>
                      <a:pPr algn="ctr" fontAlgn="ctr"/>
                      <a:r>
                        <a:rPr lang="es-ES" sz="1050" b="1" i="0" u="none" strike="noStrike">
                          <a:solidFill>
                            <a:srgbClr val="000000"/>
                          </a:solidFill>
                          <a:effectLst/>
                          <a:latin typeface="Calibri" panose="020F0502020204030204" pitchFamily="34" charset="0"/>
                        </a:rPr>
                        <a:t>QUÉ OFRECE?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a:solidFill>
                            <a:srgbClr val="000000"/>
                          </a:solidFill>
                          <a:effectLst/>
                          <a:latin typeface="Calibri" panose="020F0502020204030204" pitchFamily="34" charset="0"/>
                        </a:rPr>
                        <a:t>Protección integral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a:solidFill>
                            <a:srgbClr val="000000"/>
                          </a:solidFill>
                          <a:effectLst/>
                          <a:latin typeface="Calibri" panose="020F0502020204030204" pitchFamily="34" charset="0"/>
                        </a:rPr>
                        <a:t>Protección integral con Ampliación Asistencia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a:solidFill>
                            <a:srgbClr val="000000"/>
                          </a:solidFill>
                          <a:effectLst/>
                          <a:latin typeface="Calibri" panose="020F0502020204030204" pitchFamily="34" charset="0"/>
                        </a:rPr>
                        <a:t>Protección integral con Ampliación Asistencia Ilimitada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6659062"/>
                  </a:ext>
                </a:extLst>
              </a:tr>
              <a:tr h="199569">
                <a:tc>
                  <a:txBody>
                    <a:bodyPr/>
                    <a:lstStyle/>
                    <a:p>
                      <a:pPr algn="l" fontAlgn="b"/>
                      <a:endParaRPr lang="es-ES" sz="1100" b="0" i="0" u="none" strike="noStrike">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s-ES" sz="1100" b="0" i="0" u="none" strike="noStrike">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s-ES" sz="1100" b="0" i="0" u="none" strike="noStrike">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s-ES" sz="1100" b="0" i="0" u="none" strike="noStrike">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3379493"/>
                  </a:ext>
                </a:extLst>
              </a:tr>
              <a:tr h="198147">
                <a:tc gridSpan="4">
                  <a:txBody>
                    <a:bodyPr/>
                    <a:lstStyle/>
                    <a:p>
                      <a:pPr algn="ctr" fontAlgn="b"/>
                      <a:r>
                        <a:rPr lang="es-ES" sz="1050" b="1" i="0" u="none" strike="noStrike">
                          <a:solidFill>
                            <a:srgbClr val="000000"/>
                          </a:solidFill>
                          <a:effectLst/>
                          <a:latin typeface="Calibri" panose="020F0502020204030204" pitchFamily="34" charset="0"/>
                        </a:rPr>
                        <a:t>COBERTURAS OPCIONALES PUEDE CONTRATAR</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s-ES"/>
                    </a:p>
                  </a:txBody>
                  <a:tcPr/>
                </a:tc>
                <a:tc hMerge="1">
                  <a:txBody>
                    <a:bodyPr/>
                    <a:lstStyle/>
                    <a:p>
                      <a:endParaRPr lang="es-ES"/>
                    </a:p>
                  </a:txBody>
                  <a:tcPr/>
                </a:tc>
                <a:tc hMerge="1">
                  <a:txBody>
                    <a:bodyPr/>
                    <a:lstStyle/>
                    <a:p>
                      <a:endParaRPr lang="es-E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893130573"/>
                  </a:ext>
                </a:extLst>
              </a:tr>
              <a:tr h="385640">
                <a:tc>
                  <a:txBody>
                    <a:bodyPr/>
                    <a:lstStyle/>
                    <a:p>
                      <a:pPr algn="ctr" fontAlgn="ctr"/>
                      <a:r>
                        <a:rPr lang="es-ES" sz="1050" b="1" i="0" u="none" strike="noStrike" dirty="0">
                          <a:solidFill>
                            <a:srgbClr val="000000"/>
                          </a:solidFill>
                          <a:effectLst/>
                          <a:latin typeface="Calibri" panose="020F0502020204030204" pitchFamily="34" charset="0"/>
                        </a:rPr>
                        <a:t>Protección jurídica de la vivienda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dirty="0">
                          <a:solidFill>
                            <a:srgbClr val="000000"/>
                          </a:solidFill>
                          <a:effectLst/>
                          <a:latin typeface="Calibri" panose="020F0502020204030204" pitchFamily="34" charset="0"/>
                        </a:rPr>
                        <a:t>YA INCLUIDA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dirty="0">
                          <a:solidFill>
                            <a:srgbClr val="000000"/>
                          </a:solidFill>
                          <a:effectLst/>
                          <a:latin typeface="Calibri" panose="020F0502020204030204" pitchFamily="34" charset="0"/>
                        </a:rPr>
                        <a:t>YA INCLUIDA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8163283"/>
                  </a:ext>
                </a:extLst>
              </a:tr>
              <a:tr h="385640">
                <a:tc>
                  <a:txBody>
                    <a:bodyPr/>
                    <a:lstStyle/>
                    <a:p>
                      <a:pPr algn="ctr" fontAlgn="ctr"/>
                      <a:r>
                        <a:rPr lang="es-ES" sz="1050" b="1" i="0" u="none" strike="noStrike">
                          <a:solidFill>
                            <a:srgbClr val="000000"/>
                          </a:solidFill>
                          <a:effectLst/>
                          <a:latin typeface="Calibri" panose="020F0502020204030204" pitchFamily="34" charset="0"/>
                        </a:rPr>
                        <a:t>Asistencia urgente en el hogar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dirty="0">
                          <a:solidFill>
                            <a:srgbClr val="000000"/>
                          </a:solidFill>
                          <a:effectLst/>
                          <a:latin typeface="Calibri" panose="020F0502020204030204" pitchFamily="34" charset="0"/>
                        </a:rPr>
                        <a:t>YA INCLUIDA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dirty="0">
                          <a:solidFill>
                            <a:srgbClr val="000000"/>
                          </a:solidFill>
                          <a:effectLst/>
                          <a:latin typeface="Calibri" panose="020F0502020204030204" pitchFamily="34" charset="0"/>
                        </a:rPr>
                        <a:t>YA INCLUIDA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4497480"/>
                  </a:ext>
                </a:extLst>
              </a:tr>
              <a:tr h="573134">
                <a:tc>
                  <a:txBody>
                    <a:bodyPr/>
                    <a:lstStyle/>
                    <a:p>
                      <a:pPr algn="ctr" fontAlgn="ctr"/>
                      <a:r>
                        <a:rPr lang="es-ES" sz="1050" b="1" i="0" u="none" strike="noStrike">
                          <a:solidFill>
                            <a:srgbClr val="000000"/>
                          </a:solidFill>
                          <a:effectLst/>
                          <a:latin typeface="Calibri" panose="020F0502020204030204" pitchFamily="34" charset="0"/>
                        </a:rPr>
                        <a:t>Ampliacion continente por hipoteca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dirty="0">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6028057"/>
                  </a:ext>
                </a:extLst>
              </a:tr>
            </a:tbl>
          </a:graphicData>
        </a:graphic>
      </p:graphicFrame>
    </p:spTree>
    <p:extLst>
      <p:ext uri="{BB962C8B-B14F-4D97-AF65-F5344CB8AC3E}">
        <p14:creationId xmlns:p14="http://schemas.microsoft.com/office/powerpoint/2010/main" val="40587308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esquinas redondeadas 24">
            <a:extLst>
              <a:ext uri="{FF2B5EF4-FFF2-40B4-BE49-F238E27FC236}">
                <a16:creationId xmlns:a16="http://schemas.microsoft.com/office/drawing/2014/main" id="{FA157D17-BA35-454A-B526-E52310AE014C}"/>
              </a:ext>
            </a:extLst>
          </p:cNvPr>
          <p:cNvSpPr/>
          <p:nvPr/>
        </p:nvSpPr>
        <p:spPr>
          <a:xfrm>
            <a:off x="2263366" y="134765"/>
            <a:ext cx="5739991" cy="41861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dirty="0">
                <a:solidFill>
                  <a:schemeClr val="bg1"/>
                </a:solidFill>
              </a:rPr>
              <a:t>APOYOS o ARGUMENTOS – Modalidades de Seguro</a:t>
            </a:r>
          </a:p>
        </p:txBody>
      </p:sp>
      <p:pic>
        <p:nvPicPr>
          <p:cNvPr id="12" name="Imagen 11">
            <a:extLst>
              <a:ext uri="{FF2B5EF4-FFF2-40B4-BE49-F238E27FC236}">
                <a16:creationId xmlns:a16="http://schemas.microsoft.com/office/drawing/2014/main" id="{E02154B7-A89A-4498-9557-C593F6997200}"/>
              </a:ext>
            </a:extLst>
          </p:cNvPr>
          <p:cNvPicPr>
            <a:picLocks noChangeAspect="1"/>
          </p:cNvPicPr>
          <p:nvPr/>
        </p:nvPicPr>
        <p:blipFill>
          <a:blip r:embed="rId2"/>
          <a:stretch>
            <a:fillRect/>
          </a:stretch>
        </p:blipFill>
        <p:spPr>
          <a:xfrm>
            <a:off x="136407" y="27159"/>
            <a:ext cx="1054469" cy="382357"/>
          </a:xfrm>
          <a:prstGeom prst="rect">
            <a:avLst/>
          </a:prstGeom>
        </p:spPr>
      </p:pic>
      <p:sp>
        <p:nvSpPr>
          <p:cNvPr id="13" name="Botón de acción: ir hacia delante o siguiente 12">
            <a:hlinkClick r:id="" action="ppaction://hlinkshowjump?jump=nextslide" highlightClick="1"/>
            <a:extLst>
              <a:ext uri="{FF2B5EF4-FFF2-40B4-BE49-F238E27FC236}">
                <a16:creationId xmlns:a16="http://schemas.microsoft.com/office/drawing/2014/main" id="{1FD67663-3853-4FB3-94AE-4716303830CA}"/>
              </a:ext>
            </a:extLst>
          </p:cNvPr>
          <p:cNvSpPr/>
          <p:nvPr/>
        </p:nvSpPr>
        <p:spPr>
          <a:xfrm>
            <a:off x="11552749" y="6495811"/>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Botón de acción: ir hacia atrás o anterior 13">
            <a:hlinkClick r:id="" action="ppaction://hlinkshowjump?jump=previousslide" highlightClick="1"/>
            <a:extLst>
              <a:ext uri="{FF2B5EF4-FFF2-40B4-BE49-F238E27FC236}">
                <a16:creationId xmlns:a16="http://schemas.microsoft.com/office/drawing/2014/main" id="{A1753467-8CE0-42BC-94F3-0A44C65B556E}"/>
              </a:ext>
            </a:extLst>
          </p:cNvPr>
          <p:cNvSpPr/>
          <p:nvPr/>
        </p:nvSpPr>
        <p:spPr>
          <a:xfrm>
            <a:off x="72428" y="6568774"/>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0 Imagen">
            <a:hlinkClick r:id="rId3" action="ppaction://hlinksldjump"/>
            <a:extLst>
              <a:ext uri="{FF2B5EF4-FFF2-40B4-BE49-F238E27FC236}">
                <a16:creationId xmlns:a16="http://schemas.microsoft.com/office/drawing/2014/main" id="{7FC352BA-C239-47C6-9EBC-25287C17A03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pic>
        <p:nvPicPr>
          <p:cNvPr id="18" name="Imagen 17" descr="Imagen que contiene Texto&#10;&#10;Descripción generada automáticamente">
            <a:extLst>
              <a:ext uri="{FF2B5EF4-FFF2-40B4-BE49-F238E27FC236}">
                <a16:creationId xmlns:a16="http://schemas.microsoft.com/office/drawing/2014/main" id="{0FB946FC-4FDD-41D3-A883-21BEE14A64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9695" y="31894"/>
            <a:ext cx="1408942" cy="453951"/>
          </a:xfrm>
          <a:prstGeom prst="rect">
            <a:avLst/>
          </a:prstGeom>
          <a:solidFill>
            <a:schemeClr val="bg1"/>
          </a:solidFill>
        </p:spPr>
      </p:pic>
      <p:sp>
        <p:nvSpPr>
          <p:cNvPr id="16" name="object 3">
            <a:extLst>
              <a:ext uri="{FF2B5EF4-FFF2-40B4-BE49-F238E27FC236}">
                <a16:creationId xmlns:a16="http://schemas.microsoft.com/office/drawing/2014/main" id="{10D5F6E1-403B-4D7C-ACA7-0E2C9761C775}"/>
              </a:ext>
            </a:extLst>
          </p:cNvPr>
          <p:cNvSpPr/>
          <p:nvPr/>
        </p:nvSpPr>
        <p:spPr>
          <a:xfrm>
            <a:off x="562152" y="985264"/>
            <a:ext cx="10764520" cy="0"/>
          </a:xfrm>
          <a:custGeom>
            <a:avLst/>
            <a:gdLst/>
            <a:ahLst/>
            <a:cxnLst/>
            <a:rect l="l" t="t" r="r" b="b"/>
            <a:pathLst>
              <a:path w="10764520">
                <a:moveTo>
                  <a:pt x="0" y="0"/>
                </a:moveTo>
                <a:lnTo>
                  <a:pt x="10764012" y="0"/>
                </a:lnTo>
              </a:path>
            </a:pathLst>
          </a:custGeom>
          <a:ln w="12192">
            <a:solidFill>
              <a:srgbClr val="000000"/>
            </a:solidFill>
          </a:ln>
        </p:spPr>
        <p:txBody>
          <a:bodyPr wrap="square" lIns="0" tIns="0" rIns="0" bIns="0" rtlCol="0"/>
          <a:lstStyle/>
          <a:p>
            <a:endParaRPr/>
          </a:p>
        </p:txBody>
      </p:sp>
      <p:sp>
        <p:nvSpPr>
          <p:cNvPr id="20" name="object 4">
            <a:extLst>
              <a:ext uri="{FF2B5EF4-FFF2-40B4-BE49-F238E27FC236}">
                <a16:creationId xmlns:a16="http://schemas.microsoft.com/office/drawing/2014/main" id="{11DF31ED-E5A6-416A-B358-399F72D87F02}"/>
              </a:ext>
            </a:extLst>
          </p:cNvPr>
          <p:cNvSpPr txBox="1"/>
          <p:nvPr/>
        </p:nvSpPr>
        <p:spPr>
          <a:xfrm>
            <a:off x="562152" y="737107"/>
            <a:ext cx="4422775" cy="228268"/>
          </a:xfrm>
          <a:prstGeom prst="rect">
            <a:avLst/>
          </a:prstGeom>
        </p:spPr>
        <p:txBody>
          <a:bodyPr vert="horz" wrap="square" lIns="0" tIns="12700" rIns="0" bIns="0" rtlCol="0">
            <a:spAutoFit/>
          </a:bodyPr>
          <a:lstStyle/>
          <a:p>
            <a:pPr marL="12700">
              <a:lnSpc>
                <a:spcPct val="100000"/>
              </a:lnSpc>
              <a:spcBef>
                <a:spcPts val="100"/>
              </a:spcBef>
            </a:pPr>
            <a:r>
              <a:rPr sz="1400" b="1" dirty="0">
                <a:cs typeface="Arial"/>
              </a:rPr>
              <a:t>Gama </a:t>
            </a:r>
            <a:r>
              <a:rPr sz="1400" b="1" spc="-5" dirty="0">
                <a:cs typeface="Arial"/>
              </a:rPr>
              <a:t>de </a:t>
            </a:r>
            <a:r>
              <a:rPr sz="1400" b="1" dirty="0">
                <a:cs typeface="Arial"/>
              </a:rPr>
              <a:t>productos con las garantías </a:t>
            </a:r>
            <a:r>
              <a:rPr sz="1400" b="1" spc="-5" dirty="0">
                <a:cs typeface="Arial"/>
              </a:rPr>
              <a:t>más</a:t>
            </a:r>
            <a:r>
              <a:rPr sz="1400" b="1" spc="-150" dirty="0">
                <a:cs typeface="Arial"/>
              </a:rPr>
              <a:t> </a:t>
            </a:r>
            <a:r>
              <a:rPr sz="1400" b="1" spc="-5" dirty="0">
                <a:cs typeface="Arial"/>
              </a:rPr>
              <a:t>significativas</a:t>
            </a:r>
            <a:endParaRPr sz="1400" b="1" dirty="0">
              <a:cs typeface="Arial"/>
            </a:endParaRPr>
          </a:p>
        </p:txBody>
      </p:sp>
      <p:grpSp>
        <p:nvGrpSpPr>
          <p:cNvPr id="27" name="object 14">
            <a:extLst>
              <a:ext uri="{FF2B5EF4-FFF2-40B4-BE49-F238E27FC236}">
                <a16:creationId xmlns:a16="http://schemas.microsoft.com/office/drawing/2014/main" id="{CD6A0B39-9C63-4372-A5B0-D343BEC35E10}"/>
              </a:ext>
            </a:extLst>
          </p:cNvPr>
          <p:cNvGrpSpPr/>
          <p:nvPr/>
        </p:nvGrpSpPr>
        <p:grpSpPr>
          <a:xfrm>
            <a:off x="323088" y="1448217"/>
            <a:ext cx="10914380" cy="5063490"/>
            <a:chOff x="323088" y="952917"/>
            <a:chExt cx="10914380" cy="5063490"/>
          </a:xfrm>
        </p:grpSpPr>
        <p:sp>
          <p:nvSpPr>
            <p:cNvPr id="28" name="object 15">
              <a:extLst>
                <a:ext uri="{FF2B5EF4-FFF2-40B4-BE49-F238E27FC236}">
                  <a16:creationId xmlns:a16="http://schemas.microsoft.com/office/drawing/2014/main" id="{7BFC7795-97A7-4408-8EBD-4766DEFF2C82}"/>
                </a:ext>
              </a:extLst>
            </p:cNvPr>
            <p:cNvSpPr/>
            <p:nvPr/>
          </p:nvSpPr>
          <p:spPr>
            <a:xfrm>
              <a:off x="686273" y="952917"/>
              <a:ext cx="10550704" cy="5063053"/>
            </a:xfrm>
            <a:prstGeom prst="rect">
              <a:avLst/>
            </a:prstGeom>
            <a:blipFill>
              <a:blip r:embed="rId6" cstate="print"/>
              <a:stretch>
                <a:fillRect/>
              </a:stretch>
            </a:blipFill>
          </p:spPr>
          <p:txBody>
            <a:bodyPr wrap="square" lIns="0" tIns="0" rIns="0" bIns="0" rtlCol="0"/>
            <a:lstStyle/>
            <a:p>
              <a:endParaRPr/>
            </a:p>
          </p:txBody>
        </p:sp>
        <p:sp>
          <p:nvSpPr>
            <p:cNvPr id="29" name="object 16">
              <a:extLst>
                <a:ext uri="{FF2B5EF4-FFF2-40B4-BE49-F238E27FC236}">
                  <a16:creationId xmlns:a16="http://schemas.microsoft.com/office/drawing/2014/main" id="{7979ADB8-907E-4D27-A7A7-285AA6AE4DC3}"/>
                </a:ext>
              </a:extLst>
            </p:cNvPr>
            <p:cNvSpPr/>
            <p:nvPr/>
          </p:nvSpPr>
          <p:spPr>
            <a:xfrm>
              <a:off x="323088" y="5355336"/>
              <a:ext cx="1775460" cy="462280"/>
            </a:xfrm>
            <a:custGeom>
              <a:avLst/>
              <a:gdLst/>
              <a:ahLst/>
              <a:cxnLst/>
              <a:rect l="l" t="t" r="r" b="b"/>
              <a:pathLst>
                <a:path w="1775460" h="462279">
                  <a:moveTo>
                    <a:pt x="1544574" y="0"/>
                  </a:moveTo>
                  <a:lnTo>
                    <a:pt x="0" y="0"/>
                  </a:lnTo>
                  <a:lnTo>
                    <a:pt x="0" y="461772"/>
                  </a:lnTo>
                  <a:lnTo>
                    <a:pt x="1544574" y="461772"/>
                  </a:lnTo>
                  <a:lnTo>
                    <a:pt x="1775460" y="230885"/>
                  </a:lnTo>
                  <a:lnTo>
                    <a:pt x="1544574" y="0"/>
                  </a:lnTo>
                  <a:close/>
                </a:path>
              </a:pathLst>
            </a:custGeom>
            <a:solidFill>
              <a:srgbClr val="C5DFB4"/>
            </a:solidFill>
          </p:spPr>
          <p:txBody>
            <a:bodyPr wrap="square" lIns="0" tIns="0" rIns="0" bIns="0" rtlCol="0"/>
            <a:lstStyle/>
            <a:p>
              <a:endParaRPr/>
            </a:p>
          </p:txBody>
        </p:sp>
      </p:grpSp>
      <p:sp>
        <p:nvSpPr>
          <p:cNvPr id="30" name="object 17">
            <a:extLst>
              <a:ext uri="{FF2B5EF4-FFF2-40B4-BE49-F238E27FC236}">
                <a16:creationId xmlns:a16="http://schemas.microsoft.com/office/drawing/2014/main" id="{6A453156-5152-4F8A-AFDD-200E15710CDA}"/>
              </a:ext>
            </a:extLst>
          </p:cNvPr>
          <p:cNvSpPr txBox="1"/>
          <p:nvPr/>
        </p:nvSpPr>
        <p:spPr>
          <a:xfrm>
            <a:off x="449681" y="5882132"/>
            <a:ext cx="1455420" cy="428322"/>
          </a:xfrm>
          <a:prstGeom prst="rect">
            <a:avLst/>
          </a:prstGeom>
        </p:spPr>
        <p:txBody>
          <a:bodyPr vert="horz" wrap="square" lIns="0" tIns="12700" rIns="0" bIns="0" rtlCol="0">
            <a:spAutoFit/>
          </a:bodyPr>
          <a:lstStyle/>
          <a:p>
            <a:pPr marL="106680" marR="5715" indent="-94615" algn="r">
              <a:lnSpc>
                <a:spcPct val="100000"/>
              </a:lnSpc>
              <a:spcBef>
                <a:spcPts val="100"/>
              </a:spcBef>
            </a:pPr>
            <a:r>
              <a:rPr sz="900" dirty="0">
                <a:cs typeface="TeXGyreAdventor"/>
              </a:rPr>
              <a:t>Contratación</a:t>
            </a:r>
            <a:r>
              <a:rPr sz="900" spc="-90" dirty="0">
                <a:cs typeface="TeXGyreAdventor"/>
              </a:rPr>
              <a:t> </a:t>
            </a:r>
            <a:r>
              <a:rPr sz="900" dirty="0">
                <a:cs typeface="TeXGyreAdventor"/>
              </a:rPr>
              <a:t>recomendada  para reclamación daños</a:t>
            </a:r>
            <a:r>
              <a:rPr sz="900" spc="-114" dirty="0">
                <a:cs typeface="TeXGyreAdventor"/>
              </a:rPr>
              <a:t> </a:t>
            </a:r>
            <a:r>
              <a:rPr sz="900" dirty="0">
                <a:cs typeface="TeXGyreAdventor"/>
              </a:rPr>
              <a:t>a</a:t>
            </a:r>
          </a:p>
          <a:p>
            <a:pPr marR="5080" algn="r">
              <a:lnSpc>
                <a:spcPct val="100000"/>
              </a:lnSpc>
              <a:spcBef>
                <a:spcPts val="5"/>
              </a:spcBef>
            </a:pPr>
            <a:r>
              <a:rPr sz="900" spc="-10" dirty="0">
                <a:cs typeface="TeXGyreAdventor"/>
              </a:rPr>
              <a:t>t</a:t>
            </a:r>
            <a:r>
              <a:rPr sz="900" dirty="0">
                <a:cs typeface="TeXGyreAdventor"/>
              </a:rPr>
              <a:t>er</a:t>
            </a:r>
            <a:r>
              <a:rPr sz="900" spc="-10" dirty="0">
                <a:cs typeface="TeXGyreAdventor"/>
              </a:rPr>
              <a:t>c</a:t>
            </a:r>
            <a:r>
              <a:rPr sz="900" dirty="0">
                <a:cs typeface="TeXGyreAdventor"/>
              </a:rPr>
              <a:t>eros</a:t>
            </a:r>
          </a:p>
        </p:txBody>
      </p:sp>
      <p:pic>
        <p:nvPicPr>
          <p:cNvPr id="19" name="Picture 6" descr="Resultado de imagen de ir a inicio">
            <a:hlinkClick r:id="rId7" action="ppaction://hlinksldjump"/>
            <a:extLst>
              <a:ext uri="{FF2B5EF4-FFF2-40B4-BE49-F238E27FC236}">
                <a16:creationId xmlns:a16="http://schemas.microsoft.com/office/drawing/2014/main" id="{54717E0C-C0DF-4626-9F46-30475E7133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21" name="Rectángulo 20">
            <a:extLst>
              <a:ext uri="{FF2B5EF4-FFF2-40B4-BE49-F238E27FC236}">
                <a16:creationId xmlns:a16="http://schemas.microsoft.com/office/drawing/2014/main" id="{AD1245B4-C8A8-4328-BD76-08CDD35965F4}"/>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40044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esquinas redondeadas 24">
            <a:extLst>
              <a:ext uri="{FF2B5EF4-FFF2-40B4-BE49-F238E27FC236}">
                <a16:creationId xmlns:a16="http://schemas.microsoft.com/office/drawing/2014/main" id="{FA157D17-BA35-454A-B526-E52310AE014C}"/>
              </a:ext>
            </a:extLst>
          </p:cNvPr>
          <p:cNvSpPr/>
          <p:nvPr/>
        </p:nvSpPr>
        <p:spPr>
          <a:xfrm>
            <a:off x="2263366" y="134765"/>
            <a:ext cx="5739991" cy="41861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a:solidFill>
                  <a:schemeClr val="bg1"/>
                </a:solidFill>
              </a:rPr>
              <a:t>APOYOS o ARGUMENTOS </a:t>
            </a:r>
          </a:p>
        </p:txBody>
      </p:sp>
      <p:sp>
        <p:nvSpPr>
          <p:cNvPr id="16" name="Rectángulo: esquinas redondeadas 15">
            <a:extLst>
              <a:ext uri="{FF2B5EF4-FFF2-40B4-BE49-F238E27FC236}">
                <a16:creationId xmlns:a16="http://schemas.microsoft.com/office/drawing/2014/main" id="{514D5C27-3938-469A-B9B4-EE7B3F5F65EE}"/>
              </a:ext>
            </a:extLst>
          </p:cNvPr>
          <p:cNvSpPr/>
          <p:nvPr/>
        </p:nvSpPr>
        <p:spPr>
          <a:xfrm>
            <a:off x="135517" y="588442"/>
            <a:ext cx="11919461" cy="61347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7000"/>
              </a:lnSpc>
              <a:spcBef>
                <a:spcPts val="500"/>
              </a:spcBef>
              <a:spcAft>
                <a:spcPts val="1000"/>
              </a:spcAft>
            </a:pPr>
            <a:r>
              <a:rPr lang="es-ES" sz="12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Importante</a:t>
            </a:r>
            <a:r>
              <a:rPr lang="es-ES" sz="1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s-E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Ten en cuenta que el límite máximo de indemnización para el conjunto de garantías, incluidos todos los gastos, no podrá exceder en ningún caso de las sumas aseguradas indicadas en las Condiciones Particulares para los conceptos de Continente y Contenido.</a:t>
            </a:r>
            <a:endParaRPr lang="es-ES" sz="1200" dirty="0">
              <a:solidFill>
                <a:srgbClr val="FF0000"/>
              </a:solidFill>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Bef>
                <a:spcPts val="500"/>
              </a:spcBef>
              <a:spcAft>
                <a:spcPts val="1000"/>
              </a:spcAft>
            </a:pPr>
            <a:r>
              <a:rPr lang="es-ES" sz="12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Utiliza los 6 argumentos para explicar las distintas coberturas incluidas en la póliza recomendada. Por ejemplo</a:t>
            </a:r>
            <a:endParaRPr lang="es-ES" sz="12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500"/>
              </a:spcBef>
              <a:spcAft>
                <a:spcPts val="0"/>
              </a:spcAft>
              <a:buFont typeface="Arial" panose="020B0604020202020204" pitchFamily="34" charset="0"/>
              <a:buChar char="•"/>
              <a:tabLst>
                <a:tab pos="457200" algn="l"/>
              </a:tabLst>
            </a:pPr>
            <a:r>
              <a:rPr lang="es-ES" sz="1200" b="1" spc="-5" dirty="0">
                <a:solidFill>
                  <a:srgbClr val="131313"/>
                </a:solidFill>
                <a:latin typeface="Calibri" panose="020F0502020204030204" pitchFamily="34" charset="0"/>
                <a:cs typeface="Calibri" panose="020F0502020204030204" pitchFamily="34" charset="0"/>
              </a:rPr>
              <a:t>PROTECCION JURIDICA, </a:t>
            </a:r>
            <a:r>
              <a:rPr lang="es-ES" sz="1200" spc="-5" dirty="0">
                <a:solidFill>
                  <a:srgbClr val="131313"/>
                </a:solidFill>
                <a:latin typeface="Calibri" panose="020F0502020204030204" pitchFamily="34" charset="0"/>
                <a:cs typeface="Calibri" panose="020F0502020204030204" pitchFamily="34" charset="0"/>
              </a:rPr>
              <a:t>nosotros te facilitamos un abogado de manera gratuita que te defiende y te gestiona todos los trámites. </a:t>
            </a:r>
            <a:r>
              <a:rPr lang="es-ES" sz="1200" b="1" spc="-5" dirty="0">
                <a:solidFill>
                  <a:srgbClr val="131313"/>
                </a:solidFill>
                <a:latin typeface="Calibri" panose="020F0502020204030204" pitchFamily="34" charset="0"/>
                <a:cs typeface="Calibri" panose="020F0502020204030204" pitchFamily="34" charset="0"/>
              </a:rPr>
              <a:t>Importante</a:t>
            </a:r>
            <a:r>
              <a:rPr lang="es-ES" sz="1200" spc="-5" dirty="0">
                <a:solidFill>
                  <a:srgbClr val="131313"/>
                </a:solidFill>
                <a:latin typeface="Calibri" panose="020F0502020204030204" pitchFamily="34" charset="0"/>
                <a:cs typeface="Calibri" panose="020F0502020204030204" pitchFamily="34" charset="0"/>
              </a:rPr>
              <a:t>: Diferenciar la garantía de "protección jurídica de la vivienda" de la garantía de "protección jurídica integral" (la primera, que es un garantía opcional en la configuración "Básica Plus" es más reducida que la segunda, que está incluida en las configuraciones "Ampliada" y "Premium"). Tener en cuenta los límites (por ejemplo 3.200 € de capital máximo) y exclusiones. Diferenciar el "asesoramiento" (telefónico) de la defensa (en esta es donde entra la libre elección). No obstante, el "asesoramiento" es un aspecto con buena aceptación que resuelve problemas de forma ágil, por lo que recomendamos su puesta en valor.</a:t>
            </a:r>
            <a:endParaRPr lang="es-ES" sz="1200" dirty="0"/>
          </a:p>
          <a:p>
            <a:pPr marL="342900" lvl="0" indent="-342900">
              <a:spcBef>
                <a:spcPts val="500"/>
              </a:spcBef>
              <a:spcAft>
                <a:spcPts val="0"/>
              </a:spcAft>
              <a:buFont typeface="Arial" panose="020B0604020202020204" pitchFamily="34" charset="0"/>
              <a:buChar char="•"/>
              <a:tabLst>
                <a:tab pos="457200" algn="l"/>
              </a:tabLst>
            </a:pPr>
            <a:r>
              <a:rPr lang="es-ES" sz="1200" b="1" spc="-5" dirty="0">
                <a:solidFill>
                  <a:srgbClr val="131313"/>
                </a:solidFill>
                <a:latin typeface="Calibri" panose="020F0502020204030204" pitchFamily="34" charset="0"/>
                <a:cs typeface="Calibri" panose="020F0502020204030204" pitchFamily="34" charset="0"/>
              </a:rPr>
              <a:t>RESPONSABILIDAD CIVIL</a:t>
            </a:r>
            <a:r>
              <a:rPr lang="es-ES" sz="1200" spc="-5" dirty="0">
                <a:solidFill>
                  <a:srgbClr val="131313"/>
                </a:solidFill>
                <a:latin typeface="Calibri" panose="020F0502020204030204" pitchFamily="34" charset="0"/>
                <a:cs typeface="Calibri" panose="020F0502020204030204" pitchFamily="34" charset="0"/>
              </a:rPr>
              <a:t>: queda cubierto el pago de las indemnizaciones por daños y perjuicios exigidas por un tercero y de las cuales la persona asegurada resulte civilmente responsable, según la normativa legal vigente. Por ejemplo: Paseando por un centro comercial rompes accidentalmente una televisión, o algún objeto de valor. Cuando un Asegurado de la póliza está paseando a nuestro perro (siempre que no sea de </a:t>
            </a:r>
            <a:r>
              <a:rPr lang="es-ES" sz="1200" spc="-5">
                <a:solidFill>
                  <a:srgbClr val="131313"/>
                </a:solidFill>
                <a:latin typeface="Calibri" panose="020F0502020204030204" pitchFamily="34" charset="0"/>
                <a:cs typeface="Calibri" panose="020F0502020204030204" pitchFamily="34" charset="0"/>
              </a:rPr>
              <a:t>raza peligrosa), </a:t>
            </a:r>
            <a:r>
              <a:rPr lang="es-ES" sz="1200" spc="-5" dirty="0">
                <a:solidFill>
                  <a:srgbClr val="131313"/>
                </a:solidFill>
                <a:latin typeface="Calibri" panose="020F0502020204030204" pitchFamily="34" charset="0"/>
                <a:cs typeface="Calibri" panose="020F0502020204030204" pitchFamily="34" charset="0"/>
              </a:rPr>
              <a:t>y este causa cualquier daño (la protección es para los Asegurador, es decir, aquellos que habitan la vivienda cumpliendo las características que se recogen en el Condicionado), pero no si el perro lo pasea un "no asegurado", como por ejemplo un amigo tuyo). Ocurre un incendio en tu casa y causas daños a la comunidad. Se te rompe una cañería en casa y generas daños por agua a tu vecino.</a:t>
            </a:r>
            <a:endParaRPr lang="es-ES" sz="1200" dirty="0"/>
          </a:p>
          <a:p>
            <a:pPr marL="342900" lvl="0" indent="-342900">
              <a:spcBef>
                <a:spcPts val="500"/>
              </a:spcBef>
              <a:spcAft>
                <a:spcPts val="0"/>
              </a:spcAft>
              <a:buFont typeface="Arial" panose="020B0604020202020204" pitchFamily="34" charset="0"/>
              <a:buChar char="•"/>
              <a:tabLst>
                <a:tab pos="457200" algn="l"/>
              </a:tabLst>
            </a:pPr>
            <a:r>
              <a:rPr lang="es-ES" sz="1200" b="1" spc="-5" dirty="0">
                <a:solidFill>
                  <a:srgbClr val="131313"/>
                </a:solidFill>
                <a:latin typeface="Calibri" panose="020F0502020204030204" pitchFamily="34" charset="0"/>
                <a:cs typeface="Calibri" panose="020F0502020204030204" pitchFamily="34" charset="0"/>
              </a:rPr>
              <a:t>ASISTENCIA EN EL HOGAR</a:t>
            </a:r>
            <a:r>
              <a:rPr lang="es-ES" sz="1200" spc="-5" dirty="0">
                <a:solidFill>
                  <a:srgbClr val="131313"/>
                </a:solidFill>
                <a:latin typeface="Calibri" panose="020F0502020204030204" pitchFamily="34" charset="0"/>
                <a:cs typeface="Calibri" panose="020F0502020204030204" pitchFamily="34" charset="0"/>
              </a:rPr>
              <a:t>, asistencia a bienes, el Asegurador asumirá los costes de desplazamiento del </a:t>
            </a:r>
            <a:r>
              <a:rPr lang="es-ES" sz="1200" b="1" spc="-5" dirty="0">
                <a:solidFill>
                  <a:srgbClr val="131313"/>
                </a:solidFill>
                <a:latin typeface="Calibri" panose="020F0502020204030204" pitchFamily="34" charset="0"/>
                <a:cs typeface="Calibri" panose="020F0502020204030204" pitchFamily="34" charset="0"/>
              </a:rPr>
              <a:t>profesional</a:t>
            </a:r>
            <a:r>
              <a:rPr lang="es-ES" sz="1200" spc="-5" dirty="0">
                <a:solidFill>
                  <a:srgbClr val="131313"/>
                </a:solidFill>
                <a:latin typeface="Calibri" panose="020F0502020204030204" pitchFamily="34" charset="0"/>
                <a:cs typeface="Calibri" panose="020F0502020204030204" pitchFamily="34" charset="0"/>
              </a:rPr>
              <a:t> que haya acudido y de las tres primeras horas de su mano de obra así como, en el caso de ser necesario para la reparación, los costes de traslado al taller del aparato averiado y los de su posterior entrega en el domicilio. Por ejemplo: La cisterna no funciona. La lavadora no centrifuga correctamente. La persiana se ha atascado.</a:t>
            </a:r>
            <a:endParaRPr lang="es-ES" sz="1200" b="1" kern="0" dirty="0">
              <a:solidFill>
                <a:srgbClr val="0086C3"/>
              </a:solidFill>
              <a:latin typeface="Arial" panose="020B0604020202020204" pitchFamily="34" charset="0"/>
            </a:endParaRPr>
          </a:p>
          <a:p>
            <a:pPr marL="342900" lvl="0" indent="-342900">
              <a:spcBef>
                <a:spcPts val="500"/>
              </a:spcBef>
              <a:spcAft>
                <a:spcPts val="0"/>
              </a:spcAft>
              <a:buFont typeface="Arial" panose="020B0604020202020204" pitchFamily="34" charset="0"/>
              <a:buChar char="•"/>
              <a:tabLst>
                <a:tab pos="457200" algn="l"/>
              </a:tabLst>
            </a:pPr>
            <a:r>
              <a:rPr lang="es-ES" sz="1200" b="1" spc="-5" dirty="0">
                <a:solidFill>
                  <a:srgbClr val="131313"/>
                </a:solidFill>
                <a:latin typeface="Calibri" panose="020F0502020204030204" pitchFamily="34" charset="0"/>
                <a:cs typeface="Calibri" panose="020F0502020204030204" pitchFamily="34" charset="0"/>
              </a:rPr>
              <a:t>CERRAJERIA,</a:t>
            </a:r>
            <a:r>
              <a:rPr lang="es-ES" sz="1200" spc="-5" dirty="0">
                <a:solidFill>
                  <a:srgbClr val="131313"/>
                </a:solidFill>
                <a:latin typeface="Calibri" panose="020F0502020204030204" pitchFamily="34" charset="0"/>
                <a:cs typeface="Calibri" panose="020F0502020204030204" pitchFamily="34" charset="0"/>
              </a:rPr>
              <a:t> por ejemplo: Un día pierdes las llaves de casa, y tienes que llamar a un cerrajero de urgencia, ¡con lo que cuesta! Nuestro seguro te envía a un </a:t>
            </a:r>
            <a:r>
              <a:rPr lang="es-ES" sz="1200" b="1" spc="-5" dirty="0">
                <a:solidFill>
                  <a:srgbClr val="131313"/>
                </a:solidFill>
                <a:latin typeface="Calibri" panose="020F0502020204030204" pitchFamily="34" charset="0"/>
                <a:cs typeface="Calibri" panose="020F0502020204030204" pitchFamily="34" charset="0"/>
              </a:rPr>
              <a:t>profesional</a:t>
            </a:r>
            <a:r>
              <a:rPr lang="es-ES" sz="1200" spc="-5" dirty="0">
                <a:solidFill>
                  <a:srgbClr val="131313"/>
                </a:solidFill>
                <a:latin typeface="Calibri" panose="020F0502020204030204" pitchFamily="34" charset="0"/>
                <a:cs typeface="Calibri" panose="020F0502020204030204" pitchFamily="34" charset="0"/>
              </a:rPr>
              <a:t> que te resuelve sin coste este incidente, dispones de atención 24h  durante los 365 días al año (</a:t>
            </a:r>
            <a:r>
              <a:rPr lang="es-ES" sz="1200" b="1" spc="-5" dirty="0">
                <a:solidFill>
                  <a:srgbClr val="131313"/>
                </a:solidFill>
                <a:latin typeface="Calibri" panose="020F0502020204030204" pitchFamily="34" charset="0"/>
                <a:cs typeface="Calibri" panose="020F0502020204030204" pitchFamily="34" charset="0"/>
              </a:rPr>
              <a:t>Importante</a:t>
            </a:r>
            <a:r>
              <a:rPr lang="es-ES" sz="1200" spc="-5" dirty="0">
                <a:solidFill>
                  <a:srgbClr val="131313"/>
                </a:solidFill>
                <a:latin typeface="Calibri" panose="020F0502020204030204" pitchFamily="34" charset="0"/>
                <a:cs typeface="Calibri" panose="020F0502020204030204" pitchFamily="34" charset="0"/>
              </a:rPr>
              <a:t>: En la configuración "Básico Plus" esto es así solo si media una situación de urgencia, en este caso no indicar el tiempo de resolución). Si te dejas puestas las llaves en la puerta, te enviamos a un cerrajero para que te abra la puerta.</a:t>
            </a:r>
          </a:p>
          <a:p>
            <a:pPr marL="342900" lvl="0" indent="-342900">
              <a:spcBef>
                <a:spcPts val="500"/>
              </a:spcBef>
              <a:spcAft>
                <a:spcPts val="0"/>
              </a:spcAft>
              <a:buFont typeface="Arial" panose="020B0604020202020204" pitchFamily="34" charset="0"/>
              <a:buChar char="•"/>
              <a:tabLst>
                <a:tab pos="457200" algn="l"/>
              </a:tabLst>
            </a:pPr>
            <a:r>
              <a:rPr lang="es-ES" sz="1200" b="1" spc="-5" dirty="0">
                <a:solidFill>
                  <a:srgbClr val="131313"/>
                </a:solidFill>
                <a:latin typeface="Calibri" panose="020F0502020204030204" pitchFamily="34" charset="0"/>
                <a:cs typeface="Calibri" panose="020F0502020204030204" pitchFamily="34" charset="0"/>
              </a:rPr>
              <a:t>ATRACO FUERA DEL HOGAR</a:t>
            </a:r>
            <a:r>
              <a:rPr lang="es-ES" sz="1200" spc="-5" dirty="0">
                <a:solidFill>
                  <a:srgbClr val="131313"/>
                </a:solidFill>
                <a:latin typeface="Calibri" panose="020F0502020204030204" pitchFamily="34" charset="0"/>
                <a:cs typeface="Calibri" panose="020F0502020204030204" pitchFamily="34" charset="0"/>
              </a:rPr>
              <a:t>, por ejemplo “Imagínate que vas caminando por la calle y al girar la esquina sufres una agresión en la que te quitan la cartera con el dinero dentro y el reloj. No te preocupes, que a través de la cobertura de atraco fuera del hogar quedarás protegido”. No se cubre el robo de dispositivos móviles.</a:t>
            </a:r>
            <a:endParaRPr lang="es-ES" sz="1200" dirty="0"/>
          </a:p>
          <a:p>
            <a:pPr marL="342900" lvl="0" indent="-342900">
              <a:spcBef>
                <a:spcPts val="500"/>
              </a:spcBef>
              <a:spcAft>
                <a:spcPts val="0"/>
              </a:spcAft>
              <a:buFont typeface="Arial" panose="020B0604020202020204" pitchFamily="34" charset="0"/>
              <a:buChar char="•"/>
              <a:tabLst>
                <a:tab pos="457200" algn="l"/>
              </a:tabLst>
            </a:pPr>
            <a:r>
              <a:rPr lang="es-ES" sz="1200" b="1" spc="-5" dirty="0">
                <a:solidFill>
                  <a:srgbClr val="131313"/>
                </a:solidFill>
                <a:latin typeface="Calibri" panose="020F0502020204030204" pitchFamily="34" charset="0"/>
                <a:cs typeface="Calibri" panose="020F0502020204030204" pitchFamily="34" charset="0"/>
              </a:rPr>
              <a:t>INHABITABILIDAD DE LA VIVIENDA</a:t>
            </a:r>
            <a:r>
              <a:rPr lang="es-ES" sz="1200" spc="-5" dirty="0">
                <a:solidFill>
                  <a:srgbClr val="131313"/>
                </a:solidFill>
                <a:latin typeface="Calibri" panose="020F0502020204030204" pitchFamily="34" charset="0"/>
                <a:cs typeface="Calibri" panose="020F0502020204030204" pitchFamily="34" charset="0"/>
              </a:rPr>
              <a:t>, por ejemplo “Imagínate que debido a una inundación, tu vivienda queda inhabitable. Con Movistar Seguros ponemos a tu disposición una vivienda temporal de sustitución, o bien la estancia en un hotel durante unos días, hasta que tu pueda ser habitable vivienda.” </a:t>
            </a:r>
            <a:r>
              <a:rPr lang="es-ES" sz="1200" b="1" spc="-5" dirty="0">
                <a:solidFill>
                  <a:srgbClr val="131313"/>
                </a:solidFill>
                <a:latin typeface="Calibri" panose="020F0502020204030204" pitchFamily="34" charset="0"/>
                <a:cs typeface="Calibri" panose="020F0502020204030204" pitchFamily="34" charset="0"/>
              </a:rPr>
              <a:t>Importante</a:t>
            </a:r>
            <a:r>
              <a:rPr lang="es-ES" sz="1200" spc="-5" dirty="0">
                <a:solidFill>
                  <a:srgbClr val="131313"/>
                </a:solidFill>
                <a:latin typeface="Calibri" panose="020F0502020204030204" pitchFamily="34" charset="0"/>
                <a:cs typeface="Calibri" panose="020F0502020204030204" pitchFamily="34" charset="0"/>
              </a:rPr>
              <a:t>, lo que se cubre es que la vivienda quede inhabitada por un siniestro con cobertura en póliza</a:t>
            </a:r>
            <a:endParaRPr lang="es-ES" sz="1200" dirty="0">
              <a:cs typeface="Times New Roman" panose="02020603050405020304" pitchFamily="18" charset="0"/>
            </a:endParaRPr>
          </a:p>
        </p:txBody>
      </p:sp>
      <p:pic>
        <p:nvPicPr>
          <p:cNvPr id="12" name="Imagen 11">
            <a:extLst>
              <a:ext uri="{FF2B5EF4-FFF2-40B4-BE49-F238E27FC236}">
                <a16:creationId xmlns:a16="http://schemas.microsoft.com/office/drawing/2014/main" id="{E02154B7-A89A-4498-9557-C593F6997200}"/>
              </a:ext>
            </a:extLst>
          </p:cNvPr>
          <p:cNvPicPr>
            <a:picLocks noChangeAspect="1"/>
          </p:cNvPicPr>
          <p:nvPr/>
        </p:nvPicPr>
        <p:blipFill>
          <a:blip r:embed="rId2"/>
          <a:stretch>
            <a:fillRect/>
          </a:stretch>
        </p:blipFill>
        <p:spPr>
          <a:xfrm>
            <a:off x="136407" y="27159"/>
            <a:ext cx="1054469" cy="382357"/>
          </a:xfrm>
          <a:prstGeom prst="rect">
            <a:avLst/>
          </a:prstGeom>
        </p:spPr>
      </p:pic>
      <p:sp>
        <p:nvSpPr>
          <p:cNvPr id="13" name="Botón de acción: ir hacia delante o siguiente 12">
            <a:hlinkClick r:id="" action="ppaction://hlinkshowjump?jump=nextslide" highlightClick="1"/>
            <a:extLst>
              <a:ext uri="{FF2B5EF4-FFF2-40B4-BE49-F238E27FC236}">
                <a16:creationId xmlns:a16="http://schemas.microsoft.com/office/drawing/2014/main" id="{1FD67663-3853-4FB3-94AE-4716303830CA}"/>
              </a:ext>
            </a:extLst>
          </p:cNvPr>
          <p:cNvSpPr/>
          <p:nvPr/>
        </p:nvSpPr>
        <p:spPr>
          <a:xfrm>
            <a:off x="11720389" y="6541531"/>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Botón de acción: ir hacia atrás o anterior 13">
            <a:hlinkClick r:id="" action="ppaction://hlinkshowjump?jump=previousslide" highlightClick="1"/>
            <a:extLst>
              <a:ext uri="{FF2B5EF4-FFF2-40B4-BE49-F238E27FC236}">
                <a16:creationId xmlns:a16="http://schemas.microsoft.com/office/drawing/2014/main" id="{A1753467-8CE0-42BC-94F3-0A44C65B556E}"/>
              </a:ext>
            </a:extLst>
          </p:cNvPr>
          <p:cNvSpPr/>
          <p:nvPr/>
        </p:nvSpPr>
        <p:spPr>
          <a:xfrm>
            <a:off x="72428" y="6568774"/>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0 Imagen">
            <a:hlinkClick r:id="rId3" action="ppaction://hlinksldjump"/>
            <a:extLst>
              <a:ext uri="{FF2B5EF4-FFF2-40B4-BE49-F238E27FC236}">
                <a16:creationId xmlns:a16="http://schemas.microsoft.com/office/drawing/2014/main" id="{7FC352BA-C239-47C6-9EBC-25287C17A03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pic>
        <p:nvPicPr>
          <p:cNvPr id="18" name="Imagen 17" descr="Imagen que contiene Texto&#10;&#10;Descripción generada automáticamente">
            <a:extLst>
              <a:ext uri="{FF2B5EF4-FFF2-40B4-BE49-F238E27FC236}">
                <a16:creationId xmlns:a16="http://schemas.microsoft.com/office/drawing/2014/main" id="{0FB946FC-4FDD-41D3-A883-21BEE14A64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9695" y="31894"/>
            <a:ext cx="1408942" cy="453951"/>
          </a:xfrm>
          <a:prstGeom prst="rect">
            <a:avLst/>
          </a:prstGeom>
          <a:solidFill>
            <a:schemeClr val="bg1"/>
          </a:solidFill>
        </p:spPr>
      </p:pic>
      <p:pic>
        <p:nvPicPr>
          <p:cNvPr id="19" name="Picture 6" descr="Resultado de imagen de ir a inicio">
            <a:hlinkClick r:id="rId6" action="ppaction://hlinksldjump"/>
            <a:extLst>
              <a:ext uri="{FF2B5EF4-FFF2-40B4-BE49-F238E27FC236}">
                <a16:creationId xmlns:a16="http://schemas.microsoft.com/office/drawing/2014/main" id="{020C7885-8900-46AB-9250-0EAD0174E4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a:extLst>
              <a:ext uri="{FF2B5EF4-FFF2-40B4-BE49-F238E27FC236}">
                <a16:creationId xmlns:a16="http://schemas.microsoft.com/office/drawing/2014/main" id="{BEEB6D21-338E-4AAE-A798-0B007152AA7A}"/>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3018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BBE9470B-B4A2-45CA-A911-CD6ECB879982}"/>
              </a:ext>
            </a:extLst>
          </p:cNvPr>
          <p:cNvSpPr/>
          <p:nvPr/>
        </p:nvSpPr>
        <p:spPr>
          <a:xfrm>
            <a:off x="1624191" y="856505"/>
            <a:ext cx="2685327" cy="39561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solidFill>
                  <a:srgbClr val="0000CC"/>
                </a:solidFill>
              </a:rPr>
              <a:t>Información y contratación</a:t>
            </a:r>
          </a:p>
        </p:txBody>
      </p:sp>
      <p:sp>
        <p:nvSpPr>
          <p:cNvPr id="11" name="Rectángulo: esquinas redondeadas 10">
            <a:extLst>
              <a:ext uri="{FF2B5EF4-FFF2-40B4-BE49-F238E27FC236}">
                <a16:creationId xmlns:a16="http://schemas.microsoft.com/office/drawing/2014/main" id="{A8301C3B-92E2-4239-B0B5-75F937A50677}"/>
              </a:ext>
            </a:extLst>
          </p:cNvPr>
          <p:cNvSpPr/>
          <p:nvPr/>
        </p:nvSpPr>
        <p:spPr>
          <a:xfrm>
            <a:off x="974865" y="1512572"/>
            <a:ext cx="5942854" cy="2294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s-ES" sz="1200" dirty="0">
              <a:solidFill>
                <a:srgbClr val="002060"/>
              </a:solidFill>
            </a:endParaRPr>
          </a:p>
          <a:p>
            <a:pPr marL="285750" indent="-285750">
              <a:buFont typeface="Arial" panose="020B0604020202020204" pitchFamily="34" charset="0"/>
              <a:buChar char="•"/>
            </a:pPr>
            <a:endParaRPr lang="es-ES" sz="1200" dirty="0">
              <a:solidFill>
                <a:srgbClr val="002060"/>
              </a:solidFill>
            </a:endParaRPr>
          </a:p>
          <a:p>
            <a:pPr marL="285750" indent="-285750">
              <a:buFont typeface="Arial" panose="020B0604020202020204" pitchFamily="34" charset="0"/>
              <a:buChar char="•"/>
            </a:pPr>
            <a:endParaRPr lang="es-ES" sz="1200" dirty="0">
              <a:solidFill>
                <a:srgbClr val="002060"/>
              </a:solidFill>
            </a:endParaRPr>
          </a:p>
          <a:p>
            <a:pPr marL="285750" indent="-285750">
              <a:buFont typeface="Arial" panose="020B0604020202020204" pitchFamily="34" charset="0"/>
              <a:buChar char="•"/>
            </a:pPr>
            <a:endParaRPr lang="es-ES" sz="1200" dirty="0">
              <a:solidFill>
                <a:srgbClr val="002060"/>
              </a:solidFill>
            </a:endParaRPr>
          </a:p>
          <a:p>
            <a:pPr marL="285750" indent="-285750">
              <a:buFont typeface="Arial" panose="020B0604020202020204" pitchFamily="34" charset="0"/>
              <a:buChar char="•"/>
            </a:pPr>
            <a:endParaRPr lang="es-ES" sz="1200" dirty="0">
              <a:solidFill>
                <a:srgbClr val="002060"/>
              </a:solidFill>
            </a:endParaRPr>
          </a:p>
          <a:p>
            <a:pPr lvl="1"/>
            <a:r>
              <a:rPr lang="es-ES" sz="1000" b="1" dirty="0">
                <a:solidFill>
                  <a:srgbClr val="002060"/>
                </a:solidFill>
              </a:rPr>
              <a:t>1.1  </a:t>
            </a:r>
            <a:r>
              <a:rPr lang="es-ES" sz="1000" dirty="0">
                <a:solidFill>
                  <a:srgbClr val="002060"/>
                </a:solidFill>
              </a:rPr>
              <a:t>Información Modalidades Hogar. </a:t>
            </a:r>
            <a:r>
              <a:rPr lang="es-ES" sz="800" b="1" u="sng" dirty="0">
                <a:solidFill>
                  <a:srgbClr val="0000CC"/>
                </a:solidFill>
                <a:hlinkClick r:id="rId2" action="ppaction://hlinksldjump"/>
              </a:rPr>
              <a:t>Más info </a:t>
            </a:r>
            <a:endParaRPr lang="es-ES" sz="800" b="1" u="sng" dirty="0">
              <a:solidFill>
                <a:srgbClr val="0000CC"/>
              </a:solidFill>
            </a:endParaRPr>
          </a:p>
          <a:p>
            <a:pPr lvl="1"/>
            <a:r>
              <a:rPr lang="es-ES" sz="1000" b="1" dirty="0">
                <a:solidFill>
                  <a:srgbClr val="002060"/>
                </a:solidFill>
              </a:rPr>
              <a:t>1.2  </a:t>
            </a:r>
            <a:r>
              <a:rPr lang="es-ES" sz="1000" dirty="0">
                <a:solidFill>
                  <a:srgbClr val="002060"/>
                </a:solidFill>
              </a:rPr>
              <a:t>Elaboración presupuesto/ Cesión por derechos vivienda hipotecada / Contratación del Seguro y envío póliza. </a:t>
            </a:r>
          </a:p>
          <a:p>
            <a:pPr lvl="2"/>
            <a:r>
              <a:rPr lang="es-ES" sz="1000" b="1" dirty="0">
                <a:solidFill>
                  <a:srgbClr val="002060"/>
                </a:solidFill>
              </a:rPr>
              <a:t>1.2.1</a:t>
            </a:r>
            <a:r>
              <a:rPr lang="es-ES" sz="1000" dirty="0">
                <a:solidFill>
                  <a:srgbClr val="002060"/>
                </a:solidFill>
              </a:rPr>
              <a:t> Consideraciones previas elaboración presupuesto. </a:t>
            </a:r>
            <a:r>
              <a:rPr lang="es-ES" sz="800" b="1" u="sng" dirty="0">
                <a:solidFill>
                  <a:srgbClr val="0070C0"/>
                </a:solidFill>
                <a:hlinkClick r:id="rId3" action="ppaction://hlinksldjump">
                  <a:extLst>
                    <a:ext uri="{A12FA001-AC4F-418D-AE19-62706E023703}">
                      <ahyp:hlinkClr xmlns:ahyp="http://schemas.microsoft.com/office/drawing/2018/hyperlinkcolor" val="tx"/>
                    </a:ext>
                  </a:extLst>
                </a:hlinkClick>
              </a:rPr>
              <a:t>Más info</a:t>
            </a:r>
            <a:endParaRPr lang="es-ES" sz="800" b="1" u="sng" dirty="0">
              <a:solidFill>
                <a:srgbClr val="0070C0"/>
              </a:solidFill>
            </a:endParaRPr>
          </a:p>
          <a:p>
            <a:pPr lvl="2"/>
            <a:r>
              <a:rPr lang="es-ES" sz="1000" b="1" dirty="0">
                <a:solidFill>
                  <a:srgbClr val="002060"/>
                </a:solidFill>
              </a:rPr>
              <a:t>1.2.2</a:t>
            </a:r>
            <a:r>
              <a:rPr lang="es-ES" sz="1000" dirty="0">
                <a:solidFill>
                  <a:srgbClr val="002060"/>
                </a:solidFill>
              </a:rPr>
              <a:t> Consideraciones previas contratación seguro </a:t>
            </a:r>
            <a:r>
              <a:rPr lang="es-ES" sz="800" b="1" u="sng" dirty="0">
                <a:solidFill>
                  <a:srgbClr val="0070C0"/>
                </a:solidFill>
                <a:hlinkClick r:id="rId4" action="ppaction://hlinksldjump"/>
              </a:rPr>
              <a:t>M</a:t>
            </a:r>
            <a:r>
              <a:rPr lang="es-ES" sz="800" b="1" u="sng" dirty="0">
                <a:solidFill>
                  <a:srgbClr val="0070C0"/>
                </a:solidFill>
                <a:hlinkClick r:id="rId5" action="ppaction://hlinksldjump"/>
              </a:rPr>
              <a:t>ás info</a:t>
            </a:r>
            <a:endParaRPr lang="es-ES" sz="800" dirty="0">
              <a:solidFill>
                <a:srgbClr val="002060"/>
              </a:solidFill>
            </a:endParaRPr>
          </a:p>
          <a:p>
            <a:pPr lvl="2"/>
            <a:r>
              <a:rPr lang="es-ES" sz="1000" b="1" dirty="0">
                <a:solidFill>
                  <a:srgbClr val="002060"/>
                </a:solidFill>
              </a:rPr>
              <a:t>1.2.3</a:t>
            </a:r>
            <a:r>
              <a:rPr lang="es-ES" sz="1000" dirty="0">
                <a:solidFill>
                  <a:srgbClr val="002060"/>
                </a:solidFill>
              </a:rPr>
              <a:t>  Tramitación Presupuesto/ Contratación. </a:t>
            </a:r>
            <a:r>
              <a:rPr lang="es-ES" sz="800" b="1" u="sng" dirty="0">
                <a:solidFill>
                  <a:srgbClr val="0070C0"/>
                </a:solidFill>
                <a:hlinkClick r:id="rId6" action="ppaction://hlinksldjump"/>
              </a:rPr>
              <a:t>M</a:t>
            </a:r>
            <a:r>
              <a:rPr lang="es-ES" sz="800" b="1" u="sng" dirty="0">
                <a:solidFill>
                  <a:srgbClr val="0070C0"/>
                </a:solidFill>
                <a:hlinkClick r:id="rId7" action="ppaction://hlinksldjump"/>
              </a:rPr>
              <a:t>ás info</a:t>
            </a:r>
            <a:endParaRPr lang="es-ES" sz="800" b="1" u="sng" dirty="0">
              <a:solidFill>
                <a:srgbClr val="0070C0"/>
              </a:solidFill>
            </a:endParaRPr>
          </a:p>
          <a:p>
            <a:pPr lvl="2"/>
            <a:r>
              <a:rPr lang="es-ES" sz="1000" b="1" dirty="0">
                <a:solidFill>
                  <a:srgbClr val="002060"/>
                </a:solidFill>
              </a:rPr>
              <a:t>1.2.4  </a:t>
            </a:r>
            <a:r>
              <a:rPr lang="es-ES" sz="1000" dirty="0">
                <a:solidFill>
                  <a:srgbClr val="002060"/>
                </a:solidFill>
              </a:rPr>
              <a:t>Envío presupuesto por mail </a:t>
            </a:r>
            <a:r>
              <a:rPr lang="es-ES" sz="800" b="1" u="sng" dirty="0">
                <a:solidFill>
                  <a:srgbClr val="0000CC"/>
                </a:solidFill>
                <a:hlinkClick r:id="rId8" action="ppaction://hlinksldjump"/>
              </a:rPr>
              <a:t>M</a:t>
            </a:r>
            <a:r>
              <a:rPr lang="es-ES" sz="800" b="1" u="sng" dirty="0">
                <a:solidFill>
                  <a:srgbClr val="0000CC"/>
                </a:solidFill>
                <a:hlinkClick r:id="rId9" action="ppaction://hlinksldjump"/>
              </a:rPr>
              <a:t>as info</a:t>
            </a:r>
            <a:endParaRPr lang="es-ES" sz="800" b="1" u="sng" dirty="0">
              <a:solidFill>
                <a:srgbClr val="0000CC"/>
              </a:solidFill>
            </a:endParaRPr>
          </a:p>
          <a:p>
            <a:pPr lvl="2"/>
            <a:r>
              <a:rPr lang="es-ES" sz="1000" b="1" dirty="0">
                <a:solidFill>
                  <a:srgbClr val="002060"/>
                </a:solidFill>
              </a:rPr>
              <a:t>1.2.5</a:t>
            </a:r>
            <a:r>
              <a:rPr lang="es-ES" sz="1000" dirty="0">
                <a:solidFill>
                  <a:srgbClr val="002060"/>
                </a:solidFill>
              </a:rPr>
              <a:t>  Operativa Fin contratación </a:t>
            </a:r>
            <a:r>
              <a:rPr lang="es-ES" sz="800" b="1" u="sng" dirty="0">
                <a:solidFill>
                  <a:srgbClr val="0000CC"/>
                </a:solidFill>
                <a:hlinkClick r:id="rId9" action="ppaction://hlinksldjump"/>
              </a:rPr>
              <a:t>M</a:t>
            </a:r>
            <a:r>
              <a:rPr lang="es-ES" sz="800" b="1" u="sng" dirty="0">
                <a:solidFill>
                  <a:srgbClr val="0000CC"/>
                </a:solidFill>
                <a:hlinkClick r:id="rId10" action="ppaction://hlinksldjump"/>
              </a:rPr>
              <a:t>ás info</a:t>
            </a:r>
            <a:endParaRPr lang="es-ES" sz="800" b="1" u="sng" dirty="0">
              <a:solidFill>
                <a:srgbClr val="0000CC"/>
              </a:solidFill>
            </a:endParaRPr>
          </a:p>
          <a:p>
            <a:pPr lvl="2"/>
            <a:endParaRPr lang="es-ES" sz="1000" b="1" dirty="0">
              <a:solidFill>
                <a:srgbClr val="002060"/>
              </a:solidFill>
            </a:endParaRPr>
          </a:p>
          <a:p>
            <a:pPr lvl="1"/>
            <a:r>
              <a:rPr lang="es-ES" sz="1000" b="1" dirty="0">
                <a:solidFill>
                  <a:srgbClr val="002060"/>
                </a:solidFill>
              </a:rPr>
              <a:t>1.3  </a:t>
            </a:r>
            <a:r>
              <a:rPr lang="es-ES" sz="1000" dirty="0">
                <a:solidFill>
                  <a:srgbClr val="002060"/>
                </a:solidFill>
              </a:rPr>
              <a:t>Dudas coberturas y producto </a:t>
            </a:r>
            <a:r>
              <a:rPr lang="es-ES" sz="800" b="1" u="sng" dirty="0">
                <a:solidFill>
                  <a:srgbClr val="0070C0"/>
                </a:solidFill>
                <a:hlinkClick r:id="rId11" action="ppaction://hlinksldjump">
                  <a:extLst>
                    <a:ext uri="{A12FA001-AC4F-418D-AE19-62706E023703}">
                      <ahyp:hlinkClr xmlns:ahyp="http://schemas.microsoft.com/office/drawing/2018/hyperlinkcolor" val="tx"/>
                    </a:ext>
                  </a:extLst>
                </a:hlinkClick>
              </a:rPr>
              <a:t>M</a:t>
            </a:r>
            <a:r>
              <a:rPr lang="es-ES" sz="800" b="1" u="sng" dirty="0">
                <a:solidFill>
                  <a:srgbClr val="0070C0"/>
                </a:solidFill>
                <a:hlinkClick r:id="rId12" action="ppaction://hlinksldjump">
                  <a:extLst>
                    <a:ext uri="{A12FA001-AC4F-418D-AE19-62706E023703}">
                      <ahyp:hlinkClr xmlns:ahyp="http://schemas.microsoft.com/office/drawing/2018/hyperlinkcolor" val="tx"/>
                    </a:ext>
                  </a:extLst>
                </a:hlinkClick>
              </a:rPr>
              <a:t>ás </a:t>
            </a:r>
            <a:r>
              <a:rPr lang="es-ES" sz="800" b="1" u="sng" dirty="0" err="1">
                <a:solidFill>
                  <a:srgbClr val="0070C0"/>
                </a:solidFill>
                <a:hlinkClick r:id="rId12" action="ppaction://hlinksldjump">
                  <a:extLst>
                    <a:ext uri="{A12FA001-AC4F-418D-AE19-62706E023703}">
                      <ahyp:hlinkClr xmlns:ahyp="http://schemas.microsoft.com/office/drawing/2018/hyperlinkcolor" val="tx"/>
                    </a:ext>
                  </a:extLst>
                </a:hlinkClick>
              </a:rPr>
              <a:t>info</a:t>
            </a:r>
            <a:r>
              <a:rPr lang="es-ES" sz="800" b="1" u="sng" dirty="0">
                <a:solidFill>
                  <a:srgbClr val="0070C0"/>
                </a:solidFill>
                <a:hlinkClick r:id="rId12" action="ppaction://hlinksldjump">
                  <a:extLst>
                    <a:ext uri="{A12FA001-AC4F-418D-AE19-62706E023703}">
                      <ahyp:hlinkClr xmlns:ahyp="http://schemas.microsoft.com/office/drawing/2018/hyperlinkcolor" val="tx"/>
                    </a:ext>
                  </a:extLst>
                </a:hlinkClick>
              </a:rPr>
              <a:t> </a:t>
            </a:r>
            <a:endParaRPr lang="es-ES" sz="800" b="1" u="sng" dirty="0">
              <a:solidFill>
                <a:srgbClr val="0070C0"/>
              </a:solidFill>
            </a:endParaRPr>
          </a:p>
          <a:p>
            <a:pPr lvl="1"/>
            <a:r>
              <a:rPr lang="es-ES" sz="1000" b="1" dirty="0">
                <a:solidFill>
                  <a:srgbClr val="002060"/>
                </a:solidFill>
              </a:rPr>
              <a:t>1.4  </a:t>
            </a:r>
            <a:r>
              <a:rPr lang="es-ES" sz="1000" dirty="0">
                <a:solidFill>
                  <a:srgbClr val="002060"/>
                </a:solidFill>
              </a:rPr>
              <a:t>Consultas Facturación/cobros Telefónica Seguros con Santa Lucía </a:t>
            </a:r>
            <a:r>
              <a:rPr lang="es-ES" sz="800" b="1" u="sng" dirty="0">
                <a:solidFill>
                  <a:srgbClr val="0070C0"/>
                </a:solidFill>
                <a:hlinkClick r:id="rId13" action="ppaction://hlinksldjump"/>
              </a:rPr>
              <a:t>Más </a:t>
            </a:r>
            <a:r>
              <a:rPr lang="es-ES" sz="800" b="1" u="sng" dirty="0" err="1">
                <a:solidFill>
                  <a:srgbClr val="0070C0"/>
                </a:solidFill>
                <a:hlinkClick r:id="rId13" action="ppaction://hlinksldjump"/>
              </a:rPr>
              <a:t>info</a:t>
            </a:r>
            <a:r>
              <a:rPr lang="es-ES" sz="800" b="1" u="sng" dirty="0">
                <a:solidFill>
                  <a:srgbClr val="0070C0"/>
                </a:solidFill>
                <a:hlinkClick r:id="rId13" action="ppaction://hlinksldjump"/>
              </a:rPr>
              <a:t> </a:t>
            </a:r>
            <a:endParaRPr lang="es-ES" sz="800" b="1" u="sng" dirty="0">
              <a:solidFill>
                <a:srgbClr val="0070C0"/>
              </a:solidFill>
            </a:endParaRPr>
          </a:p>
          <a:p>
            <a:pPr lvl="1"/>
            <a:r>
              <a:rPr lang="es-ES" sz="1000" b="1" dirty="0">
                <a:solidFill>
                  <a:srgbClr val="002060"/>
                </a:solidFill>
              </a:rPr>
              <a:t>1.5  </a:t>
            </a:r>
            <a:r>
              <a:rPr lang="es-ES" sz="1000" dirty="0">
                <a:solidFill>
                  <a:srgbClr val="002060"/>
                </a:solidFill>
              </a:rPr>
              <a:t>Captura fecha vencimiento </a:t>
            </a:r>
            <a:r>
              <a:rPr lang="es-ES" sz="800" b="1" u="sng" dirty="0">
                <a:solidFill>
                  <a:srgbClr val="0070C0"/>
                </a:solidFill>
                <a:hlinkClick r:id="rId14" action="ppaction://hlinksldjump">
                  <a:extLst>
                    <a:ext uri="{A12FA001-AC4F-418D-AE19-62706E023703}">
                      <ahyp:hlinkClr xmlns:ahyp="http://schemas.microsoft.com/office/drawing/2018/hyperlinkcolor" val="tx"/>
                    </a:ext>
                  </a:extLst>
                </a:hlinkClick>
              </a:rPr>
              <a:t>Más info </a:t>
            </a:r>
            <a:endParaRPr lang="es-ES" sz="800" b="1" u="sng" dirty="0">
              <a:solidFill>
                <a:srgbClr val="0070C0"/>
              </a:solidFill>
            </a:endParaRPr>
          </a:p>
          <a:p>
            <a:pPr marL="285750" indent="-285750">
              <a:buFont typeface="Arial" panose="020B0604020202020204" pitchFamily="34" charset="0"/>
              <a:buChar char="•"/>
            </a:pPr>
            <a:endParaRPr lang="es-ES" sz="1200" dirty="0">
              <a:solidFill>
                <a:srgbClr val="002060"/>
              </a:solidFill>
            </a:endParaRPr>
          </a:p>
          <a:p>
            <a:pPr marL="285750" indent="-285750">
              <a:buFont typeface="Arial" panose="020B0604020202020204" pitchFamily="34" charset="0"/>
              <a:buChar char="•"/>
            </a:pPr>
            <a:endParaRPr lang="es-ES" sz="1200" dirty="0">
              <a:solidFill>
                <a:srgbClr val="002060"/>
              </a:solidFill>
            </a:endParaRPr>
          </a:p>
          <a:p>
            <a:pPr marL="285750" indent="-285750">
              <a:buFont typeface="Arial" panose="020B0604020202020204" pitchFamily="34" charset="0"/>
              <a:buChar char="•"/>
            </a:pPr>
            <a:endParaRPr lang="es-ES" sz="1200" dirty="0">
              <a:solidFill>
                <a:srgbClr val="002060"/>
              </a:solidFill>
            </a:endParaRPr>
          </a:p>
          <a:p>
            <a:pPr algn="ctr"/>
            <a:r>
              <a:rPr lang="es-ES" dirty="0"/>
              <a:t> </a:t>
            </a:r>
          </a:p>
          <a:p>
            <a:pPr algn="ctr"/>
            <a:r>
              <a:rPr lang="es-ES" dirty="0"/>
              <a:t> </a:t>
            </a:r>
          </a:p>
        </p:txBody>
      </p:sp>
      <p:sp>
        <p:nvSpPr>
          <p:cNvPr id="16" name="Rectángulo: esquinas redondeadas 15">
            <a:extLst>
              <a:ext uri="{FF2B5EF4-FFF2-40B4-BE49-F238E27FC236}">
                <a16:creationId xmlns:a16="http://schemas.microsoft.com/office/drawing/2014/main" id="{3E6D412A-2A59-40D2-BFE4-C48C159B0F49}"/>
              </a:ext>
            </a:extLst>
          </p:cNvPr>
          <p:cNvSpPr/>
          <p:nvPr/>
        </p:nvSpPr>
        <p:spPr>
          <a:xfrm>
            <a:off x="974865" y="4570323"/>
            <a:ext cx="5699880" cy="185430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s-ES" sz="1000" b="1" u="sng" dirty="0">
              <a:solidFill>
                <a:srgbClr val="0000CC"/>
              </a:solidFill>
            </a:endParaRPr>
          </a:p>
          <a:p>
            <a:pPr marL="285750" indent="-285750">
              <a:buFont typeface="Arial" panose="020B0604020202020204" pitchFamily="34" charset="0"/>
              <a:buChar char="•"/>
            </a:pPr>
            <a:endParaRPr lang="es-ES" sz="1200" dirty="0">
              <a:solidFill>
                <a:srgbClr val="002060"/>
              </a:solidFill>
            </a:endParaRPr>
          </a:p>
          <a:p>
            <a:pPr lvl="1"/>
            <a:r>
              <a:rPr lang="es-ES" sz="1000" b="1" dirty="0">
                <a:solidFill>
                  <a:srgbClr val="002060"/>
                </a:solidFill>
              </a:rPr>
              <a:t>2.1 </a:t>
            </a:r>
            <a:r>
              <a:rPr lang="es-ES" sz="1000" dirty="0">
                <a:solidFill>
                  <a:srgbClr val="002060"/>
                </a:solidFill>
              </a:rPr>
              <a:t>Modificación y suplementos  </a:t>
            </a:r>
            <a:r>
              <a:rPr lang="es-ES" sz="800" b="1" u="sng" dirty="0">
                <a:solidFill>
                  <a:srgbClr val="0070C0"/>
                </a:solidFill>
                <a:hlinkClick r:id="rId15" action="ppaction://hlinksldjump">
                  <a:extLst>
                    <a:ext uri="{A12FA001-AC4F-418D-AE19-62706E023703}">
                      <ahyp:hlinkClr xmlns:ahyp="http://schemas.microsoft.com/office/drawing/2018/hyperlinkcolor" val="tx"/>
                    </a:ext>
                  </a:extLst>
                </a:hlinkClick>
              </a:rPr>
              <a:t>Más info </a:t>
            </a:r>
            <a:endParaRPr lang="es-ES" sz="800" dirty="0">
              <a:solidFill>
                <a:srgbClr val="002060"/>
              </a:solidFill>
            </a:endParaRPr>
          </a:p>
          <a:p>
            <a:pPr lvl="1"/>
            <a:r>
              <a:rPr lang="es-ES" sz="1000" b="1" dirty="0">
                <a:solidFill>
                  <a:srgbClr val="002060"/>
                </a:solidFill>
              </a:rPr>
              <a:t>2.2 </a:t>
            </a:r>
            <a:r>
              <a:rPr lang="es-ES" sz="1000" dirty="0">
                <a:solidFill>
                  <a:srgbClr val="002060"/>
                </a:solidFill>
              </a:rPr>
              <a:t>Modificación sobre Presupuestos  </a:t>
            </a:r>
            <a:r>
              <a:rPr lang="es-ES" sz="800" b="1" u="sng" dirty="0">
                <a:solidFill>
                  <a:srgbClr val="0070C0"/>
                </a:solidFill>
                <a:hlinkClick r:id="rId16" action="ppaction://hlinksldjump">
                  <a:extLst>
                    <a:ext uri="{A12FA001-AC4F-418D-AE19-62706E023703}">
                      <ahyp:hlinkClr xmlns:ahyp="http://schemas.microsoft.com/office/drawing/2018/hyperlinkcolor" val="tx"/>
                    </a:ext>
                  </a:extLst>
                </a:hlinkClick>
              </a:rPr>
              <a:t>Más info </a:t>
            </a:r>
            <a:endParaRPr lang="es-ES" sz="800" dirty="0">
              <a:solidFill>
                <a:srgbClr val="002060"/>
              </a:solidFill>
            </a:endParaRPr>
          </a:p>
          <a:p>
            <a:pPr lvl="1"/>
            <a:r>
              <a:rPr lang="es-ES" sz="1000" b="1" dirty="0">
                <a:solidFill>
                  <a:srgbClr val="002060"/>
                </a:solidFill>
              </a:rPr>
              <a:t>2.3  </a:t>
            </a:r>
            <a:r>
              <a:rPr lang="es-ES" sz="1000" dirty="0">
                <a:solidFill>
                  <a:srgbClr val="002060"/>
                </a:solidFill>
              </a:rPr>
              <a:t>Reenvío póliza seguro contratada </a:t>
            </a:r>
            <a:r>
              <a:rPr lang="es-ES" sz="800" dirty="0">
                <a:solidFill>
                  <a:srgbClr val="002060"/>
                </a:solidFill>
              </a:rPr>
              <a:t> </a:t>
            </a:r>
            <a:r>
              <a:rPr lang="es-ES" sz="800" b="1" u="sng" dirty="0">
                <a:solidFill>
                  <a:srgbClr val="0070C0"/>
                </a:solidFill>
                <a:hlinkClick r:id="rId17" action="ppaction://hlinksldjump"/>
              </a:rPr>
              <a:t>Más info</a:t>
            </a:r>
            <a:r>
              <a:rPr lang="es-ES" sz="800" dirty="0">
                <a:hlinkClick r:id="rId17" action="ppaction://hlinksldjump"/>
              </a:rPr>
              <a:t> </a:t>
            </a:r>
            <a:r>
              <a:rPr lang="es-ES" sz="1000" dirty="0"/>
              <a:t>Tierra de Melide 3 </a:t>
            </a:r>
            <a:endParaRPr lang="es-ES" sz="1000" dirty="0">
              <a:solidFill>
                <a:srgbClr val="002060"/>
              </a:solidFill>
            </a:endParaRPr>
          </a:p>
          <a:p>
            <a:pPr lvl="1"/>
            <a:r>
              <a:rPr lang="es-ES" sz="1000" b="1" dirty="0">
                <a:solidFill>
                  <a:srgbClr val="002060"/>
                </a:solidFill>
              </a:rPr>
              <a:t>2.4  </a:t>
            </a:r>
            <a:r>
              <a:rPr lang="es-ES" sz="1000" dirty="0">
                <a:solidFill>
                  <a:srgbClr val="002060"/>
                </a:solidFill>
              </a:rPr>
              <a:t>Baja por desistimiento </a:t>
            </a:r>
            <a:r>
              <a:rPr lang="es-ES" sz="800" b="1" u="sng" dirty="0">
                <a:solidFill>
                  <a:srgbClr val="0070C0"/>
                </a:solidFill>
                <a:hlinkClick r:id="rId18" action="ppaction://hlinksldjump"/>
              </a:rPr>
              <a:t>Más info</a:t>
            </a:r>
            <a:r>
              <a:rPr lang="es-ES" sz="800" dirty="0">
                <a:hlinkClick r:id="rId18" action="ppaction://hlinksldjump"/>
              </a:rPr>
              <a:t> </a:t>
            </a:r>
            <a:endParaRPr lang="es-ES" sz="800" dirty="0">
              <a:solidFill>
                <a:srgbClr val="002060"/>
              </a:solidFill>
            </a:endParaRPr>
          </a:p>
          <a:p>
            <a:pPr lvl="1"/>
            <a:r>
              <a:rPr lang="es-ES" sz="1000" b="1" dirty="0">
                <a:solidFill>
                  <a:srgbClr val="002060"/>
                </a:solidFill>
              </a:rPr>
              <a:t>2.5 </a:t>
            </a:r>
            <a:r>
              <a:rPr lang="es-ES" sz="1000" dirty="0">
                <a:solidFill>
                  <a:srgbClr val="002060"/>
                </a:solidFill>
              </a:rPr>
              <a:t> Baja/ No renovación de pólizas contratadas Telefónica Seguros </a:t>
            </a:r>
            <a:r>
              <a:rPr lang="es-ES" sz="800" b="1" u="sng" dirty="0">
                <a:solidFill>
                  <a:srgbClr val="0070C0"/>
                </a:solidFill>
                <a:hlinkClick r:id="rId19" action="ppaction://hlinksldjump"/>
              </a:rPr>
              <a:t>Más info</a:t>
            </a:r>
            <a:r>
              <a:rPr lang="es-ES" sz="1000" dirty="0">
                <a:solidFill>
                  <a:srgbClr val="002060"/>
                </a:solidFill>
                <a:hlinkClick r:id="rId19" action="ppaction://hlinksldjump"/>
              </a:rPr>
              <a:t> </a:t>
            </a:r>
            <a:endParaRPr lang="es-ES" sz="1000" dirty="0">
              <a:solidFill>
                <a:srgbClr val="002060"/>
              </a:solidFill>
            </a:endParaRPr>
          </a:p>
          <a:p>
            <a:pPr lvl="1"/>
            <a:r>
              <a:rPr lang="es-ES" sz="1000" b="1" dirty="0">
                <a:solidFill>
                  <a:srgbClr val="002060"/>
                </a:solidFill>
              </a:rPr>
              <a:t>2.6</a:t>
            </a:r>
            <a:r>
              <a:rPr lang="es-ES" sz="1000" dirty="0">
                <a:solidFill>
                  <a:srgbClr val="002060"/>
                </a:solidFill>
              </a:rPr>
              <a:t>  Baja/ No renovación de pólizas contratadas Telefónica Seguros con Santa Lucía </a:t>
            </a:r>
            <a:r>
              <a:rPr lang="es-ES" sz="800" b="1" u="sng" dirty="0">
                <a:solidFill>
                  <a:srgbClr val="0070C0"/>
                </a:solidFill>
                <a:hlinkClick r:id="rId20" action="ppaction://hlinksldjump"/>
              </a:rPr>
              <a:t>Más info</a:t>
            </a:r>
            <a:r>
              <a:rPr lang="es-ES" sz="1000" dirty="0">
                <a:solidFill>
                  <a:srgbClr val="002060"/>
                </a:solidFill>
                <a:hlinkClick r:id="rId20" action="ppaction://hlinksldjump"/>
              </a:rPr>
              <a:t> </a:t>
            </a:r>
            <a:endParaRPr lang="es-ES" sz="800" dirty="0">
              <a:solidFill>
                <a:srgbClr val="002060"/>
              </a:solidFill>
            </a:endParaRPr>
          </a:p>
          <a:p>
            <a:pPr lvl="1"/>
            <a:r>
              <a:rPr lang="es-ES" sz="1000" b="1" dirty="0">
                <a:solidFill>
                  <a:srgbClr val="002060"/>
                </a:solidFill>
              </a:rPr>
              <a:t>2.7</a:t>
            </a:r>
            <a:r>
              <a:rPr lang="es-ES" sz="1000" dirty="0">
                <a:solidFill>
                  <a:srgbClr val="002060"/>
                </a:solidFill>
              </a:rPr>
              <a:t>  Gestión derecho Protección de datos </a:t>
            </a:r>
            <a:r>
              <a:rPr lang="es-ES" sz="800" b="1" u="sng" dirty="0">
                <a:solidFill>
                  <a:srgbClr val="0070C0"/>
                </a:solidFill>
                <a:hlinkClick r:id="rId21" action="ppaction://hlinksldjump"/>
              </a:rPr>
              <a:t>Más info</a:t>
            </a:r>
            <a:r>
              <a:rPr lang="es-ES" sz="1000" dirty="0">
                <a:solidFill>
                  <a:srgbClr val="002060"/>
                </a:solidFill>
                <a:hlinkClick r:id="rId21" action="ppaction://hlinksldjump"/>
              </a:rPr>
              <a:t> </a:t>
            </a:r>
            <a:endParaRPr lang="es-ES" sz="800" dirty="0">
              <a:solidFill>
                <a:srgbClr val="002060"/>
              </a:solidFill>
            </a:endParaRPr>
          </a:p>
          <a:p>
            <a:r>
              <a:rPr lang="es-ES" sz="1000" dirty="0">
                <a:solidFill>
                  <a:srgbClr val="002060"/>
                </a:solidFill>
              </a:rPr>
              <a:t>     </a:t>
            </a:r>
            <a:endParaRPr lang="es-ES" sz="1000" b="1" dirty="0">
              <a:solidFill>
                <a:srgbClr val="0000CC"/>
              </a:solidFill>
              <a:hlinkClick r:id="rId22" action="ppaction://hlinkfile">
                <a:extLst>
                  <a:ext uri="{A12FA001-AC4F-418D-AE19-62706E023703}">
                    <ahyp:hlinkClr xmlns:ahyp="http://schemas.microsoft.com/office/drawing/2018/hyperlinkcolor" val="tx"/>
                  </a:ext>
                </a:extLst>
              </a:hlinkClick>
            </a:endParaRPr>
          </a:p>
          <a:p>
            <a:pPr algn="ctr"/>
            <a:r>
              <a:rPr lang="es-ES" dirty="0"/>
              <a:t> </a:t>
            </a:r>
          </a:p>
          <a:p>
            <a:pPr algn="ctr"/>
            <a:r>
              <a:rPr lang="es-ES" dirty="0"/>
              <a:t> </a:t>
            </a:r>
          </a:p>
        </p:txBody>
      </p:sp>
      <p:sp>
        <p:nvSpPr>
          <p:cNvPr id="18" name="Rectángulo: esquinas redondeadas 17">
            <a:extLst>
              <a:ext uri="{FF2B5EF4-FFF2-40B4-BE49-F238E27FC236}">
                <a16:creationId xmlns:a16="http://schemas.microsoft.com/office/drawing/2014/main" id="{CD0E4AC4-6FBE-49B8-BBE8-4D549571E742}"/>
              </a:ext>
            </a:extLst>
          </p:cNvPr>
          <p:cNvSpPr/>
          <p:nvPr/>
        </p:nvSpPr>
        <p:spPr>
          <a:xfrm>
            <a:off x="7530624" y="1302307"/>
            <a:ext cx="5858014" cy="18981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000" b="1" dirty="0">
                <a:solidFill>
                  <a:srgbClr val="002060"/>
                </a:solidFill>
              </a:rPr>
              <a:t>3.1  </a:t>
            </a:r>
            <a:r>
              <a:rPr lang="es-ES" sz="1000" dirty="0">
                <a:solidFill>
                  <a:srgbClr val="002060"/>
                </a:solidFill>
              </a:rPr>
              <a:t>Definición y Tipologías </a:t>
            </a:r>
            <a:r>
              <a:rPr lang="es-ES" sz="800" b="1" u="sng" dirty="0">
                <a:solidFill>
                  <a:srgbClr val="0070C0"/>
                </a:solidFill>
              </a:rPr>
              <a:t>M</a:t>
            </a:r>
            <a:r>
              <a:rPr lang="es-ES" sz="800" b="1" u="sng" dirty="0">
                <a:solidFill>
                  <a:srgbClr val="0070C0"/>
                </a:solidFill>
                <a:hlinkClick r:id="rId23" action="ppaction://hlinksldjump">
                  <a:extLst>
                    <a:ext uri="{A12FA001-AC4F-418D-AE19-62706E023703}">
                      <ahyp:hlinkClr xmlns:ahyp="http://schemas.microsoft.com/office/drawing/2018/hyperlinkcolor" val="tx"/>
                    </a:ext>
                  </a:extLst>
                </a:hlinkClick>
              </a:rPr>
              <a:t>ás info </a:t>
            </a:r>
            <a:endParaRPr lang="es-ES" sz="800" b="1" u="sng" dirty="0">
              <a:solidFill>
                <a:srgbClr val="0070C0"/>
              </a:solidFill>
            </a:endParaRPr>
          </a:p>
          <a:p>
            <a:endParaRPr lang="es-ES" sz="800" b="1" dirty="0">
              <a:solidFill>
                <a:srgbClr val="002060"/>
              </a:solidFill>
            </a:endParaRPr>
          </a:p>
          <a:p>
            <a:r>
              <a:rPr lang="es-ES" sz="1000" b="1" dirty="0">
                <a:solidFill>
                  <a:srgbClr val="002060"/>
                </a:solidFill>
              </a:rPr>
              <a:t>3.2 </a:t>
            </a:r>
            <a:r>
              <a:rPr lang="es-ES" sz="1000" dirty="0">
                <a:solidFill>
                  <a:srgbClr val="002060"/>
                </a:solidFill>
              </a:rPr>
              <a:t>Operativa</a:t>
            </a:r>
            <a:r>
              <a:rPr lang="es-ES" sz="1000" b="1" dirty="0">
                <a:solidFill>
                  <a:srgbClr val="002060"/>
                </a:solidFill>
              </a:rPr>
              <a:t> </a:t>
            </a:r>
            <a:r>
              <a:rPr lang="es-ES" sz="800" b="1" u="sng" dirty="0">
                <a:solidFill>
                  <a:srgbClr val="0070C0"/>
                </a:solidFill>
                <a:hlinkClick r:id="rId24" action="ppaction://hlinksldjump">
                  <a:extLst>
                    <a:ext uri="{A12FA001-AC4F-418D-AE19-62706E023703}">
                      <ahyp:hlinkClr xmlns:ahyp="http://schemas.microsoft.com/office/drawing/2018/hyperlinkcolor" val="tx"/>
                    </a:ext>
                  </a:extLst>
                </a:hlinkClick>
              </a:rPr>
              <a:t>Más info </a:t>
            </a:r>
            <a:endParaRPr lang="es-ES" sz="800" b="1" u="sng" dirty="0">
              <a:solidFill>
                <a:srgbClr val="0070C0"/>
              </a:solidFill>
            </a:endParaRPr>
          </a:p>
          <a:p>
            <a:pPr marL="285750" indent="-285750">
              <a:buFont typeface="Arial" panose="020B0604020202020204" pitchFamily="34" charset="0"/>
              <a:buChar char="•"/>
            </a:pPr>
            <a:endParaRPr lang="es-ES" sz="1200" dirty="0">
              <a:solidFill>
                <a:srgbClr val="002060"/>
              </a:solidFill>
            </a:endParaRPr>
          </a:p>
          <a:p>
            <a:pPr algn="ctr"/>
            <a:r>
              <a:rPr lang="es-ES" dirty="0"/>
              <a:t> </a:t>
            </a:r>
          </a:p>
          <a:p>
            <a:pPr algn="ctr"/>
            <a:r>
              <a:rPr lang="es-ES" dirty="0"/>
              <a:t> </a:t>
            </a:r>
          </a:p>
        </p:txBody>
      </p:sp>
      <p:sp>
        <p:nvSpPr>
          <p:cNvPr id="35" name="Rectángulo: esquinas redondeadas 34">
            <a:extLst>
              <a:ext uri="{FF2B5EF4-FFF2-40B4-BE49-F238E27FC236}">
                <a16:creationId xmlns:a16="http://schemas.microsoft.com/office/drawing/2014/main" id="{9C6F9E43-C19C-4A6D-A3C4-06BA3D469DD8}"/>
              </a:ext>
            </a:extLst>
          </p:cNvPr>
          <p:cNvSpPr/>
          <p:nvPr/>
        </p:nvSpPr>
        <p:spPr>
          <a:xfrm>
            <a:off x="7617598" y="4863955"/>
            <a:ext cx="4975487" cy="160329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s-ES" sz="1200" dirty="0">
              <a:solidFill>
                <a:srgbClr val="002060"/>
              </a:solidFill>
            </a:endParaRPr>
          </a:p>
          <a:p>
            <a:pPr marL="285750" indent="-285750">
              <a:buFont typeface="Arial" panose="020B0604020202020204" pitchFamily="34" charset="0"/>
              <a:buChar char="•"/>
            </a:pPr>
            <a:endParaRPr lang="es-ES" sz="1200" dirty="0">
              <a:solidFill>
                <a:srgbClr val="002060"/>
              </a:solidFill>
            </a:endParaRPr>
          </a:p>
          <a:p>
            <a:pPr marL="285750" indent="-285750">
              <a:buFont typeface="Arial" panose="020B0604020202020204" pitchFamily="34" charset="0"/>
              <a:buChar char="•"/>
            </a:pPr>
            <a:endParaRPr lang="es-ES" sz="1200" dirty="0">
              <a:solidFill>
                <a:srgbClr val="002060"/>
              </a:solidFill>
            </a:endParaRPr>
          </a:p>
          <a:p>
            <a:pPr marL="285750" indent="-285750">
              <a:buFont typeface="Arial" panose="020B0604020202020204" pitchFamily="34" charset="0"/>
              <a:buChar char="•"/>
            </a:pPr>
            <a:endParaRPr lang="es-ES" sz="1200" dirty="0">
              <a:solidFill>
                <a:srgbClr val="002060"/>
              </a:solidFill>
            </a:endParaRPr>
          </a:p>
          <a:p>
            <a:r>
              <a:rPr lang="es-ES" sz="1000" b="1" dirty="0">
                <a:solidFill>
                  <a:srgbClr val="002060"/>
                </a:solidFill>
              </a:rPr>
              <a:t>5.1</a:t>
            </a:r>
            <a:r>
              <a:rPr lang="es-ES" sz="1000" dirty="0">
                <a:solidFill>
                  <a:srgbClr val="002060"/>
                </a:solidFill>
              </a:rPr>
              <a:t>  Apertura de casos </a:t>
            </a:r>
            <a:r>
              <a:rPr lang="es-ES" sz="800" b="1" u="sng" dirty="0">
                <a:solidFill>
                  <a:srgbClr val="0000CC"/>
                </a:solidFill>
                <a:hlinkClick r:id="rId25" action="ppaction://hlinksldjump"/>
              </a:rPr>
              <a:t>Más info </a:t>
            </a:r>
            <a:endParaRPr lang="es-ES" sz="800" b="1" u="sng" dirty="0">
              <a:solidFill>
                <a:srgbClr val="0000CC"/>
              </a:solidFill>
            </a:endParaRPr>
          </a:p>
          <a:p>
            <a:r>
              <a:rPr lang="es-ES" sz="1000" b="1" dirty="0">
                <a:solidFill>
                  <a:srgbClr val="002060"/>
                </a:solidFill>
              </a:rPr>
              <a:t>5.2 </a:t>
            </a:r>
            <a:r>
              <a:rPr lang="es-ES" sz="1000" dirty="0">
                <a:solidFill>
                  <a:srgbClr val="002060"/>
                </a:solidFill>
              </a:rPr>
              <a:t> Cierre de casos </a:t>
            </a:r>
            <a:r>
              <a:rPr lang="es-ES" sz="1000" b="1" u="sng" dirty="0">
                <a:solidFill>
                  <a:srgbClr val="0000CC"/>
                </a:solidFill>
              </a:rPr>
              <a:t> </a:t>
            </a:r>
            <a:r>
              <a:rPr lang="es-ES" sz="800" b="1" u="sng" dirty="0">
                <a:solidFill>
                  <a:srgbClr val="0000CC"/>
                </a:solidFill>
                <a:hlinkClick r:id="rId26" action="ppaction://hlinksldjump"/>
              </a:rPr>
              <a:t>Más info </a:t>
            </a:r>
            <a:endParaRPr lang="es-ES" sz="800" dirty="0">
              <a:solidFill>
                <a:srgbClr val="002060"/>
              </a:solidFill>
            </a:endParaRPr>
          </a:p>
          <a:p>
            <a:r>
              <a:rPr lang="es-ES" sz="1000" b="1" dirty="0">
                <a:solidFill>
                  <a:srgbClr val="002060"/>
                </a:solidFill>
              </a:rPr>
              <a:t>5.3</a:t>
            </a:r>
            <a:r>
              <a:rPr lang="es-ES" sz="1000" dirty="0">
                <a:solidFill>
                  <a:srgbClr val="002060"/>
                </a:solidFill>
              </a:rPr>
              <a:t>  Gestión del correo electrónico y de correo ordinario digitalizado </a:t>
            </a:r>
            <a:r>
              <a:rPr lang="es-ES" sz="800" b="1" u="sng" dirty="0">
                <a:solidFill>
                  <a:srgbClr val="0000CC"/>
                </a:solidFill>
                <a:hlinkClick r:id="rId27" action="ppaction://hlinksldjump"/>
              </a:rPr>
              <a:t>Más info </a:t>
            </a:r>
            <a:endParaRPr lang="es-ES" sz="800" u="sng" dirty="0">
              <a:solidFill>
                <a:srgbClr val="0000CC"/>
              </a:solidFill>
              <a:effectLst>
                <a:outerShdw blurRad="38100" dist="38100" dir="2700000" algn="tl">
                  <a:srgbClr val="000000">
                    <a:alpha val="43137"/>
                  </a:srgbClr>
                </a:outerShdw>
              </a:effectLst>
            </a:endParaRPr>
          </a:p>
          <a:p>
            <a:r>
              <a:rPr lang="es-ES" sz="1000" b="1" dirty="0">
                <a:solidFill>
                  <a:srgbClr val="002060"/>
                </a:solidFill>
              </a:rPr>
              <a:t>5.4  </a:t>
            </a:r>
            <a:r>
              <a:rPr lang="es-ES" sz="1000" dirty="0">
                <a:solidFill>
                  <a:srgbClr val="002060"/>
                </a:solidFill>
              </a:rPr>
              <a:t>Gestión de llamadas entrante o saliente </a:t>
            </a:r>
            <a:r>
              <a:rPr lang="es-ES" sz="800" b="1" u="sng" dirty="0">
                <a:solidFill>
                  <a:srgbClr val="0000CC"/>
                </a:solidFill>
                <a:hlinkClick r:id="rId28" action="ppaction://hlinksldjump"/>
              </a:rPr>
              <a:t>Más info </a:t>
            </a:r>
            <a:endParaRPr lang="es-ES" sz="800" dirty="0">
              <a:solidFill>
                <a:srgbClr val="002060"/>
              </a:solidFill>
            </a:endParaRPr>
          </a:p>
          <a:p>
            <a:r>
              <a:rPr lang="es-ES" sz="1000" b="1" dirty="0">
                <a:solidFill>
                  <a:srgbClr val="002060"/>
                </a:solidFill>
              </a:rPr>
              <a:t>5.5</a:t>
            </a:r>
            <a:r>
              <a:rPr lang="es-ES" sz="1000" dirty="0">
                <a:solidFill>
                  <a:srgbClr val="002060"/>
                </a:solidFill>
              </a:rPr>
              <a:t>  Actividades de un caso o un cliente </a:t>
            </a:r>
            <a:r>
              <a:rPr lang="es-ES" sz="800" b="1" u="sng" dirty="0">
                <a:solidFill>
                  <a:srgbClr val="0000CC"/>
                </a:solidFill>
                <a:hlinkClick r:id="rId29" action="ppaction://hlinksldjump"/>
              </a:rPr>
              <a:t>Más info </a:t>
            </a:r>
            <a:endParaRPr lang="es-ES" sz="800" dirty="0">
              <a:solidFill>
                <a:srgbClr val="002060"/>
              </a:solidFill>
            </a:endParaRPr>
          </a:p>
          <a:p>
            <a:r>
              <a:rPr lang="es-ES" sz="1000" b="1" dirty="0">
                <a:solidFill>
                  <a:srgbClr val="002060"/>
                </a:solidFill>
              </a:rPr>
              <a:t>5.6  </a:t>
            </a:r>
            <a:r>
              <a:rPr lang="es-ES" sz="1000" dirty="0">
                <a:solidFill>
                  <a:srgbClr val="002060"/>
                </a:solidFill>
              </a:rPr>
              <a:t>Informes seguimiento actividad CRM </a:t>
            </a:r>
            <a:r>
              <a:rPr lang="es-ES" sz="800" b="1" u="sng" dirty="0">
                <a:solidFill>
                  <a:srgbClr val="0000CC"/>
                </a:solidFill>
                <a:hlinkClick r:id="rId30" action="ppaction://hlinksldjump"/>
              </a:rPr>
              <a:t>Más info </a:t>
            </a:r>
            <a:endParaRPr lang="es-ES" sz="800" b="1" u="sng" dirty="0">
              <a:solidFill>
                <a:srgbClr val="0000CC"/>
              </a:solidFill>
            </a:endParaRPr>
          </a:p>
          <a:p>
            <a:endParaRPr lang="es-ES" sz="800" dirty="0">
              <a:solidFill>
                <a:srgbClr val="002060"/>
              </a:solidFill>
            </a:endParaRPr>
          </a:p>
          <a:p>
            <a:r>
              <a:rPr lang="es-ES" sz="1000" b="1" dirty="0">
                <a:solidFill>
                  <a:srgbClr val="002060"/>
                </a:solidFill>
              </a:rPr>
              <a:t>		</a:t>
            </a:r>
            <a:endParaRPr lang="es-ES" sz="1200" dirty="0">
              <a:solidFill>
                <a:srgbClr val="002060"/>
              </a:solidFill>
            </a:endParaRPr>
          </a:p>
          <a:p>
            <a:pPr algn="ctr"/>
            <a:r>
              <a:rPr lang="es-ES" dirty="0"/>
              <a:t> </a:t>
            </a:r>
          </a:p>
          <a:p>
            <a:pPr algn="ctr"/>
            <a:r>
              <a:rPr lang="es-ES" dirty="0"/>
              <a:t> </a:t>
            </a:r>
          </a:p>
        </p:txBody>
      </p:sp>
      <p:sp>
        <p:nvSpPr>
          <p:cNvPr id="15" name="Rectángulo: esquinas redondeadas 14">
            <a:extLst>
              <a:ext uri="{FF2B5EF4-FFF2-40B4-BE49-F238E27FC236}">
                <a16:creationId xmlns:a16="http://schemas.microsoft.com/office/drawing/2014/main" id="{3DF4503F-21A1-4CC8-AB02-33E5A5586AEC}"/>
              </a:ext>
            </a:extLst>
          </p:cNvPr>
          <p:cNvSpPr/>
          <p:nvPr/>
        </p:nvSpPr>
        <p:spPr>
          <a:xfrm>
            <a:off x="445483" y="205547"/>
            <a:ext cx="11147803" cy="52010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s-ES" sz="2400" b="1" cap="all" dirty="0">
                <a:solidFill>
                  <a:srgbClr val="002060"/>
                </a:solidFill>
              </a:rPr>
              <a:t> </a:t>
            </a:r>
          </a:p>
          <a:p>
            <a:pPr algn="ctr"/>
            <a:r>
              <a:rPr lang="es-ES" sz="2400" b="1" cap="all" dirty="0">
                <a:solidFill>
                  <a:srgbClr val="002060"/>
                </a:solidFill>
              </a:rPr>
              <a:t>GESTIONES CALL CENTER  </a:t>
            </a:r>
          </a:p>
          <a:p>
            <a:endParaRPr lang="es-ES" b="1" dirty="0">
              <a:solidFill>
                <a:schemeClr val="bg1"/>
              </a:solidFill>
            </a:endParaRPr>
          </a:p>
        </p:txBody>
      </p:sp>
      <p:sp>
        <p:nvSpPr>
          <p:cNvPr id="4" name="Elipse 3">
            <a:extLst>
              <a:ext uri="{FF2B5EF4-FFF2-40B4-BE49-F238E27FC236}">
                <a16:creationId xmlns:a16="http://schemas.microsoft.com/office/drawing/2014/main" id="{3EAE6098-797D-4FBF-9881-EF42CF9F222D}"/>
              </a:ext>
            </a:extLst>
          </p:cNvPr>
          <p:cNvSpPr/>
          <p:nvPr/>
        </p:nvSpPr>
        <p:spPr>
          <a:xfrm>
            <a:off x="1248813" y="926385"/>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1</a:t>
            </a:r>
          </a:p>
        </p:txBody>
      </p:sp>
      <p:sp>
        <p:nvSpPr>
          <p:cNvPr id="17" name="Rectángulo: esquinas redondeadas 16">
            <a:extLst>
              <a:ext uri="{FF2B5EF4-FFF2-40B4-BE49-F238E27FC236}">
                <a16:creationId xmlns:a16="http://schemas.microsoft.com/office/drawing/2014/main" id="{272D4BDA-872D-41DF-8F7C-14C4186A0DE0}"/>
              </a:ext>
            </a:extLst>
          </p:cNvPr>
          <p:cNvSpPr/>
          <p:nvPr/>
        </p:nvSpPr>
        <p:spPr>
          <a:xfrm>
            <a:off x="1624191" y="4033921"/>
            <a:ext cx="2685327" cy="39561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solidFill>
                  <a:srgbClr val="0000CC"/>
                </a:solidFill>
              </a:rPr>
              <a:t>Modificaciones y gestiones administrativas </a:t>
            </a:r>
          </a:p>
        </p:txBody>
      </p:sp>
      <p:sp>
        <p:nvSpPr>
          <p:cNvPr id="19" name="Rectángulo: esquinas redondeadas 18">
            <a:extLst>
              <a:ext uri="{FF2B5EF4-FFF2-40B4-BE49-F238E27FC236}">
                <a16:creationId xmlns:a16="http://schemas.microsoft.com/office/drawing/2014/main" id="{C2E37A54-A047-4E41-98BE-C2F36EB690D8}"/>
              </a:ext>
            </a:extLst>
          </p:cNvPr>
          <p:cNvSpPr/>
          <p:nvPr/>
        </p:nvSpPr>
        <p:spPr>
          <a:xfrm>
            <a:off x="7530624" y="4442290"/>
            <a:ext cx="2685327" cy="39561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solidFill>
                  <a:srgbClr val="0000CC"/>
                </a:solidFill>
              </a:rPr>
              <a:t>Gestión correo electrónico </a:t>
            </a:r>
          </a:p>
          <a:p>
            <a:pPr algn="ctr"/>
            <a:r>
              <a:rPr lang="es-ES" sz="1200" b="1" dirty="0">
                <a:solidFill>
                  <a:srgbClr val="0000CC"/>
                </a:solidFill>
              </a:rPr>
              <a:t>(Portal CRM)</a:t>
            </a:r>
          </a:p>
        </p:txBody>
      </p:sp>
      <p:sp>
        <p:nvSpPr>
          <p:cNvPr id="20" name="Rectángulo: esquinas redondeadas 19">
            <a:extLst>
              <a:ext uri="{FF2B5EF4-FFF2-40B4-BE49-F238E27FC236}">
                <a16:creationId xmlns:a16="http://schemas.microsoft.com/office/drawing/2014/main" id="{CCD83D80-7714-490D-84B0-648FFFEBF8C4}"/>
              </a:ext>
            </a:extLst>
          </p:cNvPr>
          <p:cNvSpPr/>
          <p:nvPr/>
        </p:nvSpPr>
        <p:spPr>
          <a:xfrm>
            <a:off x="7568911" y="2621499"/>
            <a:ext cx="2685327" cy="39561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solidFill>
                  <a:srgbClr val="0000CC"/>
                </a:solidFill>
              </a:rPr>
              <a:t>Reclamaciones (vía email)</a:t>
            </a:r>
          </a:p>
        </p:txBody>
      </p:sp>
      <p:sp>
        <p:nvSpPr>
          <p:cNvPr id="22" name="Rectángulo: esquinas redondeadas 21">
            <a:extLst>
              <a:ext uri="{FF2B5EF4-FFF2-40B4-BE49-F238E27FC236}">
                <a16:creationId xmlns:a16="http://schemas.microsoft.com/office/drawing/2014/main" id="{B0AE90D7-6FB3-4EEC-BC5E-1ACE6FF56FA0}"/>
              </a:ext>
            </a:extLst>
          </p:cNvPr>
          <p:cNvSpPr/>
          <p:nvPr/>
        </p:nvSpPr>
        <p:spPr>
          <a:xfrm>
            <a:off x="7568911" y="867741"/>
            <a:ext cx="2685327" cy="39561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solidFill>
                  <a:srgbClr val="0000CC"/>
                </a:solidFill>
              </a:rPr>
              <a:t>Quejas (vía telefónica) </a:t>
            </a:r>
          </a:p>
        </p:txBody>
      </p:sp>
      <p:sp>
        <p:nvSpPr>
          <p:cNvPr id="25" name="Elipse 24">
            <a:extLst>
              <a:ext uri="{FF2B5EF4-FFF2-40B4-BE49-F238E27FC236}">
                <a16:creationId xmlns:a16="http://schemas.microsoft.com/office/drawing/2014/main" id="{DF025A8C-260E-4D5A-B2B9-7B958DAED95F}"/>
              </a:ext>
            </a:extLst>
          </p:cNvPr>
          <p:cNvSpPr/>
          <p:nvPr/>
        </p:nvSpPr>
        <p:spPr>
          <a:xfrm>
            <a:off x="1248813" y="4124393"/>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2</a:t>
            </a:r>
          </a:p>
        </p:txBody>
      </p:sp>
      <p:sp>
        <p:nvSpPr>
          <p:cNvPr id="28" name="Elipse 27">
            <a:extLst>
              <a:ext uri="{FF2B5EF4-FFF2-40B4-BE49-F238E27FC236}">
                <a16:creationId xmlns:a16="http://schemas.microsoft.com/office/drawing/2014/main" id="{212686DD-1633-4215-B94A-AF52601E98BC}"/>
              </a:ext>
            </a:extLst>
          </p:cNvPr>
          <p:cNvSpPr/>
          <p:nvPr/>
        </p:nvSpPr>
        <p:spPr>
          <a:xfrm>
            <a:off x="7209737" y="943419"/>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3</a:t>
            </a:r>
          </a:p>
        </p:txBody>
      </p:sp>
      <p:sp>
        <p:nvSpPr>
          <p:cNvPr id="29" name="Elipse 28">
            <a:extLst>
              <a:ext uri="{FF2B5EF4-FFF2-40B4-BE49-F238E27FC236}">
                <a16:creationId xmlns:a16="http://schemas.microsoft.com/office/drawing/2014/main" id="{C1EEF7F8-25D0-4866-9841-DA4D14BED5CA}"/>
              </a:ext>
            </a:extLst>
          </p:cNvPr>
          <p:cNvSpPr/>
          <p:nvPr/>
        </p:nvSpPr>
        <p:spPr>
          <a:xfrm>
            <a:off x="7198704" y="2711971"/>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4</a:t>
            </a:r>
          </a:p>
        </p:txBody>
      </p:sp>
      <p:sp>
        <p:nvSpPr>
          <p:cNvPr id="31" name="Elipse 30">
            <a:extLst>
              <a:ext uri="{FF2B5EF4-FFF2-40B4-BE49-F238E27FC236}">
                <a16:creationId xmlns:a16="http://schemas.microsoft.com/office/drawing/2014/main" id="{418CF735-88C3-4911-B372-72D9A24529A3}"/>
              </a:ext>
            </a:extLst>
          </p:cNvPr>
          <p:cNvSpPr/>
          <p:nvPr/>
        </p:nvSpPr>
        <p:spPr>
          <a:xfrm>
            <a:off x="7198162" y="4586268"/>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5</a:t>
            </a:r>
          </a:p>
        </p:txBody>
      </p:sp>
      <p:sp>
        <p:nvSpPr>
          <p:cNvPr id="21" name="Rectángulo: esquinas redondeadas 20">
            <a:extLst>
              <a:ext uri="{FF2B5EF4-FFF2-40B4-BE49-F238E27FC236}">
                <a16:creationId xmlns:a16="http://schemas.microsoft.com/office/drawing/2014/main" id="{62095570-E13F-47C7-AE94-8A8EC9F93793}"/>
              </a:ext>
            </a:extLst>
          </p:cNvPr>
          <p:cNvSpPr/>
          <p:nvPr/>
        </p:nvSpPr>
        <p:spPr>
          <a:xfrm>
            <a:off x="7617598" y="3197643"/>
            <a:ext cx="5858014" cy="160329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s-ES" sz="1200" dirty="0">
              <a:solidFill>
                <a:srgbClr val="002060"/>
              </a:solidFill>
            </a:endParaRPr>
          </a:p>
          <a:p>
            <a:r>
              <a:rPr lang="es-ES" sz="1000" b="1" dirty="0">
                <a:solidFill>
                  <a:srgbClr val="002060"/>
                </a:solidFill>
              </a:rPr>
              <a:t>4.1  </a:t>
            </a:r>
            <a:r>
              <a:rPr lang="es-ES" sz="1000" dirty="0">
                <a:solidFill>
                  <a:srgbClr val="002060"/>
                </a:solidFill>
              </a:rPr>
              <a:t>Definición y Tipologías  </a:t>
            </a:r>
            <a:r>
              <a:rPr lang="es-ES" sz="800" b="1" u="sng" dirty="0">
                <a:solidFill>
                  <a:srgbClr val="0000CC"/>
                </a:solidFill>
                <a:hlinkClick r:id="rId31" action="ppaction://hlinksldjump"/>
              </a:rPr>
              <a:t>Más info </a:t>
            </a:r>
            <a:endParaRPr lang="es-ES" sz="800" b="1" u="sng" dirty="0">
              <a:solidFill>
                <a:srgbClr val="0000CC"/>
              </a:solidFill>
            </a:endParaRPr>
          </a:p>
          <a:p>
            <a:endParaRPr lang="es-ES" sz="800" b="1" u="sng" dirty="0">
              <a:solidFill>
                <a:srgbClr val="0000CC"/>
              </a:solidFill>
            </a:endParaRPr>
          </a:p>
          <a:p>
            <a:r>
              <a:rPr lang="es-ES" sz="1000" b="1" dirty="0">
                <a:solidFill>
                  <a:srgbClr val="002060"/>
                </a:solidFill>
              </a:rPr>
              <a:t>4.2 </a:t>
            </a:r>
            <a:r>
              <a:rPr lang="es-ES" sz="1000" dirty="0">
                <a:solidFill>
                  <a:srgbClr val="002060"/>
                </a:solidFill>
              </a:rPr>
              <a:t>Operativa</a:t>
            </a:r>
            <a:r>
              <a:rPr lang="es-ES" sz="1000" b="1" dirty="0">
                <a:solidFill>
                  <a:srgbClr val="002060"/>
                </a:solidFill>
              </a:rPr>
              <a:t> </a:t>
            </a:r>
            <a:r>
              <a:rPr lang="es-ES" sz="800" b="1" u="sng" dirty="0">
                <a:solidFill>
                  <a:srgbClr val="0000CC"/>
                </a:solidFill>
                <a:hlinkClick r:id="rId32" action="ppaction://hlinksldjump"/>
              </a:rPr>
              <a:t>Más info </a:t>
            </a:r>
            <a:endParaRPr lang="es-ES" sz="800" b="1" dirty="0">
              <a:solidFill>
                <a:srgbClr val="002060"/>
              </a:solidFill>
            </a:endParaRPr>
          </a:p>
          <a:p>
            <a:pPr marL="285750" indent="-285750">
              <a:buFont typeface="Arial" panose="020B0604020202020204" pitchFamily="34" charset="0"/>
              <a:buChar char="•"/>
            </a:pPr>
            <a:endParaRPr lang="es-ES" sz="1200" dirty="0">
              <a:solidFill>
                <a:srgbClr val="002060"/>
              </a:solidFill>
            </a:endParaRPr>
          </a:p>
          <a:p>
            <a:pPr marL="285750" indent="-285750">
              <a:buFont typeface="Arial" panose="020B0604020202020204" pitchFamily="34" charset="0"/>
              <a:buChar char="•"/>
            </a:pPr>
            <a:endParaRPr lang="es-ES" sz="1200" dirty="0">
              <a:solidFill>
                <a:srgbClr val="002060"/>
              </a:solidFill>
            </a:endParaRPr>
          </a:p>
          <a:p>
            <a:pPr algn="ctr"/>
            <a:r>
              <a:rPr lang="es-ES" dirty="0"/>
              <a:t> </a:t>
            </a:r>
          </a:p>
          <a:p>
            <a:pPr algn="ctr"/>
            <a:r>
              <a:rPr lang="es-ES" dirty="0"/>
              <a:t> 00</a:t>
            </a:r>
          </a:p>
        </p:txBody>
      </p:sp>
      <p:pic>
        <p:nvPicPr>
          <p:cNvPr id="23" name="Picture 6" descr="Resultado de imagen de ir a inicio">
            <a:hlinkClick r:id="rId33" action="ppaction://hlinksldjump"/>
            <a:extLst>
              <a:ext uri="{FF2B5EF4-FFF2-40B4-BE49-F238E27FC236}">
                <a16:creationId xmlns:a16="http://schemas.microsoft.com/office/drawing/2014/main" id="{1D1DBAD4-DED0-4ED5-920E-9CCB221D8ACD}"/>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1746517" y="105751"/>
            <a:ext cx="401373" cy="42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4464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esquinas redondeadas 24">
            <a:extLst>
              <a:ext uri="{FF2B5EF4-FFF2-40B4-BE49-F238E27FC236}">
                <a16:creationId xmlns:a16="http://schemas.microsoft.com/office/drawing/2014/main" id="{FA157D17-BA35-454A-B526-E52310AE014C}"/>
              </a:ext>
            </a:extLst>
          </p:cNvPr>
          <p:cNvSpPr/>
          <p:nvPr/>
        </p:nvSpPr>
        <p:spPr>
          <a:xfrm>
            <a:off x="2263366" y="134765"/>
            <a:ext cx="5739991" cy="41861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dirty="0">
                <a:solidFill>
                  <a:schemeClr val="bg1"/>
                </a:solidFill>
              </a:rPr>
              <a:t>APOYOS o ARGUMENTOS – Puntos fuertes </a:t>
            </a:r>
          </a:p>
        </p:txBody>
      </p:sp>
      <p:pic>
        <p:nvPicPr>
          <p:cNvPr id="12" name="Imagen 11">
            <a:extLst>
              <a:ext uri="{FF2B5EF4-FFF2-40B4-BE49-F238E27FC236}">
                <a16:creationId xmlns:a16="http://schemas.microsoft.com/office/drawing/2014/main" id="{E02154B7-A89A-4498-9557-C593F6997200}"/>
              </a:ext>
            </a:extLst>
          </p:cNvPr>
          <p:cNvPicPr>
            <a:picLocks noChangeAspect="1"/>
          </p:cNvPicPr>
          <p:nvPr/>
        </p:nvPicPr>
        <p:blipFill>
          <a:blip r:embed="rId3"/>
          <a:stretch>
            <a:fillRect/>
          </a:stretch>
        </p:blipFill>
        <p:spPr>
          <a:xfrm>
            <a:off x="136407" y="27159"/>
            <a:ext cx="1054469" cy="382357"/>
          </a:xfrm>
          <a:prstGeom prst="rect">
            <a:avLst/>
          </a:prstGeom>
        </p:spPr>
      </p:pic>
      <p:sp>
        <p:nvSpPr>
          <p:cNvPr id="13" name="Botón de acción: ir hacia delante o siguiente 12">
            <a:hlinkClick r:id="" action="ppaction://hlinkshowjump?jump=nextslide" highlightClick="1"/>
            <a:extLst>
              <a:ext uri="{FF2B5EF4-FFF2-40B4-BE49-F238E27FC236}">
                <a16:creationId xmlns:a16="http://schemas.microsoft.com/office/drawing/2014/main" id="{1FD67663-3853-4FB3-94AE-4716303830CA}"/>
              </a:ext>
            </a:extLst>
          </p:cNvPr>
          <p:cNvSpPr/>
          <p:nvPr/>
        </p:nvSpPr>
        <p:spPr>
          <a:xfrm>
            <a:off x="11590151" y="6597788"/>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Botón de acción: ir hacia atrás o anterior 13">
            <a:hlinkClick r:id="" action="ppaction://hlinkshowjump?jump=previousslide" highlightClick="1"/>
            <a:extLst>
              <a:ext uri="{FF2B5EF4-FFF2-40B4-BE49-F238E27FC236}">
                <a16:creationId xmlns:a16="http://schemas.microsoft.com/office/drawing/2014/main" id="{A1753467-8CE0-42BC-94F3-0A44C65B556E}"/>
              </a:ext>
            </a:extLst>
          </p:cNvPr>
          <p:cNvSpPr/>
          <p:nvPr/>
        </p:nvSpPr>
        <p:spPr>
          <a:xfrm>
            <a:off x="72428" y="6568774"/>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0 Imagen">
            <a:hlinkClick r:id="rId4" action="ppaction://hlinksldjump"/>
            <a:extLst>
              <a:ext uri="{FF2B5EF4-FFF2-40B4-BE49-F238E27FC236}">
                <a16:creationId xmlns:a16="http://schemas.microsoft.com/office/drawing/2014/main" id="{7FC352BA-C239-47C6-9EBC-25287C17A03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pic>
        <p:nvPicPr>
          <p:cNvPr id="18" name="Imagen 17" descr="Imagen que contiene Texto&#10;&#10;Descripción generada automáticamente">
            <a:extLst>
              <a:ext uri="{FF2B5EF4-FFF2-40B4-BE49-F238E27FC236}">
                <a16:creationId xmlns:a16="http://schemas.microsoft.com/office/drawing/2014/main" id="{0FB946FC-4FDD-41D3-A883-21BEE14A64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695" y="31894"/>
            <a:ext cx="1408942" cy="453951"/>
          </a:xfrm>
          <a:prstGeom prst="rect">
            <a:avLst/>
          </a:prstGeom>
          <a:solidFill>
            <a:schemeClr val="bg1"/>
          </a:solidFill>
        </p:spPr>
      </p:pic>
      <p:sp>
        <p:nvSpPr>
          <p:cNvPr id="153" name="object 3">
            <a:extLst>
              <a:ext uri="{FF2B5EF4-FFF2-40B4-BE49-F238E27FC236}">
                <a16:creationId xmlns:a16="http://schemas.microsoft.com/office/drawing/2014/main" id="{E28F858A-1E15-49CE-976C-6BFDF36FA7CB}"/>
              </a:ext>
            </a:extLst>
          </p:cNvPr>
          <p:cNvSpPr/>
          <p:nvPr/>
        </p:nvSpPr>
        <p:spPr>
          <a:xfrm>
            <a:off x="577468" y="988350"/>
            <a:ext cx="11293475" cy="0"/>
          </a:xfrm>
          <a:custGeom>
            <a:avLst/>
            <a:gdLst/>
            <a:ahLst/>
            <a:cxnLst/>
            <a:rect l="l" t="t" r="r" b="b"/>
            <a:pathLst>
              <a:path w="11293475">
                <a:moveTo>
                  <a:pt x="0" y="0"/>
                </a:moveTo>
                <a:lnTo>
                  <a:pt x="11293475" y="0"/>
                </a:lnTo>
              </a:path>
            </a:pathLst>
          </a:custGeom>
          <a:ln w="12192">
            <a:solidFill>
              <a:srgbClr val="000000"/>
            </a:solidFill>
          </a:ln>
        </p:spPr>
        <p:txBody>
          <a:bodyPr wrap="square" lIns="0" tIns="0" rIns="0" bIns="0" rtlCol="0"/>
          <a:lstStyle/>
          <a:p>
            <a:endParaRPr/>
          </a:p>
        </p:txBody>
      </p:sp>
      <p:sp>
        <p:nvSpPr>
          <p:cNvPr id="154" name="object 4">
            <a:extLst>
              <a:ext uri="{FF2B5EF4-FFF2-40B4-BE49-F238E27FC236}">
                <a16:creationId xmlns:a16="http://schemas.microsoft.com/office/drawing/2014/main" id="{5702AC7B-7E58-4F27-8B79-F6B5471F6A43}"/>
              </a:ext>
            </a:extLst>
          </p:cNvPr>
          <p:cNvSpPr txBox="1"/>
          <p:nvPr/>
        </p:nvSpPr>
        <p:spPr>
          <a:xfrm>
            <a:off x="695655" y="660907"/>
            <a:ext cx="2749550" cy="228268"/>
          </a:xfrm>
          <a:prstGeom prst="rect">
            <a:avLst/>
          </a:prstGeom>
        </p:spPr>
        <p:txBody>
          <a:bodyPr vert="horz" wrap="square" lIns="0" tIns="12700" rIns="0" bIns="0" rtlCol="0">
            <a:spAutoFit/>
          </a:bodyPr>
          <a:lstStyle/>
          <a:p>
            <a:pPr marL="12700">
              <a:lnSpc>
                <a:spcPct val="100000"/>
              </a:lnSpc>
              <a:spcBef>
                <a:spcPts val="100"/>
              </a:spcBef>
            </a:pPr>
            <a:r>
              <a:rPr sz="1400" b="1" dirty="0">
                <a:cs typeface="Arial"/>
              </a:rPr>
              <a:t>Garantías y aspectos</a:t>
            </a:r>
            <a:r>
              <a:rPr sz="1400" b="1" spc="-155" dirty="0">
                <a:cs typeface="Arial"/>
              </a:rPr>
              <a:t> </a:t>
            </a:r>
            <a:r>
              <a:rPr sz="1400" b="1" dirty="0">
                <a:cs typeface="Arial"/>
              </a:rPr>
              <a:t>diferenciales</a:t>
            </a:r>
          </a:p>
        </p:txBody>
      </p:sp>
      <p:sp>
        <p:nvSpPr>
          <p:cNvPr id="155" name="object 9">
            <a:extLst>
              <a:ext uri="{FF2B5EF4-FFF2-40B4-BE49-F238E27FC236}">
                <a16:creationId xmlns:a16="http://schemas.microsoft.com/office/drawing/2014/main" id="{A1493A0F-A3DE-435A-B60E-8775C39769B9}"/>
              </a:ext>
            </a:extLst>
          </p:cNvPr>
          <p:cNvSpPr txBox="1"/>
          <p:nvPr/>
        </p:nvSpPr>
        <p:spPr>
          <a:xfrm>
            <a:off x="1243583" y="1234440"/>
            <a:ext cx="10619740" cy="647700"/>
          </a:xfrm>
          <a:prstGeom prst="rect">
            <a:avLst/>
          </a:prstGeom>
          <a:ln w="12192">
            <a:solidFill>
              <a:srgbClr val="538235"/>
            </a:solidFill>
          </a:ln>
        </p:spPr>
        <p:txBody>
          <a:bodyPr vert="horz" wrap="square" lIns="0" tIns="0" rIns="0" bIns="0" rtlCol="0">
            <a:spAutoFit/>
          </a:bodyPr>
          <a:lstStyle/>
          <a:p>
            <a:pPr marL="90170">
              <a:lnSpc>
                <a:spcPts val="1614"/>
              </a:lnSpc>
            </a:pPr>
            <a:r>
              <a:rPr sz="1400" b="1" spc="-30" dirty="0">
                <a:solidFill>
                  <a:srgbClr val="00AF50"/>
                </a:solidFill>
                <a:cs typeface="Carlito"/>
              </a:rPr>
              <a:t>Todas</a:t>
            </a:r>
            <a:r>
              <a:rPr sz="1400" b="1" spc="210" dirty="0">
                <a:solidFill>
                  <a:srgbClr val="00AF50"/>
                </a:solidFill>
                <a:cs typeface="Carlito"/>
              </a:rPr>
              <a:t> </a:t>
            </a:r>
            <a:r>
              <a:rPr sz="1400" b="1" dirty="0">
                <a:solidFill>
                  <a:srgbClr val="00AF50"/>
                </a:solidFill>
                <a:cs typeface="Carlito"/>
              </a:rPr>
              <a:t>las</a:t>
            </a:r>
            <a:r>
              <a:rPr sz="1400" b="1" spc="210" dirty="0">
                <a:solidFill>
                  <a:srgbClr val="00AF50"/>
                </a:solidFill>
                <a:cs typeface="Carlito"/>
              </a:rPr>
              <a:t> </a:t>
            </a:r>
            <a:r>
              <a:rPr sz="1400" b="1" spc="-5" dirty="0">
                <a:solidFill>
                  <a:srgbClr val="00AF50"/>
                </a:solidFill>
                <a:cs typeface="Carlito"/>
              </a:rPr>
              <a:t>modalidades</a:t>
            </a:r>
            <a:r>
              <a:rPr sz="1400" b="1" spc="210" dirty="0">
                <a:solidFill>
                  <a:srgbClr val="00AF50"/>
                </a:solidFill>
                <a:cs typeface="Carlito"/>
              </a:rPr>
              <a:t> </a:t>
            </a:r>
            <a:r>
              <a:rPr sz="1400" b="1" spc="-5" dirty="0">
                <a:solidFill>
                  <a:srgbClr val="00AF50"/>
                </a:solidFill>
                <a:cs typeface="Carlito"/>
              </a:rPr>
              <a:t>tienen</a:t>
            </a:r>
            <a:r>
              <a:rPr sz="1400" b="1" spc="200" dirty="0">
                <a:solidFill>
                  <a:srgbClr val="00AF50"/>
                </a:solidFill>
                <a:cs typeface="Carlito"/>
              </a:rPr>
              <a:t> </a:t>
            </a:r>
            <a:r>
              <a:rPr sz="1400" b="1" dirty="0">
                <a:solidFill>
                  <a:srgbClr val="00AF50"/>
                </a:solidFill>
                <a:cs typeface="Carlito"/>
              </a:rPr>
              <a:t>en</a:t>
            </a:r>
            <a:r>
              <a:rPr sz="1400" b="1" spc="210" dirty="0">
                <a:solidFill>
                  <a:srgbClr val="00AF50"/>
                </a:solidFill>
                <a:cs typeface="Carlito"/>
              </a:rPr>
              <a:t> </a:t>
            </a:r>
            <a:r>
              <a:rPr sz="1400" b="1" spc="-5" dirty="0">
                <a:solidFill>
                  <a:srgbClr val="00AF50"/>
                </a:solidFill>
                <a:cs typeface="Carlito"/>
              </a:rPr>
              <a:t>sus</a:t>
            </a:r>
            <a:r>
              <a:rPr sz="1400" b="1" spc="215" dirty="0">
                <a:solidFill>
                  <a:srgbClr val="00AF50"/>
                </a:solidFill>
                <a:cs typeface="Carlito"/>
              </a:rPr>
              <a:t> </a:t>
            </a:r>
            <a:r>
              <a:rPr sz="1400" b="1" spc="-10" dirty="0">
                <a:solidFill>
                  <a:srgbClr val="00AF50"/>
                </a:solidFill>
                <a:cs typeface="Carlito"/>
              </a:rPr>
              <a:t>configuraciones</a:t>
            </a:r>
            <a:r>
              <a:rPr sz="1400" b="1" spc="215" dirty="0">
                <a:solidFill>
                  <a:srgbClr val="00AF50"/>
                </a:solidFill>
                <a:cs typeface="Carlito"/>
              </a:rPr>
              <a:t> </a:t>
            </a:r>
            <a:r>
              <a:rPr sz="1400" b="1" spc="-10" dirty="0">
                <a:solidFill>
                  <a:srgbClr val="00AF50"/>
                </a:solidFill>
                <a:cs typeface="Carlito"/>
              </a:rPr>
              <a:t>como</a:t>
            </a:r>
            <a:r>
              <a:rPr sz="1400" b="1" spc="204" dirty="0">
                <a:solidFill>
                  <a:srgbClr val="00AF50"/>
                </a:solidFill>
                <a:cs typeface="Carlito"/>
              </a:rPr>
              <a:t> </a:t>
            </a:r>
            <a:r>
              <a:rPr sz="1400" b="1" spc="-5" dirty="0">
                <a:solidFill>
                  <a:srgbClr val="00AF50"/>
                </a:solidFill>
                <a:cs typeface="Carlito"/>
              </a:rPr>
              <a:t>básicas</a:t>
            </a:r>
            <a:r>
              <a:rPr sz="1400" b="1" spc="215" dirty="0">
                <a:solidFill>
                  <a:srgbClr val="00AF50"/>
                </a:solidFill>
                <a:cs typeface="Carlito"/>
              </a:rPr>
              <a:t> </a:t>
            </a:r>
            <a:r>
              <a:rPr sz="1400" b="1" spc="-10" dirty="0">
                <a:solidFill>
                  <a:srgbClr val="00AF50"/>
                </a:solidFill>
                <a:cs typeface="Carlito"/>
              </a:rPr>
              <a:t>tanto</a:t>
            </a:r>
            <a:r>
              <a:rPr sz="1400" b="1" spc="204" dirty="0">
                <a:solidFill>
                  <a:srgbClr val="00AF50"/>
                </a:solidFill>
                <a:cs typeface="Carlito"/>
              </a:rPr>
              <a:t> </a:t>
            </a:r>
            <a:r>
              <a:rPr sz="1400" b="1" spc="-5" dirty="0">
                <a:solidFill>
                  <a:srgbClr val="00AF50"/>
                </a:solidFill>
                <a:cs typeface="Carlito"/>
              </a:rPr>
              <a:t>las</a:t>
            </a:r>
            <a:r>
              <a:rPr sz="1400" b="1" spc="215" dirty="0">
                <a:solidFill>
                  <a:srgbClr val="00AF50"/>
                </a:solidFill>
                <a:cs typeface="Carlito"/>
              </a:rPr>
              <a:t> </a:t>
            </a:r>
            <a:r>
              <a:rPr sz="1400" b="1" spc="-10" dirty="0">
                <a:solidFill>
                  <a:srgbClr val="00AF50"/>
                </a:solidFill>
                <a:cs typeface="Carlito"/>
              </a:rPr>
              <a:t>garantías</a:t>
            </a:r>
            <a:r>
              <a:rPr sz="1400" b="1" spc="200" dirty="0">
                <a:solidFill>
                  <a:srgbClr val="00AF50"/>
                </a:solidFill>
                <a:cs typeface="Carlito"/>
              </a:rPr>
              <a:t> </a:t>
            </a:r>
            <a:r>
              <a:rPr sz="1400" b="1" dirty="0">
                <a:solidFill>
                  <a:srgbClr val="00AF50"/>
                </a:solidFill>
                <a:cs typeface="Carlito"/>
              </a:rPr>
              <a:t>de</a:t>
            </a:r>
            <a:r>
              <a:rPr sz="1400" b="1" spc="195" dirty="0">
                <a:solidFill>
                  <a:srgbClr val="00AF50"/>
                </a:solidFill>
                <a:cs typeface="Carlito"/>
              </a:rPr>
              <a:t> </a:t>
            </a:r>
            <a:r>
              <a:rPr sz="1400" b="1" spc="-5" dirty="0">
                <a:solidFill>
                  <a:srgbClr val="00AF50"/>
                </a:solidFill>
                <a:cs typeface="Carlito"/>
              </a:rPr>
              <a:t>alta</a:t>
            </a:r>
            <a:r>
              <a:rPr sz="1400" b="1" spc="210" dirty="0">
                <a:solidFill>
                  <a:srgbClr val="00AF50"/>
                </a:solidFill>
                <a:cs typeface="Carlito"/>
              </a:rPr>
              <a:t> </a:t>
            </a:r>
            <a:r>
              <a:rPr sz="1400" b="1" spc="-5" dirty="0">
                <a:solidFill>
                  <a:srgbClr val="00AF50"/>
                </a:solidFill>
                <a:cs typeface="Carlito"/>
              </a:rPr>
              <a:t>intensidad</a:t>
            </a:r>
            <a:r>
              <a:rPr sz="1400" b="1" spc="210" dirty="0">
                <a:solidFill>
                  <a:srgbClr val="00AF50"/>
                </a:solidFill>
                <a:cs typeface="Carlito"/>
              </a:rPr>
              <a:t> </a:t>
            </a:r>
            <a:r>
              <a:rPr sz="1400" b="1" spc="-5" dirty="0">
                <a:solidFill>
                  <a:srgbClr val="00AF50"/>
                </a:solidFill>
                <a:cs typeface="Carlito"/>
              </a:rPr>
              <a:t>como</a:t>
            </a:r>
            <a:r>
              <a:rPr sz="1400" b="1" spc="215" dirty="0">
                <a:solidFill>
                  <a:srgbClr val="00AF50"/>
                </a:solidFill>
                <a:cs typeface="Carlito"/>
              </a:rPr>
              <a:t> </a:t>
            </a:r>
            <a:r>
              <a:rPr sz="1400" b="1" spc="-5" dirty="0">
                <a:solidFill>
                  <a:srgbClr val="00AF50"/>
                </a:solidFill>
                <a:cs typeface="Carlito"/>
              </a:rPr>
              <a:t>las</a:t>
            </a:r>
            <a:r>
              <a:rPr sz="1400" b="1" spc="210" dirty="0">
                <a:solidFill>
                  <a:srgbClr val="00AF50"/>
                </a:solidFill>
                <a:cs typeface="Carlito"/>
              </a:rPr>
              <a:t> </a:t>
            </a:r>
            <a:r>
              <a:rPr sz="1400" b="1" spc="-10" dirty="0">
                <a:solidFill>
                  <a:srgbClr val="00AF50"/>
                </a:solidFill>
                <a:cs typeface="Carlito"/>
              </a:rPr>
              <a:t>garantías</a:t>
            </a:r>
            <a:r>
              <a:rPr sz="1400" b="1" spc="215" dirty="0">
                <a:solidFill>
                  <a:srgbClr val="00AF50"/>
                </a:solidFill>
                <a:cs typeface="Carlito"/>
              </a:rPr>
              <a:t> </a:t>
            </a:r>
            <a:r>
              <a:rPr sz="1400" b="1" spc="-5" dirty="0">
                <a:solidFill>
                  <a:srgbClr val="00AF50"/>
                </a:solidFill>
                <a:cs typeface="Carlito"/>
              </a:rPr>
              <a:t>de</a:t>
            </a:r>
            <a:r>
              <a:rPr sz="1400" b="1" spc="204" dirty="0">
                <a:solidFill>
                  <a:srgbClr val="00AF50"/>
                </a:solidFill>
                <a:cs typeface="Carlito"/>
              </a:rPr>
              <a:t> </a:t>
            </a:r>
            <a:r>
              <a:rPr sz="1400" b="1" dirty="0">
                <a:solidFill>
                  <a:srgbClr val="00AF50"/>
                </a:solidFill>
                <a:cs typeface="Carlito"/>
              </a:rPr>
              <a:t>uso</a:t>
            </a:r>
            <a:r>
              <a:rPr sz="1400" b="1" spc="210" dirty="0">
                <a:solidFill>
                  <a:srgbClr val="00AF50"/>
                </a:solidFill>
                <a:cs typeface="Carlito"/>
              </a:rPr>
              <a:t> </a:t>
            </a:r>
            <a:r>
              <a:rPr sz="1400" b="1" spc="-10" dirty="0">
                <a:solidFill>
                  <a:srgbClr val="00AF50"/>
                </a:solidFill>
                <a:cs typeface="Carlito"/>
              </a:rPr>
              <a:t>más</a:t>
            </a:r>
            <a:endParaRPr sz="1400">
              <a:cs typeface="Carlito"/>
            </a:endParaRPr>
          </a:p>
          <a:p>
            <a:pPr marL="90170" marR="83820">
              <a:lnSpc>
                <a:spcPct val="100000"/>
              </a:lnSpc>
            </a:pPr>
            <a:r>
              <a:rPr sz="1400" b="1" spc="-10" dirty="0">
                <a:solidFill>
                  <a:srgbClr val="00AF50"/>
                </a:solidFill>
                <a:cs typeface="Carlito"/>
              </a:rPr>
              <a:t>frecuente, asegurando </a:t>
            </a:r>
            <a:r>
              <a:rPr sz="1400" b="1" dirty="0">
                <a:solidFill>
                  <a:srgbClr val="00AF50"/>
                </a:solidFill>
                <a:cs typeface="Carlito"/>
              </a:rPr>
              <a:t>un </a:t>
            </a:r>
            <a:r>
              <a:rPr sz="1400" b="1" spc="-10" dirty="0">
                <a:solidFill>
                  <a:srgbClr val="00AF50"/>
                </a:solidFill>
                <a:cs typeface="Carlito"/>
              </a:rPr>
              <a:t>marco </a:t>
            </a:r>
            <a:r>
              <a:rPr sz="1400" b="1" dirty="0">
                <a:solidFill>
                  <a:srgbClr val="00AF50"/>
                </a:solidFill>
                <a:cs typeface="Carlito"/>
              </a:rPr>
              <a:t>de </a:t>
            </a:r>
            <a:r>
              <a:rPr sz="1400" b="1" spc="-10" dirty="0">
                <a:solidFill>
                  <a:srgbClr val="00AF50"/>
                </a:solidFill>
                <a:cs typeface="Carlito"/>
              </a:rPr>
              <a:t>protección integral, </a:t>
            </a:r>
            <a:r>
              <a:rPr sz="1400" b="1" spc="-5" dirty="0">
                <a:solidFill>
                  <a:srgbClr val="00AF50"/>
                </a:solidFill>
                <a:cs typeface="Carlito"/>
              </a:rPr>
              <a:t>sin </a:t>
            </a:r>
            <a:r>
              <a:rPr sz="1400" b="1" spc="-10" dirty="0">
                <a:solidFill>
                  <a:srgbClr val="00AF50"/>
                </a:solidFill>
                <a:cs typeface="Carlito"/>
              </a:rPr>
              <a:t>franquicias, </a:t>
            </a:r>
            <a:r>
              <a:rPr sz="1400" b="1" dirty="0">
                <a:solidFill>
                  <a:srgbClr val="00AF50"/>
                </a:solidFill>
                <a:cs typeface="Carlito"/>
              </a:rPr>
              <a:t>e </a:t>
            </a:r>
            <a:r>
              <a:rPr sz="1400" b="1" spc="-5" dirty="0">
                <a:solidFill>
                  <a:srgbClr val="00AF50"/>
                </a:solidFill>
                <a:cs typeface="Carlito"/>
              </a:rPr>
              <a:t>incluyendo la actuación de los </a:t>
            </a:r>
            <a:r>
              <a:rPr sz="1400" b="1" spc="-10" dirty="0">
                <a:solidFill>
                  <a:srgbClr val="00AF50"/>
                </a:solidFill>
                <a:cs typeface="Carlito"/>
              </a:rPr>
              <a:t>profesionales </a:t>
            </a:r>
            <a:r>
              <a:rPr sz="1400" b="1" dirty="0">
                <a:solidFill>
                  <a:srgbClr val="00AF50"/>
                </a:solidFill>
                <a:cs typeface="Carlito"/>
              </a:rPr>
              <a:t>y </a:t>
            </a:r>
            <a:r>
              <a:rPr sz="1400" b="1" spc="-10" dirty="0">
                <a:solidFill>
                  <a:srgbClr val="00AF50"/>
                </a:solidFill>
                <a:cs typeface="Carlito"/>
              </a:rPr>
              <a:t>reparadores  </a:t>
            </a:r>
            <a:r>
              <a:rPr sz="1400" b="1" dirty="0">
                <a:solidFill>
                  <a:srgbClr val="00AF50"/>
                </a:solidFill>
                <a:cs typeface="Carlito"/>
              </a:rPr>
              <a:t>necesarios, así </a:t>
            </a:r>
            <a:r>
              <a:rPr sz="1400" b="1" spc="-5" dirty="0">
                <a:solidFill>
                  <a:srgbClr val="00AF50"/>
                </a:solidFill>
                <a:cs typeface="Carlito"/>
              </a:rPr>
              <a:t>como </a:t>
            </a:r>
            <a:r>
              <a:rPr sz="1400" b="1" dirty="0">
                <a:solidFill>
                  <a:srgbClr val="00AF50"/>
                </a:solidFill>
                <a:cs typeface="Carlito"/>
              </a:rPr>
              <a:t>los </a:t>
            </a:r>
            <a:r>
              <a:rPr sz="1400" b="1" spc="-5" dirty="0">
                <a:solidFill>
                  <a:srgbClr val="00AF50"/>
                </a:solidFill>
                <a:cs typeface="Carlito"/>
              </a:rPr>
              <a:t>materiales</a:t>
            </a:r>
            <a:r>
              <a:rPr sz="1400" b="1" spc="-100" dirty="0">
                <a:solidFill>
                  <a:srgbClr val="00AF50"/>
                </a:solidFill>
                <a:cs typeface="Carlito"/>
              </a:rPr>
              <a:t> </a:t>
            </a:r>
            <a:r>
              <a:rPr sz="1400" b="1" dirty="0">
                <a:solidFill>
                  <a:srgbClr val="00AF50"/>
                </a:solidFill>
                <a:cs typeface="Carlito"/>
              </a:rPr>
              <a:t>utilizados</a:t>
            </a:r>
            <a:endParaRPr sz="1400">
              <a:cs typeface="Carlito"/>
            </a:endParaRPr>
          </a:p>
        </p:txBody>
      </p:sp>
      <p:sp>
        <p:nvSpPr>
          <p:cNvPr id="156" name="object 10">
            <a:extLst>
              <a:ext uri="{FF2B5EF4-FFF2-40B4-BE49-F238E27FC236}">
                <a16:creationId xmlns:a16="http://schemas.microsoft.com/office/drawing/2014/main" id="{2349F11F-D769-4DBE-BDDD-D27D131513EA}"/>
              </a:ext>
            </a:extLst>
          </p:cNvPr>
          <p:cNvSpPr/>
          <p:nvPr/>
        </p:nvSpPr>
        <p:spPr>
          <a:xfrm>
            <a:off x="529082" y="1394152"/>
            <a:ext cx="560705" cy="393700"/>
          </a:xfrm>
          <a:custGeom>
            <a:avLst/>
            <a:gdLst/>
            <a:ahLst/>
            <a:cxnLst/>
            <a:rect l="l" t="t" r="r" b="b"/>
            <a:pathLst>
              <a:path w="560705" h="393700">
                <a:moveTo>
                  <a:pt x="511554" y="0"/>
                </a:moveTo>
                <a:lnTo>
                  <a:pt x="200859" y="293168"/>
                </a:lnTo>
                <a:lnTo>
                  <a:pt x="51580" y="140526"/>
                </a:lnTo>
                <a:lnTo>
                  <a:pt x="0" y="189590"/>
                </a:lnTo>
                <a:lnTo>
                  <a:pt x="198432" y="393112"/>
                </a:lnTo>
                <a:lnTo>
                  <a:pt x="250619" y="344654"/>
                </a:lnTo>
                <a:lnTo>
                  <a:pt x="560707" y="50880"/>
                </a:lnTo>
                <a:lnTo>
                  <a:pt x="511554" y="0"/>
                </a:lnTo>
                <a:close/>
              </a:path>
            </a:pathLst>
          </a:custGeom>
          <a:solidFill>
            <a:srgbClr val="33CC33"/>
          </a:solidFill>
        </p:spPr>
        <p:txBody>
          <a:bodyPr wrap="square" lIns="0" tIns="0" rIns="0" bIns="0" rtlCol="0"/>
          <a:lstStyle/>
          <a:p>
            <a:endParaRPr/>
          </a:p>
        </p:txBody>
      </p:sp>
      <p:sp>
        <p:nvSpPr>
          <p:cNvPr id="157" name="object 11">
            <a:extLst>
              <a:ext uri="{FF2B5EF4-FFF2-40B4-BE49-F238E27FC236}">
                <a16:creationId xmlns:a16="http://schemas.microsoft.com/office/drawing/2014/main" id="{5F02BC5A-3B7F-48E2-B841-9EF60145B1B7}"/>
              </a:ext>
            </a:extLst>
          </p:cNvPr>
          <p:cNvSpPr/>
          <p:nvPr/>
        </p:nvSpPr>
        <p:spPr>
          <a:xfrm>
            <a:off x="1243583" y="1981200"/>
            <a:ext cx="10627360" cy="2482850"/>
          </a:xfrm>
          <a:custGeom>
            <a:avLst/>
            <a:gdLst/>
            <a:ahLst/>
            <a:cxnLst/>
            <a:rect l="l" t="t" r="r" b="b"/>
            <a:pathLst>
              <a:path w="10627360" h="2482850">
                <a:moveTo>
                  <a:pt x="0" y="2482596"/>
                </a:moveTo>
                <a:lnTo>
                  <a:pt x="10626852" y="2482596"/>
                </a:lnTo>
                <a:lnTo>
                  <a:pt x="10626852" y="0"/>
                </a:lnTo>
                <a:lnTo>
                  <a:pt x="0" y="0"/>
                </a:lnTo>
                <a:lnTo>
                  <a:pt x="0" y="2482596"/>
                </a:lnTo>
                <a:close/>
              </a:path>
            </a:pathLst>
          </a:custGeom>
          <a:ln w="12192">
            <a:solidFill>
              <a:srgbClr val="2E528F"/>
            </a:solidFill>
          </a:ln>
        </p:spPr>
        <p:txBody>
          <a:bodyPr wrap="square" lIns="0" tIns="0" rIns="0" bIns="0" rtlCol="0"/>
          <a:lstStyle/>
          <a:p>
            <a:endParaRPr/>
          </a:p>
        </p:txBody>
      </p:sp>
      <p:sp>
        <p:nvSpPr>
          <p:cNvPr id="158" name="object 12">
            <a:extLst>
              <a:ext uri="{FF2B5EF4-FFF2-40B4-BE49-F238E27FC236}">
                <a16:creationId xmlns:a16="http://schemas.microsoft.com/office/drawing/2014/main" id="{652274DA-9775-4FE9-B60D-5ECCD69157D1}"/>
              </a:ext>
            </a:extLst>
          </p:cNvPr>
          <p:cNvSpPr txBox="1"/>
          <p:nvPr/>
        </p:nvSpPr>
        <p:spPr>
          <a:xfrm>
            <a:off x="1321688" y="2012441"/>
            <a:ext cx="10389235" cy="2403475"/>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E10000"/>
                </a:solidFill>
                <a:cs typeface="Carlito"/>
              </a:rPr>
              <a:t>La </a:t>
            </a:r>
            <a:r>
              <a:rPr sz="1200" b="1" spc="-10" dirty="0">
                <a:solidFill>
                  <a:srgbClr val="E10000"/>
                </a:solidFill>
                <a:cs typeface="Carlito"/>
              </a:rPr>
              <a:t>gama </a:t>
            </a:r>
            <a:r>
              <a:rPr sz="1200" b="1" dirty="0">
                <a:solidFill>
                  <a:srgbClr val="E10000"/>
                </a:solidFill>
                <a:cs typeface="Carlito"/>
              </a:rPr>
              <a:t>de </a:t>
            </a:r>
            <a:r>
              <a:rPr sz="1200" b="1" spc="-5" dirty="0">
                <a:solidFill>
                  <a:srgbClr val="E10000"/>
                </a:solidFill>
                <a:cs typeface="Carlito"/>
              </a:rPr>
              <a:t>producto cuenta con coberturas </a:t>
            </a:r>
            <a:r>
              <a:rPr sz="1200" b="1" dirty="0">
                <a:solidFill>
                  <a:srgbClr val="E10000"/>
                </a:solidFill>
                <a:cs typeface="Carlito"/>
              </a:rPr>
              <a:t>de </a:t>
            </a:r>
            <a:r>
              <a:rPr sz="1200" b="1" spc="-5" dirty="0">
                <a:solidFill>
                  <a:srgbClr val="E10000"/>
                </a:solidFill>
                <a:cs typeface="Carlito"/>
              </a:rPr>
              <a:t>primer nivel pero </a:t>
            </a:r>
            <a:r>
              <a:rPr sz="1200" b="1" dirty="0">
                <a:solidFill>
                  <a:srgbClr val="E10000"/>
                </a:solidFill>
                <a:cs typeface="Carlito"/>
              </a:rPr>
              <a:t>a su </a:t>
            </a:r>
            <a:r>
              <a:rPr sz="1200" b="1" spc="-15" dirty="0">
                <a:solidFill>
                  <a:srgbClr val="E10000"/>
                </a:solidFill>
                <a:cs typeface="Carlito"/>
              </a:rPr>
              <a:t>vez </a:t>
            </a:r>
            <a:r>
              <a:rPr sz="1200" b="1" spc="-5" dirty="0">
                <a:solidFill>
                  <a:srgbClr val="E10000"/>
                </a:solidFill>
                <a:cs typeface="Carlito"/>
              </a:rPr>
              <a:t>con aspectos</a:t>
            </a:r>
            <a:r>
              <a:rPr sz="1200" b="1" spc="40" dirty="0">
                <a:solidFill>
                  <a:srgbClr val="E10000"/>
                </a:solidFill>
                <a:cs typeface="Carlito"/>
              </a:rPr>
              <a:t> </a:t>
            </a:r>
            <a:r>
              <a:rPr sz="1200" b="1" dirty="0">
                <a:solidFill>
                  <a:srgbClr val="E10000"/>
                </a:solidFill>
                <a:cs typeface="Carlito"/>
              </a:rPr>
              <a:t>diferenciales</a:t>
            </a:r>
            <a:r>
              <a:rPr sz="1200" dirty="0">
                <a:cs typeface="Carlito"/>
              </a:rPr>
              <a:t>:</a:t>
            </a:r>
          </a:p>
          <a:p>
            <a:pPr marL="334010" indent="-321945">
              <a:lnSpc>
                <a:spcPct val="100000"/>
              </a:lnSpc>
              <a:buFont typeface="Arial"/>
              <a:buChar char="•"/>
              <a:tabLst>
                <a:tab pos="334010" algn="l"/>
                <a:tab pos="334645" algn="l"/>
              </a:tabLst>
            </a:pPr>
            <a:r>
              <a:rPr sz="1200" spc="-5" dirty="0">
                <a:cs typeface="Carlito"/>
              </a:rPr>
              <a:t>Fenómenos</a:t>
            </a:r>
            <a:r>
              <a:rPr sz="1200" spc="-25" dirty="0">
                <a:cs typeface="Carlito"/>
              </a:rPr>
              <a:t> </a:t>
            </a:r>
            <a:r>
              <a:rPr sz="1200" spc="-10" dirty="0">
                <a:cs typeface="Carlito"/>
              </a:rPr>
              <a:t>atmosféricos</a:t>
            </a:r>
            <a:endParaRPr sz="1200" dirty="0">
              <a:cs typeface="Carlito"/>
            </a:endParaRPr>
          </a:p>
          <a:p>
            <a:pPr>
              <a:lnSpc>
                <a:spcPct val="100000"/>
              </a:lnSpc>
              <a:spcBef>
                <a:spcPts val="35"/>
              </a:spcBef>
              <a:buFont typeface="Arial"/>
              <a:buChar char="•"/>
            </a:pPr>
            <a:endParaRPr sz="1150" dirty="0">
              <a:cs typeface="Carlito"/>
            </a:endParaRPr>
          </a:p>
          <a:p>
            <a:pPr marL="756285" lvl="1" indent="-287020">
              <a:lnSpc>
                <a:spcPct val="100000"/>
              </a:lnSpc>
              <a:buFont typeface="Arial"/>
              <a:buChar char="•"/>
              <a:tabLst>
                <a:tab pos="756285" algn="l"/>
                <a:tab pos="756920" algn="l"/>
              </a:tabLst>
            </a:pPr>
            <a:r>
              <a:rPr sz="1200" spc="-5" dirty="0">
                <a:cs typeface="Carlito"/>
              </a:rPr>
              <a:t>Cubiertos </a:t>
            </a:r>
            <a:r>
              <a:rPr sz="1200" dirty="0">
                <a:cs typeface="Carlito"/>
              </a:rPr>
              <a:t>los daños </a:t>
            </a:r>
            <a:r>
              <a:rPr sz="1200" spc="-5" dirty="0">
                <a:cs typeface="Carlito"/>
              </a:rPr>
              <a:t>por </a:t>
            </a:r>
            <a:r>
              <a:rPr sz="1200" dirty="0">
                <a:cs typeface="Carlito"/>
              </a:rPr>
              <a:t>lluvia </a:t>
            </a:r>
            <a:r>
              <a:rPr sz="1200" spc="-5" dirty="0">
                <a:cs typeface="Carlito"/>
              </a:rPr>
              <a:t>sin </a:t>
            </a:r>
            <a:r>
              <a:rPr sz="1200" dirty="0">
                <a:cs typeface="Carlito"/>
              </a:rPr>
              <a:t>medición de </a:t>
            </a:r>
            <a:r>
              <a:rPr sz="1200" spc="-5" dirty="0">
                <a:cs typeface="Carlito"/>
              </a:rPr>
              <a:t>intensidad. En </a:t>
            </a:r>
            <a:r>
              <a:rPr sz="1200" spc="-10" dirty="0">
                <a:cs typeface="Carlito"/>
              </a:rPr>
              <a:t>otros </a:t>
            </a:r>
            <a:r>
              <a:rPr sz="1200" spc="-5" dirty="0">
                <a:cs typeface="Carlito"/>
              </a:rPr>
              <a:t>productos </a:t>
            </a:r>
            <a:r>
              <a:rPr sz="1200" dirty="0">
                <a:cs typeface="Carlito"/>
              </a:rPr>
              <a:t>del </a:t>
            </a:r>
            <a:r>
              <a:rPr sz="1200" spc="-5" dirty="0">
                <a:cs typeface="Carlito"/>
              </a:rPr>
              <a:t>mercado suele ser habitual establecer </a:t>
            </a:r>
            <a:r>
              <a:rPr sz="1200" dirty="0">
                <a:cs typeface="Carlito"/>
              </a:rPr>
              <a:t>un </a:t>
            </a:r>
            <a:r>
              <a:rPr sz="1200" spc="5" dirty="0">
                <a:cs typeface="Carlito"/>
              </a:rPr>
              <a:t>mínimo </a:t>
            </a:r>
            <a:r>
              <a:rPr sz="1200" dirty="0">
                <a:cs typeface="Carlito"/>
              </a:rPr>
              <a:t>de 40 </a:t>
            </a:r>
            <a:r>
              <a:rPr sz="1200" spc="-5" dirty="0">
                <a:cs typeface="Carlito"/>
              </a:rPr>
              <a:t>litros/m2/hora.</a:t>
            </a:r>
            <a:r>
              <a:rPr sz="1200" spc="-40" dirty="0">
                <a:cs typeface="Carlito"/>
              </a:rPr>
              <a:t> </a:t>
            </a:r>
            <a:r>
              <a:rPr sz="1200" spc="-5" dirty="0">
                <a:cs typeface="Carlito"/>
              </a:rPr>
              <a:t>En</a:t>
            </a:r>
            <a:endParaRPr sz="1200" dirty="0">
              <a:cs typeface="Carlito"/>
            </a:endParaRPr>
          </a:p>
          <a:p>
            <a:pPr marL="756285">
              <a:lnSpc>
                <a:spcPct val="100000"/>
              </a:lnSpc>
            </a:pPr>
            <a:r>
              <a:rPr sz="1200" spc="-5" dirty="0">
                <a:cs typeface="Carlito"/>
              </a:rPr>
              <a:t>todos </a:t>
            </a:r>
            <a:r>
              <a:rPr sz="1200" dirty="0">
                <a:cs typeface="Carlito"/>
              </a:rPr>
              <a:t>los </a:t>
            </a:r>
            <a:r>
              <a:rPr sz="1200" spc="-5" dirty="0">
                <a:cs typeface="Carlito"/>
              </a:rPr>
              <a:t>productos, </a:t>
            </a:r>
            <a:r>
              <a:rPr sz="1200" dirty="0">
                <a:cs typeface="Carlito"/>
              </a:rPr>
              <a:t>incluido </a:t>
            </a:r>
            <a:r>
              <a:rPr sz="1200" spc="-10" dirty="0">
                <a:cs typeface="Carlito"/>
              </a:rPr>
              <a:t>éste hay </a:t>
            </a:r>
            <a:r>
              <a:rPr sz="1200" dirty="0">
                <a:cs typeface="Carlito"/>
              </a:rPr>
              <a:t>una </a:t>
            </a:r>
            <a:r>
              <a:rPr sz="1200" spc="-5" dirty="0">
                <a:cs typeface="Carlito"/>
              </a:rPr>
              <a:t>limitación </a:t>
            </a:r>
            <a:r>
              <a:rPr sz="1200" dirty="0">
                <a:cs typeface="Carlito"/>
              </a:rPr>
              <a:t>adicional: </a:t>
            </a:r>
            <a:r>
              <a:rPr sz="1200" spc="-5" dirty="0">
                <a:cs typeface="Carlito"/>
              </a:rPr>
              <a:t>siempre </a:t>
            </a:r>
            <a:r>
              <a:rPr sz="1200" dirty="0">
                <a:cs typeface="Carlito"/>
              </a:rPr>
              <a:t>que la </a:t>
            </a:r>
            <a:r>
              <a:rPr sz="1200" spc="-5" dirty="0">
                <a:cs typeface="Carlito"/>
              </a:rPr>
              <a:t>causa </a:t>
            </a:r>
            <a:r>
              <a:rPr sz="1200" dirty="0">
                <a:cs typeface="Carlito"/>
              </a:rPr>
              <a:t>no </a:t>
            </a:r>
            <a:r>
              <a:rPr sz="1200" spc="-5" dirty="0">
                <a:cs typeface="Carlito"/>
              </a:rPr>
              <a:t>se </a:t>
            </a:r>
            <a:r>
              <a:rPr sz="1200" dirty="0">
                <a:cs typeface="Carlito"/>
              </a:rPr>
              <a:t>deba a </a:t>
            </a:r>
            <a:r>
              <a:rPr sz="1200" spc="-10" dirty="0">
                <a:cs typeface="Carlito"/>
              </a:rPr>
              <a:t>falta </a:t>
            </a:r>
            <a:r>
              <a:rPr sz="1200" dirty="0">
                <a:cs typeface="Carlito"/>
              </a:rPr>
              <a:t>de </a:t>
            </a:r>
            <a:r>
              <a:rPr sz="1200" spc="-5" dirty="0">
                <a:cs typeface="Carlito"/>
              </a:rPr>
              <a:t>conservación </a:t>
            </a:r>
            <a:r>
              <a:rPr sz="1200" dirty="0">
                <a:cs typeface="Carlito"/>
              </a:rPr>
              <a:t>y</a:t>
            </a:r>
            <a:r>
              <a:rPr sz="1200" spc="-95" dirty="0">
                <a:cs typeface="Carlito"/>
              </a:rPr>
              <a:t> </a:t>
            </a:r>
            <a:r>
              <a:rPr sz="1200" dirty="0">
                <a:cs typeface="Carlito"/>
              </a:rPr>
              <a:t>reparación.</a:t>
            </a:r>
          </a:p>
          <a:p>
            <a:pPr>
              <a:lnSpc>
                <a:spcPct val="100000"/>
              </a:lnSpc>
              <a:spcBef>
                <a:spcPts val="35"/>
              </a:spcBef>
            </a:pPr>
            <a:endParaRPr sz="1150" dirty="0">
              <a:cs typeface="Carlito"/>
            </a:endParaRPr>
          </a:p>
          <a:p>
            <a:pPr marL="756285" marR="236220" lvl="1" indent="-287020">
              <a:lnSpc>
                <a:spcPct val="100000"/>
              </a:lnSpc>
              <a:spcBef>
                <a:spcPts val="5"/>
              </a:spcBef>
              <a:buFont typeface="Arial"/>
              <a:buChar char="•"/>
              <a:tabLst>
                <a:tab pos="756285" algn="l"/>
                <a:tab pos="756920" algn="l"/>
              </a:tabLst>
            </a:pPr>
            <a:r>
              <a:rPr sz="1200" spc="-5" dirty="0">
                <a:cs typeface="Carlito"/>
              </a:rPr>
              <a:t>Cubiertos </a:t>
            </a:r>
            <a:r>
              <a:rPr sz="1200" dirty="0">
                <a:cs typeface="Carlito"/>
              </a:rPr>
              <a:t>los daños </a:t>
            </a:r>
            <a:r>
              <a:rPr sz="1200" spc="-5" dirty="0">
                <a:cs typeface="Carlito"/>
              </a:rPr>
              <a:t>por viento </a:t>
            </a:r>
            <a:r>
              <a:rPr sz="1200" spc="-10" dirty="0">
                <a:cs typeface="Carlito"/>
              </a:rPr>
              <a:t>con </a:t>
            </a:r>
            <a:r>
              <a:rPr sz="1200" spc="-5" dirty="0">
                <a:cs typeface="Carlito"/>
              </a:rPr>
              <a:t>velocidades </a:t>
            </a:r>
            <a:r>
              <a:rPr sz="1200" dirty="0">
                <a:cs typeface="Carlito"/>
              </a:rPr>
              <a:t>desde 80 </a:t>
            </a:r>
            <a:r>
              <a:rPr sz="1200" spc="-10" dirty="0">
                <a:cs typeface="Carlito"/>
              </a:rPr>
              <a:t>Kms/hora </a:t>
            </a:r>
            <a:r>
              <a:rPr sz="1200" dirty="0">
                <a:cs typeface="Carlito"/>
              </a:rPr>
              <a:t>y </a:t>
            </a:r>
            <a:r>
              <a:rPr sz="1200" spc="-5" dirty="0">
                <a:cs typeface="Carlito"/>
              </a:rPr>
              <a:t>hasta </a:t>
            </a:r>
            <a:r>
              <a:rPr sz="1200" dirty="0">
                <a:cs typeface="Carlito"/>
              </a:rPr>
              <a:t>120 </a:t>
            </a:r>
            <a:r>
              <a:rPr sz="1200" spc="-10" dirty="0">
                <a:cs typeface="Carlito"/>
              </a:rPr>
              <a:t>Kms/hora </a:t>
            </a:r>
            <a:r>
              <a:rPr sz="1200" spc="-5" dirty="0">
                <a:cs typeface="Carlito"/>
              </a:rPr>
              <a:t>(&gt; </a:t>
            </a:r>
            <a:r>
              <a:rPr sz="1200" dirty="0">
                <a:cs typeface="Carlito"/>
              </a:rPr>
              <a:t>120 </a:t>
            </a:r>
            <a:r>
              <a:rPr sz="1200" spc="-10" dirty="0">
                <a:cs typeface="Carlito"/>
              </a:rPr>
              <a:t>Kms/hora </a:t>
            </a:r>
            <a:r>
              <a:rPr sz="1200" spc="-5" dirty="0">
                <a:cs typeface="Carlito"/>
              </a:rPr>
              <a:t>Consorcio </a:t>
            </a:r>
            <a:r>
              <a:rPr sz="1200" dirty="0">
                <a:cs typeface="Carlito"/>
              </a:rPr>
              <a:t>de </a:t>
            </a:r>
            <a:r>
              <a:rPr sz="1200" spc="-5" dirty="0">
                <a:cs typeface="Carlito"/>
              </a:rPr>
              <a:t>Compensación </a:t>
            </a:r>
            <a:r>
              <a:rPr sz="1200" dirty="0">
                <a:cs typeface="Carlito"/>
              </a:rPr>
              <a:t>de </a:t>
            </a:r>
            <a:r>
              <a:rPr sz="1200" spc="-5" dirty="0">
                <a:cs typeface="Carlito"/>
              </a:rPr>
              <a:t>Seguros). Las  velocidades </a:t>
            </a:r>
            <a:r>
              <a:rPr sz="1200" dirty="0">
                <a:cs typeface="Carlito"/>
              </a:rPr>
              <a:t>de </a:t>
            </a:r>
            <a:r>
              <a:rPr sz="1200" spc="-5" dirty="0">
                <a:cs typeface="Carlito"/>
              </a:rPr>
              <a:t>viento </a:t>
            </a:r>
            <a:r>
              <a:rPr sz="1200" dirty="0">
                <a:cs typeface="Carlito"/>
              </a:rPr>
              <a:t>mínimas en </a:t>
            </a:r>
            <a:r>
              <a:rPr sz="1200" spc="-10" dirty="0">
                <a:cs typeface="Carlito"/>
              </a:rPr>
              <a:t>otros </a:t>
            </a:r>
            <a:r>
              <a:rPr sz="1200" spc="-5" dirty="0">
                <a:cs typeface="Carlito"/>
              </a:rPr>
              <a:t>productos </a:t>
            </a:r>
            <a:r>
              <a:rPr sz="1200" dirty="0">
                <a:cs typeface="Carlito"/>
              </a:rPr>
              <a:t>del </a:t>
            </a:r>
            <a:r>
              <a:rPr sz="1200" spc="-5" dirty="0">
                <a:cs typeface="Carlito"/>
              </a:rPr>
              <a:t>mercado oscilan entre </a:t>
            </a:r>
            <a:r>
              <a:rPr sz="1200" dirty="0">
                <a:cs typeface="Carlito"/>
              </a:rPr>
              <a:t>80 </a:t>
            </a:r>
            <a:r>
              <a:rPr sz="1200" spc="-10" dirty="0">
                <a:cs typeface="Carlito"/>
              </a:rPr>
              <a:t>Kms/hora, </a:t>
            </a:r>
            <a:r>
              <a:rPr sz="1200" spc="-5" dirty="0">
                <a:cs typeface="Carlito"/>
              </a:rPr>
              <a:t>pero también </a:t>
            </a:r>
            <a:r>
              <a:rPr sz="1200" dirty="0">
                <a:cs typeface="Carlito"/>
              </a:rPr>
              <a:t>en 96 </a:t>
            </a:r>
            <a:r>
              <a:rPr sz="1200" spc="-10" dirty="0">
                <a:cs typeface="Carlito"/>
              </a:rPr>
              <a:t>Kms/</a:t>
            </a:r>
            <a:r>
              <a:rPr sz="1200" spc="15" dirty="0">
                <a:cs typeface="Carlito"/>
              </a:rPr>
              <a:t> </a:t>
            </a:r>
            <a:r>
              <a:rPr sz="1200" spc="-5" dirty="0">
                <a:cs typeface="Carlito"/>
              </a:rPr>
              <a:t>hora.</a:t>
            </a:r>
            <a:endParaRPr sz="1200" dirty="0">
              <a:cs typeface="Carlito"/>
            </a:endParaRPr>
          </a:p>
          <a:p>
            <a:pPr lvl="1">
              <a:lnSpc>
                <a:spcPct val="100000"/>
              </a:lnSpc>
              <a:spcBef>
                <a:spcPts val="35"/>
              </a:spcBef>
              <a:buFont typeface="Arial"/>
              <a:buChar char="•"/>
            </a:pPr>
            <a:endParaRPr sz="1150" dirty="0">
              <a:cs typeface="Carlito"/>
            </a:endParaRPr>
          </a:p>
          <a:p>
            <a:pPr marL="299085" indent="-287020">
              <a:lnSpc>
                <a:spcPct val="100000"/>
              </a:lnSpc>
              <a:buFont typeface="Arial"/>
              <a:buChar char="•"/>
              <a:tabLst>
                <a:tab pos="299085" algn="l"/>
                <a:tab pos="299720" algn="l"/>
              </a:tabLst>
            </a:pPr>
            <a:r>
              <a:rPr sz="1200" spc="-5" dirty="0">
                <a:cs typeface="Carlito"/>
              </a:rPr>
              <a:t>Se cubre </a:t>
            </a:r>
            <a:r>
              <a:rPr sz="1200" dirty="0">
                <a:cs typeface="Carlito"/>
              </a:rPr>
              <a:t>en </a:t>
            </a:r>
            <a:r>
              <a:rPr sz="1200" spc="-5" dirty="0">
                <a:cs typeface="Carlito"/>
              </a:rPr>
              <a:t>todas </a:t>
            </a:r>
            <a:r>
              <a:rPr sz="1200" dirty="0">
                <a:cs typeface="Carlito"/>
              </a:rPr>
              <a:t>las </a:t>
            </a:r>
            <a:r>
              <a:rPr sz="1200" spc="-5" dirty="0">
                <a:cs typeface="Carlito"/>
              </a:rPr>
              <a:t>configuración </a:t>
            </a:r>
            <a:r>
              <a:rPr sz="1200" dirty="0">
                <a:cs typeface="Carlito"/>
              </a:rPr>
              <a:t>la </a:t>
            </a:r>
            <a:r>
              <a:rPr sz="1200" spc="-5" dirty="0">
                <a:cs typeface="Carlito"/>
              </a:rPr>
              <a:t>sustitución </a:t>
            </a:r>
            <a:r>
              <a:rPr sz="1200" dirty="0">
                <a:cs typeface="Carlito"/>
              </a:rPr>
              <a:t>de </a:t>
            </a:r>
            <a:r>
              <a:rPr sz="1200" spc="-5" dirty="0">
                <a:cs typeface="Carlito"/>
              </a:rPr>
              <a:t>cerraduras por </a:t>
            </a:r>
            <a:r>
              <a:rPr sz="1200" spc="-10" dirty="0">
                <a:cs typeface="Carlito"/>
              </a:rPr>
              <a:t>extravío </a:t>
            </a:r>
            <a:r>
              <a:rPr sz="1200" spc="-5" dirty="0">
                <a:cs typeface="Carlito"/>
              </a:rPr>
              <a:t>(no </a:t>
            </a:r>
            <a:r>
              <a:rPr sz="1200" dirty="0">
                <a:cs typeface="Carlito"/>
              </a:rPr>
              <a:t>es una </a:t>
            </a:r>
            <a:r>
              <a:rPr sz="1200" spc="-5" dirty="0">
                <a:cs typeface="Carlito"/>
              </a:rPr>
              <a:t>cobertura</a:t>
            </a:r>
            <a:r>
              <a:rPr sz="1200" spc="-110" dirty="0">
                <a:cs typeface="Carlito"/>
              </a:rPr>
              <a:t> </a:t>
            </a:r>
            <a:r>
              <a:rPr sz="1200" spc="-5" dirty="0">
                <a:cs typeface="Carlito"/>
              </a:rPr>
              <a:t>frecuente).</a:t>
            </a:r>
            <a:endParaRPr sz="1200" dirty="0">
              <a:cs typeface="Carlito"/>
            </a:endParaRPr>
          </a:p>
          <a:p>
            <a:pPr>
              <a:lnSpc>
                <a:spcPct val="100000"/>
              </a:lnSpc>
              <a:spcBef>
                <a:spcPts val="35"/>
              </a:spcBef>
              <a:buFont typeface="Arial"/>
              <a:buChar char="•"/>
            </a:pPr>
            <a:endParaRPr sz="1150" dirty="0">
              <a:cs typeface="Carlito"/>
            </a:endParaRPr>
          </a:p>
          <a:p>
            <a:pPr marL="299085" marR="48260" indent="-287020">
              <a:lnSpc>
                <a:spcPct val="100000"/>
              </a:lnSpc>
              <a:buFont typeface="Arial"/>
              <a:buChar char="•"/>
              <a:tabLst>
                <a:tab pos="299085" algn="l"/>
                <a:tab pos="299720" algn="l"/>
              </a:tabLst>
            </a:pPr>
            <a:r>
              <a:rPr sz="1200" spc="-5" dirty="0">
                <a:cs typeface="Carlito"/>
              </a:rPr>
              <a:t>La </a:t>
            </a:r>
            <a:r>
              <a:rPr sz="1200" spc="-10" dirty="0">
                <a:cs typeface="Carlito"/>
              </a:rPr>
              <a:t>garantía </a:t>
            </a:r>
            <a:r>
              <a:rPr sz="1200" dirty="0">
                <a:cs typeface="Carlito"/>
              </a:rPr>
              <a:t>de </a:t>
            </a:r>
            <a:r>
              <a:rPr sz="1200" spc="-5" dirty="0">
                <a:cs typeface="Carlito"/>
              </a:rPr>
              <a:t>Protección Jurídica </a:t>
            </a:r>
            <a:r>
              <a:rPr sz="1200" spc="-10" dirty="0">
                <a:cs typeface="Carlito"/>
              </a:rPr>
              <a:t>Integral </a:t>
            </a:r>
            <a:r>
              <a:rPr sz="1200" spc="-5" dirty="0">
                <a:cs typeface="Carlito"/>
              </a:rPr>
              <a:t>cubre </a:t>
            </a:r>
            <a:r>
              <a:rPr sz="1200" dirty="0">
                <a:cs typeface="Carlito"/>
              </a:rPr>
              <a:t>los </a:t>
            </a:r>
            <a:r>
              <a:rPr sz="1200" spc="-5" dirty="0">
                <a:cs typeface="Carlito"/>
              </a:rPr>
              <a:t>aspectos </a:t>
            </a:r>
            <a:r>
              <a:rPr sz="1200" dirty="0">
                <a:cs typeface="Carlito"/>
              </a:rPr>
              <a:t>más </a:t>
            </a:r>
            <a:r>
              <a:rPr sz="1200" spc="-5" dirty="0">
                <a:cs typeface="Carlito"/>
              </a:rPr>
              <a:t>significativos tanto </a:t>
            </a:r>
            <a:r>
              <a:rPr sz="1200" dirty="0">
                <a:cs typeface="Carlito"/>
              </a:rPr>
              <a:t>en la vivienda </a:t>
            </a:r>
            <a:r>
              <a:rPr sz="1200" spc="-10" dirty="0">
                <a:cs typeface="Carlito"/>
              </a:rPr>
              <a:t>como </a:t>
            </a:r>
            <a:r>
              <a:rPr sz="1200" dirty="0">
                <a:cs typeface="Carlito"/>
              </a:rPr>
              <a:t>en el </a:t>
            </a:r>
            <a:r>
              <a:rPr sz="1200" spc="-5" dirty="0">
                <a:cs typeface="Carlito"/>
              </a:rPr>
              <a:t>ámbito </a:t>
            </a:r>
            <a:r>
              <a:rPr sz="1200" spc="-15" dirty="0">
                <a:cs typeface="Carlito"/>
              </a:rPr>
              <a:t>familiar, </a:t>
            </a:r>
            <a:r>
              <a:rPr sz="1200" dirty="0">
                <a:cs typeface="Carlito"/>
              </a:rPr>
              <a:t>desde un </a:t>
            </a:r>
            <a:r>
              <a:rPr sz="1200" spc="-5" dirty="0">
                <a:cs typeface="Carlito"/>
              </a:rPr>
              <a:t>asesoramiento </a:t>
            </a:r>
            <a:r>
              <a:rPr sz="1200" spc="-10" dirty="0">
                <a:cs typeface="Carlito"/>
              </a:rPr>
              <a:t>telefónico </a:t>
            </a:r>
            <a:r>
              <a:rPr sz="1200" spc="-10" dirty="0">
                <a:solidFill>
                  <a:srgbClr val="FF0000"/>
                </a:solidFill>
                <a:cs typeface="Carlito"/>
              </a:rPr>
              <a:t> </a:t>
            </a:r>
            <a:r>
              <a:rPr sz="1200" dirty="0">
                <a:solidFill>
                  <a:srgbClr val="FF0000"/>
                </a:solidFill>
                <a:cs typeface="Carlito"/>
              </a:rPr>
              <a:t>de </a:t>
            </a:r>
            <a:r>
              <a:rPr sz="1200" spc="-5" dirty="0">
                <a:solidFill>
                  <a:srgbClr val="FF0000"/>
                </a:solidFill>
                <a:cs typeface="Carlito"/>
              </a:rPr>
              <a:t>consultas </a:t>
            </a:r>
            <a:r>
              <a:rPr sz="1200" dirty="0">
                <a:solidFill>
                  <a:srgbClr val="FF0000"/>
                </a:solidFill>
                <a:cs typeface="Carlito"/>
              </a:rPr>
              <a:t>ilimitadas </a:t>
            </a:r>
            <a:r>
              <a:rPr sz="1200" spc="-5" dirty="0">
                <a:cs typeface="Carlito"/>
              </a:rPr>
              <a:t>hasta </a:t>
            </a:r>
            <a:r>
              <a:rPr sz="1200" dirty="0">
                <a:cs typeface="Carlito"/>
              </a:rPr>
              <a:t>la </a:t>
            </a:r>
            <a:r>
              <a:rPr sz="1200" spc="-5" dirty="0">
                <a:cs typeface="Carlito"/>
              </a:rPr>
              <a:t>defensa judicial (según </a:t>
            </a:r>
            <a:r>
              <a:rPr sz="1200" dirty="0">
                <a:cs typeface="Carlito"/>
              </a:rPr>
              <a:t>qué </a:t>
            </a:r>
            <a:r>
              <a:rPr sz="1200" spc="-5" dirty="0">
                <a:cs typeface="Carlito"/>
              </a:rPr>
              <a:t>evento) </a:t>
            </a:r>
            <a:r>
              <a:rPr sz="1200" dirty="0">
                <a:cs typeface="Carlito"/>
              </a:rPr>
              <a:t>pasando </a:t>
            </a:r>
            <a:r>
              <a:rPr sz="1200" spc="-5" dirty="0">
                <a:cs typeface="Carlito"/>
              </a:rPr>
              <a:t>por reclamaciones extrajudiciales </a:t>
            </a:r>
            <a:r>
              <a:rPr sz="1200" dirty="0">
                <a:cs typeface="Carlito"/>
              </a:rPr>
              <a:t>o </a:t>
            </a:r>
            <a:r>
              <a:rPr sz="1200" spc="-5" dirty="0">
                <a:cs typeface="Carlito"/>
              </a:rPr>
              <a:t>ayuda </a:t>
            </a:r>
            <a:r>
              <a:rPr sz="1200" dirty="0">
                <a:cs typeface="Carlito"/>
              </a:rPr>
              <a:t>en la </a:t>
            </a:r>
            <a:r>
              <a:rPr sz="1200" spc="-5" dirty="0">
                <a:cs typeface="Carlito"/>
              </a:rPr>
              <a:t>tramitación </a:t>
            </a:r>
            <a:r>
              <a:rPr sz="1200" dirty="0">
                <a:cs typeface="Carlito"/>
              </a:rPr>
              <a:t>de</a:t>
            </a:r>
            <a:r>
              <a:rPr sz="1200" spc="-100" dirty="0">
                <a:cs typeface="Carlito"/>
              </a:rPr>
              <a:t> </a:t>
            </a:r>
            <a:r>
              <a:rPr sz="1200" dirty="0">
                <a:cs typeface="Carlito"/>
              </a:rPr>
              <a:t>documentos.</a:t>
            </a:r>
          </a:p>
        </p:txBody>
      </p:sp>
      <p:sp>
        <p:nvSpPr>
          <p:cNvPr id="159" name="object 13">
            <a:extLst>
              <a:ext uri="{FF2B5EF4-FFF2-40B4-BE49-F238E27FC236}">
                <a16:creationId xmlns:a16="http://schemas.microsoft.com/office/drawing/2014/main" id="{0AB80607-997A-4D50-91A6-0F9F4930F90A}"/>
              </a:ext>
            </a:extLst>
          </p:cNvPr>
          <p:cNvSpPr txBox="1"/>
          <p:nvPr/>
        </p:nvSpPr>
        <p:spPr>
          <a:xfrm>
            <a:off x="1248155" y="4643628"/>
            <a:ext cx="10628630" cy="1910080"/>
          </a:xfrm>
          <a:prstGeom prst="rect">
            <a:avLst/>
          </a:prstGeom>
          <a:ln w="12192">
            <a:solidFill>
              <a:srgbClr val="2E528F"/>
            </a:solidFill>
          </a:ln>
        </p:spPr>
        <p:txBody>
          <a:bodyPr vert="horz" wrap="square" lIns="0" tIns="0" rIns="0" bIns="0" rtlCol="0">
            <a:spAutoFit/>
          </a:bodyPr>
          <a:lstStyle/>
          <a:p>
            <a:pPr marL="92075">
              <a:lnSpc>
                <a:spcPts val="1675"/>
              </a:lnSpc>
            </a:pPr>
            <a:r>
              <a:rPr sz="1400" b="1" spc="-5" dirty="0">
                <a:solidFill>
                  <a:srgbClr val="E10000"/>
                </a:solidFill>
                <a:cs typeface="Carlito"/>
              </a:rPr>
              <a:t>Asistencia en el Hogar diferencial con respecto </a:t>
            </a:r>
            <a:r>
              <a:rPr sz="1400" b="1" dirty="0">
                <a:solidFill>
                  <a:srgbClr val="E10000"/>
                </a:solidFill>
                <a:cs typeface="Carlito"/>
              </a:rPr>
              <a:t>al</a:t>
            </a:r>
            <a:r>
              <a:rPr sz="1400" b="1" spc="-145" dirty="0">
                <a:solidFill>
                  <a:srgbClr val="E10000"/>
                </a:solidFill>
                <a:cs typeface="Carlito"/>
              </a:rPr>
              <a:t> </a:t>
            </a:r>
            <a:r>
              <a:rPr sz="1400" b="1" spc="-5" dirty="0">
                <a:solidFill>
                  <a:srgbClr val="E10000"/>
                </a:solidFill>
                <a:cs typeface="Carlito"/>
              </a:rPr>
              <a:t>mercado:</a:t>
            </a:r>
            <a:endParaRPr sz="1400">
              <a:cs typeface="Carlito"/>
            </a:endParaRPr>
          </a:p>
          <a:p>
            <a:pPr>
              <a:lnSpc>
                <a:spcPct val="100000"/>
              </a:lnSpc>
              <a:spcBef>
                <a:spcPts val="50"/>
              </a:spcBef>
            </a:pPr>
            <a:endParaRPr sz="1350">
              <a:cs typeface="Carlito"/>
            </a:endParaRPr>
          </a:p>
          <a:p>
            <a:pPr marL="378460" marR="81280" indent="-287020" algn="just">
              <a:lnSpc>
                <a:spcPct val="100000"/>
              </a:lnSpc>
              <a:buChar char="-"/>
              <a:tabLst>
                <a:tab pos="379095" algn="l"/>
              </a:tabLst>
            </a:pPr>
            <a:r>
              <a:rPr sz="1200" spc="-5" dirty="0">
                <a:cs typeface="Carlito"/>
              </a:rPr>
              <a:t>Asistencia </a:t>
            </a:r>
            <a:r>
              <a:rPr sz="1200" dirty="0">
                <a:cs typeface="Carlito"/>
              </a:rPr>
              <a:t>de </a:t>
            </a:r>
            <a:r>
              <a:rPr sz="1200" spc="-10" dirty="0">
                <a:cs typeface="Carlito"/>
              </a:rPr>
              <a:t>reparación </a:t>
            </a:r>
            <a:r>
              <a:rPr sz="1200" u="sng" spc="-10" dirty="0">
                <a:uFill>
                  <a:solidFill>
                    <a:srgbClr val="000000"/>
                  </a:solidFill>
                </a:uFill>
                <a:cs typeface="Carlito"/>
              </a:rPr>
              <a:t>para </a:t>
            </a:r>
            <a:r>
              <a:rPr sz="1200" u="sng" spc="-5" dirty="0">
                <a:uFill>
                  <a:solidFill>
                    <a:srgbClr val="000000"/>
                  </a:solidFill>
                </a:uFill>
                <a:cs typeface="Carlito"/>
              </a:rPr>
              <a:t>daños </a:t>
            </a:r>
            <a:r>
              <a:rPr sz="1200" u="sng" dirty="0">
                <a:uFill>
                  <a:solidFill>
                    <a:srgbClr val="000000"/>
                  </a:solidFill>
                </a:uFill>
                <a:cs typeface="Carlito"/>
              </a:rPr>
              <a:t>no </a:t>
            </a:r>
            <a:r>
              <a:rPr sz="1200" u="sng" spc="-5" dirty="0">
                <a:uFill>
                  <a:solidFill>
                    <a:srgbClr val="000000"/>
                  </a:solidFill>
                </a:uFill>
                <a:cs typeface="Carlito"/>
              </a:rPr>
              <a:t>cubiertos</a:t>
            </a:r>
            <a:r>
              <a:rPr sz="1200" spc="-5" dirty="0">
                <a:cs typeface="Carlito"/>
              </a:rPr>
              <a:t> </a:t>
            </a:r>
            <a:r>
              <a:rPr sz="1200" dirty="0">
                <a:cs typeface="Carlito"/>
              </a:rPr>
              <a:t>en las </a:t>
            </a:r>
            <a:r>
              <a:rPr sz="1200" spc="-5" dirty="0">
                <a:cs typeface="Carlito"/>
              </a:rPr>
              <a:t>modalidades Ampliada </a:t>
            </a:r>
            <a:r>
              <a:rPr sz="1200" dirty="0">
                <a:cs typeface="Carlito"/>
              </a:rPr>
              <a:t>y </a:t>
            </a:r>
            <a:r>
              <a:rPr sz="1200" spc="-5" dirty="0">
                <a:cs typeface="Carlito"/>
              </a:rPr>
              <a:t>Premium, </a:t>
            </a:r>
            <a:r>
              <a:rPr sz="1200" spc="-10" dirty="0">
                <a:cs typeface="Carlito"/>
              </a:rPr>
              <a:t>diferenciales con </a:t>
            </a:r>
            <a:r>
              <a:rPr sz="1200" dirty="0">
                <a:cs typeface="Carlito"/>
              </a:rPr>
              <a:t>el </a:t>
            </a:r>
            <a:r>
              <a:rPr sz="1200" spc="-5" dirty="0">
                <a:cs typeface="Carlito"/>
              </a:rPr>
              <a:t>mercado. Los servicios </a:t>
            </a:r>
            <a:r>
              <a:rPr sz="1200" dirty="0">
                <a:cs typeface="Carlito"/>
              </a:rPr>
              <a:t>de </a:t>
            </a:r>
            <a:r>
              <a:rPr sz="1200" spc="-10" dirty="0">
                <a:cs typeface="Carlito"/>
              </a:rPr>
              <a:t>reparación </a:t>
            </a:r>
            <a:r>
              <a:rPr sz="1200" spc="-5" dirty="0">
                <a:cs typeface="Carlito"/>
              </a:rPr>
              <a:t>se extienden </a:t>
            </a:r>
            <a:r>
              <a:rPr sz="1200" dirty="0">
                <a:cs typeface="Carlito"/>
              </a:rPr>
              <a:t>a  </a:t>
            </a:r>
            <a:r>
              <a:rPr sz="1200" spc="-10" dirty="0">
                <a:cs typeface="Carlito"/>
              </a:rPr>
              <a:t>distintos </a:t>
            </a:r>
            <a:r>
              <a:rPr sz="1200" spc="-5" dirty="0">
                <a:cs typeface="Carlito"/>
              </a:rPr>
              <a:t>ámbitos relacionados </a:t>
            </a:r>
            <a:r>
              <a:rPr sz="1200" spc="-10" dirty="0">
                <a:cs typeface="Carlito"/>
              </a:rPr>
              <a:t>con </a:t>
            </a:r>
            <a:r>
              <a:rPr sz="1200" dirty="0">
                <a:cs typeface="Carlito"/>
              </a:rPr>
              <a:t>la </a:t>
            </a:r>
            <a:r>
              <a:rPr sz="1200" spc="-5" dirty="0">
                <a:cs typeface="Carlito"/>
              </a:rPr>
              <a:t>vivienda, desde </a:t>
            </a:r>
            <a:r>
              <a:rPr sz="1200" dirty="0">
                <a:cs typeface="Carlito"/>
              </a:rPr>
              <a:t>la </a:t>
            </a:r>
            <a:r>
              <a:rPr sz="1200" spc="-10" dirty="0">
                <a:cs typeface="Carlito"/>
              </a:rPr>
              <a:t>fontanería, </a:t>
            </a:r>
            <a:r>
              <a:rPr sz="1200" spc="-5" dirty="0">
                <a:cs typeface="Carlito"/>
              </a:rPr>
              <a:t>pasando por </a:t>
            </a:r>
            <a:r>
              <a:rPr sz="1200" dirty="0">
                <a:cs typeface="Carlito"/>
              </a:rPr>
              <a:t>la </a:t>
            </a:r>
            <a:r>
              <a:rPr sz="1200" spc="-10" dirty="0">
                <a:cs typeface="Carlito"/>
              </a:rPr>
              <a:t>reparación </a:t>
            </a:r>
            <a:r>
              <a:rPr sz="1200" dirty="0">
                <a:cs typeface="Carlito"/>
              </a:rPr>
              <a:t>de </a:t>
            </a:r>
            <a:r>
              <a:rPr sz="1200" spc="-10" dirty="0">
                <a:cs typeface="Carlito"/>
              </a:rPr>
              <a:t>aparatos </a:t>
            </a:r>
            <a:r>
              <a:rPr sz="1200" spc="-5" dirty="0">
                <a:cs typeface="Carlito"/>
              </a:rPr>
              <a:t>(línea blanca, línea marrón </a:t>
            </a:r>
            <a:r>
              <a:rPr sz="1200" dirty="0">
                <a:cs typeface="Carlito"/>
              </a:rPr>
              <a:t>y </a:t>
            </a:r>
            <a:r>
              <a:rPr sz="1200" spc="-5" dirty="0">
                <a:cs typeface="Carlito"/>
              </a:rPr>
              <a:t>asistencia </a:t>
            </a:r>
            <a:r>
              <a:rPr sz="1200" dirty="0">
                <a:cs typeface="Carlito"/>
              </a:rPr>
              <a:t>en </a:t>
            </a:r>
            <a:r>
              <a:rPr sz="1200" spc="-5" dirty="0">
                <a:cs typeface="Carlito"/>
              </a:rPr>
              <a:t>remoto </a:t>
            </a:r>
            <a:r>
              <a:rPr sz="1200" dirty="0">
                <a:cs typeface="Carlito"/>
              </a:rPr>
              <a:t>y </a:t>
            </a:r>
            <a:r>
              <a:rPr sz="1200" spc="-15" dirty="0">
                <a:cs typeface="Carlito"/>
              </a:rPr>
              <a:t>en  </a:t>
            </a:r>
            <a:r>
              <a:rPr sz="1200" spc="-5" dirty="0">
                <a:cs typeface="Carlito"/>
              </a:rPr>
              <a:t>su caso presencial </a:t>
            </a:r>
            <a:r>
              <a:rPr sz="1200" spc="-10" dirty="0">
                <a:cs typeface="Carlito"/>
              </a:rPr>
              <a:t>con reparación </a:t>
            </a:r>
            <a:r>
              <a:rPr sz="1200" dirty="0">
                <a:cs typeface="Carlito"/>
              </a:rPr>
              <a:t>de </a:t>
            </a:r>
            <a:r>
              <a:rPr sz="1200" spc="-10" dirty="0">
                <a:cs typeface="Carlito"/>
              </a:rPr>
              <a:t>ordenadores) </a:t>
            </a:r>
            <a:r>
              <a:rPr sz="1200" dirty="0">
                <a:cs typeface="Carlito"/>
              </a:rPr>
              <a:t>así </a:t>
            </a:r>
            <a:r>
              <a:rPr sz="1200" spc="-10" dirty="0">
                <a:cs typeface="Carlito"/>
              </a:rPr>
              <a:t>como aparatos </a:t>
            </a:r>
            <a:r>
              <a:rPr sz="1200" spc="-5" dirty="0">
                <a:cs typeface="Carlito"/>
              </a:rPr>
              <a:t>de aire </a:t>
            </a:r>
            <a:r>
              <a:rPr sz="1200" spc="-10" dirty="0">
                <a:cs typeface="Carlito"/>
              </a:rPr>
              <a:t>acondicionado, calderas </a:t>
            </a:r>
            <a:r>
              <a:rPr sz="1200" dirty="0">
                <a:cs typeface="Carlito"/>
              </a:rPr>
              <a:t>y </a:t>
            </a:r>
            <a:r>
              <a:rPr sz="1200" spc="-10" dirty="0">
                <a:cs typeface="Carlito"/>
              </a:rPr>
              <a:t>calentadores </a:t>
            </a:r>
            <a:r>
              <a:rPr sz="1200" dirty="0">
                <a:cs typeface="Carlito"/>
              </a:rPr>
              <a:t>y </a:t>
            </a:r>
            <a:r>
              <a:rPr sz="1200" spc="-5" dirty="0">
                <a:cs typeface="Carlito"/>
              </a:rPr>
              <a:t>persianas. </a:t>
            </a:r>
            <a:r>
              <a:rPr sz="1200" dirty="0">
                <a:cs typeface="Carlito"/>
              </a:rPr>
              <a:t>En </a:t>
            </a:r>
            <a:r>
              <a:rPr sz="1200" spc="-5" dirty="0">
                <a:cs typeface="Carlito"/>
              </a:rPr>
              <a:t>electrodomésticos </a:t>
            </a:r>
            <a:r>
              <a:rPr sz="1200" dirty="0">
                <a:cs typeface="Carlito"/>
              </a:rPr>
              <a:t>no </a:t>
            </a:r>
            <a:r>
              <a:rPr sz="1200" spc="-10" dirty="0">
                <a:cs typeface="Carlito"/>
              </a:rPr>
              <a:t>hay  </a:t>
            </a:r>
            <a:r>
              <a:rPr sz="1200" spc="-5" dirty="0">
                <a:cs typeface="Carlito"/>
              </a:rPr>
              <a:t>límite </a:t>
            </a:r>
            <a:r>
              <a:rPr sz="1200" dirty="0">
                <a:cs typeface="Carlito"/>
              </a:rPr>
              <a:t>de </a:t>
            </a:r>
            <a:r>
              <a:rPr sz="1200" spc="-5" dirty="0">
                <a:cs typeface="Carlito"/>
              </a:rPr>
              <a:t>antigüedad </a:t>
            </a:r>
            <a:r>
              <a:rPr sz="1200" dirty="0">
                <a:cs typeface="Carlito"/>
              </a:rPr>
              <a:t>de la máquina </a:t>
            </a:r>
            <a:r>
              <a:rPr sz="1200" spc="-5" dirty="0">
                <a:cs typeface="Carlito"/>
              </a:rPr>
              <a:t>(los productos </a:t>
            </a:r>
            <a:r>
              <a:rPr sz="1200" dirty="0">
                <a:cs typeface="Carlito"/>
              </a:rPr>
              <a:t>de la </a:t>
            </a:r>
            <a:r>
              <a:rPr sz="1200" spc="-5" dirty="0">
                <a:cs typeface="Carlito"/>
              </a:rPr>
              <a:t>competencia suelen incorporarlos </a:t>
            </a:r>
            <a:r>
              <a:rPr sz="1200" spc="-10" dirty="0">
                <a:cs typeface="Carlito"/>
              </a:rPr>
              <a:t>para excluir</a:t>
            </a:r>
            <a:r>
              <a:rPr sz="1200" spc="-75" dirty="0">
                <a:cs typeface="Carlito"/>
              </a:rPr>
              <a:t> </a:t>
            </a:r>
            <a:r>
              <a:rPr sz="1200" spc="-5" dirty="0">
                <a:cs typeface="Carlito"/>
              </a:rPr>
              <a:t>cobertura).</a:t>
            </a:r>
            <a:endParaRPr sz="1200">
              <a:cs typeface="Carlito"/>
            </a:endParaRPr>
          </a:p>
          <a:p>
            <a:pPr>
              <a:lnSpc>
                <a:spcPct val="100000"/>
              </a:lnSpc>
              <a:spcBef>
                <a:spcPts val="40"/>
              </a:spcBef>
              <a:buFont typeface="Carlito"/>
              <a:buChar char="-"/>
            </a:pPr>
            <a:endParaRPr sz="1150">
              <a:cs typeface="Carlito"/>
            </a:endParaRPr>
          </a:p>
          <a:p>
            <a:pPr marL="378460" indent="-287020">
              <a:lnSpc>
                <a:spcPct val="100000"/>
              </a:lnSpc>
              <a:buChar char="-"/>
              <a:tabLst>
                <a:tab pos="378460" algn="l"/>
                <a:tab pos="379095" algn="l"/>
              </a:tabLst>
            </a:pPr>
            <a:r>
              <a:rPr sz="1200" spc="-5" dirty="0">
                <a:cs typeface="Carlito"/>
              </a:rPr>
              <a:t>Servicio </a:t>
            </a:r>
            <a:r>
              <a:rPr sz="1200" dirty="0">
                <a:cs typeface="Carlito"/>
              </a:rPr>
              <a:t>de </a:t>
            </a:r>
            <a:r>
              <a:rPr sz="1200" spc="-5" dirty="0">
                <a:cs typeface="Carlito"/>
              </a:rPr>
              <a:t>Bricoasistencia (Manitas) </a:t>
            </a:r>
            <a:r>
              <a:rPr sz="1200" dirty="0">
                <a:cs typeface="Carlito"/>
              </a:rPr>
              <a:t>en la modalidad</a:t>
            </a:r>
            <a:r>
              <a:rPr sz="1200" spc="-20" dirty="0">
                <a:cs typeface="Carlito"/>
              </a:rPr>
              <a:t> </a:t>
            </a:r>
            <a:r>
              <a:rPr sz="1200" dirty="0">
                <a:cs typeface="Carlito"/>
              </a:rPr>
              <a:t>Premium.</a:t>
            </a:r>
            <a:endParaRPr sz="1200">
              <a:cs typeface="Carlito"/>
            </a:endParaRPr>
          </a:p>
          <a:p>
            <a:pPr>
              <a:lnSpc>
                <a:spcPct val="100000"/>
              </a:lnSpc>
              <a:spcBef>
                <a:spcPts val="35"/>
              </a:spcBef>
              <a:buFont typeface="Carlito"/>
              <a:buChar char="-"/>
            </a:pPr>
            <a:endParaRPr sz="1150">
              <a:cs typeface="Carlito"/>
            </a:endParaRPr>
          </a:p>
          <a:p>
            <a:pPr marL="378460" indent="-287020">
              <a:lnSpc>
                <a:spcPct val="100000"/>
              </a:lnSpc>
              <a:buChar char="-"/>
              <a:tabLst>
                <a:tab pos="378460" algn="l"/>
                <a:tab pos="379095" algn="l"/>
              </a:tabLst>
            </a:pPr>
            <a:r>
              <a:rPr sz="1200" spc="-5" dirty="0">
                <a:cs typeface="Carlito"/>
              </a:rPr>
              <a:t>Servicio </a:t>
            </a:r>
            <a:r>
              <a:rPr sz="1200" dirty="0">
                <a:cs typeface="Carlito"/>
              </a:rPr>
              <a:t>de </a:t>
            </a:r>
            <a:r>
              <a:rPr sz="1200" spc="-5" dirty="0">
                <a:cs typeface="Carlito"/>
              </a:rPr>
              <a:t>reparaciones </a:t>
            </a:r>
            <a:r>
              <a:rPr sz="1200" spc="-10" dirty="0">
                <a:cs typeface="Carlito"/>
              </a:rPr>
              <a:t>urgentes </a:t>
            </a:r>
            <a:r>
              <a:rPr sz="1200" u="sng" spc="-10" dirty="0">
                <a:uFill>
                  <a:solidFill>
                    <a:srgbClr val="000000"/>
                  </a:solidFill>
                </a:uFill>
                <a:cs typeface="Carlito"/>
              </a:rPr>
              <a:t>para </a:t>
            </a:r>
            <a:r>
              <a:rPr sz="1200" u="sng" dirty="0">
                <a:uFill>
                  <a:solidFill>
                    <a:srgbClr val="000000"/>
                  </a:solidFill>
                </a:uFill>
                <a:cs typeface="Carlito"/>
              </a:rPr>
              <a:t>daños no </a:t>
            </a:r>
            <a:r>
              <a:rPr sz="1200" u="sng" spc="-5" dirty="0">
                <a:uFill>
                  <a:solidFill>
                    <a:srgbClr val="000000"/>
                  </a:solidFill>
                </a:uFill>
                <a:cs typeface="Carlito"/>
              </a:rPr>
              <a:t>cubiertos</a:t>
            </a:r>
            <a:r>
              <a:rPr sz="1200" spc="-5" dirty="0">
                <a:cs typeface="Carlito"/>
              </a:rPr>
              <a:t> </a:t>
            </a:r>
            <a:r>
              <a:rPr sz="1200" dirty="0">
                <a:cs typeface="Carlito"/>
              </a:rPr>
              <a:t>en la modalidad </a:t>
            </a:r>
            <a:r>
              <a:rPr sz="1200" spc="-5" dirty="0">
                <a:cs typeface="Carlito"/>
              </a:rPr>
              <a:t>Básico </a:t>
            </a:r>
            <a:r>
              <a:rPr sz="1200" dirty="0">
                <a:cs typeface="Carlito"/>
              </a:rPr>
              <a:t>Plus de </a:t>
            </a:r>
            <a:r>
              <a:rPr sz="1200" spc="-5" dirty="0">
                <a:cs typeface="Carlito"/>
              </a:rPr>
              <a:t>cerrajería, fontanería </a:t>
            </a:r>
            <a:r>
              <a:rPr sz="1200" dirty="0">
                <a:cs typeface="Carlito"/>
              </a:rPr>
              <a:t>y</a:t>
            </a:r>
            <a:r>
              <a:rPr sz="1200" spc="-90" dirty="0">
                <a:cs typeface="Carlito"/>
              </a:rPr>
              <a:t> </a:t>
            </a:r>
            <a:r>
              <a:rPr sz="1200" dirty="0">
                <a:cs typeface="Carlito"/>
              </a:rPr>
              <a:t>electricidad.</a:t>
            </a:r>
            <a:endParaRPr sz="1200">
              <a:cs typeface="Carlito"/>
            </a:endParaRPr>
          </a:p>
        </p:txBody>
      </p:sp>
      <p:grpSp>
        <p:nvGrpSpPr>
          <p:cNvPr id="160" name="object 14">
            <a:extLst>
              <a:ext uri="{FF2B5EF4-FFF2-40B4-BE49-F238E27FC236}">
                <a16:creationId xmlns:a16="http://schemas.microsoft.com/office/drawing/2014/main" id="{F117E38D-25E4-4F8A-9726-433DBC320B6D}"/>
              </a:ext>
            </a:extLst>
          </p:cNvPr>
          <p:cNvGrpSpPr/>
          <p:nvPr/>
        </p:nvGrpSpPr>
        <p:grpSpPr>
          <a:xfrm>
            <a:off x="476516" y="2860106"/>
            <a:ext cx="512445" cy="512445"/>
            <a:chOff x="476516" y="2402906"/>
            <a:chExt cx="512445" cy="512445"/>
          </a:xfrm>
        </p:grpSpPr>
        <p:sp>
          <p:nvSpPr>
            <p:cNvPr id="161" name="object 15">
              <a:extLst>
                <a:ext uri="{FF2B5EF4-FFF2-40B4-BE49-F238E27FC236}">
                  <a16:creationId xmlns:a16="http://schemas.microsoft.com/office/drawing/2014/main" id="{CC0C9ACC-0186-459F-8ABD-09C030C210A2}"/>
                </a:ext>
              </a:extLst>
            </p:cNvPr>
            <p:cNvSpPr/>
            <p:nvPr/>
          </p:nvSpPr>
          <p:spPr>
            <a:xfrm>
              <a:off x="682534" y="2609051"/>
              <a:ext cx="99887" cy="99959"/>
            </a:xfrm>
            <a:prstGeom prst="rect">
              <a:avLst/>
            </a:prstGeom>
            <a:blipFill>
              <a:blip r:embed="rId7" cstate="print"/>
              <a:stretch>
                <a:fillRect/>
              </a:stretch>
            </a:blipFill>
          </p:spPr>
          <p:txBody>
            <a:bodyPr wrap="square" lIns="0" tIns="0" rIns="0" bIns="0" rtlCol="0"/>
            <a:lstStyle/>
            <a:p>
              <a:endParaRPr/>
            </a:p>
          </p:txBody>
        </p:sp>
        <p:sp>
          <p:nvSpPr>
            <p:cNvPr id="162" name="object 16">
              <a:extLst>
                <a:ext uri="{FF2B5EF4-FFF2-40B4-BE49-F238E27FC236}">
                  <a16:creationId xmlns:a16="http://schemas.microsoft.com/office/drawing/2014/main" id="{CB7C0607-947A-4586-9652-E94E55406ED6}"/>
                </a:ext>
              </a:extLst>
            </p:cNvPr>
            <p:cNvSpPr/>
            <p:nvPr/>
          </p:nvSpPr>
          <p:spPr>
            <a:xfrm>
              <a:off x="476516" y="2402906"/>
              <a:ext cx="512445" cy="512445"/>
            </a:xfrm>
            <a:custGeom>
              <a:avLst/>
              <a:gdLst/>
              <a:ahLst/>
              <a:cxnLst/>
              <a:rect l="l" t="t" r="r" b="b"/>
              <a:pathLst>
                <a:path w="512444" h="512444">
                  <a:moveTo>
                    <a:pt x="74915" y="268620"/>
                  </a:moveTo>
                  <a:lnTo>
                    <a:pt x="37457" y="268620"/>
                  </a:lnTo>
                  <a:lnTo>
                    <a:pt x="45107" y="314657"/>
                  </a:lnTo>
                  <a:lnTo>
                    <a:pt x="61753" y="356903"/>
                  </a:lnTo>
                  <a:lnTo>
                    <a:pt x="86353" y="394315"/>
                  </a:lnTo>
                  <a:lnTo>
                    <a:pt x="117867" y="425852"/>
                  </a:lnTo>
                  <a:lnTo>
                    <a:pt x="155253" y="450470"/>
                  </a:lnTo>
                  <a:lnTo>
                    <a:pt x="197469" y="467129"/>
                  </a:lnTo>
                  <a:lnTo>
                    <a:pt x="243475" y="474787"/>
                  </a:lnTo>
                  <a:lnTo>
                    <a:pt x="243475" y="512269"/>
                  </a:lnTo>
                  <a:lnTo>
                    <a:pt x="268447" y="512269"/>
                  </a:lnTo>
                  <a:lnTo>
                    <a:pt x="268447" y="474787"/>
                  </a:lnTo>
                  <a:lnTo>
                    <a:pt x="314453" y="467130"/>
                  </a:lnTo>
                  <a:lnTo>
                    <a:pt x="356670" y="450471"/>
                  </a:lnTo>
                  <a:lnTo>
                    <a:pt x="376667" y="437302"/>
                  </a:lnTo>
                  <a:lnTo>
                    <a:pt x="243475" y="437302"/>
                  </a:lnTo>
                  <a:lnTo>
                    <a:pt x="200081" y="428850"/>
                  </a:lnTo>
                  <a:lnTo>
                    <a:pt x="161068" y="410793"/>
                  </a:lnTo>
                  <a:lnTo>
                    <a:pt x="127740" y="384437"/>
                  </a:lnTo>
                  <a:lnTo>
                    <a:pt x="101403" y="351086"/>
                  </a:lnTo>
                  <a:lnTo>
                    <a:pt x="83359" y="312045"/>
                  </a:lnTo>
                  <a:lnTo>
                    <a:pt x="74915" y="268620"/>
                  </a:lnTo>
                  <a:close/>
                </a:path>
                <a:path w="512444" h="512444">
                  <a:moveTo>
                    <a:pt x="130103" y="268620"/>
                  </a:moveTo>
                  <a:lnTo>
                    <a:pt x="105069" y="268620"/>
                  </a:lnTo>
                  <a:lnTo>
                    <a:pt x="114762" y="310766"/>
                  </a:lnTo>
                  <a:lnTo>
                    <a:pt x="135245" y="347492"/>
                  </a:lnTo>
                  <a:lnTo>
                    <a:pt x="164719" y="376987"/>
                  </a:lnTo>
                  <a:lnTo>
                    <a:pt x="201363" y="397468"/>
                  </a:lnTo>
                  <a:lnTo>
                    <a:pt x="243475" y="407189"/>
                  </a:lnTo>
                  <a:lnTo>
                    <a:pt x="243475" y="437302"/>
                  </a:lnTo>
                  <a:lnTo>
                    <a:pt x="268447" y="437302"/>
                  </a:lnTo>
                  <a:lnTo>
                    <a:pt x="268447" y="407189"/>
                  </a:lnTo>
                  <a:lnTo>
                    <a:pt x="310597" y="397468"/>
                  </a:lnTo>
                  <a:lnTo>
                    <a:pt x="338158" y="382074"/>
                  </a:lnTo>
                  <a:lnTo>
                    <a:pt x="243475" y="382074"/>
                  </a:lnTo>
                  <a:lnTo>
                    <a:pt x="201312" y="370249"/>
                  </a:lnTo>
                  <a:lnTo>
                    <a:pt x="166556" y="345593"/>
                  </a:lnTo>
                  <a:lnTo>
                    <a:pt x="141917" y="310814"/>
                  </a:lnTo>
                  <a:lnTo>
                    <a:pt x="130103" y="268620"/>
                  </a:lnTo>
                  <a:close/>
                </a:path>
                <a:path w="512444" h="512444">
                  <a:moveTo>
                    <a:pt x="474465" y="268620"/>
                  </a:moveTo>
                  <a:lnTo>
                    <a:pt x="437007" y="268620"/>
                  </a:lnTo>
                  <a:lnTo>
                    <a:pt x="428563" y="312045"/>
                  </a:lnTo>
                  <a:lnTo>
                    <a:pt x="410520" y="351086"/>
                  </a:lnTo>
                  <a:lnTo>
                    <a:pt x="384182" y="384437"/>
                  </a:lnTo>
                  <a:lnTo>
                    <a:pt x="350854" y="410793"/>
                  </a:lnTo>
                  <a:lnTo>
                    <a:pt x="311841" y="428850"/>
                  </a:lnTo>
                  <a:lnTo>
                    <a:pt x="268447" y="437302"/>
                  </a:lnTo>
                  <a:lnTo>
                    <a:pt x="376667" y="437302"/>
                  </a:lnTo>
                  <a:lnTo>
                    <a:pt x="394055" y="425852"/>
                  </a:lnTo>
                  <a:lnTo>
                    <a:pt x="425569" y="394315"/>
                  </a:lnTo>
                  <a:lnTo>
                    <a:pt x="450169" y="356903"/>
                  </a:lnTo>
                  <a:lnTo>
                    <a:pt x="466815" y="314658"/>
                  </a:lnTo>
                  <a:lnTo>
                    <a:pt x="474465" y="268620"/>
                  </a:lnTo>
                  <a:close/>
                </a:path>
                <a:path w="512444" h="512444">
                  <a:moveTo>
                    <a:pt x="268447" y="331095"/>
                  </a:moveTo>
                  <a:lnTo>
                    <a:pt x="243475" y="331095"/>
                  </a:lnTo>
                  <a:lnTo>
                    <a:pt x="243475" y="382074"/>
                  </a:lnTo>
                  <a:lnTo>
                    <a:pt x="268447" y="382074"/>
                  </a:lnTo>
                  <a:lnTo>
                    <a:pt x="268447" y="331095"/>
                  </a:lnTo>
                  <a:close/>
                </a:path>
                <a:path w="512444" h="512444">
                  <a:moveTo>
                    <a:pt x="406916" y="268620"/>
                  </a:moveTo>
                  <a:lnTo>
                    <a:pt x="381819" y="268620"/>
                  </a:lnTo>
                  <a:lnTo>
                    <a:pt x="370005" y="310814"/>
                  </a:lnTo>
                  <a:lnTo>
                    <a:pt x="345366" y="345593"/>
                  </a:lnTo>
                  <a:lnTo>
                    <a:pt x="310611" y="370250"/>
                  </a:lnTo>
                  <a:lnTo>
                    <a:pt x="268447" y="382074"/>
                  </a:lnTo>
                  <a:lnTo>
                    <a:pt x="338158" y="382074"/>
                  </a:lnTo>
                  <a:lnTo>
                    <a:pt x="347283" y="376970"/>
                  </a:lnTo>
                  <a:lnTo>
                    <a:pt x="376749" y="347476"/>
                  </a:lnTo>
                  <a:lnTo>
                    <a:pt x="397219" y="310766"/>
                  </a:lnTo>
                  <a:lnTo>
                    <a:pt x="406916" y="268620"/>
                  </a:lnTo>
                  <a:close/>
                </a:path>
                <a:path w="512444" h="512444">
                  <a:moveTo>
                    <a:pt x="181046" y="243630"/>
                  </a:moveTo>
                  <a:lnTo>
                    <a:pt x="0" y="243630"/>
                  </a:lnTo>
                  <a:lnTo>
                    <a:pt x="0" y="268620"/>
                  </a:lnTo>
                  <a:lnTo>
                    <a:pt x="181046" y="268620"/>
                  </a:lnTo>
                  <a:lnTo>
                    <a:pt x="181046" y="243630"/>
                  </a:lnTo>
                  <a:close/>
                </a:path>
                <a:path w="512444" h="512444">
                  <a:moveTo>
                    <a:pt x="511923" y="243630"/>
                  </a:moveTo>
                  <a:lnTo>
                    <a:pt x="330877" y="243630"/>
                  </a:lnTo>
                  <a:lnTo>
                    <a:pt x="330877" y="268620"/>
                  </a:lnTo>
                  <a:lnTo>
                    <a:pt x="511923" y="268620"/>
                  </a:lnTo>
                  <a:lnTo>
                    <a:pt x="511923" y="243630"/>
                  </a:lnTo>
                  <a:close/>
                </a:path>
                <a:path w="512444" h="512444">
                  <a:moveTo>
                    <a:pt x="268447" y="0"/>
                  </a:moveTo>
                  <a:lnTo>
                    <a:pt x="243475" y="0"/>
                  </a:lnTo>
                  <a:lnTo>
                    <a:pt x="243475" y="37464"/>
                  </a:lnTo>
                  <a:lnTo>
                    <a:pt x="197469" y="45119"/>
                  </a:lnTo>
                  <a:lnTo>
                    <a:pt x="155253" y="61777"/>
                  </a:lnTo>
                  <a:lnTo>
                    <a:pt x="117867" y="86395"/>
                  </a:lnTo>
                  <a:lnTo>
                    <a:pt x="86353" y="117931"/>
                  </a:lnTo>
                  <a:lnTo>
                    <a:pt x="61753" y="155344"/>
                  </a:lnTo>
                  <a:lnTo>
                    <a:pt x="45107" y="197591"/>
                  </a:lnTo>
                  <a:lnTo>
                    <a:pt x="37457" y="243630"/>
                  </a:lnTo>
                  <a:lnTo>
                    <a:pt x="74915" y="243630"/>
                  </a:lnTo>
                  <a:lnTo>
                    <a:pt x="83359" y="200203"/>
                  </a:lnTo>
                  <a:lnTo>
                    <a:pt x="101403" y="161161"/>
                  </a:lnTo>
                  <a:lnTo>
                    <a:pt x="127740" y="127810"/>
                  </a:lnTo>
                  <a:lnTo>
                    <a:pt x="161068" y="101454"/>
                  </a:lnTo>
                  <a:lnTo>
                    <a:pt x="200081" y="83398"/>
                  </a:lnTo>
                  <a:lnTo>
                    <a:pt x="243475" y="74948"/>
                  </a:lnTo>
                  <a:lnTo>
                    <a:pt x="376672" y="74948"/>
                  </a:lnTo>
                  <a:lnTo>
                    <a:pt x="356670" y="61777"/>
                  </a:lnTo>
                  <a:lnTo>
                    <a:pt x="314453" y="45119"/>
                  </a:lnTo>
                  <a:lnTo>
                    <a:pt x="268447" y="37464"/>
                  </a:lnTo>
                  <a:lnTo>
                    <a:pt x="268447" y="0"/>
                  </a:lnTo>
                  <a:close/>
                </a:path>
                <a:path w="512444" h="512444">
                  <a:moveTo>
                    <a:pt x="268447" y="74948"/>
                  </a:moveTo>
                  <a:lnTo>
                    <a:pt x="243475" y="74948"/>
                  </a:lnTo>
                  <a:lnTo>
                    <a:pt x="243475" y="105124"/>
                  </a:lnTo>
                  <a:lnTo>
                    <a:pt x="201358" y="114824"/>
                  </a:lnTo>
                  <a:lnTo>
                    <a:pt x="164674" y="135303"/>
                  </a:lnTo>
                  <a:lnTo>
                    <a:pt x="135202" y="164784"/>
                  </a:lnTo>
                  <a:lnTo>
                    <a:pt x="114720" y="201486"/>
                  </a:lnTo>
                  <a:lnTo>
                    <a:pt x="105006" y="243630"/>
                  </a:lnTo>
                  <a:lnTo>
                    <a:pt x="130103" y="243630"/>
                  </a:lnTo>
                  <a:lnTo>
                    <a:pt x="141917" y="201434"/>
                  </a:lnTo>
                  <a:lnTo>
                    <a:pt x="166556" y="166653"/>
                  </a:lnTo>
                  <a:lnTo>
                    <a:pt x="201312" y="141998"/>
                  </a:lnTo>
                  <a:lnTo>
                    <a:pt x="243475" y="130176"/>
                  </a:lnTo>
                  <a:lnTo>
                    <a:pt x="338164" y="130176"/>
                  </a:lnTo>
                  <a:lnTo>
                    <a:pt x="310575" y="114768"/>
                  </a:lnTo>
                  <a:lnTo>
                    <a:pt x="268447" y="105061"/>
                  </a:lnTo>
                  <a:lnTo>
                    <a:pt x="268447" y="74948"/>
                  </a:lnTo>
                  <a:close/>
                </a:path>
                <a:path w="512444" h="512444">
                  <a:moveTo>
                    <a:pt x="338164" y="130176"/>
                  </a:moveTo>
                  <a:lnTo>
                    <a:pt x="268447" y="130176"/>
                  </a:lnTo>
                  <a:lnTo>
                    <a:pt x="310611" y="141998"/>
                  </a:lnTo>
                  <a:lnTo>
                    <a:pt x="345366" y="166654"/>
                  </a:lnTo>
                  <a:lnTo>
                    <a:pt x="370005" y="201434"/>
                  </a:lnTo>
                  <a:lnTo>
                    <a:pt x="381819" y="243630"/>
                  </a:lnTo>
                  <a:lnTo>
                    <a:pt x="406916" y="243630"/>
                  </a:lnTo>
                  <a:lnTo>
                    <a:pt x="397195" y="201434"/>
                  </a:lnTo>
                  <a:lnTo>
                    <a:pt x="376740" y="164754"/>
                  </a:lnTo>
                  <a:lnTo>
                    <a:pt x="347266" y="135259"/>
                  </a:lnTo>
                  <a:lnTo>
                    <a:pt x="338164" y="130176"/>
                  </a:lnTo>
                  <a:close/>
                </a:path>
                <a:path w="512444" h="512444">
                  <a:moveTo>
                    <a:pt x="376672" y="74948"/>
                  </a:moveTo>
                  <a:lnTo>
                    <a:pt x="268447" y="74948"/>
                  </a:lnTo>
                  <a:lnTo>
                    <a:pt x="311841" y="83398"/>
                  </a:lnTo>
                  <a:lnTo>
                    <a:pt x="350854" y="101454"/>
                  </a:lnTo>
                  <a:lnTo>
                    <a:pt x="384182" y="127810"/>
                  </a:lnTo>
                  <a:lnTo>
                    <a:pt x="410520" y="161161"/>
                  </a:lnTo>
                  <a:lnTo>
                    <a:pt x="428563" y="200203"/>
                  </a:lnTo>
                  <a:lnTo>
                    <a:pt x="437007" y="243630"/>
                  </a:lnTo>
                  <a:lnTo>
                    <a:pt x="474465" y="243630"/>
                  </a:lnTo>
                  <a:lnTo>
                    <a:pt x="466815" y="197591"/>
                  </a:lnTo>
                  <a:lnTo>
                    <a:pt x="450169" y="155344"/>
                  </a:lnTo>
                  <a:lnTo>
                    <a:pt x="425569" y="117931"/>
                  </a:lnTo>
                  <a:lnTo>
                    <a:pt x="394055" y="86395"/>
                  </a:lnTo>
                  <a:lnTo>
                    <a:pt x="376672" y="74948"/>
                  </a:lnTo>
                  <a:close/>
                </a:path>
                <a:path w="512444" h="512444">
                  <a:moveTo>
                    <a:pt x="268447" y="130176"/>
                  </a:moveTo>
                  <a:lnTo>
                    <a:pt x="243475" y="130176"/>
                  </a:lnTo>
                  <a:lnTo>
                    <a:pt x="243475" y="181155"/>
                  </a:lnTo>
                  <a:lnTo>
                    <a:pt x="268447" y="181156"/>
                  </a:lnTo>
                  <a:lnTo>
                    <a:pt x="268447" y="130176"/>
                  </a:lnTo>
                  <a:close/>
                </a:path>
              </a:pathLst>
            </a:custGeom>
            <a:solidFill>
              <a:srgbClr val="006FC0"/>
            </a:solidFill>
          </p:spPr>
          <p:txBody>
            <a:bodyPr wrap="square" lIns="0" tIns="0" rIns="0" bIns="0" rtlCol="0"/>
            <a:lstStyle/>
            <a:p>
              <a:endParaRPr/>
            </a:p>
          </p:txBody>
        </p:sp>
      </p:grpSp>
      <p:grpSp>
        <p:nvGrpSpPr>
          <p:cNvPr id="163" name="object 17">
            <a:extLst>
              <a:ext uri="{FF2B5EF4-FFF2-40B4-BE49-F238E27FC236}">
                <a16:creationId xmlns:a16="http://schemas.microsoft.com/office/drawing/2014/main" id="{94928456-1DA6-4E5C-AD43-82D1C428069D}"/>
              </a:ext>
            </a:extLst>
          </p:cNvPr>
          <p:cNvGrpSpPr/>
          <p:nvPr/>
        </p:nvGrpSpPr>
        <p:grpSpPr>
          <a:xfrm>
            <a:off x="476372" y="5315019"/>
            <a:ext cx="492759" cy="491490"/>
            <a:chOff x="476372" y="4857819"/>
            <a:chExt cx="492759" cy="491490"/>
          </a:xfrm>
        </p:grpSpPr>
        <p:sp>
          <p:nvSpPr>
            <p:cNvPr id="164" name="object 18">
              <a:extLst>
                <a:ext uri="{FF2B5EF4-FFF2-40B4-BE49-F238E27FC236}">
                  <a16:creationId xmlns:a16="http://schemas.microsoft.com/office/drawing/2014/main" id="{3ACF6A8A-EB81-4742-BB83-963C6D3E9DE3}"/>
                </a:ext>
              </a:extLst>
            </p:cNvPr>
            <p:cNvSpPr/>
            <p:nvPr/>
          </p:nvSpPr>
          <p:spPr>
            <a:xfrm>
              <a:off x="674527" y="5055593"/>
              <a:ext cx="96074" cy="95899"/>
            </a:xfrm>
            <a:prstGeom prst="rect">
              <a:avLst/>
            </a:prstGeom>
            <a:blipFill>
              <a:blip r:embed="rId8" cstate="print"/>
              <a:stretch>
                <a:fillRect/>
              </a:stretch>
            </a:blipFill>
          </p:spPr>
          <p:txBody>
            <a:bodyPr wrap="square" lIns="0" tIns="0" rIns="0" bIns="0" rtlCol="0"/>
            <a:lstStyle/>
            <a:p>
              <a:endParaRPr/>
            </a:p>
          </p:txBody>
        </p:sp>
        <p:sp>
          <p:nvSpPr>
            <p:cNvPr id="165" name="object 19">
              <a:extLst>
                <a:ext uri="{FF2B5EF4-FFF2-40B4-BE49-F238E27FC236}">
                  <a16:creationId xmlns:a16="http://schemas.microsoft.com/office/drawing/2014/main" id="{5ED819DA-BA0D-41DA-B848-F58DE0C192EA}"/>
                </a:ext>
              </a:extLst>
            </p:cNvPr>
            <p:cNvSpPr/>
            <p:nvPr/>
          </p:nvSpPr>
          <p:spPr>
            <a:xfrm>
              <a:off x="476372" y="4857819"/>
              <a:ext cx="492759" cy="491490"/>
            </a:xfrm>
            <a:custGeom>
              <a:avLst/>
              <a:gdLst/>
              <a:ahLst/>
              <a:cxnLst/>
              <a:rect l="l" t="t" r="r" b="b"/>
              <a:pathLst>
                <a:path w="492759" h="491489">
                  <a:moveTo>
                    <a:pt x="72056" y="257710"/>
                  </a:moveTo>
                  <a:lnTo>
                    <a:pt x="36028" y="257710"/>
                  </a:lnTo>
                  <a:lnTo>
                    <a:pt x="43386" y="301878"/>
                  </a:lnTo>
                  <a:lnTo>
                    <a:pt x="59396" y="342408"/>
                  </a:lnTo>
                  <a:lnTo>
                    <a:pt x="83057" y="378300"/>
                  </a:lnTo>
                  <a:lnTo>
                    <a:pt x="113368" y="408556"/>
                  </a:lnTo>
                  <a:lnTo>
                    <a:pt x="149327" y="432175"/>
                  </a:lnTo>
                  <a:lnTo>
                    <a:pt x="189932" y="448157"/>
                  </a:lnTo>
                  <a:lnTo>
                    <a:pt x="234182" y="455504"/>
                  </a:lnTo>
                  <a:lnTo>
                    <a:pt x="234182" y="491464"/>
                  </a:lnTo>
                  <a:lnTo>
                    <a:pt x="258201" y="491464"/>
                  </a:lnTo>
                  <a:lnTo>
                    <a:pt x="258201" y="455504"/>
                  </a:lnTo>
                  <a:lnTo>
                    <a:pt x="302451" y="448158"/>
                  </a:lnTo>
                  <a:lnTo>
                    <a:pt x="343056" y="432175"/>
                  </a:lnTo>
                  <a:lnTo>
                    <a:pt x="362290" y="419541"/>
                  </a:lnTo>
                  <a:lnTo>
                    <a:pt x="234182" y="419541"/>
                  </a:lnTo>
                  <a:lnTo>
                    <a:pt x="184562" y="408665"/>
                  </a:lnTo>
                  <a:lnTo>
                    <a:pt x="141372" y="384880"/>
                  </a:lnTo>
                  <a:lnTo>
                    <a:pt x="106778" y="350350"/>
                  </a:lnTo>
                  <a:lnTo>
                    <a:pt x="82950" y="307239"/>
                  </a:lnTo>
                  <a:lnTo>
                    <a:pt x="72056" y="257710"/>
                  </a:lnTo>
                  <a:close/>
                </a:path>
                <a:path w="492759" h="491489">
                  <a:moveTo>
                    <a:pt x="125137" y="257710"/>
                  </a:moveTo>
                  <a:lnTo>
                    <a:pt x="101058" y="257710"/>
                  </a:lnTo>
                  <a:lnTo>
                    <a:pt x="114407" y="307516"/>
                  </a:lnTo>
                  <a:lnTo>
                    <a:pt x="143284" y="348501"/>
                  </a:lnTo>
                  <a:lnTo>
                    <a:pt x="184302" y="377312"/>
                  </a:lnTo>
                  <a:lnTo>
                    <a:pt x="234182" y="390652"/>
                  </a:lnTo>
                  <a:lnTo>
                    <a:pt x="234182" y="419541"/>
                  </a:lnTo>
                  <a:lnTo>
                    <a:pt x="258201" y="419541"/>
                  </a:lnTo>
                  <a:lnTo>
                    <a:pt x="258201" y="390652"/>
                  </a:lnTo>
                  <a:lnTo>
                    <a:pt x="308120" y="377312"/>
                  </a:lnTo>
                  <a:lnTo>
                    <a:pt x="323440" y="366557"/>
                  </a:lnTo>
                  <a:lnTo>
                    <a:pt x="234182" y="366557"/>
                  </a:lnTo>
                  <a:lnTo>
                    <a:pt x="193628" y="355212"/>
                  </a:lnTo>
                  <a:lnTo>
                    <a:pt x="160199" y="331557"/>
                  </a:lnTo>
                  <a:lnTo>
                    <a:pt x="136500" y="298190"/>
                  </a:lnTo>
                  <a:lnTo>
                    <a:pt x="125137" y="257710"/>
                  </a:lnTo>
                  <a:close/>
                </a:path>
                <a:path w="492759" h="491489">
                  <a:moveTo>
                    <a:pt x="456356" y="257710"/>
                  </a:moveTo>
                  <a:lnTo>
                    <a:pt x="420328" y="257710"/>
                  </a:lnTo>
                  <a:lnTo>
                    <a:pt x="409433" y="307239"/>
                  </a:lnTo>
                  <a:lnTo>
                    <a:pt x="385605" y="350350"/>
                  </a:lnTo>
                  <a:lnTo>
                    <a:pt x="351012" y="384880"/>
                  </a:lnTo>
                  <a:lnTo>
                    <a:pt x="307821" y="408665"/>
                  </a:lnTo>
                  <a:lnTo>
                    <a:pt x="258201" y="419541"/>
                  </a:lnTo>
                  <a:lnTo>
                    <a:pt x="362290" y="419541"/>
                  </a:lnTo>
                  <a:lnTo>
                    <a:pt x="379015" y="408556"/>
                  </a:lnTo>
                  <a:lnTo>
                    <a:pt x="409326" y="378300"/>
                  </a:lnTo>
                  <a:lnTo>
                    <a:pt x="432987" y="342408"/>
                  </a:lnTo>
                  <a:lnTo>
                    <a:pt x="448998" y="301878"/>
                  </a:lnTo>
                  <a:lnTo>
                    <a:pt x="456356" y="257710"/>
                  </a:lnTo>
                  <a:close/>
                </a:path>
                <a:path w="492759" h="491489">
                  <a:moveTo>
                    <a:pt x="258201" y="317648"/>
                  </a:moveTo>
                  <a:lnTo>
                    <a:pt x="234182" y="317648"/>
                  </a:lnTo>
                  <a:lnTo>
                    <a:pt x="234182" y="366557"/>
                  </a:lnTo>
                  <a:lnTo>
                    <a:pt x="258201" y="366557"/>
                  </a:lnTo>
                  <a:lnTo>
                    <a:pt x="258201" y="317648"/>
                  </a:lnTo>
                  <a:close/>
                </a:path>
                <a:path w="492759" h="491489">
                  <a:moveTo>
                    <a:pt x="391385" y="257710"/>
                  </a:moveTo>
                  <a:lnTo>
                    <a:pt x="367246" y="257710"/>
                  </a:lnTo>
                  <a:lnTo>
                    <a:pt x="355883" y="298190"/>
                  </a:lnTo>
                  <a:lnTo>
                    <a:pt x="332184" y="331557"/>
                  </a:lnTo>
                  <a:lnTo>
                    <a:pt x="298755" y="355212"/>
                  </a:lnTo>
                  <a:lnTo>
                    <a:pt x="258201" y="366557"/>
                  </a:lnTo>
                  <a:lnTo>
                    <a:pt x="323440" y="366557"/>
                  </a:lnTo>
                  <a:lnTo>
                    <a:pt x="349173" y="348484"/>
                  </a:lnTo>
                  <a:lnTo>
                    <a:pt x="378037" y="307517"/>
                  </a:lnTo>
                  <a:lnTo>
                    <a:pt x="391385" y="257710"/>
                  </a:lnTo>
                  <a:close/>
                </a:path>
                <a:path w="492759" h="491489">
                  <a:moveTo>
                    <a:pt x="174135" y="233735"/>
                  </a:moveTo>
                  <a:lnTo>
                    <a:pt x="0" y="233735"/>
                  </a:lnTo>
                  <a:lnTo>
                    <a:pt x="0" y="257710"/>
                  </a:lnTo>
                  <a:lnTo>
                    <a:pt x="174135" y="257710"/>
                  </a:lnTo>
                  <a:lnTo>
                    <a:pt x="174135" y="233735"/>
                  </a:lnTo>
                  <a:close/>
                </a:path>
                <a:path w="492759" h="491489">
                  <a:moveTo>
                    <a:pt x="492384" y="233736"/>
                  </a:moveTo>
                  <a:lnTo>
                    <a:pt x="318248" y="233735"/>
                  </a:lnTo>
                  <a:lnTo>
                    <a:pt x="318248" y="257710"/>
                  </a:lnTo>
                  <a:lnTo>
                    <a:pt x="492384" y="257710"/>
                  </a:lnTo>
                  <a:lnTo>
                    <a:pt x="492384" y="233736"/>
                  </a:lnTo>
                  <a:close/>
                </a:path>
                <a:path w="492759" h="491489">
                  <a:moveTo>
                    <a:pt x="258201" y="0"/>
                  </a:moveTo>
                  <a:lnTo>
                    <a:pt x="234182" y="0"/>
                  </a:lnTo>
                  <a:lnTo>
                    <a:pt x="234182" y="35942"/>
                  </a:lnTo>
                  <a:lnTo>
                    <a:pt x="189932" y="43286"/>
                  </a:lnTo>
                  <a:lnTo>
                    <a:pt x="149327" y="59268"/>
                  </a:lnTo>
                  <a:lnTo>
                    <a:pt x="113368" y="82886"/>
                  </a:lnTo>
                  <a:lnTo>
                    <a:pt x="83057" y="113142"/>
                  </a:lnTo>
                  <a:lnTo>
                    <a:pt x="59396" y="149035"/>
                  </a:lnTo>
                  <a:lnTo>
                    <a:pt x="43386" y="189566"/>
                  </a:lnTo>
                  <a:lnTo>
                    <a:pt x="36028" y="233735"/>
                  </a:lnTo>
                  <a:lnTo>
                    <a:pt x="72056" y="233735"/>
                  </a:lnTo>
                  <a:lnTo>
                    <a:pt x="82950" y="184204"/>
                  </a:lnTo>
                  <a:lnTo>
                    <a:pt x="106778" y="141092"/>
                  </a:lnTo>
                  <a:lnTo>
                    <a:pt x="141372" y="106562"/>
                  </a:lnTo>
                  <a:lnTo>
                    <a:pt x="184562" y="82778"/>
                  </a:lnTo>
                  <a:lnTo>
                    <a:pt x="234182" y="71904"/>
                  </a:lnTo>
                  <a:lnTo>
                    <a:pt x="362295" y="71904"/>
                  </a:lnTo>
                  <a:lnTo>
                    <a:pt x="343056" y="59268"/>
                  </a:lnTo>
                  <a:lnTo>
                    <a:pt x="302451" y="43287"/>
                  </a:lnTo>
                  <a:lnTo>
                    <a:pt x="258201" y="35942"/>
                  </a:lnTo>
                  <a:lnTo>
                    <a:pt x="258201" y="0"/>
                  </a:lnTo>
                  <a:close/>
                </a:path>
                <a:path w="492759" h="491489">
                  <a:moveTo>
                    <a:pt x="258201" y="71904"/>
                  </a:moveTo>
                  <a:lnTo>
                    <a:pt x="234182" y="71904"/>
                  </a:lnTo>
                  <a:lnTo>
                    <a:pt x="234182" y="100854"/>
                  </a:lnTo>
                  <a:lnTo>
                    <a:pt x="184295" y="114169"/>
                  </a:lnTo>
                  <a:lnTo>
                    <a:pt x="143241" y="142977"/>
                  </a:lnTo>
                  <a:lnTo>
                    <a:pt x="114374" y="183926"/>
                  </a:lnTo>
                  <a:lnTo>
                    <a:pt x="100998" y="233735"/>
                  </a:lnTo>
                  <a:lnTo>
                    <a:pt x="125137" y="233735"/>
                  </a:lnTo>
                  <a:lnTo>
                    <a:pt x="136500" y="193253"/>
                  </a:lnTo>
                  <a:lnTo>
                    <a:pt x="160199" y="159885"/>
                  </a:lnTo>
                  <a:lnTo>
                    <a:pt x="193628" y="136231"/>
                  </a:lnTo>
                  <a:lnTo>
                    <a:pt x="234182" y="124889"/>
                  </a:lnTo>
                  <a:lnTo>
                    <a:pt x="323444" y="124889"/>
                  </a:lnTo>
                  <a:lnTo>
                    <a:pt x="308101" y="114118"/>
                  </a:lnTo>
                  <a:lnTo>
                    <a:pt x="258201" y="100794"/>
                  </a:lnTo>
                  <a:lnTo>
                    <a:pt x="258201" y="71904"/>
                  </a:lnTo>
                  <a:close/>
                </a:path>
                <a:path w="492759" h="491489">
                  <a:moveTo>
                    <a:pt x="323444" y="124889"/>
                  </a:moveTo>
                  <a:lnTo>
                    <a:pt x="258201" y="124889"/>
                  </a:lnTo>
                  <a:lnTo>
                    <a:pt x="298755" y="136231"/>
                  </a:lnTo>
                  <a:lnTo>
                    <a:pt x="332184" y="159885"/>
                  </a:lnTo>
                  <a:lnTo>
                    <a:pt x="355883" y="193253"/>
                  </a:lnTo>
                  <a:lnTo>
                    <a:pt x="367246" y="233735"/>
                  </a:lnTo>
                  <a:lnTo>
                    <a:pt x="391385" y="233735"/>
                  </a:lnTo>
                  <a:lnTo>
                    <a:pt x="378037" y="183927"/>
                  </a:lnTo>
                  <a:lnTo>
                    <a:pt x="349161" y="142942"/>
                  </a:lnTo>
                  <a:lnTo>
                    <a:pt x="323444" y="124889"/>
                  </a:lnTo>
                  <a:close/>
                </a:path>
                <a:path w="492759" h="491489">
                  <a:moveTo>
                    <a:pt x="362295" y="71904"/>
                  </a:moveTo>
                  <a:lnTo>
                    <a:pt x="258201" y="71904"/>
                  </a:lnTo>
                  <a:lnTo>
                    <a:pt x="307821" y="82779"/>
                  </a:lnTo>
                  <a:lnTo>
                    <a:pt x="351012" y="106562"/>
                  </a:lnTo>
                  <a:lnTo>
                    <a:pt x="385605" y="141092"/>
                  </a:lnTo>
                  <a:lnTo>
                    <a:pt x="409433" y="184204"/>
                  </a:lnTo>
                  <a:lnTo>
                    <a:pt x="420328" y="233735"/>
                  </a:lnTo>
                  <a:lnTo>
                    <a:pt x="456356" y="233735"/>
                  </a:lnTo>
                  <a:lnTo>
                    <a:pt x="448998" y="189566"/>
                  </a:lnTo>
                  <a:lnTo>
                    <a:pt x="432987" y="149035"/>
                  </a:lnTo>
                  <a:lnTo>
                    <a:pt x="409326" y="113142"/>
                  </a:lnTo>
                  <a:lnTo>
                    <a:pt x="379015" y="82886"/>
                  </a:lnTo>
                  <a:lnTo>
                    <a:pt x="362295" y="71904"/>
                  </a:lnTo>
                  <a:close/>
                </a:path>
                <a:path w="492759" h="491489">
                  <a:moveTo>
                    <a:pt x="258201" y="124889"/>
                  </a:moveTo>
                  <a:lnTo>
                    <a:pt x="234182" y="124889"/>
                  </a:lnTo>
                  <a:lnTo>
                    <a:pt x="234182" y="173798"/>
                  </a:lnTo>
                  <a:lnTo>
                    <a:pt x="258201" y="173798"/>
                  </a:lnTo>
                  <a:lnTo>
                    <a:pt x="258201" y="124889"/>
                  </a:lnTo>
                  <a:close/>
                </a:path>
              </a:pathLst>
            </a:custGeom>
            <a:solidFill>
              <a:srgbClr val="006FC0"/>
            </a:solidFill>
          </p:spPr>
          <p:txBody>
            <a:bodyPr wrap="square" lIns="0" tIns="0" rIns="0" bIns="0" rtlCol="0"/>
            <a:lstStyle/>
            <a:p>
              <a:endParaRPr/>
            </a:p>
          </p:txBody>
        </p:sp>
      </p:grpSp>
      <p:sp>
        <p:nvSpPr>
          <p:cNvPr id="166" name="object 20">
            <a:extLst>
              <a:ext uri="{FF2B5EF4-FFF2-40B4-BE49-F238E27FC236}">
                <a16:creationId xmlns:a16="http://schemas.microsoft.com/office/drawing/2014/main" id="{82DAB43C-8EFF-4E8B-A162-EADEC2A7B0AB}"/>
              </a:ext>
            </a:extLst>
          </p:cNvPr>
          <p:cNvSpPr/>
          <p:nvPr/>
        </p:nvSpPr>
        <p:spPr>
          <a:xfrm>
            <a:off x="1531619" y="4162044"/>
            <a:ext cx="1556385" cy="309880"/>
          </a:xfrm>
          <a:custGeom>
            <a:avLst/>
            <a:gdLst/>
            <a:ahLst/>
            <a:cxnLst/>
            <a:rect l="l" t="t" r="r" b="b"/>
            <a:pathLst>
              <a:path w="1556385" h="309879">
                <a:moveTo>
                  <a:pt x="0" y="154685"/>
                </a:moveTo>
                <a:lnTo>
                  <a:pt x="31078" y="111246"/>
                </a:lnTo>
                <a:lnTo>
                  <a:pt x="83609" y="84836"/>
                </a:lnTo>
                <a:lnTo>
                  <a:pt x="158547" y="61070"/>
                </a:lnTo>
                <a:lnTo>
                  <a:pt x="203603" y="50339"/>
                </a:lnTo>
                <a:lnTo>
                  <a:pt x="253282" y="40464"/>
                </a:lnTo>
                <a:lnTo>
                  <a:pt x="307258" y="31508"/>
                </a:lnTo>
                <a:lnTo>
                  <a:pt x="365204" y="23537"/>
                </a:lnTo>
                <a:lnTo>
                  <a:pt x="426795" y="16614"/>
                </a:lnTo>
                <a:lnTo>
                  <a:pt x="491704" y="10806"/>
                </a:lnTo>
                <a:lnTo>
                  <a:pt x="559606" y="6175"/>
                </a:lnTo>
                <a:lnTo>
                  <a:pt x="630173" y="2787"/>
                </a:lnTo>
                <a:lnTo>
                  <a:pt x="703081" y="707"/>
                </a:lnTo>
                <a:lnTo>
                  <a:pt x="778002" y="0"/>
                </a:lnTo>
                <a:lnTo>
                  <a:pt x="852922" y="707"/>
                </a:lnTo>
                <a:lnTo>
                  <a:pt x="925830" y="2787"/>
                </a:lnTo>
                <a:lnTo>
                  <a:pt x="996397" y="6175"/>
                </a:lnTo>
                <a:lnTo>
                  <a:pt x="1064299" y="10806"/>
                </a:lnTo>
                <a:lnTo>
                  <a:pt x="1129208" y="16614"/>
                </a:lnTo>
                <a:lnTo>
                  <a:pt x="1190799" y="23537"/>
                </a:lnTo>
                <a:lnTo>
                  <a:pt x="1248745" y="31508"/>
                </a:lnTo>
                <a:lnTo>
                  <a:pt x="1302721" y="40464"/>
                </a:lnTo>
                <a:lnTo>
                  <a:pt x="1352400" y="50339"/>
                </a:lnTo>
                <a:lnTo>
                  <a:pt x="1397456" y="61070"/>
                </a:lnTo>
                <a:lnTo>
                  <a:pt x="1437562" y="72590"/>
                </a:lnTo>
                <a:lnTo>
                  <a:pt x="1501623" y="97743"/>
                </a:lnTo>
                <a:lnTo>
                  <a:pt x="1541974" y="125280"/>
                </a:lnTo>
                <a:lnTo>
                  <a:pt x="1556004" y="154685"/>
                </a:lnTo>
                <a:lnTo>
                  <a:pt x="1552442" y="169589"/>
                </a:lnTo>
                <a:lnTo>
                  <a:pt x="1524925" y="198125"/>
                </a:lnTo>
                <a:lnTo>
                  <a:pt x="1472394" y="224535"/>
                </a:lnTo>
                <a:lnTo>
                  <a:pt x="1397456" y="248301"/>
                </a:lnTo>
                <a:lnTo>
                  <a:pt x="1352400" y="259032"/>
                </a:lnTo>
                <a:lnTo>
                  <a:pt x="1302721" y="268907"/>
                </a:lnTo>
                <a:lnTo>
                  <a:pt x="1248745" y="277863"/>
                </a:lnTo>
                <a:lnTo>
                  <a:pt x="1190799" y="285834"/>
                </a:lnTo>
                <a:lnTo>
                  <a:pt x="1129208" y="292757"/>
                </a:lnTo>
                <a:lnTo>
                  <a:pt x="1064299" y="298565"/>
                </a:lnTo>
                <a:lnTo>
                  <a:pt x="996397" y="303196"/>
                </a:lnTo>
                <a:lnTo>
                  <a:pt x="925830" y="306584"/>
                </a:lnTo>
                <a:lnTo>
                  <a:pt x="852922" y="308664"/>
                </a:lnTo>
                <a:lnTo>
                  <a:pt x="778002" y="309371"/>
                </a:lnTo>
                <a:lnTo>
                  <a:pt x="703081" y="308664"/>
                </a:lnTo>
                <a:lnTo>
                  <a:pt x="630173" y="306584"/>
                </a:lnTo>
                <a:lnTo>
                  <a:pt x="559606" y="303196"/>
                </a:lnTo>
                <a:lnTo>
                  <a:pt x="491704" y="298565"/>
                </a:lnTo>
                <a:lnTo>
                  <a:pt x="426795" y="292757"/>
                </a:lnTo>
                <a:lnTo>
                  <a:pt x="365204" y="285834"/>
                </a:lnTo>
                <a:lnTo>
                  <a:pt x="307258" y="277863"/>
                </a:lnTo>
                <a:lnTo>
                  <a:pt x="253282" y="268907"/>
                </a:lnTo>
                <a:lnTo>
                  <a:pt x="203603" y="259032"/>
                </a:lnTo>
                <a:lnTo>
                  <a:pt x="158547" y="248301"/>
                </a:lnTo>
                <a:lnTo>
                  <a:pt x="118441" y="236781"/>
                </a:lnTo>
                <a:lnTo>
                  <a:pt x="54380" y="211628"/>
                </a:lnTo>
                <a:lnTo>
                  <a:pt x="14029" y="184091"/>
                </a:lnTo>
                <a:lnTo>
                  <a:pt x="0" y="154685"/>
                </a:lnTo>
                <a:close/>
              </a:path>
            </a:pathLst>
          </a:custGeom>
          <a:ln w="12192">
            <a:solidFill>
              <a:srgbClr val="2E528F"/>
            </a:solidFill>
          </a:ln>
        </p:spPr>
        <p:txBody>
          <a:bodyPr wrap="square" lIns="0" tIns="0" rIns="0" bIns="0" rtlCol="0"/>
          <a:lstStyle/>
          <a:p>
            <a:endParaRPr/>
          </a:p>
        </p:txBody>
      </p:sp>
      <p:pic>
        <p:nvPicPr>
          <p:cNvPr id="23" name="Picture 6" descr="Resultado de imagen de ir a inicio">
            <a:hlinkClick r:id="rId9" action="ppaction://hlinksldjump"/>
            <a:extLst>
              <a:ext uri="{FF2B5EF4-FFF2-40B4-BE49-F238E27FC236}">
                <a16:creationId xmlns:a16="http://schemas.microsoft.com/office/drawing/2014/main" id="{CAB2BDD1-0C2F-4A99-9FF0-868424989D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26" name="Rectángulo 25">
            <a:extLst>
              <a:ext uri="{FF2B5EF4-FFF2-40B4-BE49-F238E27FC236}">
                <a16:creationId xmlns:a16="http://schemas.microsoft.com/office/drawing/2014/main" id="{58636018-A535-4ACC-8E47-DC82A7829FDC}"/>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402307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esquinas redondeadas 24">
            <a:extLst>
              <a:ext uri="{FF2B5EF4-FFF2-40B4-BE49-F238E27FC236}">
                <a16:creationId xmlns:a16="http://schemas.microsoft.com/office/drawing/2014/main" id="{FA157D17-BA35-454A-B526-E52310AE014C}"/>
              </a:ext>
            </a:extLst>
          </p:cNvPr>
          <p:cNvSpPr/>
          <p:nvPr/>
        </p:nvSpPr>
        <p:spPr>
          <a:xfrm>
            <a:off x="2263366" y="134765"/>
            <a:ext cx="5739991" cy="41861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dirty="0">
                <a:solidFill>
                  <a:schemeClr val="bg1"/>
                </a:solidFill>
              </a:rPr>
              <a:t>APOYOS o ARGUMENTOS  - </a:t>
            </a:r>
            <a:r>
              <a:rPr lang="es-ES" b="1" dirty="0">
                <a:cs typeface="Arial"/>
              </a:rPr>
              <a:t>Garantías </a:t>
            </a:r>
            <a:r>
              <a:rPr lang="es-ES" b="1" spc="-5" dirty="0">
                <a:cs typeface="Arial"/>
              </a:rPr>
              <a:t>más</a:t>
            </a:r>
            <a:r>
              <a:rPr lang="es-ES" b="1" spc="-60" dirty="0">
                <a:cs typeface="Arial"/>
              </a:rPr>
              <a:t> </a:t>
            </a:r>
            <a:r>
              <a:rPr lang="es-ES" b="1" spc="-5" dirty="0">
                <a:cs typeface="Arial"/>
              </a:rPr>
              <a:t>destacables</a:t>
            </a:r>
            <a:endParaRPr lang="es-ES" b="1" dirty="0">
              <a:solidFill>
                <a:schemeClr val="bg1"/>
              </a:solidFill>
            </a:endParaRPr>
          </a:p>
        </p:txBody>
      </p:sp>
      <p:pic>
        <p:nvPicPr>
          <p:cNvPr id="12" name="Imagen 11">
            <a:extLst>
              <a:ext uri="{FF2B5EF4-FFF2-40B4-BE49-F238E27FC236}">
                <a16:creationId xmlns:a16="http://schemas.microsoft.com/office/drawing/2014/main" id="{E02154B7-A89A-4498-9557-C593F6997200}"/>
              </a:ext>
            </a:extLst>
          </p:cNvPr>
          <p:cNvPicPr>
            <a:picLocks noChangeAspect="1"/>
          </p:cNvPicPr>
          <p:nvPr/>
        </p:nvPicPr>
        <p:blipFill>
          <a:blip r:embed="rId3"/>
          <a:stretch>
            <a:fillRect/>
          </a:stretch>
        </p:blipFill>
        <p:spPr>
          <a:xfrm>
            <a:off x="136407" y="27159"/>
            <a:ext cx="1054469" cy="382357"/>
          </a:xfrm>
          <a:prstGeom prst="rect">
            <a:avLst/>
          </a:prstGeom>
        </p:spPr>
      </p:pic>
      <p:sp>
        <p:nvSpPr>
          <p:cNvPr id="13" name="Botón de acción: ir hacia delante o siguiente 12">
            <a:hlinkClick r:id="" action="ppaction://hlinkshowjump?jump=nextslide" highlightClick="1"/>
            <a:extLst>
              <a:ext uri="{FF2B5EF4-FFF2-40B4-BE49-F238E27FC236}">
                <a16:creationId xmlns:a16="http://schemas.microsoft.com/office/drawing/2014/main" id="{1FD67663-3853-4FB3-94AE-4716303830CA}"/>
              </a:ext>
            </a:extLst>
          </p:cNvPr>
          <p:cNvSpPr/>
          <p:nvPr/>
        </p:nvSpPr>
        <p:spPr>
          <a:xfrm>
            <a:off x="11590151" y="6597788"/>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Botón de acción: ir hacia atrás o anterior 13">
            <a:hlinkClick r:id="" action="ppaction://hlinkshowjump?jump=previousslide" highlightClick="1"/>
            <a:extLst>
              <a:ext uri="{FF2B5EF4-FFF2-40B4-BE49-F238E27FC236}">
                <a16:creationId xmlns:a16="http://schemas.microsoft.com/office/drawing/2014/main" id="{A1753467-8CE0-42BC-94F3-0A44C65B556E}"/>
              </a:ext>
            </a:extLst>
          </p:cNvPr>
          <p:cNvSpPr/>
          <p:nvPr/>
        </p:nvSpPr>
        <p:spPr>
          <a:xfrm>
            <a:off x="72428" y="6568774"/>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0 Imagen">
            <a:hlinkClick r:id="rId4" action="ppaction://hlinksldjump"/>
            <a:extLst>
              <a:ext uri="{FF2B5EF4-FFF2-40B4-BE49-F238E27FC236}">
                <a16:creationId xmlns:a16="http://schemas.microsoft.com/office/drawing/2014/main" id="{7FC352BA-C239-47C6-9EBC-25287C17A03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pic>
        <p:nvPicPr>
          <p:cNvPr id="18" name="Imagen 17" descr="Imagen que contiene Texto&#10;&#10;Descripción generada automáticamente">
            <a:extLst>
              <a:ext uri="{FF2B5EF4-FFF2-40B4-BE49-F238E27FC236}">
                <a16:creationId xmlns:a16="http://schemas.microsoft.com/office/drawing/2014/main" id="{0FB946FC-4FDD-41D3-A883-21BEE14A64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695" y="31894"/>
            <a:ext cx="1408942" cy="453951"/>
          </a:xfrm>
          <a:prstGeom prst="rect">
            <a:avLst/>
          </a:prstGeom>
          <a:solidFill>
            <a:schemeClr val="bg1"/>
          </a:solidFill>
        </p:spPr>
      </p:pic>
      <p:sp>
        <p:nvSpPr>
          <p:cNvPr id="190" name="object 25">
            <a:extLst>
              <a:ext uri="{FF2B5EF4-FFF2-40B4-BE49-F238E27FC236}">
                <a16:creationId xmlns:a16="http://schemas.microsoft.com/office/drawing/2014/main" id="{A2B4347E-28FC-4898-8B40-30451E9DBA8F}"/>
              </a:ext>
            </a:extLst>
          </p:cNvPr>
          <p:cNvSpPr txBox="1"/>
          <p:nvPr/>
        </p:nvSpPr>
        <p:spPr>
          <a:xfrm>
            <a:off x="136407" y="639228"/>
            <a:ext cx="11715773" cy="218008"/>
          </a:xfrm>
          <a:prstGeom prst="rect">
            <a:avLst/>
          </a:prstGeom>
        </p:spPr>
        <p:txBody>
          <a:bodyPr vert="horz" wrap="square" lIns="0" tIns="12700" rIns="0" bIns="0" rtlCol="0">
            <a:spAutoFit/>
          </a:bodyPr>
          <a:lstStyle/>
          <a:p>
            <a:pPr marL="12700">
              <a:lnSpc>
                <a:spcPts val="1585"/>
              </a:lnSpc>
              <a:spcBef>
                <a:spcPts val="100"/>
              </a:spcBef>
            </a:pPr>
            <a:r>
              <a:rPr lang="es-ES" sz="1400" b="1" dirty="0">
                <a:cs typeface="Arial"/>
              </a:rPr>
              <a:t>Garantías </a:t>
            </a:r>
            <a:r>
              <a:rPr lang="es-ES" sz="1400" b="1" spc="-5" dirty="0">
                <a:cs typeface="Arial"/>
              </a:rPr>
              <a:t>más</a:t>
            </a:r>
            <a:r>
              <a:rPr lang="es-ES" sz="1400" b="1" spc="-60" dirty="0">
                <a:cs typeface="Arial"/>
              </a:rPr>
              <a:t> </a:t>
            </a:r>
            <a:r>
              <a:rPr lang="es-ES" sz="1400" b="1" spc="-5" dirty="0">
                <a:cs typeface="Arial"/>
              </a:rPr>
              <a:t>destacables</a:t>
            </a:r>
            <a:r>
              <a:rPr lang="es-ES" sz="1400" spc="-5" dirty="0">
                <a:solidFill>
                  <a:srgbClr val="9A938F"/>
                </a:solidFill>
                <a:cs typeface="Arial"/>
              </a:rPr>
              <a:t>: </a:t>
            </a:r>
            <a:r>
              <a:rPr lang="es-ES" sz="1400" dirty="0">
                <a:solidFill>
                  <a:srgbClr val="9A938F"/>
                </a:solidFill>
                <a:cs typeface="Arial"/>
              </a:rPr>
              <a:t>Aunque las tres configuraciones disponen de más garantías, destacamos aquellas que consideramos más importantes.</a:t>
            </a:r>
          </a:p>
        </p:txBody>
      </p:sp>
      <p:sp>
        <p:nvSpPr>
          <p:cNvPr id="336" name="object 3">
            <a:extLst>
              <a:ext uri="{FF2B5EF4-FFF2-40B4-BE49-F238E27FC236}">
                <a16:creationId xmlns:a16="http://schemas.microsoft.com/office/drawing/2014/main" id="{471CDCF1-C69C-4405-8B48-DF233480D2E3}"/>
              </a:ext>
            </a:extLst>
          </p:cNvPr>
          <p:cNvSpPr/>
          <p:nvPr/>
        </p:nvSpPr>
        <p:spPr>
          <a:xfrm>
            <a:off x="4439539" y="1654047"/>
            <a:ext cx="4042410" cy="0"/>
          </a:xfrm>
          <a:custGeom>
            <a:avLst/>
            <a:gdLst/>
            <a:ahLst/>
            <a:cxnLst/>
            <a:rect l="l" t="t" r="r" b="b"/>
            <a:pathLst>
              <a:path w="4042409">
                <a:moveTo>
                  <a:pt x="0" y="0"/>
                </a:moveTo>
                <a:lnTo>
                  <a:pt x="4041902" y="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37" name="object 4">
            <a:extLst>
              <a:ext uri="{FF2B5EF4-FFF2-40B4-BE49-F238E27FC236}">
                <a16:creationId xmlns:a16="http://schemas.microsoft.com/office/drawing/2014/main" id="{B69C1F48-6107-4EFB-9E79-99D51C9913B7}"/>
              </a:ext>
            </a:extLst>
          </p:cNvPr>
          <p:cNvSpPr/>
          <p:nvPr/>
        </p:nvSpPr>
        <p:spPr>
          <a:xfrm>
            <a:off x="4439539" y="2019808"/>
            <a:ext cx="4042410" cy="0"/>
          </a:xfrm>
          <a:custGeom>
            <a:avLst/>
            <a:gdLst/>
            <a:ahLst/>
            <a:cxnLst/>
            <a:rect l="l" t="t" r="r" b="b"/>
            <a:pathLst>
              <a:path w="4042409">
                <a:moveTo>
                  <a:pt x="0" y="0"/>
                </a:moveTo>
                <a:lnTo>
                  <a:pt x="4041902" y="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38" name="object 5">
            <a:extLst>
              <a:ext uri="{FF2B5EF4-FFF2-40B4-BE49-F238E27FC236}">
                <a16:creationId xmlns:a16="http://schemas.microsoft.com/office/drawing/2014/main" id="{995CC418-1F65-4B7D-AE17-5FE15BAFF687}"/>
              </a:ext>
            </a:extLst>
          </p:cNvPr>
          <p:cNvSpPr/>
          <p:nvPr/>
        </p:nvSpPr>
        <p:spPr>
          <a:xfrm>
            <a:off x="4439539" y="2385567"/>
            <a:ext cx="4042410" cy="0"/>
          </a:xfrm>
          <a:custGeom>
            <a:avLst/>
            <a:gdLst/>
            <a:ahLst/>
            <a:cxnLst/>
            <a:rect l="l" t="t" r="r" b="b"/>
            <a:pathLst>
              <a:path w="4042409">
                <a:moveTo>
                  <a:pt x="0" y="0"/>
                </a:moveTo>
                <a:lnTo>
                  <a:pt x="4041902" y="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39" name="object 6">
            <a:extLst>
              <a:ext uri="{FF2B5EF4-FFF2-40B4-BE49-F238E27FC236}">
                <a16:creationId xmlns:a16="http://schemas.microsoft.com/office/drawing/2014/main" id="{29B23F71-C644-43E8-8D3A-83E4631E21E4}"/>
              </a:ext>
            </a:extLst>
          </p:cNvPr>
          <p:cNvSpPr/>
          <p:nvPr/>
        </p:nvSpPr>
        <p:spPr>
          <a:xfrm>
            <a:off x="4439539" y="2751327"/>
            <a:ext cx="4042410" cy="0"/>
          </a:xfrm>
          <a:custGeom>
            <a:avLst/>
            <a:gdLst/>
            <a:ahLst/>
            <a:cxnLst/>
            <a:rect l="l" t="t" r="r" b="b"/>
            <a:pathLst>
              <a:path w="4042409">
                <a:moveTo>
                  <a:pt x="0" y="0"/>
                </a:moveTo>
                <a:lnTo>
                  <a:pt x="4041902" y="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40" name="object 7">
            <a:extLst>
              <a:ext uri="{FF2B5EF4-FFF2-40B4-BE49-F238E27FC236}">
                <a16:creationId xmlns:a16="http://schemas.microsoft.com/office/drawing/2014/main" id="{BEF779BB-AC03-425B-9FD0-6597E4E252D9}"/>
              </a:ext>
            </a:extLst>
          </p:cNvPr>
          <p:cNvSpPr/>
          <p:nvPr/>
        </p:nvSpPr>
        <p:spPr>
          <a:xfrm>
            <a:off x="4439539" y="3117088"/>
            <a:ext cx="4042410" cy="0"/>
          </a:xfrm>
          <a:custGeom>
            <a:avLst/>
            <a:gdLst/>
            <a:ahLst/>
            <a:cxnLst/>
            <a:rect l="l" t="t" r="r" b="b"/>
            <a:pathLst>
              <a:path w="4042409">
                <a:moveTo>
                  <a:pt x="0" y="0"/>
                </a:moveTo>
                <a:lnTo>
                  <a:pt x="4041902" y="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41" name="object 8">
            <a:extLst>
              <a:ext uri="{FF2B5EF4-FFF2-40B4-BE49-F238E27FC236}">
                <a16:creationId xmlns:a16="http://schemas.microsoft.com/office/drawing/2014/main" id="{FC4F05B5-8025-4CC2-ACFF-4F6229FDEBF1}"/>
              </a:ext>
            </a:extLst>
          </p:cNvPr>
          <p:cNvSpPr/>
          <p:nvPr/>
        </p:nvSpPr>
        <p:spPr>
          <a:xfrm>
            <a:off x="4439539" y="3482848"/>
            <a:ext cx="4042410" cy="0"/>
          </a:xfrm>
          <a:custGeom>
            <a:avLst/>
            <a:gdLst/>
            <a:ahLst/>
            <a:cxnLst/>
            <a:rect l="l" t="t" r="r" b="b"/>
            <a:pathLst>
              <a:path w="4042409">
                <a:moveTo>
                  <a:pt x="0" y="0"/>
                </a:moveTo>
                <a:lnTo>
                  <a:pt x="4041902" y="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42" name="object 9">
            <a:extLst>
              <a:ext uri="{FF2B5EF4-FFF2-40B4-BE49-F238E27FC236}">
                <a16:creationId xmlns:a16="http://schemas.microsoft.com/office/drawing/2014/main" id="{B0154B99-4989-4A4F-8393-905B4DFA79E0}"/>
              </a:ext>
            </a:extLst>
          </p:cNvPr>
          <p:cNvSpPr/>
          <p:nvPr/>
        </p:nvSpPr>
        <p:spPr>
          <a:xfrm>
            <a:off x="4439539" y="3848608"/>
            <a:ext cx="4042410" cy="0"/>
          </a:xfrm>
          <a:custGeom>
            <a:avLst/>
            <a:gdLst/>
            <a:ahLst/>
            <a:cxnLst/>
            <a:rect l="l" t="t" r="r" b="b"/>
            <a:pathLst>
              <a:path w="4042409">
                <a:moveTo>
                  <a:pt x="0" y="0"/>
                </a:moveTo>
                <a:lnTo>
                  <a:pt x="4041902" y="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43" name="object 10">
            <a:extLst>
              <a:ext uri="{FF2B5EF4-FFF2-40B4-BE49-F238E27FC236}">
                <a16:creationId xmlns:a16="http://schemas.microsoft.com/office/drawing/2014/main" id="{076CE863-214A-4857-93DD-25117096F6C3}"/>
              </a:ext>
            </a:extLst>
          </p:cNvPr>
          <p:cNvSpPr/>
          <p:nvPr/>
        </p:nvSpPr>
        <p:spPr>
          <a:xfrm>
            <a:off x="4439539" y="4214367"/>
            <a:ext cx="4042410" cy="0"/>
          </a:xfrm>
          <a:custGeom>
            <a:avLst/>
            <a:gdLst/>
            <a:ahLst/>
            <a:cxnLst/>
            <a:rect l="l" t="t" r="r" b="b"/>
            <a:pathLst>
              <a:path w="4042409">
                <a:moveTo>
                  <a:pt x="0" y="0"/>
                </a:moveTo>
                <a:lnTo>
                  <a:pt x="4041902" y="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44" name="object 11">
            <a:extLst>
              <a:ext uri="{FF2B5EF4-FFF2-40B4-BE49-F238E27FC236}">
                <a16:creationId xmlns:a16="http://schemas.microsoft.com/office/drawing/2014/main" id="{7C2223BD-EB2E-4A26-BC65-C8B2CBFABE7B}"/>
              </a:ext>
            </a:extLst>
          </p:cNvPr>
          <p:cNvSpPr/>
          <p:nvPr/>
        </p:nvSpPr>
        <p:spPr>
          <a:xfrm>
            <a:off x="4439539" y="4580128"/>
            <a:ext cx="4042410" cy="0"/>
          </a:xfrm>
          <a:custGeom>
            <a:avLst/>
            <a:gdLst/>
            <a:ahLst/>
            <a:cxnLst/>
            <a:rect l="l" t="t" r="r" b="b"/>
            <a:pathLst>
              <a:path w="4042409">
                <a:moveTo>
                  <a:pt x="0" y="0"/>
                </a:moveTo>
                <a:lnTo>
                  <a:pt x="4041902" y="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45" name="object 12">
            <a:extLst>
              <a:ext uri="{FF2B5EF4-FFF2-40B4-BE49-F238E27FC236}">
                <a16:creationId xmlns:a16="http://schemas.microsoft.com/office/drawing/2014/main" id="{521E1B40-35B8-4566-A025-CE84FE64F527}"/>
              </a:ext>
            </a:extLst>
          </p:cNvPr>
          <p:cNvSpPr/>
          <p:nvPr/>
        </p:nvSpPr>
        <p:spPr>
          <a:xfrm>
            <a:off x="4439539" y="4945888"/>
            <a:ext cx="4042410" cy="0"/>
          </a:xfrm>
          <a:custGeom>
            <a:avLst/>
            <a:gdLst/>
            <a:ahLst/>
            <a:cxnLst/>
            <a:rect l="l" t="t" r="r" b="b"/>
            <a:pathLst>
              <a:path w="4042409">
                <a:moveTo>
                  <a:pt x="0" y="0"/>
                </a:moveTo>
                <a:lnTo>
                  <a:pt x="4041902" y="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46" name="object 13">
            <a:extLst>
              <a:ext uri="{FF2B5EF4-FFF2-40B4-BE49-F238E27FC236}">
                <a16:creationId xmlns:a16="http://schemas.microsoft.com/office/drawing/2014/main" id="{E0A5E3A5-3184-46D7-B6AC-A40D93B4ABBC}"/>
              </a:ext>
            </a:extLst>
          </p:cNvPr>
          <p:cNvSpPr/>
          <p:nvPr/>
        </p:nvSpPr>
        <p:spPr>
          <a:xfrm>
            <a:off x="4439539" y="5311647"/>
            <a:ext cx="4042410" cy="0"/>
          </a:xfrm>
          <a:custGeom>
            <a:avLst/>
            <a:gdLst/>
            <a:ahLst/>
            <a:cxnLst/>
            <a:rect l="l" t="t" r="r" b="b"/>
            <a:pathLst>
              <a:path w="4042409">
                <a:moveTo>
                  <a:pt x="0" y="0"/>
                </a:moveTo>
                <a:lnTo>
                  <a:pt x="4041902" y="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47" name="object 14">
            <a:extLst>
              <a:ext uri="{FF2B5EF4-FFF2-40B4-BE49-F238E27FC236}">
                <a16:creationId xmlns:a16="http://schemas.microsoft.com/office/drawing/2014/main" id="{D7C1A7F7-C66C-42CF-A10A-A77D0CE3794B}"/>
              </a:ext>
            </a:extLst>
          </p:cNvPr>
          <p:cNvSpPr/>
          <p:nvPr/>
        </p:nvSpPr>
        <p:spPr>
          <a:xfrm>
            <a:off x="4439539" y="5677408"/>
            <a:ext cx="4042410" cy="0"/>
          </a:xfrm>
          <a:custGeom>
            <a:avLst/>
            <a:gdLst/>
            <a:ahLst/>
            <a:cxnLst/>
            <a:rect l="l" t="t" r="r" b="b"/>
            <a:pathLst>
              <a:path w="4042409">
                <a:moveTo>
                  <a:pt x="0" y="0"/>
                </a:moveTo>
                <a:lnTo>
                  <a:pt x="4041902" y="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48" name="object 15">
            <a:extLst>
              <a:ext uri="{FF2B5EF4-FFF2-40B4-BE49-F238E27FC236}">
                <a16:creationId xmlns:a16="http://schemas.microsoft.com/office/drawing/2014/main" id="{5BDA6BC0-CE7F-4AC6-AB25-E68D5A8659E0}"/>
              </a:ext>
            </a:extLst>
          </p:cNvPr>
          <p:cNvSpPr/>
          <p:nvPr/>
        </p:nvSpPr>
        <p:spPr>
          <a:xfrm>
            <a:off x="4439539" y="6043142"/>
            <a:ext cx="4042410" cy="0"/>
          </a:xfrm>
          <a:custGeom>
            <a:avLst/>
            <a:gdLst/>
            <a:ahLst/>
            <a:cxnLst/>
            <a:rect l="l" t="t" r="r" b="b"/>
            <a:pathLst>
              <a:path w="4042409">
                <a:moveTo>
                  <a:pt x="0" y="0"/>
                </a:moveTo>
                <a:lnTo>
                  <a:pt x="4041902" y="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49" name="object 16">
            <a:extLst>
              <a:ext uri="{FF2B5EF4-FFF2-40B4-BE49-F238E27FC236}">
                <a16:creationId xmlns:a16="http://schemas.microsoft.com/office/drawing/2014/main" id="{7463F090-270D-4E6C-9893-92E05B0CB1E2}"/>
              </a:ext>
            </a:extLst>
          </p:cNvPr>
          <p:cNvSpPr/>
          <p:nvPr/>
        </p:nvSpPr>
        <p:spPr>
          <a:xfrm>
            <a:off x="4439539" y="6408902"/>
            <a:ext cx="4042410" cy="0"/>
          </a:xfrm>
          <a:custGeom>
            <a:avLst/>
            <a:gdLst/>
            <a:ahLst/>
            <a:cxnLst/>
            <a:rect l="l" t="t" r="r" b="b"/>
            <a:pathLst>
              <a:path w="4042409">
                <a:moveTo>
                  <a:pt x="0" y="0"/>
                </a:moveTo>
                <a:lnTo>
                  <a:pt x="4041902" y="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51" name="object 18">
            <a:extLst>
              <a:ext uri="{FF2B5EF4-FFF2-40B4-BE49-F238E27FC236}">
                <a16:creationId xmlns:a16="http://schemas.microsoft.com/office/drawing/2014/main" id="{FF7FAF67-1895-4F1E-9817-E0DC7846AD85}"/>
              </a:ext>
            </a:extLst>
          </p:cNvPr>
          <p:cNvSpPr/>
          <p:nvPr/>
        </p:nvSpPr>
        <p:spPr>
          <a:xfrm flipV="1">
            <a:off x="136407" y="898777"/>
            <a:ext cx="11773652" cy="45719"/>
          </a:xfrm>
          <a:custGeom>
            <a:avLst/>
            <a:gdLst/>
            <a:ahLst/>
            <a:cxnLst/>
            <a:rect l="l" t="t" r="r" b="b"/>
            <a:pathLst>
              <a:path w="10764520">
                <a:moveTo>
                  <a:pt x="0" y="0"/>
                </a:moveTo>
                <a:lnTo>
                  <a:pt x="10764012" y="0"/>
                </a:lnTo>
              </a:path>
            </a:pathLst>
          </a:custGeom>
          <a:ln w="12192">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62" name="object 30">
            <a:extLst>
              <a:ext uri="{FF2B5EF4-FFF2-40B4-BE49-F238E27FC236}">
                <a16:creationId xmlns:a16="http://schemas.microsoft.com/office/drawing/2014/main" id="{C850D38D-4D43-4C6E-BD84-9A3BC0DFBF76}"/>
              </a:ext>
            </a:extLst>
          </p:cNvPr>
          <p:cNvSpPr txBox="1"/>
          <p:nvPr/>
        </p:nvSpPr>
        <p:spPr>
          <a:xfrm>
            <a:off x="4418076" y="1006983"/>
            <a:ext cx="1296000" cy="292428"/>
          </a:xfrm>
          <a:prstGeom prst="rect">
            <a:avLst/>
          </a:prstGeom>
          <a:solidFill>
            <a:srgbClr val="2D75B6"/>
          </a:solidFill>
          <a:effectLst>
            <a:innerShdw blurRad="63500" dist="50800" dir="13500000">
              <a:prstClr val="black">
                <a:alpha val="50000"/>
              </a:prstClr>
            </a:innerShdw>
          </a:effectLst>
        </p:spPr>
        <p:txBody>
          <a:bodyPr vert="horz" wrap="square" lIns="0" tIns="86400" rIns="0" bIns="0" rtlCol="0">
            <a:spAutoFit/>
          </a:bodyPr>
          <a:lstStyle/>
          <a:p>
            <a:pPr marL="180340">
              <a:lnSpc>
                <a:spcPts val="1600"/>
              </a:lnSpc>
            </a:pPr>
            <a:r>
              <a:rPr sz="1400" spc="-5" dirty="0">
                <a:solidFill>
                  <a:srgbClr val="FFFFFF"/>
                </a:solidFill>
                <a:cs typeface="Carlito"/>
              </a:rPr>
              <a:t>BÁSICO</a:t>
            </a:r>
            <a:r>
              <a:rPr sz="1400" spc="-40" dirty="0">
                <a:solidFill>
                  <a:srgbClr val="FFFFFF"/>
                </a:solidFill>
                <a:cs typeface="Carlito"/>
              </a:rPr>
              <a:t> </a:t>
            </a:r>
            <a:r>
              <a:rPr sz="1400" spc="-10" dirty="0">
                <a:solidFill>
                  <a:srgbClr val="FFFFFF"/>
                </a:solidFill>
                <a:cs typeface="Carlito"/>
              </a:rPr>
              <a:t>PLUS</a:t>
            </a:r>
            <a:endParaRPr sz="1400" dirty="0">
              <a:solidFill>
                <a:prstClr val="black"/>
              </a:solidFill>
              <a:cs typeface="Carlito"/>
            </a:endParaRPr>
          </a:p>
        </p:txBody>
      </p:sp>
      <p:sp>
        <p:nvSpPr>
          <p:cNvPr id="366" name="object 34">
            <a:extLst>
              <a:ext uri="{FF2B5EF4-FFF2-40B4-BE49-F238E27FC236}">
                <a16:creationId xmlns:a16="http://schemas.microsoft.com/office/drawing/2014/main" id="{E36AB701-E849-498C-8B50-57D8E2CFF5E5}"/>
              </a:ext>
            </a:extLst>
          </p:cNvPr>
          <p:cNvSpPr txBox="1"/>
          <p:nvPr/>
        </p:nvSpPr>
        <p:spPr>
          <a:xfrm>
            <a:off x="5809488" y="1010030"/>
            <a:ext cx="1296000" cy="292428"/>
          </a:xfrm>
          <a:prstGeom prst="rect">
            <a:avLst/>
          </a:prstGeom>
          <a:solidFill>
            <a:srgbClr val="2D75B6"/>
          </a:solidFill>
          <a:effectLst>
            <a:innerShdw blurRad="63500" dist="50800" dir="13500000">
              <a:prstClr val="black">
                <a:alpha val="50000"/>
              </a:prstClr>
            </a:innerShdw>
          </a:effectLst>
        </p:spPr>
        <p:txBody>
          <a:bodyPr vert="horz" wrap="square" lIns="0" tIns="86400" rIns="0" bIns="0" rtlCol="0">
            <a:spAutoFit/>
          </a:bodyPr>
          <a:lstStyle/>
          <a:p>
            <a:pPr marL="248920">
              <a:lnSpc>
                <a:spcPts val="1600"/>
              </a:lnSpc>
            </a:pPr>
            <a:r>
              <a:rPr sz="1400" dirty="0">
                <a:solidFill>
                  <a:srgbClr val="FFFFFF"/>
                </a:solidFill>
                <a:cs typeface="Carlito"/>
              </a:rPr>
              <a:t>AMPLIADO</a:t>
            </a:r>
            <a:endParaRPr sz="1400">
              <a:solidFill>
                <a:prstClr val="black"/>
              </a:solidFill>
              <a:cs typeface="Carlito"/>
            </a:endParaRPr>
          </a:p>
        </p:txBody>
      </p:sp>
      <p:sp>
        <p:nvSpPr>
          <p:cNvPr id="370" name="object 38">
            <a:extLst>
              <a:ext uri="{FF2B5EF4-FFF2-40B4-BE49-F238E27FC236}">
                <a16:creationId xmlns:a16="http://schemas.microsoft.com/office/drawing/2014/main" id="{EBF84AB3-0DC7-4CC4-9E57-2E03659750C6}"/>
              </a:ext>
            </a:extLst>
          </p:cNvPr>
          <p:cNvSpPr txBox="1"/>
          <p:nvPr/>
        </p:nvSpPr>
        <p:spPr>
          <a:xfrm>
            <a:off x="7188707" y="1006983"/>
            <a:ext cx="1296000" cy="292428"/>
          </a:xfrm>
          <a:prstGeom prst="rect">
            <a:avLst/>
          </a:prstGeom>
          <a:solidFill>
            <a:srgbClr val="2D75B6"/>
          </a:solidFill>
          <a:effectLst>
            <a:innerShdw blurRad="63500" dist="50800" dir="13500000">
              <a:prstClr val="black">
                <a:alpha val="50000"/>
              </a:prstClr>
            </a:innerShdw>
          </a:effectLst>
        </p:spPr>
        <p:txBody>
          <a:bodyPr vert="horz" wrap="square" lIns="0" tIns="86400" rIns="0" bIns="0" rtlCol="0">
            <a:spAutoFit/>
          </a:bodyPr>
          <a:lstStyle/>
          <a:p>
            <a:pPr marL="278130">
              <a:lnSpc>
                <a:spcPts val="1600"/>
              </a:lnSpc>
            </a:pPr>
            <a:r>
              <a:rPr sz="1400" spc="-5" dirty="0">
                <a:solidFill>
                  <a:srgbClr val="FFFFFF"/>
                </a:solidFill>
                <a:cs typeface="Carlito"/>
              </a:rPr>
              <a:t>PREMIUM</a:t>
            </a:r>
            <a:endParaRPr sz="1400">
              <a:solidFill>
                <a:prstClr val="black"/>
              </a:solidFill>
              <a:cs typeface="Carlito"/>
            </a:endParaRPr>
          </a:p>
        </p:txBody>
      </p:sp>
      <p:sp>
        <p:nvSpPr>
          <p:cNvPr id="372" name="object 40">
            <a:extLst>
              <a:ext uri="{FF2B5EF4-FFF2-40B4-BE49-F238E27FC236}">
                <a16:creationId xmlns:a16="http://schemas.microsoft.com/office/drawing/2014/main" id="{762E3171-5B1E-40F3-AC3D-44CA59408EC9}"/>
              </a:ext>
            </a:extLst>
          </p:cNvPr>
          <p:cNvSpPr/>
          <p:nvPr/>
        </p:nvSpPr>
        <p:spPr>
          <a:xfrm>
            <a:off x="4964150" y="1318475"/>
            <a:ext cx="3100070" cy="206375"/>
          </a:xfrm>
          <a:custGeom>
            <a:avLst/>
            <a:gdLst/>
            <a:ahLst/>
            <a:cxnLst/>
            <a:rect l="l" t="t" r="r" b="b"/>
            <a:pathLst>
              <a:path w="3100070" h="206375">
                <a:moveTo>
                  <a:pt x="259803" y="47523"/>
                </a:moveTo>
                <a:lnTo>
                  <a:pt x="237032" y="23939"/>
                </a:lnTo>
                <a:lnTo>
                  <a:pt x="93065" y="159778"/>
                </a:lnTo>
                <a:lnTo>
                  <a:pt x="23901" y="89052"/>
                </a:lnTo>
                <a:lnTo>
                  <a:pt x="0" y="111785"/>
                </a:lnTo>
                <a:lnTo>
                  <a:pt x="91948" y="206095"/>
                </a:lnTo>
                <a:lnTo>
                  <a:pt x="116128" y="183642"/>
                </a:lnTo>
                <a:lnTo>
                  <a:pt x="259803" y="47523"/>
                </a:lnTo>
                <a:close/>
              </a:path>
              <a:path w="3100070" h="206375">
                <a:moveTo>
                  <a:pt x="1673555" y="26238"/>
                </a:moveTo>
                <a:lnTo>
                  <a:pt x="1648333" y="0"/>
                </a:lnTo>
                <a:lnTo>
                  <a:pt x="1488922" y="151193"/>
                </a:lnTo>
                <a:lnTo>
                  <a:pt x="1412328" y="72466"/>
                </a:lnTo>
                <a:lnTo>
                  <a:pt x="1385862" y="97777"/>
                </a:lnTo>
                <a:lnTo>
                  <a:pt x="1487678" y="202730"/>
                </a:lnTo>
                <a:lnTo>
                  <a:pt x="1514449" y="177736"/>
                </a:lnTo>
                <a:lnTo>
                  <a:pt x="1673555" y="26238"/>
                </a:lnTo>
                <a:close/>
              </a:path>
              <a:path w="3100070" h="206375">
                <a:moveTo>
                  <a:pt x="3099981" y="26238"/>
                </a:moveTo>
                <a:lnTo>
                  <a:pt x="3074632" y="0"/>
                </a:lnTo>
                <a:lnTo>
                  <a:pt x="2914408" y="151193"/>
                </a:lnTo>
                <a:lnTo>
                  <a:pt x="2837421" y="72466"/>
                </a:lnTo>
                <a:lnTo>
                  <a:pt x="2810827" y="97777"/>
                </a:lnTo>
                <a:lnTo>
                  <a:pt x="2913164" y="202730"/>
                </a:lnTo>
                <a:lnTo>
                  <a:pt x="2940075" y="177736"/>
                </a:lnTo>
                <a:lnTo>
                  <a:pt x="3099981" y="26238"/>
                </a:lnTo>
                <a:close/>
              </a:path>
            </a:pathLst>
          </a:custGeom>
          <a:solidFill>
            <a:srgbClr val="33CC3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75" name="object 43">
            <a:extLst>
              <a:ext uri="{FF2B5EF4-FFF2-40B4-BE49-F238E27FC236}">
                <a16:creationId xmlns:a16="http://schemas.microsoft.com/office/drawing/2014/main" id="{E1CD40CF-92B8-436F-9BA0-F9B08E268DCA}"/>
              </a:ext>
            </a:extLst>
          </p:cNvPr>
          <p:cNvSpPr txBox="1"/>
          <p:nvPr/>
        </p:nvSpPr>
        <p:spPr>
          <a:xfrm>
            <a:off x="9270492" y="1479422"/>
            <a:ext cx="2693035" cy="504000"/>
          </a:xfrm>
          <a:prstGeom prst="rect">
            <a:avLst/>
          </a:prstGeom>
          <a:solidFill>
            <a:srgbClr val="F8CAAC"/>
          </a:solidFill>
          <a:effectLst>
            <a:innerShdw blurRad="63500" dist="50800" dir="13500000">
              <a:prstClr val="black">
                <a:alpha val="50000"/>
              </a:prstClr>
            </a:innerShdw>
          </a:effectLst>
        </p:spPr>
        <p:txBody>
          <a:bodyPr vert="horz" wrap="square" lIns="0" tIns="136525" rIns="0" bIns="0" rtlCol="0">
            <a:spAutoFit/>
          </a:bodyPr>
          <a:lstStyle/>
          <a:p>
            <a:pPr marL="197485">
              <a:spcBef>
                <a:spcPts val="1075"/>
              </a:spcBef>
            </a:pPr>
            <a:r>
              <a:rPr sz="1600" spc="-10" dirty="0">
                <a:solidFill>
                  <a:prstClr val="black"/>
                </a:solidFill>
                <a:cs typeface="Carlito"/>
              </a:rPr>
              <a:t>Garantías </a:t>
            </a:r>
            <a:r>
              <a:rPr sz="1600" spc="-5" dirty="0">
                <a:solidFill>
                  <a:prstClr val="black"/>
                </a:solidFill>
                <a:cs typeface="Carlito"/>
              </a:rPr>
              <a:t>de </a:t>
            </a:r>
            <a:r>
              <a:rPr sz="1600" spc="-10" dirty="0">
                <a:solidFill>
                  <a:prstClr val="black"/>
                </a:solidFill>
                <a:cs typeface="Carlito"/>
              </a:rPr>
              <a:t>alta</a:t>
            </a:r>
            <a:r>
              <a:rPr sz="1600" spc="-40" dirty="0">
                <a:solidFill>
                  <a:prstClr val="black"/>
                </a:solidFill>
                <a:cs typeface="Carlito"/>
              </a:rPr>
              <a:t> </a:t>
            </a:r>
            <a:r>
              <a:rPr sz="1600" spc="-5" dirty="0">
                <a:solidFill>
                  <a:prstClr val="black"/>
                </a:solidFill>
                <a:cs typeface="Carlito"/>
              </a:rPr>
              <a:t>intensidad</a:t>
            </a:r>
            <a:endParaRPr sz="1600" dirty="0">
              <a:solidFill>
                <a:prstClr val="black"/>
              </a:solidFill>
              <a:cs typeface="Carlito"/>
            </a:endParaRPr>
          </a:p>
        </p:txBody>
      </p:sp>
      <p:sp>
        <p:nvSpPr>
          <p:cNvPr id="379" name="object 47">
            <a:extLst>
              <a:ext uri="{FF2B5EF4-FFF2-40B4-BE49-F238E27FC236}">
                <a16:creationId xmlns:a16="http://schemas.microsoft.com/office/drawing/2014/main" id="{A9859435-36B6-4E5B-9CCD-A1107DFBF523}"/>
              </a:ext>
            </a:extLst>
          </p:cNvPr>
          <p:cNvSpPr txBox="1"/>
          <p:nvPr/>
        </p:nvSpPr>
        <p:spPr>
          <a:xfrm>
            <a:off x="9270492" y="2220086"/>
            <a:ext cx="2693035" cy="504000"/>
          </a:xfrm>
          <a:prstGeom prst="rect">
            <a:avLst/>
          </a:prstGeom>
          <a:solidFill>
            <a:srgbClr val="DAE2F3"/>
          </a:solidFill>
          <a:effectLst>
            <a:innerShdw blurRad="63500" dist="50800" dir="13500000">
              <a:prstClr val="black">
                <a:alpha val="50000"/>
              </a:prstClr>
            </a:innerShdw>
          </a:effectLst>
        </p:spPr>
        <p:txBody>
          <a:bodyPr vert="horz" wrap="square" lIns="0" tIns="135890" rIns="0" bIns="0" rtlCol="0">
            <a:spAutoFit/>
          </a:bodyPr>
          <a:lstStyle/>
          <a:p>
            <a:pPr marL="236854">
              <a:spcBef>
                <a:spcPts val="1070"/>
              </a:spcBef>
            </a:pPr>
            <a:r>
              <a:rPr sz="1600" spc="-10" dirty="0">
                <a:solidFill>
                  <a:prstClr val="black"/>
                </a:solidFill>
                <a:cs typeface="Carlito"/>
              </a:rPr>
              <a:t>Garantías </a:t>
            </a:r>
            <a:r>
              <a:rPr sz="1600" spc="-5" dirty="0">
                <a:solidFill>
                  <a:prstClr val="black"/>
                </a:solidFill>
                <a:cs typeface="Carlito"/>
              </a:rPr>
              <a:t>de </a:t>
            </a:r>
            <a:r>
              <a:rPr sz="1600" spc="-10" dirty="0">
                <a:solidFill>
                  <a:prstClr val="black"/>
                </a:solidFill>
                <a:cs typeface="Carlito"/>
              </a:rPr>
              <a:t>uso</a:t>
            </a:r>
            <a:r>
              <a:rPr sz="1600" dirty="0">
                <a:solidFill>
                  <a:prstClr val="black"/>
                </a:solidFill>
                <a:cs typeface="Carlito"/>
              </a:rPr>
              <a:t> </a:t>
            </a:r>
            <a:r>
              <a:rPr sz="1600" spc="-15" dirty="0">
                <a:solidFill>
                  <a:prstClr val="black"/>
                </a:solidFill>
                <a:cs typeface="Carlito"/>
              </a:rPr>
              <a:t>frecuente</a:t>
            </a:r>
            <a:endParaRPr sz="1600" dirty="0">
              <a:solidFill>
                <a:prstClr val="black"/>
              </a:solidFill>
              <a:cs typeface="Carlito"/>
            </a:endParaRPr>
          </a:p>
        </p:txBody>
      </p:sp>
      <p:sp>
        <p:nvSpPr>
          <p:cNvPr id="382" name="object 50">
            <a:extLst>
              <a:ext uri="{FF2B5EF4-FFF2-40B4-BE49-F238E27FC236}">
                <a16:creationId xmlns:a16="http://schemas.microsoft.com/office/drawing/2014/main" id="{F9113F9C-F4D6-41B2-9414-EB33E1AB6FED}"/>
              </a:ext>
            </a:extLst>
          </p:cNvPr>
          <p:cNvSpPr/>
          <p:nvPr/>
        </p:nvSpPr>
        <p:spPr>
          <a:xfrm>
            <a:off x="9511284" y="3023260"/>
            <a:ext cx="2156460" cy="528802"/>
          </a:xfrm>
          <a:prstGeom prst="rect">
            <a:avLst/>
          </a:prstGeom>
          <a:blipFill>
            <a:blip r:embed="rId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83" name="object 51">
            <a:extLst>
              <a:ext uri="{FF2B5EF4-FFF2-40B4-BE49-F238E27FC236}">
                <a16:creationId xmlns:a16="http://schemas.microsoft.com/office/drawing/2014/main" id="{3BED3311-2025-4B8D-8D78-7590DD0CAFEB}"/>
              </a:ext>
            </a:extLst>
          </p:cNvPr>
          <p:cNvSpPr txBox="1"/>
          <p:nvPr/>
        </p:nvSpPr>
        <p:spPr>
          <a:xfrm>
            <a:off x="9272016" y="2962275"/>
            <a:ext cx="2694940" cy="504000"/>
          </a:xfrm>
          <a:prstGeom prst="rect">
            <a:avLst/>
          </a:prstGeom>
          <a:solidFill>
            <a:srgbClr val="E1EFD9"/>
          </a:solidFill>
          <a:effectLst>
            <a:innerShdw blurRad="63500" dist="50800" dir="13500000">
              <a:prstClr val="black">
                <a:alpha val="50000"/>
              </a:prstClr>
            </a:innerShdw>
          </a:effectLst>
        </p:spPr>
        <p:txBody>
          <a:bodyPr vert="horz" wrap="square" lIns="0" tIns="135890" rIns="0" bIns="0" rtlCol="0">
            <a:spAutoFit/>
          </a:bodyPr>
          <a:lstStyle/>
          <a:p>
            <a:pPr marL="441959">
              <a:spcBef>
                <a:spcPts val="1070"/>
              </a:spcBef>
            </a:pPr>
            <a:r>
              <a:rPr sz="1600" spc="-5" dirty="0">
                <a:solidFill>
                  <a:prstClr val="black"/>
                </a:solidFill>
                <a:cs typeface="Carlito"/>
              </a:rPr>
              <a:t>Asistencia en el</a:t>
            </a:r>
            <a:r>
              <a:rPr sz="1600" spc="-25" dirty="0">
                <a:solidFill>
                  <a:prstClr val="black"/>
                </a:solidFill>
                <a:cs typeface="Carlito"/>
              </a:rPr>
              <a:t> </a:t>
            </a:r>
            <a:r>
              <a:rPr sz="1600" spc="-10" dirty="0">
                <a:solidFill>
                  <a:prstClr val="black"/>
                </a:solidFill>
                <a:cs typeface="Carlito"/>
              </a:rPr>
              <a:t>Hogar</a:t>
            </a:r>
            <a:endParaRPr sz="1600" dirty="0">
              <a:solidFill>
                <a:prstClr val="black"/>
              </a:solidFill>
              <a:cs typeface="Carlito"/>
            </a:endParaRPr>
          </a:p>
        </p:txBody>
      </p:sp>
      <p:sp>
        <p:nvSpPr>
          <p:cNvPr id="386" name="object 54">
            <a:extLst>
              <a:ext uri="{FF2B5EF4-FFF2-40B4-BE49-F238E27FC236}">
                <a16:creationId xmlns:a16="http://schemas.microsoft.com/office/drawing/2014/main" id="{3DDE78A3-B1AA-45EC-9A6A-54CA4ABE611E}"/>
              </a:ext>
            </a:extLst>
          </p:cNvPr>
          <p:cNvSpPr/>
          <p:nvPr/>
        </p:nvSpPr>
        <p:spPr>
          <a:xfrm>
            <a:off x="2052827" y="1651596"/>
            <a:ext cx="1269479" cy="422186"/>
          </a:xfrm>
          <a:prstGeom prst="rect">
            <a:avLst/>
          </a:prstGeom>
          <a:blipFill>
            <a:blip r:embed="rId8"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87" name="object 55">
            <a:extLst>
              <a:ext uri="{FF2B5EF4-FFF2-40B4-BE49-F238E27FC236}">
                <a16:creationId xmlns:a16="http://schemas.microsoft.com/office/drawing/2014/main" id="{B301B90D-FD72-4548-B147-B61AEF840AAB}"/>
              </a:ext>
            </a:extLst>
          </p:cNvPr>
          <p:cNvSpPr txBox="1"/>
          <p:nvPr/>
        </p:nvSpPr>
        <p:spPr>
          <a:xfrm>
            <a:off x="1031740" y="1704975"/>
            <a:ext cx="3348000" cy="221018"/>
          </a:xfrm>
          <a:prstGeom prst="rect">
            <a:avLst/>
          </a:prstGeom>
          <a:solidFill>
            <a:srgbClr val="DAE2F3"/>
          </a:solidFill>
          <a:effectLst>
            <a:innerShdw blurRad="63500" dist="50800" dir="13500000">
              <a:prstClr val="black">
                <a:alpha val="50000"/>
              </a:prstClr>
            </a:innerShdw>
          </a:effectLst>
        </p:spPr>
        <p:txBody>
          <a:bodyPr vert="horz" wrap="square" lIns="180000" tIns="36000" rIns="0" bIns="0" rtlCol="0">
            <a:spAutoFit/>
          </a:bodyPr>
          <a:lstStyle/>
          <a:p>
            <a:pPr defTabSz="895350">
              <a:spcBef>
                <a:spcPts val="65"/>
              </a:spcBef>
              <a:tabLst>
                <a:tab pos="180975" algn="l"/>
                <a:tab pos="1790700" algn="l"/>
              </a:tabLst>
            </a:pPr>
            <a:r>
              <a:rPr sz="1200" dirty="0">
                <a:solidFill>
                  <a:prstClr val="black"/>
                </a:solidFill>
                <a:cs typeface="Carlito"/>
              </a:rPr>
              <a:t>Daños por</a:t>
            </a:r>
            <a:r>
              <a:rPr sz="1200" spc="-25" dirty="0">
                <a:solidFill>
                  <a:prstClr val="black"/>
                </a:solidFill>
                <a:cs typeface="Carlito"/>
              </a:rPr>
              <a:t> </a:t>
            </a:r>
            <a:r>
              <a:rPr sz="1200" dirty="0">
                <a:solidFill>
                  <a:prstClr val="black"/>
                </a:solidFill>
                <a:cs typeface="Carlito"/>
              </a:rPr>
              <a:t>Agua</a:t>
            </a:r>
          </a:p>
        </p:txBody>
      </p:sp>
      <p:grpSp>
        <p:nvGrpSpPr>
          <p:cNvPr id="388" name="object 56">
            <a:extLst>
              <a:ext uri="{FF2B5EF4-FFF2-40B4-BE49-F238E27FC236}">
                <a16:creationId xmlns:a16="http://schemas.microsoft.com/office/drawing/2014/main" id="{760D2B5A-DA7F-4DA8-B4EE-BCBFC54803F2}"/>
              </a:ext>
            </a:extLst>
          </p:cNvPr>
          <p:cNvGrpSpPr/>
          <p:nvPr/>
        </p:nvGrpSpPr>
        <p:grpSpPr>
          <a:xfrm>
            <a:off x="1414272" y="1708619"/>
            <a:ext cx="6643852" cy="738543"/>
            <a:chOff x="1414272" y="1299044"/>
            <a:chExt cx="6643852" cy="738543"/>
          </a:xfrm>
        </p:grpSpPr>
        <p:sp>
          <p:nvSpPr>
            <p:cNvPr id="389" name="object 57">
              <a:extLst>
                <a:ext uri="{FF2B5EF4-FFF2-40B4-BE49-F238E27FC236}">
                  <a16:creationId xmlns:a16="http://schemas.microsoft.com/office/drawing/2014/main" id="{E6210049-FBC6-4DE6-AB3E-503D96A51314}"/>
                </a:ext>
              </a:extLst>
            </p:cNvPr>
            <p:cNvSpPr/>
            <p:nvPr/>
          </p:nvSpPr>
          <p:spPr>
            <a:xfrm>
              <a:off x="4958054" y="1299044"/>
              <a:ext cx="3100070" cy="206375"/>
            </a:xfrm>
            <a:custGeom>
              <a:avLst/>
              <a:gdLst/>
              <a:ahLst/>
              <a:cxnLst/>
              <a:rect l="l" t="t" r="r" b="b"/>
              <a:pathLst>
                <a:path w="3100070" h="206375">
                  <a:moveTo>
                    <a:pt x="259803" y="47523"/>
                  </a:moveTo>
                  <a:lnTo>
                    <a:pt x="237032" y="23939"/>
                  </a:lnTo>
                  <a:lnTo>
                    <a:pt x="93065" y="159778"/>
                  </a:lnTo>
                  <a:lnTo>
                    <a:pt x="23901" y="89052"/>
                  </a:lnTo>
                  <a:lnTo>
                    <a:pt x="0" y="111785"/>
                  </a:lnTo>
                  <a:lnTo>
                    <a:pt x="91948" y="206095"/>
                  </a:lnTo>
                  <a:lnTo>
                    <a:pt x="116128" y="183642"/>
                  </a:lnTo>
                  <a:lnTo>
                    <a:pt x="259803" y="47523"/>
                  </a:lnTo>
                  <a:close/>
                </a:path>
                <a:path w="3100070" h="206375">
                  <a:moveTo>
                    <a:pt x="1673555" y="26238"/>
                  </a:moveTo>
                  <a:lnTo>
                    <a:pt x="1648333" y="0"/>
                  </a:lnTo>
                  <a:lnTo>
                    <a:pt x="1488922" y="151193"/>
                  </a:lnTo>
                  <a:lnTo>
                    <a:pt x="1412328" y="72466"/>
                  </a:lnTo>
                  <a:lnTo>
                    <a:pt x="1385862" y="97777"/>
                  </a:lnTo>
                  <a:lnTo>
                    <a:pt x="1487678" y="202730"/>
                  </a:lnTo>
                  <a:lnTo>
                    <a:pt x="1514449" y="177736"/>
                  </a:lnTo>
                  <a:lnTo>
                    <a:pt x="1673555" y="26238"/>
                  </a:lnTo>
                  <a:close/>
                </a:path>
                <a:path w="3100070" h="206375">
                  <a:moveTo>
                    <a:pt x="3099981" y="26238"/>
                  </a:moveTo>
                  <a:lnTo>
                    <a:pt x="3074632" y="0"/>
                  </a:lnTo>
                  <a:lnTo>
                    <a:pt x="2914408" y="151193"/>
                  </a:lnTo>
                  <a:lnTo>
                    <a:pt x="2837421" y="72466"/>
                  </a:lnTo>
                  <a:lnTo>
                    <a:pt x="2810827" y="97777"/>
                  </a:lnTo>
                  <a:lnTo>
                    <a:pt x="2913164" y="202730"/>
                  </a:lnTo>
                  <a:lnTo>
                    <a:pt x="2940075" y="177736"/>
                  </a:lnTo>
                  <a:lnTo>
                    <a:pt x="3099981" y="26238"/>
                  </a:lnTo>
                  <a:close/>
                </a:path>
              </a:pathLst>
            </a:custGeom>
            <a:solidFill>
              <a:srgbClr val="33CC3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91" name="object 59">
              <a:extLst>
                <a:ext uri="{FF2B5EF4-FFF2-40B4-BE49-F238E27FC236}">
                  <a16:creationId xmlns:a16="http://schemas.microsoft.com/office/drawing/2014/main" id="{0F044805-BFE8-4850-94E0-1A36C8807671}"/>
                </a:ext>
              </a:extLst>
            </p:cNvPr>
            <p:cNvSpPr/>
            <p:nvPr/>
          </p:nvSpPr>
          <p:spPr>
            <a:xfrm>
              <a:off x="1414272" y="1615401"/>
              <a:ext cx="2548128" cy="422186"/>
            </a:xfrm>
            <a:prstGeom prst="rect">
              <a:avLst/>
            </a:prstGeom>
            <a:blipFill>
              <a:blip r:embed="rId9"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sp>
        <p:nvSpPr>
          <p:cNvPr id="392" name="object 60">
            <a:extLst>
              <a:ext uri="{FF2B5EF4-FFF2-40B4-BE49-F238E27FC236}">
                <a16:creationId xmlns:a16="http://schemas.microsoft.com/office/drawing/2014/main" id="{8213D3A8-40EE-412B-BC53-07DCC4AEC3EE}"/>
              </a:ext>
            </a:extLst>
          </p:cNvPr>
          <p:cNvSpPr txBox="1"/>
          <p:nvPr/>
        </p:nvSpPr>
        <p:spPr>
          <a:xfrm>
            <a:off x="1031740" y="2078354"/>
            <a:ext cx="3348000" cy="221018"/>
          </a:xfrm>
          <a:prstGeom prst="rect">
            <a:avLst/>
          </a:prstGeom>
          <a:solidFill>
            <a:srgbClr val="DAE2F3"/>
          </a:solidFill>
          <a:effectLst>
            <a:innerShdw blurRad="63500" dist="50800" dir="13500000">
              <a:prstClr val="black">
                <a:alpha val="50000"/>
              </a:prstClr>
            </a:innerShdw>
          </a:effectLst>
        </p:spPr>
        <p:txBody>
          <a:bodyPr vert="horz" wrap="square" lIns="0" tIns="36000" rIns="0" bIns="0" rtlCol="0">
            <a:spAutoFit/>
          </a:bodyPr>
          <a:lstStyle/>
          <a:p>
            <a:pPr marL="180975" defTabSz="895350">
              <a:spcBef>
                <a:spcPts val="65"/>
              </a:spcBef>
              <a:tabLst>
                <a:tab pos="180975" algn="l"/>
                <a:tab pos="1790700" algn="l"/>
              </a:tabLst>
            </a:pPr>
            <a:r>
              <a:rPr sz="1200" dirty="0">
                <a:solidFill>
                  <a:prstClr val="black"/>
                </a:solidFill>
              </a:rPr>
              <a:t>Daños producidos por la electricidad</a:t>
            </a:r>
          </a:p>
        </p:txBody>
      </p:sp>
      <p:grpSp>
        <p:nvGrpSpPr>
          <p:cNvPr id="393" name="object 61">
            <a:extLst>
              <a:ext uri="{FF2B5EF4-FFF2-40B4-BE49-F238E27FC236}">
                <a16:creationId xmlns:a16="http://schemas.microsoft.com/office/drawing/2014/main" id="{102086C1-9263-479E-B4B2-CDD6010680A9}"/>
              </a:ext>
            </a:extLst>
          </p:cNvPr>
          <p:cNvGrpSpPr/>
          <p:nvPr/>
        </p:nvGrpSpPr>
        <p:grpSpPr>
          <a:xfrm>
            <a:off x="2307336" y="2083269"/>
            <a:ext cx="5750788" cy="732701"/>
            <a:chOff x="2307336" y="1673694"/>
            <a:chExt cx="5750788" cy="732701"/>
          </a:xfrm>
        </p:grpSpPr>
        <p:sp>
          <p:nvSpPr>
            <p:cNvPr id="394" name="object 62">
              <a:extLst>
                <a:ext uri="{FF2B5EF4-FFF2-40B4-BE49-F238E27FC236}">
                  <a16:creationId xmlns:a16="http://schemas.microsoft.com/office/drawing/2014/main" id="{12927741-0A8D-4F0F-B0C7-19455527B4D4}"/>
                </a:ext>
              </a:extLst>
            </p:cNvPr>
            <p:cNvSpPr/>
            <p:nvPr/>
          </p:nvSpPr>
          <p:spPr>
            <a:xfrm>
              <a:off x="4958054" y="1673694"/>
              <a:ext cx="3100070" cy="201930"/>
            </a:xfrm>
            <a:custGeom>
              <a:avLst/>
              <a:gdLst/>
              <a:ahLst/>
              <a:cxnLst/>
              <a:rect l="l" t="t" r="r" b="b"/>
              <a:pathLst>
                <a:path w="3100070" h="201930">
                  <a:moveTo>
                    <a:pt x="259803" y="34061"/>
                  </a:moveTo>
                  <a:lnTo>
                    <a:pt x="237032" y="10477"/>
                  </a:lnTo>
                  <a:lnTo>
                    <a:pt x="93065" y="146316"/>
                  </a:lnTo>
                  <a:lnTo>
                    <a:pt x="23901" y="75590"/>
                  </a:lnTo>
                  <a:lnTo>
                    <a:pt x="0" y="98323"/>
                  </a:lnTo>
                  <a:lnTo>
                    <a:pt x="91948" y="192633"/>
                  </a:lnTo>
                  <a:lnTo>
                    <a:pt x="116128" y="170180"/>
                  </a:lnTo>
                  <a:lnTo>
                    <a:pt x="259803" y="34061"/>
                  </a:lnTo>
                  <a:close/>
                </a:path>
                <a:path w="3100070" h="201930">
                  <a:moveTo>
                    <a:pt x="1673555" y="26111"/>
                  </a:moveTo>
                  <a:lnTo>
                    <a:pt x="1648333" y="0"/>
                  </a:lnTo>
                  <a:lnTo>
                    <a:pt x="1488922" y="150418"/>
                  </a:lnTo>
                  <a:lnTo>
                    <a:pt x="1412328" y="72097"/>
                  </a:lnTo>
                  <a:lnTo>
                    <a:pt x="1385862" y="97282"/>
                  </a:lnTo>
                  <a:lnTo>
                    <a:pt x="1487678" y="201701"/>
                  </a:lnTo>
                  <a:lnTo>
                    <a:pt x="1514449" y="176834"/>
                  </a:lnTo>
                  <a:lnTo>
                    <a:pt x="1673555" y="26111"/>
                  </a:lnTo>
                  <a:close/>
                </a:path>
                <a:path w="3100070" h="201930">
                  <a:moveTo>
                    <a:pt x="3099981" y="26111"/>
                  </a:moveTo>
                  <a:lnTo>
                    <a:pt x="3074632" y="0"/>
                  </a:lnTo>
                  <a:lnTo>
                    <a:pt x="2914408" y="150418"/>
                  </a:lnTo>
                  <a:lnTo>
                    <a:pt x="2837421" y="72097"/>
                  </a:lnTo>
                  <a:lnTo>
                    <a:pt x="2810827" y="97282"/>
                  </a:lnTo>
                  <a:lnTo>
                    <a:pt x="2913164" y="201701"/>
                  </a:lnTo>
                  <a:lnTo>
                    <a:pt x="2940075" y="176834"/>
                  </a:lnTo>
                  <a:lnTo>
                    <a:pt x="3099981" y="26111"/>
                  </a:lnTo>
                  <a:close/>
                </a:path>
              </a:pathLst>
            </a:custGeom>
            <a:solidFill>
              <a:srgbClr val="33CC3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96" name="object 64">
              <a:extLst>
                <a:ext uri="{FF2B5EF4-FFF2-40B4-BE49-F238E27FC236}">
                  <a16:creationId xmlns:a16="http://schemas.microsoft.com/office/drawing/2014/main" id="{7609D251-415B-4415-8DC9-67E15CA0956E}"/>
                </a:ext>
              </a:extLst>
            </p:cNvPr>
            <p:cNvSpPr/>
            <p:nvPr/>
          </p:nvSpPr>
          <p:spPr>
            <a:xfrm>
              <a:off x="2307336" y="1984209"/>
              <a:ext cx="760488" cy="422186"/>
            </a:xfrm>
            <a:prstGeom prst="rect">
              <a:avLst/>
            </a:prstGeom>
            <a:blipFill>
              <a:blip r:embed="rId10"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sp>
        <p:nvSpPr>
          <p:cNvPr id="397" name="object 65">
            <a:extLst>
              <a:ext uri="{FF2B5EF4-FFF2-40B4-BE49-F238E27FC236}">
                <a16:creationId xmlns:a16="http://schemas.microsoft.com/office/drawing/2014/main" id="{61585BA9-EB09-45AD-A0B9-A246D5EF2F67}"/>
              </a:ext>
            </a:extLst>
          </p:cNvPr>
          <p:cNvSpPr txBox="1"/>
          <p:nvPr/>
        </p:nvSpPr>
        <p:spPr>
          <a:xfrm>
            <a:off x="1031740" y="2448686"/>
            <a:ext cx="3348000" cy="221018"/>
          </a:xfrm>
          <a:prstGeom prst="rect">
            <a:avLst/>
          </a:prstGeom>
          <a:solidFill>
            <a:srgbClr val="DAE2F3"/>
          </a:solidFill>
          <a:effectLst>
            <a:innerShdw blurRad="63500" dist="50800" dir="13500000">
              <a:prstClr val="black">
                <a:alpha val="50000"/>
              </a:prstClr>
            </a:innerShdw>
          </a:effectLst>
        </p:spPr>
        <p:txBody>
          <a:bodyPr vert="horz" wrap="square" lIns="72000" tIns="36000" rIns="0" bIns="0" rtlCol="0">
            <a:spAutoFit/>
          </a:bodyPr>
          <a:lstStyle/>
          <a:p>
            <a:pPr marL="85725" defTabSz="895350">
              <a:spcBef>
                <a:spcPts val="65"/>
              </a:spcBef>
              <a:tabLst>
                <a:tab pos="85725" algn="l"/>
                <a:tab pos="1790700" algn="l"/>
              </a:tabLst>
            </a:pPr>
            <a:r>
              <a:rPr sz="1200" dirty="0">
                <a:solidFill>
                  <a:prstClr val="black"/>
                </a:solidFill>
              </a:rPr>
              <a:t>Roturas</a:t>
            </a:r>
          </a:p>
        </p:txBody>
      </p:sp>
      <p:sp>
        <p:nvSpPr>
          <p:cNvPr id="399" name="object 67">
            <a:extLst>
              <a:ext uri="{FF2B5EF4-FFF2-40B4-BE49-F238E27FC236}">
                <a16:creationId xmlns:a16="http://schemas.microsoft.com/office/drawing/2014/main" id="{C1745973-C05C-4615-9985-DFAF0AF635DA}"/>
              </a:ext>
            </a:extLst>
          </p:cNvPr>
          <p:cNvSpPr/>
          <p:nvPr/>
        </p:nvSpPr>
        <p:spPr>
          <a:xfrm>
            <a:off x="4958054" y="2446235"/>
            <a:ext cx="3100070" cy="203200"/>
          </a:xfrm>
          <a:custGeom>
            <a:avLst/>
            <a:gdLst/>
            <a:ahLst/>
            <a:cxnLst/>
            <a:rect l="l" t="t" r="r" b="b"/>
            <a:pathLst>
              <a:path w="3100070" h="203200">
                <a:moveTo>
                  <a:pt x="259803" y="34188"/>
                </a:moveTo>
                <a:lnTo>
                  <a:pt x="237032" y="10477"/>
                </a:lnTo>
                <a:lnTo>
                  <a:pt x="93065" y="147078"/>
                </a:lnTo>
                <a:lnTo>
                  <a:pt x="23901" y="75958"/>
                </a:lnTo>
                <a:lnTo>
                  <a:pt x="0" y="98818"/>
                </a:lnTo>
                <a:lnTo>
                  <a:pt x="91948" y="193649"/>
                </a:lnTo>
                <a:lnTo>
                  <a:pt x="116128" y="171069"/>
                </a:lnTo>
                <a:lnTo>
                  <a:pt x="259803" y="34188"/>
                </a:lnTo>
                <a:close/>
              </a:path>
              <a:path w="3100070" h="203200">
                <a:moveTo>
                  <a:pt x="1673555" y="26238"/>
                </a:moveTo>
                <a:lnTo>
                  <a:pt x="1648333" y="0"/>
                </a:lnTo>
                <a:lnTo>
                  <a:pt x="1488922" y="151193"/>
                </a:lnTo>
                <a:lnTo>
                  <a:pt x="1412328" y="72466"/>
                </a:lnTo>
                <a:lnTo>
                  <a:pt x="1385862" y="97777"/>
                </a:lnTo>
                <a:lnTo>
                  <a:pt x="1487678" y="202730"/>
                </a:lnTo>
                <a:lnTo>
                  <a:pt x="1514449" y="177736"/>
                </a:lnTo>
                <a:lnTo>
                  <a:pt x="1673555" y="26238"/>
                </a:lnTo>
                <a:close/>
              </a:path>
              <a:path w="3100070" h="203200">
                <a:moveTo>
                  <a:pt x="3099981" y="26238"/>
                </a:moveTo>
                <a:lnTo>
                  <a:pt x="3074632" y="0"/>
                </a:lnTo>
                <a:lnTo>
                  <a:pt x="2914408" y="151193"/>
                </a:lnTo>
                <a:lnTo>
                  <a:pt x="2837421" y="72466"/>
                </a:lnTo>
                <a:lnTo>
                  <a:pt x="2810827" y="97777"/>
                </a:lnTo>
                <a:lnTo>
                  <a:pt x="2913164" y="202730"/>
                </a:lnTo>
                <a:lnTo>
                  <a:pt x="2940075" y="177736"/>
                </a:lnTo>
                <a:lnTo>
                  <a:pt x="3099981" y="26238"/>
                </a:lnTo>
                <a:close/>
              </a:path>
            </a:pathLst>
          </a:custGeom>
          <a:solidFill>
            <a:srgbClr val="33CC3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402" name="object 70">
            <a:extLst>
              <a:ext uri="{FF2B5EF4-FFF2-40B4-BE49-F238E27FC236}">
                <a16:creationId xmlns:a16="http://schemas.microsoft.com/office/drawing/2014/main" id="{FF5B6176-B7CA-4064-9611-CB9C603F350D}"/>
              </a:ext>
            </a:extLst>
          </p:cNvPr>
          <p:cNvSpPr txBox="1"/>
          <p:nvPr/>
        </p:nvSpPr>
        <p:spPr>
          <a:xfrm>
            <a:off x="1031740" y="2822067"/>
            <a:ext cx="3348000" cy="221018"/>
          </a:xfrm>
          <a:prstGeom prst="rect">
            <a:avLst/>
          </a:prstGeom>
          <a:solidFill>
            <a:srgbClr val="DAE2F3"/>
          </a:solidFill>
          <a:effectLst>
            <a:innerShdw blurRad="63500" dist="50800" dir="13500000">
              <a:prstClr val="black">
                <a:alpha val="50000"/>
              </a:prstClr>
            </a:innerShdw>
          </a:effectLst>
        </p:spPr>
        <p:txBody>
          <a:bodyPr vert="horz" wrap="square" lIns="0" tIns="36000" rIns="0" bIns="0" rtlCol="0">
            <a:spAutoFit/>
          </a:bodyPr>
          <a:lstStyle/>
          <a:p>
            <a:pPr marL="180975">
              <a:spcBef>
                <a:spcPts val="60"/>
              </a:spcBef>
            </a:pPr>
            <a:r>
              <a:rPr sz="1200" spc="-5" dirty="0">
                <a:solidFill>
                  <a:prstClr val="black"/>
                </a:solidFill>
                <a:cs typeface="Carlito"/>
              </a:rPr>
              <a:t>Pérdidas por </a:t>
            </a:r>
            <a:r>
              <a:rPr sz="1200" spc="-10" dirty="0">
                <a:solidFill>
                  <a:prstClr val="black"/>
                </a:solidFill>
                <a:cs typeface="Carlito"/>
              </a:rPr>
              <a:t>extravíos, </a:t>
            </a:r>
            <a:r>
              <a:rPr sz="1200" spc="-5" dirty="0">
                <a:solidFill>
                  <a:prstClr val="black"/>
                </a:solidFill>
                <a:cs typeface="Carlito"/>
              </a:rPr>
              <a:t>sustracciones </a:t>
            </a:r>
            <a:r>
              <a:rPr sz="1200" dirty="0">
                <a:solidFill>
                  <a:prstClr val="black"/>
                </a:solidFill>
                <a:cs typeface="Carlito"/>
              </a:rPr>
              <a:t>y</a:t>
            </a:r>
            <a:r>
              <a:rPr sz="1200" spc="-15" dirty="0">
                <a:solidFill>
                  <a:prstClr val="black"/>
                </a:solidFill>
                <a:cs typeface="Carlito"/>
              </a:rPr>
              <a:t> </a:t>
            </a:r>
            <a:r>
              <a:rPr sz="1200" spc="-5" dirty="0">
                <a:solidFill>
                  <a:prstClr val="black"/>
                </a:solidFill>
                <a:cs typeface="Carlito"/>
              </a:rPr>
              <a:t>vandalismo</a:t>
            </a:r>
            <a:endParaRPr sz="1200" dirty="0">
              <a:solidFill>
                <a:prstClr val="black"/>
              </a:solidFill>
              <a:cs typeface="Carlito"/>
            </a:endParaRPr>
          </a:p>
        </p:txBody>
      </p:sp>
      <p:sp>
        <p:nvSpPr>
          <p:cNvPr id="404" name="object 72">
            <a:extLst>
              <a:ext uri="{FF2B5EF4-FFF2-40B4-BE49-F238E27FC236}">
                <a16:creationId xmlns:a16="http://schemas.microsoft.com/office/drawing/2014/main" id="{923D5A1C-B2B6-4885-982D-F42159EAEFD9}"/>
              </a:ext>
            </a:extLst>
          </p:cNvPr>
          <p:cNvSpPr/>
          <p:nvPr/>
        </p:nvSpPr>
        <p:spPr>
          <a:xfrm>
            <a:off x="4958054" y="2811995"/>
            <a:ext cx="3100070" cy="215265"/>
          </a:xfrm>
          <a:custGeom>
            <a:avLst/>
            <a:gdLst/>
            <a:ahLst/>
            <a:cxnLst/>
            <a:rect l="l" t="t" r="r" b="b"/>
            <a:pathLst>
              <a:path w="3100070" h="215264">
                <a:moveTo>
                  <a:pt x="259803" y="33807"/>
                </a:moveTo>
                <a:lnTo>
                  <a:pt x="237032" y="10223"/>
                </a:lnTo>
                <a:lnTo>
                  <a:pt x="93065" y="146062"/>
                </a:lnTo>
                <a:lnTo>
                  <a:pt x="23901" y="75336"/>
                </a:lnTo>
                <a:lnTo>
                  <a:pt x="0" y="98069"/>
                </a:lnTo>
                <a:lnTo>
                  <a:pt x="91948" y="192379"/>
                </a:lnTo>
                <a:lnTo>
                  <a:pt x="116128" y="169926"/>
                </a:lnTo>
                <a:lnTo>
                  <a:pt x="259803" y="33807"/>
                </a:lnTo>
                <a:close/>
              </a:path>
              <a:path w="3100070" h="215264">
                <a:moveTo>
                  <a:pt x="1673555" y="26238"/>
                </a:moveTo>
                <a:lnTo>
                  <a:pt x="1648333" y="0"/>
                </a:lnTo>
                <a:lnTo>
                  <a:pt x="1488922" y="151193"/>
                </a:lnTo>
                <a:lnTo>
                  <a:pt x="1412328" y="72466"/>
                </a:lnTo>
                <a:lnTo>
                  <a:pt x="1385862" y="97777"/>
                </a:lnTo>
                <a:lnTo>
                  <a:pt x="1487678" y="202730"/>
                </a:lnTo>
                <a:lnTo>
                  <a:pt x="1514449" y="177736"/>
                </a:lnTo>
                <a:lnTo>
                  <a:pt x="1673555" y="26238"/>
                </a:lnTo>
                <a:close/>
              </a:path>
              <a:path w="3100070" h="215264">
                <a:moveTo>
                  <a:pt x="3099981" y="38430"/>
                </a:moveTo>
                <a:lnTo>
                  <a:pt x="3074632" y="12192"/>
                </a:lnTo>
                <a:lnTo>
                  <a:pt x="2914408" y="163385"/>
                </a:lnTo>
                <a:lnTo>
                  <a:pt x="2837421" y="84658"/>
                </a:lnTo>
                <a:lnTo>
                  <a:pt x="2810827" y="109969"/>
                </a:lnTo>
                <a:lnTo>
                  <a:pt x="2913164" y="214922"/>
                </a:lnTo>
                <a:lnTo>
                  <a:pt x="2940075" y="189928"/>
                </a:lnTo>
                <a:lnTo>
                  <a:pt x="3099981" y="38430"/>
                </a:lnTo>
                <a:close/>
              </a:path>
            </a:pathLst>
          </a:custGeom>
          <a:solidFill>
            <a:srgbClr val="33CC3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410" name="object 78">
            <a:extLst>
              <a:ext uri="{FF2B5EF4-FFF2-40B4-BE49-F238E27FC236}">
                <a16:creationId xmlns:a16="http://schemas.microsoft.com/office/drawing/2014/main" id="{AFDD0A37-2CEB-41FC-BF6F-E1CA8EBD237E}"/>
              </a:ext>
            </a:extLst>
          </p:cNvPr>
          <p:cNvSpPr/>
          <p:nvPr/>
        </p:nvSpPr>
        <p:spPr>
          <a:xfrm>
            <a:off x="4958054" y="3174707"/>
            <a:ext cx="3100070" cy="215265"/>
          </a:xfrm>
          <a:custGeom>
            <a:avLst/>
            <a:gdLst/>
            <a:ahLst/>
            <a:cxnLst/>
            <a:rect l="l" t="t" r="r" b="b"/>
            <a:pathLst>
              <a:path w="3100070" h="215264">
                <a:moveTo>
                  <a:pt x="259803" y="47523"/>
                </a:moveTo>
                <a:lnTo>
                  <a:pt x="237032" y="23939"/>
                </a:lnTo>
                <a:lnTo>
                  <a:pt x="93065" y="159778"/>
                </a:lnTo>
                <a:lnTo>
                  <a:pt x="23901" y="89052"/>
                </a:lnTo>
                <a:lnTo>
                  <a:pt x="0" y="111785"/>
                </a:lnTo>
                <a:lnTo>
                  <a:pt x="91948" y="206095"/>
                </a:lnTo>
                <a:lnTo>
                  <a:pt x="116128" y="183642"/>
                </a:lnTo>
                <a:lnTo>
                  <a:pt x="259803" y="47523"/>
                </a:lnTo>
                <a:close/>
              </a:path>
              <a:path w="3100070" h="215264">
                <a:moveTo>
                  <a:pt x="1673555" y="38430"/>
                </a:moveTo>
                <a:lnTo>
                  <a:pt x="1648333" y="12192"/>
                </a:lnTo>
                <a:lnTo>
                  <a:pt x="1488922" y="163385"/>
                </a:lnTo>
                <a:lnTo>
                  <a:pt x="1412328" y="84658"/>
                </a:lnTo>
                <a:lnTo>
                  <a:pt x="1385862" y="109969"/>
                </a:lnTo>
                <a:lnTo>
                  <a:pt x="1487678" y="214922"/>
                </a:lnTo>
                <a:lnTo>
                  <a:pt x="1514449" y="189928"/>
                </a:lnTo>
                <a:lnTo>
                  <a:pt x="1673555" y="38430"/>
                </a:lnTo>
                <a:close/>
              </a:path>
              <a:path w="3100070" h="215264">
                <a:moveTo>
                  <a:pt x="3099981" y="26238"/>
                </a:moveTo>
                <a:lnTo>
                  <a:pt x="3074632" y="0"/>
                </a:lnTo>
                <a:lnTo>
                  <a:pt x="2914408" y="151193"/>
                </a:lnTo>
                <a:lnTo>
                  <a:pt x="2837421" y="72466"/>
                </a:lnTo>
                <a:lnTo>
                  <a:pt x="2810827" y="97777"/>
                </a:lnTo>
                <a:lnTo>
                  <a:pt x="2913164" y="202730"/>
                </a:lnTo>
                <a:lnTo>
                  <a:pt x="2940075" y="177736"/>
                </a:lnTo>
                <a:lnTo>
                  <a:pt x="3099981" y="26238"/>
                </a:lnTo>
                <a:close/>
              </a:path>
            </a:pathLst>
          </a:custGeom>
          <a:solidFill>
            <a:srgbClr val="33CC3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416" name="object 84">
            <a:extLst>
              <a:ext uri="{FF2B5EF4-FFF2-40B4-BE49-F238E27FC236}">
                <a16:creationId xmlns:a16="http://schemas.microsoft.com/office/drawing/2014/main" id="{893EC536-31E6-44AB-A114-3B8939FE197A}"/>
              </a:ext>
            </a:extLst>
          </p:cNvPr>
          <p:cNvSpPr/>
          <p:nvPr/>
        </p:nvSpPr>
        <p:spPr>
          <a:xfrm>
            <a:off x="4958054" y="3549611"/>
            <a:ext cx="3100070" cy="216535"/>
          </a:xfrm>
          <a:custGeom>
            <a:avLst/>
            <a:gdLst/>
            <a:ahLst/>
            <a:cxnLst/>
            <a:rect l="l" t="t" r="r" b="b"/>
            <a:pathLst>
              <a:path w="3100070" h="216535">
                <a:moveTo>
                  <a:pt x="259803" y="47904"/>
                </a:moveTo>
                <a:lnTo>
                  <a:pt x="237032" y="24193"/>
                </a:lnTo>
                <a:lnTo>
                  <a:pt x="93065" y="160794"/>
                </a:lnTo>
                <a:lnTo>
                  <a:pt x="23901" y="89674"/>
                </a:lnTo>
                <a:lnTo>
                  <a:pt x="0" y="112534"/>
                </a:lnTo>
                <a:lnTo>
                  <a:pt x="91948" y="207365"/>
                </a:lnTo>
                <a:lnTo>
                  <a:pt x="116128" y="184785"/>
                </a:lnTo>
                <a:lnTo>
                  <a:pt x="259803" y="47904"/>
                </a:lnTo>
                <a:close/>
              </a:path>
              <a:path w="3100070" h="216535">
                <a:moveTo>
                  <a:pt x="1673555" y="39954"/>
                </a:moveTo>
                <a:lnTo>
                  <a:pt x="1648333" y="13716"/>
                </a:lnTo>
                <a:lnTo>
                  <a:pt x="1488922" y="164909"/>
                </a:lnTo>
                <a:lnTo>
                  <a:pt x="1412328" y="86182"/>
                </a:lnTo>
                <a:lnTo>
                  <a:pt x="1385862" y="111493"/>
                </a:lnTo>
                <a:lnTo>
                  <a:pt x="1487678" y="216446"/>
                </a:lnTo>
                <a:lnTo>
                  <a:pt x="1514449" y="191452"/>
                </a:lnTo>
                <a:lnTo>
                  <a:pt x="1673555" y="39954"/>
                </a:lnTo>
                <a:close/>
              </a:path>
              <a:path w="3100070" h="216535">
                <a:moveTo>
                  <a:pt x="3099981" y="26238"/>
                </a:moveTo>
                <a:lnTo>
                  <a:pt x="3074632" y="0"/>
                </a:lnTo>
                <a:lnTo>
                  <a:pt x="2914408" y="151193"/>
                </a:lnTo>
                <a:lnTo>
                  <a:pt x="2837421" y="72466"/>
                </a:lnTo>
                <a:lnTo>
                  <a:pt x="2810827" y="97777"/>
                </a:lnTo>
                <a:lnTo>
                  <a:pt x="2913164" y="202730"/>
                </a:lnTo>
                <a:lnTo>
                  <a:pt x="2940075" y="177736"/>
                </a:lnTo>
                <a:lnTo>
                  <a:pt x="3099981" y="26238"/>
                </a:lnTo>
                <a:close/>
              </a:path>
            </a:pathLst>
          </a:custGeom>
          <a:solidFill>
            <a:srgbClr val="33CC3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422" name="object 90">
            <a:extLst>
              <a:ext uri="{FF2B5EF4-FFF2-40B4-BE49-F238E27FC236}">
                <a16:creationId xmlns:a16="http://schemas.microsoft.com/office/drawing/2014/main" id="{558DEF62-DD7D-4F02-8A40-45DF79901056}"/>
              </a:ext>
            </a:extLst>
          </p:cNvPr>
          <p:cNvSpPr/>
          <p:nvPr/>
        </p:nvSpPr>
        <p:spPr>
          <a:xfrm>
            <a:off x="4958054" y="3930167"/>
            <a:ext cx="3100070" cy="226060"/>
          </a:xfrm>
          <a:custGeom>
            <a:avLst/>
            <a:gdLst/>
            <a:ahLst/>
            <a:cxnLst/>
            <a:rect l="l" t="t" r="r" b="b"/>
            <a:pathLst>
              <a:path w="3100070" h="226060">
                <a:moveTo>
                  <a:pt x="259803" y="23583"/>
                </a:moveTo>
                <a:lnTo>
                  <a:pt x="237032" y="0"/>
                </a:lnTo>
                <a:lnTo>
                  <a:pt x="93065" y="135839"/>
                </a:lnTo>
                <a:lnTo>
                  <a:pt x="23901" y="65112"/>
                </a:lnTo>
                <a:lnTo>
                  <a:pt x="0" y="87845"/>
                </a:lnTo>
                <a:lnTo>
                  <a:pt x="91948" y="182156"/>
                </a:lnTo>
                <a:lnTo>
                  <a:pt x="116128" y="159702"/>
                </a:lnTo>
                <a:lnTo>
                  <a:pt x="259803" y="23583"/>
                </a:lnTo>
                <a:close/>
              </a:path>
              <a:path w="3100070" h="226060">
                <a:moveTo>
                  <a:pt x="1679651" y="34302"/>
                </a:moveTo>
                <a:lnTo>
                  <a:pt x="1654429" y="8064"/>
                </a:lnTo>
                <a:lnTo>
                  <a:pt x="1495018" y="159258"/>
                </a:lnTo>
                <a:lnTo>
                  <a:pt x="1418424" y="80530"/>
                </a:lnTo>
                <a:lnTo>
                  <a:pt x="1391958" y="105841"/>
                </a:lnTo>
                <a:lnTo>
                  <a:pt x="1493774" y="210794"/>
                </a:lnTo>
                <a:lnTo>
                  <a:pt x="1520545" y="185801"/>
                </a:lnTo>
                <a:lnTo>
                  <a:pt x="1679651" y="34302"/>
                </a:lnTo>
                <a:close/>
              </a:path>
              <a:path w="3100070" h="226060">
                <a:moveTo>
                  <a:pt x="3099981" y="49542"/>
                </a:moveTo>
                <a:lnTo>
                  <a:pt x="3074632" y="23304"/>
                </a:lnTo>
                <a:lnTo>
                  <a:pt x="2914408" y="174498"/>
                </a:lnTo>
                <a:lnTo>
                  <a:pt x="2837421" y="95770"/>
                </a:lnTo>
                <a:lnTo>
                  <a:pt x="2810827" y="121081"/>
                </a:lnTo>
                <a:lnTo>
                  <a:pt x="2913164" y="226034"/>
                </a:lnTo>
                <a:lnTo>
                  <a:pt x="2940075" y="201041"/>
                </a:lnTo>
                <a:lnTo>
                  <a:pt x="3099981" y="49542"/>
                </a:lnTo>
                <a:close/>
              </a:path>
            </a:pathLst>
          </a:custGeom>
          <a:solidFill>
            <a:srgbClr val="33CC3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nvGrpSpPr>
          <p:cNvPr id="427" name="object 95">
            <a:extLst>
              <a:ext uri="{FF2B5EF4-FFF2-40B4-BE49-F238E27FC236}">
                <a16:creationId xmlns:a16="http://schemas.microsoft.com/office/drawing/2014/main" id="{3CD8E4D0-5759-42BD-837D-6E140F2A8310}"/>
              </a:ext>
            </a:extLst>
          </p:cNvPr>
          <p:cNvGrpSpPr/>
          <p:nvPr/>
        </p:nvGrpSpPr>
        <p:grpSpPr>
          <a:xfrm>
            <a:off x="1709927" y="4290275"/>
            <a:ext cx="6348197" cy="1090587"/>
            <a:chOff x="1709927" y="3880700"/>
            <a:chExt cx="6348197" cy="1090587"/>
          </a:xfrm>
        </p:grpSpPr>
        <p:sp>
          <p:nvSpPr>
            <p:cNvPr id="428" name="object 96">
              <a:extLst>
                <a:ext uri="{FF2B5EF4-FFF2-40B4-BE49-F238E27FC236}">
                  <a16:creationId xmlns:a16="http://schemas.microsoft.com/office/drawing/2014/main" id="{8AD6819C-D486-4A82-A798-6D8FDBFDC36F}"/>
                </a:ext>
              </a:extLst>
            </p:cNvPr>
            <p:cNvSpPr/>
            <p:nvPr/>
          </p:nvSpPr>
          <p:spPr>
            <a:xfrm>
              <a:off x="4958054" y="3880700"/>
              <a:ext cx="3100070" cy="204470"/>
            </a:xfrm>
            <a:custGeom>
              <a:avLst/>
              <a:gdLst/>
              <a:ahLst/>
              <a:cxnLst/>
              <a:rect l="l" t="t" r="r" b="b"/>
              <a:pathLst>
                <a:path w="3100070" h="204470">
                  <a:moveTo>
                    <a:pt x="259803" y="33807"/>
                  </a:moveTo>
                  <a:lnTo>
                    <a:pt x="237032" y="10223"/>
                  </a:lnTo>
                  <a:lnTo>
                    <a:pt x="93065" y="146062"/>
                  </a:lnTo>
                  <a:lnTo>
                    <a:pt x="23901" y="75336"/>
                  </a:lnTo>
                  <a:lnTo>
                    <a:pt x="0" y="98069"/>
                  </a:lnTo>
                  <a:lnTo>
                    <a:pt x="91948" y="192379"/>
                  </a:lnTo>
                  <a:lnTo>
                    <a:pt x="116128" y="169926"/>
                  </a:lnTo>
                  <a:lnTo>
                    <a:pt x="259803" y="33807"/>
                  </a:lnTo>
                  <a:close/>
                </a:path>
                <a:path w="3100070" h="204470">
                  <a:moveTo>
                    <a:pt x="1675041" y="27762"/>
                  </a:moveTo>
                  <a:lnTo>
                    <a:pt x="1649691" y="1524"/>
                  </a:lnTo>
                  <a:lnTo>
                    <a:pt x="1489468" y="152717"/>
                  </a:lnTo>
                  <a:lnTo>
                    <a:pt x="1412481" y="73990"/>
                  </a:lnTo>
                  <a:lnTo>
                    <a:pt x="1385887" y="99301"/>
                  </a:lnTo>
                  <a:lnTo>
                    <a:pt x="1488224" y="204254"/>
                  </a:lnTo>
                  <a:lnTo>
                    <a:pt x="1515135" y="179260"/>
                  </a:lnTo>
                  <a:lnTo>
                    <a:pt x="1675041" y="27762"/>
                  </a:lnTo>
                  <a:close/>
                </a:path>
                <a:path w="3100070" h="204470">
                  <a:moveTo>
                    <a:pt x="3099981" y="26238"/>
                  </a:moveTo>
                  <a:lnTo>
                    <a:pt x="3074632" y="0"/>
                  </a:lnTo>
                  <a:lnTo>
                    <a:pt x="2914408" y="151193"/>
                  </a:lnTo>
                  <a:lnTo>
                    <a:pt x="2837421" y="72466"/>
                  </a:lnTo>
                  <a:lnTo>
                    <a:pt x="2810827" y="97777"/>
                  </a:lnTo>
                  <a:lnTo>
                    <a:pt x="2913164" y="202730"/>
                  </a:lnTo>
                  <a:lnTo>
                    <a:pt x="2940075" y="177736"/>
                  </a:lnTo>
                  <a:lnTo>
                    <a:pt x="3099981" y="26238"/>
                  </a:lnTo>
                  <a:close/>
                </a:path>
              </a:pathLst>
            </a:custGeom>
            <a:solidFill>
              <a:srgbClr val="33CC3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430" name="object 98">
              <a:extLst>
                <a:ext uri="{FF2B5EF4-FFF2-40B4-BE49-F238E27FC236}">
                  <a16:creationId xmlns:a16="http://schemas.microsoft.com/office/drawing/2014/main" id="{851E0B86-DC12-4183-8621-3C93CDA6D1FC}"/>
                </a:ext>
              </a:extLst>
            </p:cNvPr>
            <p:cNvSpPr/>
            <p:nvPr/>
          </p:nvSpPr>
          <p:spPr>
            <a:xfrm>
              <a:off x="1709927" y="4549101"/>
              <a:ext cx="1956816" cy="422186"/>
            </a:xfrm>
            <a:prstGeom prst="rect">
              <a:avLst/>
            </a:prstGeom>
            <a:blipFill>
              <a:blip r:embed="rId11"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sp>
        <p:nvSpPr>
          <p:cNvPr id="431" name="object 99">
            <a:extLst>
              <a:ext uri="{FF2B5EF4-FFF2-40B4-BE49-F238E27FC236}">
                <a16:creationId xmlns:a16="http://schemas.microsoft.com/office/drawing/2014/main" id="{56783D3D-32CE-46BC-93EE-CECECD17BD7A}"/>
              </a:ext>
            </a:extLst>
          </p:cNvPr>
          <p:cNvSpPr txBox="1"/>
          <p:nvPr/>
        </p:nvSpPr>
        <p:spPr>
          <a:xfrm>
            <a:off x="1031740" y="5012054"/>
            <a:ext cx="3348000" cy="221018"/>
          </a:xfrm>
          <a:prstGeom prst="rect">
            <a:avLst/>
          </a:prstGeom>
          <a:solidFill>
            <a:srgbClr val="FFE699"/>
          </a:solidFill>
          <a:effectLst>
            <a:innerShdw blurRad="63500" dist="50800" dir="13500000">
              <a:prstClr val="black">
                <a:alpha val="50000"/>
              </a:prstClr>
            </a:innerShdw>
          </a:effectLst>
        </p:spPr>
        <p:txBody>
          <a:bodyPr vert="horz" wrap="square" lIns="0" tIns="36000" rIns="0" bIns="0" rtlCol="0">
            <a:spAutoFit/>
          </a:bodyPr>
          <a:lstStyle/>
          <a:p>
            <a:pPr marL="180975">
              <a:spcBef>
                <a:spcPts val="70"/>
              </a:spcBef>
            </a:pPr>
            <a:r>
              <a:rPr sz="1200" spc="-5" dirty="0">
                <a:solidFill>
                  <a:prstClr val="black"/>
                </a:solidFill>
                <a:cs typeface="Carlito"/>
              </a:rPr>
              <a:t>Protección Jurídica</a:t>
            </a:r>
            <a:r>
              <a:rPr sz="1200" spc="-10" dirty="0">
                <a:solidFill>
                  <a:prstClr val="black"/>
                </a:solidFill>
                <a:cs typeface="Carlito"/>
              </a:rPr>
              <a:t> Integral</a:t>
            </a:r>
            <a:endParaRPr sz="1200" dirty="0">
              <a:solidFill>
                <a:prstClr val="black"/>
              </a:solidFill>
              <a:cs typeface="Carlito"/>
            </a:endParaRPr>
          </a:p>
        </p:txBody>
      </p:sp>
      <p:sp>
        <p:nvSpPr>
          <p:cNvPr id="432" name="object 100">
            <a:extLst>
              <a:ext uri="{FF2B5EF4-FFF2-40B4-BE49-F238E27FC236}">
                <a16:creationId xmlns:a16="http://schemas.microsoft.com/office/drawing/2014/main" id="{B4FC049B-CA62-47E5-B199-5938341A03A2}"/>
              </a:ext>
            </a:extLst>
          </p:cNvPr>
          <p:cNvSpPr/>
          <p:nvPr/>
        </p:nvSpPr>
        <p:spPr>
          <a:xfrm>
            <a:off x="6340872" y="5006550"/>
            <a:ext cx="288290" cy="203200"/>
          </a:xfrm>
          <a:custGeom>
            <a:avLst/>
            <a:gdLst/>
            <a:ahLst/>
            <a:cxnLst/>
            <a:rect l="l" t="t" r="r" b="b"/>
            <a:pathLst>
              <a:path w="288290" h="203200">
                <a:moveTo>
                  <a:pt x="262473" y="0"/>
                </a:moveTo>
                <a:lnTo>
                  <a:pt x="103059" y="151186"/>
                </a:lnTo>
                <a:lnTo>
                  <a:pt x="26465" y="72469"/>
                </a:lnTo>
                <a:lnTo>
                  <a:pt x="0" y="97771"/>
                </a:lnTo>
                <a:lnTo>
                  <a:pt x="101814" y="202727"/>
                </a:lnTo>
                <a:lnTo>
                  <a:pt x="128590" y="177737"/>
                </a:lnTo>
                <a:lnTo>
                  <a:pt x="287693" y="26239"/>
                </a:lnTo>
                <a:lnTo>
                  <a:pt x="262473" y="0"/>
                </a:lnTo>
                <a:close/>
              </a:path>
            </a:pathLst>
          </a:custGeom>
          <a:solidFill>
            <a:srgbClr val="33CC3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433" name="object 101">
            <a:extLst>
              <a:ext uri="{FF2B5EF4-FFF2-40B4-BE49-F238E27FC236}">
                <a16:creationId xmlns:a16="http://schemas.microsoft.com/office/drawing/2014/main" id="{7AAE6A6A-2D1F-4A1D-B37E-4300FD14B0B0}"/>
              </a:ext>
            </a:extLst>
          </p:cNvPr>
          <p:cNvSpPr/>
          <p:nvPr/>
        </p:nvSpPr>
        <p:spPr>
          <a:xfrm>
            <a:off x="7765840" y="5006550"/>
            <a:ext cx="289560" cy="203200"/>
          </a:xfrm>
          <a:custGeom>
            <a:avLst/>
            <a:gdLst/>
            <a:ahLst/>
            <a:cxnLst/>
            <a:rect l="l" t="t" r="r" b="b"/>
            <a:pathLst>
              <a:path w="289559" h="203200">
                <a:moveTo>
                  <a:pt x="263807" y="0"/>
                </a:moveTo>
                <a:lnTo>
                  <a:pt x="103583" y="151186"/>
                </a:lnTo>
                <a:lnTo>
                  <a:pt x="26599" y="72469"/>
                </a:lnTo>
                <a:lnTo>
                  <a:pt x="0" y="97771"/>
                </a:lnTo>
                <a:lnTo>
                  <a:pt x="102331" y="202727"/>
                </a:lnTo>
                <a:lnTo>
                  <a:pt x="129244" y="177737"/>
                </a:lnTo>
                <a:lnTo>
                  <a:pt x="289155" y="26239"/>
                </a:lnTo>
                <a:lnTo>
                  <a:pt x="263807" y="0"/>
                </a:lnTo>
                <a:close/>
              </a:path>
            </a:pathLst>
          </a:custGeom>
          <a:solidFill>
            <a:srgbClr val="33CC3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436" name="object 104">
            <a:extLst>
              <a:ext uri="{FF2B5EF4-FFF2-40B4-BE49-F238E27FC236}">
                <a16:creationId xmlns:a16="http://schemas.microsoft.com/office/drawing/2014/main" id="{4528B69C-5D04-4490-9073-D9443BC090F5}"/>
              </a:ext>
            </a:extLst>
          </p:cNvPr>
          <p:cNvSpPr/>
          <p:nvPr/>
        </p:nvSpPr>
        <p:spPr>
          <a:xfrm>
            <a:off x="9639300" y="3779164"/>
            <a:ext cx="1895855" cy="528802"/>
          </a:xfrm>
          <a:prstGeom prst="rect">
            <a:avLst/>
          </a:prstGeom>
          <a:blipFill>
            <a:blip r:embed="rId12"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437" name="object 105">
            <a:extLst>
              <a:ext uri="{FF2B5EF4-FFF2-40B4-BE49-F238E27FC236}">
                <a16:creationId xmlns:a16="http://schemas.microsoft.com/office/drawing/2014/main" id="{6BA45F99-ABC7-418E-817D-B3463791D2B9}"/>
              </a:ext>
            </a:extLst>
          </p:cNvPr>
          <p:cNvSpPr txBox="1"/>
          <p:nvPr/>
        </p:nvSpPr>
        <p:spPr>
          <a:xfrm>
            <a:off x="9270492" y="3718178"/>
            <a:ext cx="2693035" cy="504000"/>
          </a:xfrm>
          <a:prstGeom prst="rect">
            <a:avLst/>
          </a:prstGeom>
          <a:solidFill>
            <a:srgbClr val="FFE699"/>
          </a:solidFill>
          <a:effectLst>
            <a:innerShdw blurRad="63500" dist="50800" dir="13500000">
              <a:prstClr val="black">
                <a:alpha val="50000"/>
              </a:prstClr>
            </a:innerShdw>
          </a:effectLst>
        </p:spPr>
        <p:txBody>
          <a:bodyPr vert="horz" wrap="square" lIns="0" tIns="135890" rIns="0" bIns="0" rtlCol="0">
            <a:spAutoFit/>
          </a:bodyPr>
          <a:lstStyle/>
          <a:p>
            <a:pPr marL="572135">
              <a:spcBef>
                <a:spcPts val="1070"/>
              </a:spcBef>
            </a:pPr>
            <a:r>
              <a:rPr sz="1600" spc="-10" dirty="0">
                <a:solidFill>
                  <a:prstClr val="black"/>
                </a:solidFill>
                <a:cs typeface="Carlito"/>
              </a:rPr>
              <a:t>Protección</a:t>
            </a:r>
            <a:r>
              <a:rPr sz="1600" spc="15" dirty="0">
                <a:solidFill>
                  <a:prstClr val="black"/>
                </a:solidFill>
                <a:cs typeface="Carlito"/>
              </a:rPr>
              <a:t> </a:t>
            </a:r>
            <a:r>
              <a:rPr sz="1600" spc="-10" dirty="0">
                <a:solidFill>
                  <a:prstClr val="black"/>
                </a:solidFill>
                <a:cs typeface="Carlito"/>
              </a:rPr>
              <a:t>Jurídica</a:t>
            </a:r>
            <a:endParaRPr sz="1600">
              <a:solidFill>
                <a:prstClr val="black"/>
              </a:solidFill>
              <a:cs typeface="Carlito"/>
            </a:endParaRPr>
          </a:p>
        </p:txBody>
      </p:sp>
      <p:sp>
        <p:nvSpPr>
          <p:cNvPr id="440" name="object 108">
            <a:extLst>
              <a:ext uri="{FF2B5EF4-FFF2-40B4-BE49-F238E27FC236}">
                <a16:creationId xmlns:a16="http://schemas.microsoft.com/office/drawing/2014/main" id="{11535108-00B4-4AAC-84F1-20BC34D8D82F}"/>
              </a:ext>
            </a:extLst>
          </p:cNvPr>
          <p:cNvSpPr/>
          <p:nvPr/>
        </p:nvSpPr>
        <p:spPr>
          <a:xfrm>
            <a:off x="1863851" y="5691759"/>
            <a:ext cx="1647444" cy="422186"/>
          </a:xfrm>
          <a:prstGeom prst="rect">
            <a:avLst/>
          </a:prstGeom>
          <a:blipFill>
            <a:blip r:embed="rId13"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441" name="object 109">
            <a:extLst>
              <a:ext uri="{FF2B5EF4-FFF2-40B4-BE49-F238E27FC236}">
                <a16:creationId xmlns:a16="http://schemas.microsoft.com/office/drawing/2014/main" id="{2993A56C-58B3-4ECC-9073-163DA4573B0A}"/>
              </a:ext>
            </a:extLst>
          </p:cNvPr>
          <p:cNvSpPr txBox="1"/>
          <p:nvPr/>
        </p:nvSpPr>
        <p:spPr>
          <a:xfrm>
            <a:off x="1031740" y="5746622"/>
            <a:ext cx="3348000" cy="221018"/>
          </a:xfrm>
          <a:prstGeom prst="rect">
            <a:avLst/>
          </a:prstGeom>
          <a:solidFill>
            <a:srgbClr val="C5DFB4"/>
          </a:solidFill>
          <a:effectLst>
            <a:innerShdw blurRad="63500" dist="50800" dir="13500000">
              <a:prstClr val="black">
                <a:alpha val="50000"/>
              </a:prstClr>
            </a:innerShdw>
          </a:effectLst>
        </p:spPr>
        <p:txBody>
          <a:bodyPr vert="horz" wrap="square" lIns="0" tIns="36000" rIns="0" bIns="0" rtlCol="0">
            <a:spAutoFit/>
          </a:bodyPr>
          <a:lstStyle/>
          <a:p>
            <a:pPr marL="180975">
              <a:spcBef>
                <a:spcPts val="60"/>
              </a:spcBef>
            </a:pPr>
            <a:r>
              <a:rPr sz="1200" spc="-5" dirty="0">
                <a:solidFill>
                  <a:prstClr val="black"/>
                </a:solidFill>
                <a:cs typeface="Carlito"/>
              </a:rPr>
              <a:t>Asistencia </a:t>
            </a:r>
            <a:r>
              <a:rPr sz="1200" dirty="0">
                <a:solidFill>
                  <a:prstClr val="black"/>
                </a:solidFill>
                <a:cs typeface="Carlito"/>
              </a:rPr>
              <a:t>en el</a:t>
            </a:r>
            <a:r>
              <a:rPr sz="1200" spc="5" dirty="0">
                <a:solidFill>
                  <a:prstClr val="black"/>
                </a:solidFill>
                <a:cs typeface="Carlito"/>
              </a:rPr>
              <a:t> </a:t>
            </a:r>
            <a:r>
              <a:rPr sz="1200" spc="-10" dirty="0">
                <a:solidFill>
                  <a:prstClr val="black"/>
                </a:solidFill>
                <a:cs typeface="Carlito"/>
              </a:rPr>
              <a:t>Hogar</a:t>
            </a:r>
            <a:endParaRPr sz="1200" dirty="0">
              <a:solidFill>
                <a:prstClr val="black"/>
              </a:solidFill>
              <a:cs typeface="Carlito"/>
            </a:endParaRPr>
          </a:p>
        </p:txBody>
      </p:sp>
      <p:sp>
        <p:nvSpPr>
          <p:cNvPr id="442" name="object 110">
            <a:extLst>
              <a:ext uri="{FF2B5EF4-FFF2-40B4-BE49-F238E27FC236}">
                <a16:creationId xmlns:a16="http://schemas.microsoft.com/office/drawing/2014/main" id="{D524DCA9-703D-4A30-BEE6-4057C064F6D8}"/>
              </a:ext>
            </a:extLst>
          </p:cNvPr>
          <p:cNvSpPr txBox="1"/>
          <p:nvPr/>
        </p:nvSpPr>
        <p:spPr>
          <a:xfrm>
            <a:off x="6240271" y="5746115"/>
            <a:ext cx="1056005" cy="197490"/>
          </a:xfrm>
          <a:prstGeom prst="rect">
            <a:avLst/>
          </a:prstGeom>
        </p:spPr>
        <p:txBody>
          <a:bodyPr vert="horz" wrap="square" lIns="0" tIns="12700" rIns="0" bIns="0" rtlCol="0">
            <a:spAutoFit/>
          </a:bodyPr>
          <a:lstStyle/>
          <a:p>
            <a:pPr marL="12700">
              <a:spcBef>
                <a:spcPts val="100"/>
              </a:spcBef>
            </a:pPr>
            <a:r>
              <a:rPr sz="1200" dirty="0">
                <a:solidFill>
                  <a:prstClr val="black"/>
                </a:solidFill>
                <a:cs typeface="Carlito"/>
              </a:rPr>
              <a:t>2</a:t>
            </a:r>
            <a:r>
              <a:rPr sz="1200" spc="-35" dirty="0">
                <a:solidFill>
                  <a:prstClr val="black"/>
                </a:solidFill>
                <a:cs typeface="Carlito"/>
              </a:rPr>
              <a:t> </a:t>
            </a:r>
            <a:r>
              <a:rPr sz="1200" spc="-5" dirty="0">
                <a:solidFill>
                  <a:prstClr val="black"/>
                </a:solidFill>
                <a:cs typeface="Carlito"/>
              </a:rPr>
              <a:t>Intervenciones</a:t>
            </a:r>
            <a:endParaRPr sz="1200">
              <a:solidFill>
                <a:prstClr val="black"/>
              </a:solidFill>
              <a:cs typeface="Carlito"/>
            </a:endParaRPr>
          </a:p>
        </p:txBody>
      </p:sp>
      <p:sp>
        <p:nvSpPr>
          <p:cNvPr id="443" name="object 111">
            <a:extLst>
              <a:ext uri="{FF2B5EF4-FFF2-40B4-BE49-F238E27FC236}">
                <a16:creationId xmlns:a16="http://schemas.microsoft.com/office/drawing/2014/main" id="{3042A124-7CDC-41C9-A115-B56A3DE57E17}"/>
              </a:ext>
            </a:extLst>
          </p:cNvPr>
          <p:cNvSpPr txBox="1"/>
          <p:nvPr/>
        </p:nvSpPr>
        <p:spPr>
          <a:xfrm>
            <a:off x="7857235" y="5750052"/>
            <a:ext cx="563880" cy="197490"/>
          </a:xfrm>
          <a:prstGeom prst="rect">
            <a:avLst/>
          </a:prstGeom>
        </p:spPr>
        <p:txBody>
          <a:bodyPr vert="horz" wrap="square" lIns="0" tIns="12700" rIns="0" bIns="0" rtlCol="0">
            <a:spAutoFit/>
          </a:bodyPr>
          <a:lstStyle/>
          <a:p>
            <a:pPr marL="12700">
              <a:spcBef>
                <a:spcPts val="100"/>
              </a:spcBef>
            </a:pPr>
            <a:r>
              <a:rPr sz="1200" spc="-5" dirty="0">
                <a:solidFill>
                  <a:prstClr val="black"/>
                </a:solidFill>
                <a:cs typeface="Carlito"/>
              </a:rPr>
              <a:t>ilimitada</a:t>
            </a:r>
            <a:endParaRPr sz="1200">
              <a:solidFill>
                <a:prstClr val="black"/>
              </a:solidFill>
              <a:cs typeface="Carlito"/>
            </a:endParaRPr>
          </a:p>
        </p:txBody>
      </p:sp>
      <p:sp>
        <p:nvSpPr>
          <p:cNvPr id="444" name="object 115">
            <a:extLst>
              <a:ext uri="{FF2B5EF4-FFF2-40B4-BE49-F238E27FC236}">
                <a16:creationId xmlns:a16="http://schemas.microsoft.com/office/drawing/2014/main" id="{3E93BCE6-64AA-4059-B00C-F7FFA27BB014}"/>
              </a:ext>
            </a:extLst>
          </p:cNvPr>
          <p:cNvSpPr txBox="1"/>
          <p:nvPr/>
        </p:nvSpPr>
        <p:spPr>
          <a:xfrm>
            <a:off x="1031740" y="6474333"/>
            <a:ext cx="3348000" cy="221018"/>
          </a:xfrm>
          <a:prstGeom prst="rect">
            <a:avLst/>
          </a:prstGeom>
          <a:solidFill>
            <a:srgbClr val="DAE2F3"/>
          </a:solidFill>
          <a:effectLst>
            <a:innerShdw blurRad="63500" dist="50800" dir="13500000">
              <a:prstClr val="black">
                <a:alpha val="50000"/>
              </a:prstClr>
            </a:innerShdw>
          </a:effectLst>
        </p:spPr>
        <p:txBody>
          <a:bodyPr vert="horz" wrap="square" lIns="0" tIns="36000" rIns="0" bIns="0" rtlCol="0">
            <a:spAutoFit/>
          </a:bodyPr>
          <a:lstStyle/>
          <a:p>
            <a:pPr marL="180975">
              <a:spcBef>
                <a:spcPts val="70"/>
              </a:spcBef>
            </a:pPr>
            <a:r>
              <a:rPr sz="1200" spc="-10" dirty="0">
                <a:solidFill>
                  <a:prstClr val="black"/>
                </a:solidFill>
                <a:cs typeface="Carlito"/>
              </a:rPr>
              <a:t>Reposición estética </a:t>
            </a:r>
            <a:r>
              <a:rPr sz="1200" dirty="0">
                <a:solidFill>
                  <a:prstClr val="black"/>
                </a:solidFill>
                <a:cs typeface="Carlito"/>
              </a:rPr>
              <a:t>del</a:t>
            </a:r>
            <a:r>
              <a:rPr sz="1200" spc="20" dirty="0">
                <a:solidFill>
                  <a:prstClr val="black"/>
                </a:solidFill>
                <a:cs typeface="Carlito"/>
              </a:rPr>
              <a:t> </a:t>
            </a:r>
            <a:r>
              <a:rPr sz="1200" spc="-5" dirty="0">
                <a:solidFill>
                  <a:prstClr val="black"/>
                </a:solidFill>
                <a:cs typeface="Carlito"/>
              </a:rPr>
              <a:t>continente</a:t>
            </a:r>
            <a:endParaRPr sz="1200" dirty="0">
              <a:solidFill>
                <a:prstClr val="black"/>
              </a:solidFill>
              <a:cs typeface="Carlito"/>
            </a:endParaRPr>
          </a:p>
        </p:txBody>
      </p:sp>
      <p:grpSp>
        <p:nvGrpSpPr>
          <p:cNvPr id="445" name="object 116">
            <a:extLst>
              <a:ext uri="{FF2B5EF4-FFF2-40B4-BE49-F238E27FC236}">
                <a16:creationId xmlns:a16="http://schemas.microsoft.com/office/drawing/2014/main" id="{9939673F-2382-4E61-A5E7-F7640C90F648}"/>
              </a:ext>
            </a:extLst>
          </p:cNvPr>
          <p:cNvGrpSpPr/>
          <p:nvPr/>
        </p:nvGrpSpPr>
        <p:grpSpPr>
          <a:xfrm>
            <a:off x="2086355" y="6043803"/>
            <a:ext cx="5744884" cy="657695"/>
            <a:chOff x="2086355" y="5634228"/>
            <a:chExt cx="5744884" cy="657695"/>
          </a:xfrm>
        </p:grpSpPr>
        <p:sp>
          <p:nvSpPr>
            <p:cNvPr id="446" name="object 117">
              <a:extLst>
                <a:ext uri="{FF2B5EF4-FFF2-40B4-BE49-F238E27FC236}">
                  <a16:creationId xmlns:a16="http://schemas.microsoft.com/office/drawing/2014/main" id="{AACBDAB3-11D4-4919-98E5-E93F4A3DD59E}"/>
                </a:ext>
              </a:extLst>
            </p:cNvPr>
            <p:cNvSpPr/>
            <p:nvPr/>
          </p:nvSpPr>
          <p:spPr>
            <a:xfrm>
              <a:off x="6348514" y="6079833"/>
              <a:ext cx="1482725" cy="212090"/>
            </a:xfrm>
            <a:custGeom>
              <a:avLst/>
              <a:gdLst/>
              <a:ahLst/>
              <a:cxnLst/>
              <a:rect l="l" t="t" r="r" b="b"/>
              <a:pathLst>
                <a:path w="1482725" h="212089">
                  <a:moveTo>
                    <a:pt x="289153" y="35382"/>
                  </a:moveTo>
                  <a:lnTo>
                    <a:pt x="263804" y="9144"/>
                  </a:lnTo>
                  <a:lnTo>
                    <a:pt x="103581" y="160337"/>
                  </a:lnTo>
                  <a:lnTo>
                    <a:pt x="26593" y="81610"/>
                  </a:lnTo>
                  <a:lnTo>
                    <a:pt x="0" y="106921"/>
                  </a:lnTo>
                  <a:lnTo>
                    <a:pt x="102336" y="211874"/>
                  </a:lnTo>
                  <a:lnTo>
                    <a:pt x="129247" y="186880"/>
                  </a:lnTo>
                  <a:lnTo>
                    <a:pt x="289153" y="35382"/>
                  </a:lnTo>
                  <a:close/>
                </a:path>
                <a:path w="1482725" h="212089">
                  <a:moveTo>
                    <a:pt x="1482445" y="26238"/>
                  </a:moveTo>
                  <a:lnTo>
                    <a:pt x="1457096" y="0"/>
                  </a:lnTo>
                  <a:lnTo>
                    <a:pt x="1296873" y="151193"/>
                  </a:lnTo>
                  <a:lnTo>
                    <a:pt x="1219885" y="72466"/>
                  </a:lnTo>
                  <a:lnTo>
                    <a:pt x="1193292" y="97777"/>
                  </a:lnTo>
                  <a:lnTo>
                    <a:pt x="1295628" y="202730"/>
                  </a:lnTo>
                  <a:lnTo>
                    <a:pt x="1322539" y="177736"/>
                  </a:lnTo>
                  <a:lnTo>
                    <a:pt x="1482445" y="26238"/>
                  </a:lnTo>
                  <a:close/>
                </a:path>
              </a:pathLst>
            </a:custGeom>
            <a:solidFill>
              <a:srgbClr val="33CC3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448" name="object 119">
              <a:extLst>
                <a:ext uri="{FF2B5EF4-FFF2-40B4-BE49-F238E27FC236}">
                  <a16:creationId xmlns:a16="http://schemas.microsoft.com/office/drawing/2014/main" id="{63D39FFF-E494-4796-B112-8EE48420756E}"/>
                </a:ext>
              </a:extLst>
            </p:cNvPr>
            <p:cNvSpPr/>
            <p:nvPr/>
          </p:nvSpPr>
          <p:spPr>
            <a:xfrm>
              <a:off x="2086355" y="5634228"/>
              <a:ext cx="1203959" cy="422186"/>
            </a:xfrm>
            <a:prstGeom prst="rect">
              <a:avLst/>
            </a:prstGeom>
            <a:blipFill>
              <a:blip r:embed="rId14"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sp>
        <p:nvSpPr>
          <p:cNvPr id="449" name="object 120">
            <a:extLst>
              <a:ext uri="{FF2B5EF4-FFF2-40B4-BE49-F238E27FC236}">
                <a16:creationId xmlns:a16="http://schemas.microsoft.com/office/drawing/2014/main" id="{FF852E08-88C5-4E00-A8C1-6FD14D8A41E0}"/>
              </a:ext>
            </a:extLst>
          </p:cNvPr>
          <p:cNvSpPr txBox="1"/>
          <p:nvPr/>
        </p:nvSpPr>
        <p:spPr>
          <a:xfrm>
            <a:off x="1031740" y="6097142"/>
            <a:ext cx="3348000" cy="221018"/>
          </a:xfrm>
          <a:prstGeom prst="rect">
            <a:avLst/>
          </a:prstGeom>
          <a:solidFill>
            <a:srgbClr val="C5DFB4"/>
          </a:solidFill>
          <a:effectLst>
            <a:innerShdw blurRad="63500" dist="50800" dir="13500000">
              <a:prstClr val="black">
                <a:alpha val="50000"/>
              </a:prstClr>
            </a:innerShdw>
          </a:effectLst>
        </p:spPr>
        <p:txBody>
          <a:bodyPr vert="horz" wrap="square" lIns="0" tIns="36000" rIns="0" bIns="0" rtlCol="0">
            <a:spAutoFit/>
          </a:bodyPr>
          <a:lstStyle/>
          <a:p>
            <a:pPr marL="180975">
              <a:spcBef>
                <a:spcPts val="60"/>
              </a:spcBef>
            </a:pPr>
            <a:r>
              <a:rPr sz="1200" spc="-5" dirty="0">
                <a:solidFill>
                  <a:prstClr val="black"/>
                </a:solidFill>
              </a:rPr>
              <a:t>Bricoasistencia</a:t>
            </a:r>
          </a:p>
        </p:txBody>
      </p:sp>
      <p:grpSp>
        <p:nvGrpSpPr>
          <p:cNvPr id="450" name="object 121">
            <a:extLst>
              <a:ext uri="{FF2B5EF4-FFF2-40B4-BE49-F238E27FC236}">
                <a16:creationId xmlns:a16="http://schemas.microsoft.com/office/drawing/2014/main" id="{31D71C1E-2E3F-45EC-80BB-CF793EEBB3D8}"/>
              </a:ext>
            </a:extLst>
          </p:cNvPr>
          <p:cNvGrpSpPr/>
          <p:nvPr/>
        </p:nvGrpSpPr>
        <p:grpSpPr>
          <a:xfrm>
            <a:off x="1975103" y="5315293"/>
            <a:ext cx="6089397" cy="1352549"/>
            <a:chOff x="1975103" y="4905718"/>
            <a:chExt cx="6089397" cy="1352549"/>
          </a:xfrm>
        </p:grpSpPr>
        <p:sp>
          <p:nvSpPr>
            <p:cNvPr id="451" name="object 122">
              <a:extLst>
                <a:ext uri="{FF2B5EF4-FFF2-40B4-BE49-F238E27FC236}">
                  <a16:creationId xmlns:a16="http://schemas.microsoft.com/office/drawing/2014/main" id="{B15A2E88-359D-4877-89BB-BE3A18FC32D5}"/>
                </a:ext>
              </a:extLst>
            </p:cNvPr>
            <p:cNvSpPr/>
            <p:nvPr/>
          </p:nvSpPr>
          <p:spPr>
            <a:xfrm>
              <a:off x="4942840" y="5317832"/>
              <a:ext cx="3121660" cy="940435"/>
            </a:xfrm>
            <a:custGeom>
              <a:avLst/>
              <a:gdLst/>
              <a:ahLst/>
              <a:cxnLst/>
              <a:rect l="l" t="t" r="r" b="b"/>
              <a:pathLst>
                <a:path w="3121659" h="940435">
                  <a:moveTo>
                    <a:pt x="261277" y="780948"/>
                  </a:moveTo>
                  <a:lnTo>
                    <a:pt x="238379" y="757237"/>
                  </a:lnTo>
                  <a:lnTo>
                    <a:pt x="93599" y="893838"/>
                  </a:lnTo>
                  <a:lnTo>
                    <a:pt x="24041" y="822718"/>
                  </a:lnTo>
                  <a:lnTo>
                    <a:pt x="0" y="845578"/>
                  </a:lnTo>
                  <a:lnTo>
                    <a:pt x="92468" y="940409"/>
                  </a:lnTo>
                  <a:lnTo>
                    <a:pt x="116789" y="917829"/>
                  </a:lnTo>
                  <a:lnTo>
                    <a:pt x="261277" y="780948"/>
                  </a:lnTo>
                  <a:close/>
                </a:path>
                <a:path w="3121659" h="940435">
                  <a:moveTo>
                    <a:pt x="1265059" y="39954"/>
                  </a:moveTo>
                  <a:lnTo>
                    <a:pt x="1239710" y="13716"/>
                  </a:lnTo>
                  <a:lnTo>
                    <a:pt x="1079487" y="164909"/>
                  </a:lnTo>
                  <a:lnTo>
                    <a:pt x="1002499" y="86182"/>
                  </a:lnTo>
                  <a:lnTo>
                    <a:pt x="975906" y="111493"/>
                  </a:lnTo>
                  <a:lnTo>
                    <a:pt x="1078242" y="216446"/>
                  </a:lnTo>
                  <a:lnTo>
                    <a:pt x="1105154" y="191452"/>
                  </a:lnTo>
                  <a:lnTo>
                    <a:pt x="1265059" y="39954"/>
                  </a:lnTo>
                  <a:close/>
                </a:path>
                <a:path w="3121659" h="940435">
                  <a:moveTo>
                    <a:pt x="2877451" y="26238"/>
                  </a:moveTo>
                  <a:lnTo>
                    <a:pt x="2852102" y="0"/>
                  </a:lnTo>
                  <a:lnTo>
                    <a:pt x="2691879" y="151193"/>
                  </a:lnTo>
                  <a:lnTo>
                    <a:pt x="2614892" y="72466"/>
                  </a:lnTo>
                  <a:lnTo>
                    <a:pt x="2588298" y="97777"/>
                  </a:lnTo>
                  <a:lnTo>
                    <a:pt x="2690634" y="202730"/>
                  </a:lnTo>
                  <a:lnTo>
                    <a:pt x="2717546" y="177736"/>
                  </a:lnTo>
                  <a:lnTo>
                    <a:pt x="2877451" y="26238"/>
                  </a:lnTo>
                  <a:close/>
                </a:path>
                <a:path w="3121659" h="940435">
                  <a:moveTo>
                    <a:pt x="3121291" y="419430"/>
                  </a:moveTo>
                  <a:lnTo>
                    <a:pt x="3095942" y="393192"/>
                  </a:lnTo>
                  <a:lnTo>
                    <a:pt x="2935719" y="544385"/>
                  </a:lnTo>
                  <a:lnTo>
                    <a:pt x="2858732" y="465658"/>
                  </a:lnTo>
                  <a:lnTo>
                    <a:pt x="2832138" y="490969"/>
                  </a:lnTo>
                  <a:lnTo>
                    <a:pt x="2934474" y="595922"/>
                  </a:lnTo>
                  <a:lnTo>
                    <a:pt x="2961386" y="570928"/>
                  </a:lnTo>
                  <a:lnTo>
                    <a:pt x="3121291" y="419430"/>
                  </a:lnTo>
                  <a:close/>
                </a:path>
              </a:pathLst>
            </a:custGeom>
            <a:solidFill>
              <a:srgbClr val="33CC3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453" name="object 124">
              <a:extLst>
                <a:ext uri="{FF2B5EF4-FFF2-40B4-BE49-F238E27FC236}">
                  <a16:creationId xmlns:a16="http://schemas.microsoft.com/office/drawing/2014/main" id="{56C39E0F-B7E3-44AC-9903-BAFB64682E9F}"/>
                </a:ext>
              </a:extLst>
            </p:cNvPr>
            <p:cNvSpPr/>
            <p:nvPr/>
          </p:nvSpPr>
          <p:spPr>
            <a:xfrm>
              <a:off x="1975103" y="4905718"/>
              <a:ext cx="1424940" cy="422186"/>
            </a:xfrm>
            <a:prstGeom prst="rect">
              <a:avLst/>
            </a:prstGeom>
            <a:blipFill>
              <a:blip r:embed="rId15"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sp>
        <p:nvSpPr>
          <p:cNvPr id="454" name="object 130">
            <a:extLst>
              <a:ext uri="{FF2B5EF4-FFF2-40B4-BE49-F238E27FC236}">
                <a16:creationId xmlns:a16="http://schemas.microsoft.com/office/drawing/2014/main" id="{D0F6D543-04F2-4214-A901-CA5B8257D933}"/>
              </a:ext>
            </a:extLst>
          </p:cNvPr>
          <p:cNvSpPr txBox="1"/>
          <p:nvPr/>
        </p:nvSpPr>
        <p:spPr>
          <a:xfrm>
            <a:off x="1031740" y="5368671"/>
            <a:ext cx="3348000" cy="221018"/>
          </a:xfrm>
          <a:prstGeom prst="rect">
            <a:avLst/>
          </a:prstGeom>
          <a:solidFill>
            <a:srgbClr val="C5DFB4"/>
          </a:solidFill>
          <a:effectLst>
            <a:innerShdw blurRad="63500" dist="50800" dir="13500000">
              <a:prstClr val="black">
                <a:alpha val="50000"/>
              </a:prstClr>
            </a:innerShdw>
          </a:effectLst>
        </p:spPr>
        <p:txBody>
          <a:bodyPr vert="horz" wrap="square" lIns="0" tIns="36000" rIns="0" bIns="0" rtlCol="0">
            <a:spAutoFit/>
          </a:bodyPr>
          <a:lstStyle/>
          <a:p>
            <a:pPr marL="180975">
              <a:spcBef>
                <a:spcPts val="70"/>
              </a:spcBef>
            </a:pPr>
            <a:r>
              <a:rPr sz="1200" spc="-5" dirty="0">
                <a:solidFill>
                  <a:prstClr val="black"/>
                </a:solidFill>
                <a:cs typeface="Carlito"/>
              </a:rPr>
              <a:t>Asistencia </a:t>
            </a:r>
            <a:r>
              <a:rPr sz="1200" spc="-10" dirty="0">
                <a:solidFill>
                  <a:prstClr val="black"/>
                </a:solidFill>
                <a:cs typeface="Carlito"/>
              </a:rPr>
              <a:t>urgente</a:t>
            </a:r>
            <a:endParaRPr sz="1200" dirty="0">
              <a:solidFill>
                <a:prstClr val="black"/>
              </a:solidFill>
              <a:cs typeface="Carlito"/>
            </a:endParaRPr>
          </a:p>
        </p:txBody>
      </p:sp>
      <p:sp>
        <p:nvSpPr>
          <p:cNvPr id="455" name="object 131">
            <a:extLst>
              <a:ext uri="{FF2B5EF4-FFF2-40B4-BE49-F238E27FC236}">
                <a16:creationId xmlns:a16="http://schemas.microsoft.com/office/drawing/2014/main" id="{A5924C2E-B3FB-44A9-8A3F-20700194ECD3}"/>
              </a:ext>
            </a:extLst>
          </p:cNvPr>
          <p:cNvSpPr txBox="1"/>
          <p:nvPr/>
        </p:nvSpPr>
        <p:spPr>
          <a:xfrm>
            <a:off x="4779009" y="5363032"/>
            <a:ext cx="576580" cy="197490"/>
          </a:xfrm>
          <a:prstGeom prst="rect">
            <a:avLst/>
          </a:prstGeom>
        </p:spPr>
        <p:txBody>
          <a:bodyPr vert="horz" wrap="square" lIns="0" tIns="12700" rIns="0" bIns="0" rtlCol="0">
            <a:spAutoFit/>
          </a:bodyPr>
          <a:lstStyle/>
          <a:p>
            <a:pPr marL="12700">
              <a:spcBef>
                <a:spcPts val="100"/>
              </a:spcBef>
            </a:pPr>
            <a:r>
              <a:rPr sz="1200" spc="-5" dirty="0">
                <a:solidFill>
                  <a:prstClr val="black"/>
                </a:solidFill>
                <a:cs typeface="Carlito"/>
              </a:rPr>
              <a:t>O</a:t>
            </a:r>
            <a:r>
              <a:rPr sz="1200" dirty="0">
                <a:solidFill>
                  <a:prstClr val="black"/>
                </a:solidFill>
                <a:cs typeface="Carlito"/>
              </a:rPr>
              <a:t>p</a:t>
            </a:r>
            <a:r>
              <a:rPr sz="1200" spc="-5" dirty="0">
                <a:solidFill>
                  <a:prstClr val="black"/>
                </a:solidFill>
                <a:cs typeface="Carlito"/>
              </a:rPr>
              <a:t>c</a:t>
            </a:r>
            <a:r>
              <a:rPr sz="1200" dirty="0">
                <a:solidFill>
                  <a:prstClr val="black"/>
                </a:solidFill>
                <a:cs typeface="Carlito"/>
              </a:rPr>
              <a:t>io</a:t>
            </a:r>
            <a:r>
              <a:rPr sz="1200" spc="5" dirty="0">
                <a:solidFill>
                  <a:prstClr val="black"/>
                </a:solidFill>
                <a:cs typeface="Carlito"/>
              </a:rPr>
              <a:t>n</a:t>
            </a:r>
            <a:r>
              <a:rPr sz="1200" dirty="0">
                <a:solidFill>
                  <a:prstClr val="black"/>
                </a:solidFill>
                <a:cs typeface="Carlito"/>
              </a:rPr>
              <a:t>al</a:t>
            </a:r>
            <a:endParaRPr sz="1200">
              <a:solidFill>
                <a:prstClr val="black"/>
              </a:solidFill>
              <a:cs typeface="Carlito"/>
            </a:endParaRPr>
          </a:p>
        </p:txBody>
      </p:sp>
      <p:sp>
        <p:nvSpPr>
          <p:cNvPr id="458" name="object 134">
            <a:extLst>
              <a:ext uri="{FF2B5EF4-FFF2-40B4-BE49-F238E27FC236}">
                <a16:creationId xmlns:a16="http://schemas.microsoft.com/office/drawing/2014/main" id="{2385DC4F-CCAC-4705-A3EE-BFE13D9C147D}"/>
              </a:ext>
            </a:extLst>
          </p:cNvPr>
          <p:cNvSpPr/>
          <p:nvPr/>
        </p:nvSpPr>
        <p:spPr>
          <a:xfrm>
            <a:off x="1520951" y="4582248"/>
            <a:ext cx="2334768" cy="422186"/>
          </a:xfrm>
          <a:prstGeom prst="rect">
            <a:avLst/>
          </a:prstGeom>
          <a:blipFill>
            <a:blip r:embed="rId16"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459" name="object 135">
            <a:extLst>
              <a:ext uri="{FF2B5EF4-FFF2-40B4-BE49-F238E27FC236}">
                <a16:creationId xmlns:a16="http://schemas.microsoft.com/office/drawing/2014/main" id="{0C7C7803-ACAC-4B24-8B1A-6307EAC82009}"/>
              </a:ext>
            </a:extLst>
          </p:cNvPr>
          <p:cNvSpPr txBox="1"/>
          <p:nvPr/>
        </p:nvSpPr>
        <p:spPr>
          <a:xfrm>
            <a:off x="1031740" y="4637151"/>
            <a:ext cx="3348000" cy="221018"/>
          </a:xfrm>
          <a:prstGeom prst="rect">
            <a:avLst/>
          </a:prstGeom>
          <a:solidFill>
            <a:srgbClr val="FFE699"/>
          </a:solidFill>
          <a:effectLst>
            <a:innerShdw blurRad="63500" dist="50800" dir="13500000">
              <a:prstClr val="black">
                <a:alpha val="50000"/>
              </a:prstClr>
            </a:innerShdw>
          </a:effectLst>
        </p:spPr>
        <p:txBody>
          <a:bodyPr vert="horz" wrap="square" lIns="0" tIns="36000" rIns="0" bIns="0" rtlCol="0">
            <a:spAutoFit/>
          </a:bodyPr>
          <a:lstStyle/>
          <a:p>
            <a:pPr marL="180975">
              <a:spcBef>
                <a:spcPts val="60"/>
              </a:spcBef>
            </a:pPr>
            <a:r>
              <a:rPr sz="1200" spc="-5" dirty="0">
                <a:solidFill>
                  <a:prstClr val="black"/>
                </a:solidFill>
                <a:cs typeface="Carlito"/>
              </a:rPr>
              <a:t>Protección Jurídica </a:t>
            </a:r>
            <a:r>
              <a:rPr sz="1200" dirty="0">
                <a:solidFill>
                  <a:prstClr val="black"/>
                </a:solidFill>
                <a:cs typeface="Carlito"/>
              </a:rPr>
              <a:t>de la</a:t>
            </a:r>
            <a:r>
              <a:rPr sz="1200" spc="-15" dirty="0">
                <a:solidFill>
                  <a:prstClr val="black"/>
                </a:solidFill>
                <a:cs typeface="Carlito"/>
              </a:rPr>
              <a:t> </a:t>
            </a:r>
            <a:r>
              <a:rPr sz="1200" dirty="0">
                <a:solidFill>
                  <a:prstClr val="black"/>
                </a:solidFill>
                <a:cs typeface="Carlito"/>
              </a:rPr>
              <a:t>vivienda</a:t>
            </a:r>
          </a:p>
        </p:txBody>
      </p:sp>
      <p:sp>
        <p:nvSpPr>
          <p:cNvPr id="460" name="object 136">
            <a:extLst>
              <a:ext uri="{FF2B5EF4-FFF2-40B4-BE49-F238E27FC236}">
                <a16:creationId xmlns:a16="http://schemas.microsoft.com/office/drawing/2014/main" id="{BA2292B4-BA5B-4CFF-A6F4-FC7E6BE0A416}"/>
              </a:ext>
            </a:extLst>
          </p:cNvPr>
          <p:cNvSpPr txBox="1"/>
          <p:nvPr/>
        </p:nvSpPr>
        <p:spPr>
          <a:xfrm>
            <a:off x="4773548" y="4625975"/>
            <a:ext cx="575945" cy="197490"/>
          </a:xfrm>
          <a:prstGeom prst="rect">
            <a:avLst/>
          </a:prstGeom>
        </p:spPr>
        <p:txBody>
          <a:bodyPr vert="horz" wrap="square" lIns="0" tIns="12700" rIns="0" bIns="0" rtlCol="0">
            <a:spAutoFit/>
          </a:bodyPr>
          <a:lstStyle/>
          <a:p>
            <a:pPr marL="12700">
              <a:spcBef>
                <a:spcPts val="100"/>
              </a:spcBef>
            </a:pPr>
            <a:r>
              <a:rPr sz="1200" spc="-5" dirty="0">
                <a:solidFill>
                  <a:prstClr val="black"/>
                </a:solidFill>
                <a:cs typeface="Carlito"/>
              </a:rPr>
              <a:t>Opcional</a:t>
            </a:r>
            <a:endParaRPr sz="1200">
              <a:solidFill>
                <a:prstClr val="black"/>
              </a:solidFill>
              <a:cs typeface="Carlito"/>
            </a:endParaRPr>
          </a:p>
        </p:txBody>
      </p:sp>
      <p:grpSp>
        <p:nvGrpSpPr>
          <p:cNvPr id="461" name="object 137">
            <a:extLst>
              <a:ext uri="{FF2B5EF4-FFF2-40B4-BE49-F238E27FC236}">
                <a16:creationId xmlns:a16="http://schemas.microsoft.com/office/drawing/2014/main" id="{2C6C7C76-8AEF-4AFB-9DA6-5A01619A7146}"/>
              </a:ext>
            </a:extLst>
          </p:cNvPr>
          <p:cNvGrpSpPr/>
          <p:nvPr/>
        </p:nvGrpSpPr>
        <p:grpSpPr>
          <a:xfrm>
            <a:off x="4940808" y="4650866"/>
            <a:ext cx="3048000" cy="1690370"/>
            <a:chOff x="4940808" y="4241291"/>
            <a:chExt cx="3048000" cy="1690370"/>
          </a:xfrm>
        </p:grpSpPr>
        <p:sp>
          <p:nvSpPr>
            <p:cNvPr id="462" name="object 138">
              <a:extLst>
                <a:ext uri="{FF2B5EF4-FFF2-40B4-BE49-F238E27FC236}">
                  <a16:creationId xmlns:a16="http://schemas.microsoft.com/office/drawing/2014/main" id="{3047428E-0B33-4502-A7B0-AA536FC0639E}"/>
                </a:ext>
              </a:extLst>
            </p:cNvPr>
            <p:cNvSpPr/>
            <p:nvPr/>
          </p:nvSpPr>
          <p:spPr>
            <a:xfrm>
              <a:off x="4953000" y="4610099"/>
              <a:ext cx="216408" cy="216407"/>
            </a:xfrm>
            <a:prstGeom prst="rect">
              <a:avLst/>
            </a:prstGeom>
            <a:blipFill>
              <a:blip r:embed="rId1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463" name="object 139">
              <a:extLst>
                <a:ext uri="{FF2B5EF4-FFF2-40B4-BE49-F238E27FC236}">
                  <a16:creationId xmlns:a16="http://schemas.microsoft.com/office/drawing/2014/main" id="{DFAE659A-7D5F-41C8-AA97-69740A336896}"/>
                </a:ext>
              </a:extLst>
            </p:cNvPr>
            <p:cNvSpPr/>
            <p:nvPr/>
          </p:nvSpPr>
          <p:spPr>
            <a:xfrm>
              <a:off x="6336792" y="4255007"/>
              <a:ext cx="216408" cy="214883"/>
            </a:xfrm>
            <a:prstGeom prst="rect">
              <a:avLst/>
            </a:prstGeom>
            <a:blipFill>
              <a:blip r:embed="rId1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464" name="object 140">
              <a:extLst>
                <a:ext uri="{FF2B5EF4-FFF2-40B4-BE49-F238E27FC236}">
                  <a16:creationId xmlns:a16="http://schemas.microsoft.com/office/drawing/2014/main" id="{27771A76-D097-4155-96EC-4C7163271E01}"/>
                </a:ext>
              </a:extLst>
            </p:cNvPr>
            <p:cNvSpPr/>
            <p:nvPr/>
          </p:nvSpPr>
          <p:spPr>
            <a:xfrm>
              <a:off x="7772400" y="4241291"/>
              <a:ext cx="216407" cy="216407"/>
            </a:xfrm>
            <a:prstGeom prst="rect">
              <a:avLst/>
            </a:prstGeom>
            <a:blipFill>
              <a:blip r:embed="rId1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465" name="object 141">
              <a:extLst>
                <a:ext uri="{FF2B5EF4-FFF2-40B4-BE49-F238E27FC236}">
                  <a16:creationId xmlns:a16="http://schemas.microsoft.com/office/drawing/2014/main" id="{BCF308B2-1AB1-488C-BECD-19B68A9195B2}"/>
                </a:ext>
              </a:extLst>
            </p:cNvPr>
            <p:cNvSpPr/>
            <p:nvPr/>
          </p:nvSpPr>
          <p:spPr>
            <a:xfrm>
              <a:off x="6324600" y="4965191"/>
              <a:ext cx="216407" cy="216407"/>
            </a:xfrm>
            <a:prstGeom prst="rect">
              <a:avLst/>
            </a:prstGeom>
            <a:blipFill>
              <a:blip r:embed="rId1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466" name="object 142">
              <a:extLst>
                <a:ext uri="{FF2B5EF4-FFF2-40B4-BE49-F238E27FC236}">
                  <a16:creationId xmlns:a16="http://schemas.microsoft.com/office/drawing/2014/main" id="{235D14C2-EA29-4BE9-99A2-C82A6A864FCF}"/>
                </a:ext>
              </a:extLst>
            </p:cNvPr>
            <p:cNvSpPr/>
            <p:nvPr/>
          </p:nvSpPr>
          <p:spPr>
            <a:xfrm>
              <a:off x="7760208" y="4965191"/>
              <a:ext cx="214883" cy="216407"/>
            </a:xfrm>
            <a:prstGeom prst="rect">
              <a:avLst/>
            </a:prstGeom>
            <a:blipFill>
              <a:blip r:embed="rId1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467" name="object 143">
              <a:extLst>
                <a:ext uri="{FF2B5EF4-FFF2-40B4-BE49-F238E27FC236}">
                  <a16:creationId xmlns:a16="http://schemas.microsoft.com/office/drawing/2014/main" id="{51AF5C3E-0549-4816-BD37-8C23087C1492}"/>
                </a:ext>
              </a:extLst>
            </p:cNvPr>
            <p:cNvSpPr/>
            <p:nvPr/>
          </p:nvSpPr>
          <p:spPr>
            <a:xfrm>
              <a:off x="4953000" y="5359907"/>
              <a:ext cx="216408" cy="214884"/>
            </a:xfrm>
            <a:prstGeom prst="rect">
              <a:avLst/>
            </a:prstGeom>
            <a:blipFill>
              <a:blip r:embed="rId1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468" name="object 144">
              <a:extLst>
                <a:ext uri="{FF2B5EF4-FFF2-40B4-BE49-F238E27FC236}">
                  <a16:creationId xmlns:a16="http://schemas.microsoft.com/office/drawing/2014/main" id="{680A1A45-2D72-44BE-B2A1-5C0AFDFAF1E0}"/>
                </a:ext>
              </a:extLst>
            </p:cNvPr>
            <p:cNvSpPr/>
            <p:nvPr/>
          </p:nvSpPr>
          <p:spPr>
            <a:xfrm>
              <a:off x="4940808" y="5714999"/>
              <a:ext cx="214884" cy="216408"/>
            </a:xfrm>
            <a:prstGeom prst="rect">
              <a:avLst/>
            </a:prstGeom>
            <a:blipFill>
              <a:blip r:embed="rId1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469" name="object 145">
              <a:extLst>
                <a:ext uri="{FF2B5EF4-FFF2-40B4-BE49-F238E27FC236}">
                  <a16:creationId xmlns:a16="http://schemas.microsoft.com/office/drawing/2014/main" id="{D9F3EE68-9FD3-4FF3-A46E-B47D0A835D55}"/>
                </a:ext>
              </a:extLst>
            </p:cNvPr>
            <p:cNvSpPr/>
            <p:nvPr/>
          </p:nvSpPr>
          <p:spPr>
            <a:xfrm>
              <a:off x="6324600" y="5702807"/>
              <a:ext cx="216407" cy="214884"/>
            </a:xfrm>
            <a:prstGeom prst="rect">
              <a:avLst/>
            </a:prstGeom>
            <a:blipFill>
              <a:blip r:embed="rId1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sp>
        <p:nvSpPr>
          <p:cNvPr id="470" name="object 146">
            <a:extLst>
              <a:ext uri="{FF2B5EF4-FFF2-40B4-BE49-F238E27FC236}">
                <a16:creationId xmlns:a16="http://schemas.microsoft.com/office/drawing/2014/main" id="{3DD9D2A9-4757-4212-9F57-AB4A1A012019}"/>
              </a:ext>
            </a:extLst>
          </p:cNvPr>
          <p:cNvSpPr txBox="1"/>
          <p:nvPr/>
        </p:nvSpPr>
        <p:spPr>
          <a:xfrm>
            <a:off x="5211445" y="3764026"/>
            <a:ext cx="245745" cy="258404"/>
          </a:xfrm>
          <a:prstGeom prst="rect">
            <a:avLst/>
          </a:prstGeom>
        </p:spPr>
        <p:txBody>
          <a:bodyPr vert="horz" wrap="square" lIns="0" tIns="12065" rIns="0" bIns="0" rtlCol="0">
            <a:spAutoFit/>
          </a:bodyPr>
          <a:lstStyle/>
          <a:p>
            <a:pPr marL="38100">
              <a:spcBef>
                <a:spcPts val="95"/>
              </a:spcBef>
            </a:pPr>
            <a:r>
              <a:rPr sz="2400" baseline="-17361" dirty="0">
                <a:solidFill>
                  <a:prstClr val="black"/>
                </a:solidFill>
                <a:cs typeface="Carlito"/>
              </a:rPr>
              <a:t>*</a:t>
            </a:r>
            <a:r>
              <a:rPr sz="1050" dirty="0">
                <a:solidFill>
                  <a:prstClr val="black"/>
                </a:solidFill>
                <a:cs typeface="Carlito"/>
              </a:rPr>
              <a:t>1</a:t>
            </a:r>
            <a:endParaRPr sz="1050">
              <a:solidFill>
                <a:prstClr val="black"/>
              </a:solidFill>
              <a:cs typeface="Carlito"/>
            </a:endParaRPr>
          </a:p>
        </p:txBody>
      </p:sp>
      <p:sp>
        <p:nvSpPr>
          <p:cNvPr id="471" name="object 147">
            <a:extLst>
              <a:ext uri="{FF2B5EF4-FFF2-40B4-BE49-F238E27FC236}">
                <a16:creationId xmlns:a16="http://schemas.microsoft.com/office/drawing/2014/main" id="{48F95AED-5F92-461A-B6FF-123800A25388}"/>
              </a:ext>
            </a:extLst>
          </p:cNvPr>
          <p:cNvSpPr txBox="1"/>
          <p:nvPr/>
        </p:nvSpPr>
        <p:spPr>
          <a:xfrm>
            <a:off x="6621144" y="3764026"/>
            <a:ext cx="245745" cy="258404"/>
          </a:xfrm>
          <a:prstGeom prst="rect">
            <a:avLst/>
          </a:prstGeom>
        </p:spPr>
        <p:txBody>
          <a:bodyPr vert="horz" wrap="square" lIns="0" tIns="12065" rIns="0" bIns="0" rtlCol="0">
            <a:spAutoFit/>
          </a:bodyPr>
          <a:lstStyle/>
          <a:p>
            <a:pPr marL="38100">
              <a:spcBef>
                <a:spcPts val="95"/>
              </a:spcBef>
            </a:pPr>
            <a:r>
              <a:rPr sz="2400" baseline="-17361" dirty="0">
                <a:solidFill>
                  <a:prstClr val="black"/>
                </a:solidFill>
                <a:cs typeface="Carlito"/>
              </a:rPr>
              <a:t>*</a:t>
            </a:r>
            <a:r>
              <a:rPr sz="1050" dirty="0">
                <a:solidFill>
                  <a:prstClr val="black"/>
                </a:solidFill>
                <a:cs typeface="Carlito"/>
              </a:rPr>
              <a:t>1</a:t>
            </a:r>
            <a:endParaRPr sz="1050">
              <a:solidFill>
                <a:prstClr val="black"/>
              </a:solidFill>
              <a:cs typeface="Carlito"/>
            </a:endParaRPr>
          </a:p>
        </p:txBody>
      </p:sp>
      <p:sp>
        <p:nvSpPr>
          <p:cNvPr id="472" name="object 148">
            <a:extLst>
              <a:ext uri="{FF2B5EF4-FFF2-40B4-BE49-F238E27FC236}">
                <a16:creationId xmlns:a16="http://schemas.microsoft.com/office/drawing/2014/main" id="{A7EDF153-6EF8-4F30-8419-FE1CCD936F99}"/>
              </a:ext>
            </a:extLst>
          </p:cNvPr>
          <p:cNvSpPr txBox="1"/>
          <p:nvPr/>
        </p:nvSpPr>
        <p:spPr>
          <a:xfrm>
            <a:off x="8031226" y="3764026"/>
            <a:ext cx="245745" cy="258404"/>
          </a:xfrm>
          <a:prstGeom prst="rect">
            <a:avLst/>
          </a:prstGeom>
        </p:spPr>
        <p:txBody>
          <a:bodyPr vert="horz" wrap="square" lIns="0" tIns="12065" rIns="0" bIns="0" rtlCol="0">
            <a:spAutoFit/>
          </a:bodyPr>
          <a:lstStyle/>
          <a:p>
            <a:pPr marL="38100">
              <a:spcBef>
                <a:spcPts val="95"/>
              </a:spcBef>
            </a:pPr>
            <a:r>
              <a:rPr sz="2400" baseline="-17361" dirty="0">
                <a:solidFill>
                  <a:prstClr val="black"/>
                </a:solidFill>
                <a:cs typeface="Carlito"/>
              </a:rPr>
              <a:t>*</a:t>
            </a:r>
            <a:r>
              <a:rPr sz="1050" dirty="0">
                <a:solidFill>
                  <a:prstClr val="black"/>
                </a:solidFill>
                <a:cs typeface="Carlito"/>
              </a:rPr>
              <a:t>1</a:t>
            </a:r>
            <a:endParaRPr sz="1050">
              <a:solidFill>
                <a:prstClr val="black"/>
              </a:solidFill>
              <a:cs typeface="Carlito"/>
            </a:endParaRPr>
          </a:p>
        </p:txBody>
      </p:sp>
      <p:sp>
        <p:nvSpPr>
          <p:cNvPr id="473" name="object 149">
            <a:extLst>
              <a:ext uri="{FF2B5EF4-FFF2-40B4-BE49-F238E27FC236}">
                <a16:creationId xmlns:a16="http://schemas.microsoft.com/office/drawing/2014/main" id="{2339A238-FC1D-4412-BA95-D2195A1A0C8B}"/>
              </a:ext>
            </a:extLst>
          </p:cNvPr>
          <p:cNvSpPr txBox="1"/>
          <p:nvPr/>
        </p:nvSpPr>
        <p:spPr>
          <a:xfrm>
            <a:off x="6544944" y="4488179"/>
            <a:ext cx="245745" cy="258404"/>
          </a:xfrm>
          <a:prstGeom prst="rect">
            <a:avLst/>
          </a:prstGeom>
        </p:spPr>
        <p:txBody>
          <a:bodyPr vert="horz" wrap="square" lIns="0" tIns="12065" rIns="0" bIns="0" rtlCol="0">
            <a:spAutoFit/>
          </a:bodyPr>
          <a:lstStyle/>
          <a:p>
            <a:pPr marL="38100">
              <a:spcBef>
                <a:spcPts val="95"/>
              </a:spcBef>
            </a:pPr>
            <a:r>
              <a:rPr sz="2400" baseline="-17361" dirty="0">
                <a:solidFill>
                  <a:prstClr val="black"/>
                </a:solidFill>
                <a:cs typeface="Carlito"/>
              </a:rPr>
              <a:t>*</a:t>
            </a:r>
            <a:r>
              <a:rPr sz="1050" dirty="0">
                <a:solidFill>
                  <a:prstClr val="black"/>
                </a:solidFill>
                <a:cs typeface="Carlito"/>
              </a:rPr>
              <a:t>2</a:t>
            </a:r>
            <a:endParaRPr sz="1050">
              <a:solidFill>
                <a:prstClr val="black"/>
              </a:solidFill>
              <a:cs typeface="Carlito"/>
            </a:endParaRPr>
          </a:p>
        </p:txBody>
      </p:sp>
      <p:sp>
        <p:nvSpPr>
          <p:cNvPr id="474" name="object 150">
            <a:extLst>
              <a:ext uri="{FF2B5EF4-FFF2-40B4-BE49-F238E27FC236}">
                <a16:creationId xmlns:a16="http://schemas.microsoft.com/office/drawing/2014/main" id="{5C0273C6-8E77-4AAE-8CD1-2A5018734CEF}"/>
              </a:ext>
            </a:extLst>
          </p:cNvPr>
          <p:cNvSpPr txBox="1"/>
          <p:nvPr/>
        </p:nvSpPr>
        <p:spPr>
          <a:xfrm>
            <a:off x="7955026" y="4488179"/>
            <a:ext cx="245745" cy="258404"/>
          </a:xfrm>
          <a:prstGeom prst="rect">
            <a:avLst/>
          </a:prstGeom>
        </p:spPr>
        <p:txBody>
          <a:bodyPr vert="horz" wrap="square" lIns="0" tIns="12065" rIns="0" bIns="0" rtlCol="0">
            <a:spAutoFit/>
          </a:bodyPr>
          <a:lstStyle/>
          <a:p>
            <a:pPr marL="38100">
              <a:spcBef>
                <a:spcPts val="95"/>
              </a:spcBef>
            </a:pPr>
            <a:r>
              <a:rPr sz="2400" baseline="-17361" dirty="0">
                <a:solidFill>
                  <a:prstClr val="black"/>
                </a:solidFill>
                <a:cs typeface="Carlito"/>
              </a:rPr>
              <a:t>*</a:t>
            </a:r>
            <a:r>
              <a:rPr sz="1050" dirty="0">
                <a:solidFill>
                  <a:prstClr val="black"/>
                </a:solidFill>
                <a:cs typeface="Carlito"/>
              </a:rPr>
              <a:t>2</a:t>
            </a:r>
            <a:endParaRPr sz="1050">
              <a:solidFill>
                <a:prstClr val="black"/>
              </a:solidFill>
              <a:cs typeface="Carlito"/>
            </a:endParaRPr>
          </a:p>
        </p:txBody>
      </p:sp>
      <p:sp>
        <p:nvSpPr>
          <p:cNvPr id="475" name="object 151">
            <a:extLst>
              <a:ext uri="{FF2B5EF4-FFF2-40B4-BE49-F238E27FC236}">
                <a16:creationId xmlns:a16="http://schemas.microsoft.com/office/drawing/2014/main" id="{28D2CE47-6563-424D-A4FF-C89E2EB9CFB6}"/>
              </a:ext>
            </a:extLst>
          </p:cNvPr>
          <p:cNvSpPr txBox="1"/>
          <p:nvPr/>
        </p:nvSpPr>
        <p:spPr>
          <a:xfrm>
            <a:off x="6544944" y="5250179"/>
            <a:ext cx="245745" cy="258404"/>
          </a:xfrm>
          <a:prstGeom prst="rect">
            <a:avLst/>
          </a:prstGeom>
        </p:spPr>
        <p:txBody>
          <a:bodyPr vert="horz" wrap="square" lIns="0" tIns="12065" rIns="0" bIns="0" rtlCol="0">
            <a:spAutoFit/>
          </a:bodyPr>
          <a:lstStyle/>
          <a:p>
            <a:pPr marL="38100">
              <a:spcBef>
                <a:spcPts val="95"/>
              </a:spcBef>
            </a:pPr>
            <a:r>
              <a:rPr sz="2400" baseline="-17361" dirty="0">
                <a:solidFill>
                  <a:prstClr val="black"/>
                </a:solidFill>
                <a:cs typeface="Carlito"/>
              </a:rPr>
              <a:t>*</a:t>
            </a:r>
            <a:r>
              <a:rPr sz="1050" dirty="0">
                <a:solidFill>
                  <a:prstClr val="black"/>
                </a:solidFill>
                <a:cs typeface="Carlito"/>
              </a:rPr>
              <a:t>2</a:t>
            </a:r>
            <a:endParaRPr sz="1050">
              <a:solidFill>
                <a:prstClr val="black"/>
              </a:solidFill>
              <a:cs typeface="Carlito"/>
            </a:endParaRPr>
          </a:p>
        </p:txBody>
      </p:sp>
      <p:sp>
        <p:nvSpPr>
          <p:cNvPr id="476" name="object 152">
            <a:extLst>
              <a:ext uri="{FF2B5EF4-FFF2-40B4-BE49-F238E27FC236}">
                <a16:creationId xmlns:a16="http://schemas.microsoft.com/office/drawing/2014/main" id="{6CEBE8F0-D832-4DA7-91F6-9F054019B7C7}"/>
              </a:ext>
            </a:extLst>
          </p:cNvPr>
          <p:cNvSpPr txBox="1"/>
          <p:nvPr/>
        </p:nvSpPr>
        <p:spPr>
          <a:xfrm>
            <a:off x="7955026" y="5250179"/>
            <a:ext cx="245745" cy="258404"/>
          </a:xfrm>
          <a:prstGeom prst="rect">
            <a:avLst/>
          </a:prstGeom>
        </p:spPr>
        <p:txBody>
          <a:bodyPr vert="horz" wrap="square" lIns="0" tIns="12065" rIns="0" bIns="0" rtlCol="0">
            <a:spAutoFit/>
          </a:bodyPr>
          <a:lstStyle/>
          <a:p>
            <a:pPr marL="38100">
              <a:spcBef>
                <a:spcPts val="95"/>
              </a:spcBef>
            </a:pPr>
            <a:r>
              <a:rPr sz="2400" baseline="-17361" dirty="0">
                <a:solidFill>
                  <a:prstClr val="black"/>
                </a:solidFill>
                <a:cs typeface="Carlito"/>
              </a:rPr>
              <a:t>*</a:t>
            </a:r>
            <a:r>
              <a:rPr sz="1050" dirty="0">
                <a:solidFill>
                  <a:prstClr val="black"/>
                </a:solidFill>
                <a:cs typeface="Carlito"/>
              </a:rPr>
              <a:t>2</a:t>
            </a:r>
            <a:endParaRPr sz="1050">
              <a:solidFill>
                <a:prstClr val="black"/>
              </a:solidFill>
              <a:cs typeface="Carlito"/>
            </a:endParaRPr>
          </a:p>
        </p:txBody>
      </p:sp>
      <p:sp>
        <p:nvSpPr>
          <p:cNvPr id="477" name="object 153">
            <a:extLst>
              <a:ext uri="{FF2B5EF4-FFF2-40B4-BE49-F238E27FC236}">
                <a16:creationId xmlns:a16="http://schemas.microsoft.com/office/drawing/2014/main" id="{2DDAEF49-97A8-4E3E-8313-BA8E3510238E}"/>
              </a:ext>
            </a:extLst>
          </p:cNvPr>
          <p:cNvSpPr txBox="1"/>
          <p:nvPr/>
        </p:nvSpPr>
        <p:spPr>
          <a:xfrm>
            <a:off x="9250426" y="4914391"/>
            <a:ext cx="2739390" cy="440690"/>
          </a:xfrm>
          <a:prstGeom prst="rect">
            <a:avLst/>
          </a:prstGeom>
        </p:spPr>
        <p:txBody>
          <a:bodyPr vert="horz" wrap="square" lIns="0" tIns="7620" rIns="0" bIns="0" rtlCol="0">
            <a:spAutoFit/>
          </a:bodyPr>
          <a:lstStyle/>
          <a:p>
            <a:pPr marL="38100" marR="30480">
              <a:lnSpc>
                <a:spcPct val="101699"/>
              </a:lnSpc>
              <a:spcBef>
                <a:spcPts val="60"/>
              </a:spcBef>
            </a:pPr>
            <a:r>
              <a:rPr sz="1600" dirty="0">
                <a:solidFill>
                  <a:prstClr val="black"/>
                </a:solidFill>
                <a:cs typeface="Carlito"/>
              </a:rPr>
              <a:t>*</a:t>
            </a:r>
            <a:r>
              <a:rPr sz="1575" baseline="26455" dirty="0">
                <a:solidFill>
                  <a:prstClr val="black"/>
                </a:solidFill>
                <a:cs typeface="Carlito"/>
              </a:rPr>
              <a:t>1 </a:t>
            </a:r>
            <a:r>
              <a:rPr sz="1100" spc="-5" dirty="0">
                <a:solidFill>
                  <a:prstClr val="black"/>
                </a:solidFill>
                <a:cs typeface="Carlito"/>
              </a:rPr>
              <a:t>No Contratable </a:t>
            </a:r>
            <a:r>
              <a:rPr sz="1100" dirty="0">
                <a:solidFill>
                  <a:prstClr val="black"/>
                </a:solidFill>
                <a:cs typeface="Carlito"/>
              </a:rPr>
              <a:t>en </a:t>
            </a:r>
            <a:r>
              <a:rPr sz="1100" spc="-5" dirty="0">
                <a:solidFill>
                  <a:prstClr val="black"/>
                </a:solidFill>
                <a:cs typeface="Carlito"/>
              </a:rPr>
              <a:t>Viviendas Unifamiliares  (independientes, </a:t>
            </a:r>
            <a:r>
              <a:rPr sz="1100" dirty="0">
                <a:solidFill>
                  <a:prstClr val="black"/>
                </a:solidFill>
                <a:cs typeface="Carlito"/>
              </a:rPr>
              <a:t>adosadas o</a:t>
            </a:r>
            <a:r>
              <a:rPr sz="1100" spc="-85" dirty="0">
                <a:solidFill>
                  <a:prstClr val="black"/>
                </a:solidFill>
                <a:cs typeface="Carlito"/>
              </a:rPr>
              <a:t> </a:t>
            </a:r>
            <a:r>
              <a:rPr sz="1100" dirty="0">
                <a:solidFill>
                  <a:prstClr val="black"/>
                </a:solidFill>
                <a:cs typeface="Carlito"/>
              </a:rPr>
              <a:t>pareadas).</a:t>
            </a:r>
            <a:endParaRPr sz="1100">
              <a:solidFill>
                <a:prstClr val="black"/>
              </a:solidFill>
              <a:cs typeface="Carlito"/>
            </a:endParaRPr>
          </a:p>
        </p:txBody>
      </p:sp>
      <p:sp>
        <p:nvSpPr>
          <p:cNvPr id="478" name="object 154">
            <a:extLst>
              <a:ext uri="{FF2B5EF4-FFF2-40B4-BE49-F238E27FC236}">
                <a16:creationId xmlns:a16="http://schemas.microsoft.com/office/drawing/2014/main" id="{15C6AB8F-D817-46EF-9057-9E743F4744E7}"/>
              </a:ext>
            </a:extLst>
          </p:cNvPr>
          <p:cNvSpPr txBox="1"/>
          <p:nvPr/>
        </p:nvSpPr>
        <p:spPr>
          <a:xfrm>
            <a:off x="9287256" y="5442000"/>
            <a:ext cx="245745" cy="258404"/>
          </a:xfrm>
          <a:prstGeom prst="rect">
            <a:avLst/>
          </a:prstGeom>
        </p:spPr>
        <p:txBody>
          <a:bodyPr vert="horz" wrap="square" lIns="0" tIns="12065" rIns="0" bIns="0" rtlCol="0">
            <a:spAutoFit/>
          </a:bodyPr>
          <a:lstStyle/>
          <a:p>
            <a:pPr marL="38100">
              <a:spcBef>
                <a:spcPts val="95"/>
              </a:spcBef>
            </a:pPr>
            <a:r>
              <a:rPr sz="2400" baseline="-17361" dirty="0">
                <a:solidFill>
                  <a:prstClr val="black"/>
                </a:solidFill>
                <a:cs typeface="Carlito"/>
              </a:rPr>
              <a:t>*</a:t>
            </a:r>
            <a:r>
              <a:rPr sz="1050" dirty="0">
                <a:solidFill>
                  <a:prstClr val="black"/>
                </a:solidFill>
                <a:cs typeface="Carlito"/>
              </a:rPr>
              <a:t>2</a:t>
            </a:r>
            <a:endParaRPr sz="1050">
              <a:solidFill>
                <a:prstClr val="black"/>
              </a:solidFill>
              <a:cs typeface="Carlito"/>
            </a:endParaRPr>
          </a:p>
        </p:txBody>
      </p:sp>
      <p:sp>
        <p:nvSpPr>
          <p:cNvPr id="479" name="object 155">
            <a:extLst>
              <a:ext uri="{FF2B5EF4-FFF2-40B4-BE49-F238E27FC236}">
                <a16:creationId xmlns:a16="http://schemas.microsoft.com/office/drawing/2014/main" id="{25464028-BE6C-455A-BF87-8A9DEC22E4A8}"/>
              </a:ext>
            </a:extLst>
          </p:cNvPr>
          <p:cNvSpPr txBox="1"/>
          <p:nvPr/>
        </p:nvSpPr>
        <p:spPr>
          <a:xfrm>
            <a:off x="9578085" y="5565444"/>
            <a:ext cx="2385695" cy="182101"/>
          </a:xfrm>
          <a:prstGeom prst="rect">
            <a:avLst/>
          </a:prstGeom>
        </p:spPr>
        <p:txBody>
          <a:bodyPr vert="horz" wrap="square" lIns="0" tIns="12700" rIns="0" bIns="0" rtlCol="0">
            <a:spAutoFit/>
          </a:bodyPr>
          <a:lstStyle/>
          <a:p>
            <a:pPr marL="12700">
              <a:spcBef>
                <a:spcPts val="100"/>
              </a:spcBef>
            </a:pPr>
            <a:r>
              <a:rPr sz="1100" spc="-15" dirty="0">
                <a:solidFill>
                  <a:prstClr val="black"/>
                </a:solidFill>
                <a:cs typeface="Arial"/>
              </a:rPr>
              <a:t>”Ampliado” </a:t>
            </a:r>
            <a:r>
              <a:rPr sz="1100" dirty="0">
                <a:solidFill>
                  <a:prstClr val="black"/>
                </a:solidFill>
                <a:cs typeface="Carlito"/>
              </a:rPr>
              <a:t>y </a:t>
            </a:r>
            <a:r>
              <a:rPr sz="1100" spc="-20" dirty="0">
                <a:solidFill>
                  <a:prstClr val="black"/>
                </a:solidFill>
                <a:cs typeface="Arial"/>
              </a:rPr>
              <a:t>“Premium”  </a:t>
            </a:r>
            <a:r>
              <a:rPr sz="1100" spc="-10" dirty="0">
                <a:solidFill>
                  <a:prstClr val="black"/>
                </a:solidFill>
                <a:cs typeface="Carlito"/>
              </a:rPr>
              <a:t>no</a:t>
            </a:r>
            <a:r>
              <a:rPr sz="1100" spc="110" dirty="0">
                <a:solidFill>
                  <a:prstClr val="black"/>
                </a:solidFill>
                <a:cs typeface="Carlito"/>
              </a:rPr>
              <a:t> </a:t>
            </a:r>
            <a:r>
              <a:rPr sz="1100" spc="-5" dirty="0">
                <a:solidFill>
                  <a:prstClr val="black"/>
                </a:solidFill>
                <a:cs typeface="Carlito"/>
              </a:rPr>
              <a:t>cuentan</a:t>
            </a:r>
            <a:endParaRPr sz="1100">
              <a:solidFill>
                <a:prstClr val="black"/>
              </a:solidFill>
              <a:cs typeface="Carlito"/>
            </a:endParaRPr>
          </a:p>
        </p:txBody>
      </p:sp>
      <p:sp>
        <p:nvSpPr>
          <p:cNvPr id="480" name="object 156">
            <a:extLst>
              <a:ext uri="{FF2B5EF4-FFF2-40B4-BE49-F238E27FC236}">
                <a16:creationId xmlns:a16="http://schemas.microsoft.com/office/drawing/2014/main" id="{2D31E8B1-8D01-402C-81B7-8B275054DB9C}"/>
              </a:ext>
            </a:extLst>
          </p:cNvPr>
          <p:cNvSpPr txBox="1"/>
          <p:nvPr/>
        </p:nvSpPr>
        <p:spPr>
          <a:xfrm>
            <a:off x="9312656" y="5749848"/>
            <a:ext cx="2650490" cy="361315"/>
          </a:xfrm>
          <a:prstGeom prst="rect">
            <a:avLst/>
          </a:prstGeom>
        </p:spPr>
        <p:txBody>
          <a:bodyPr vert="horz" wrap="square" lIns="0" tIns="12700" rIns="0" bIns="0" rtlCol="0">
            <a:spAutoFit/>
          </a:bodyPr>
          <a:lstStyle/>
          <a:p>
            <a:pPr marL="12700" marR="5080">
              <a:spcBef>
                <a:spcPts val="100"/>
              </a:spcBef>
            </a:pPr>
            <a:r>
              <a:rPr sz="1100" spc="-5" dirty="0">
                <a:solidFill>
                  <a:prstClr val="black"/>
                </a:solidFill>
                <a:cs typeface="Carlito"/>
              </a:rPr>
              <a:t>expresamente con estas garantías, pero </a:t>
            </a:r>
            <a:r>
              <a:rPr sz="1100" dirty="0">
                <a:solidFill>
                  <a:prstClr val="black"/>
                </a:solidFill>
                <a:cs typeface="Carlito"/>
              </a:rPr>
              <a:t>sí </a:t>
            </a:r>
            <a:r>
              <a:rPr sz="1100" spc="-5" dirty="0">
                <a:solidFill>
                  <a:prstClr val="black"/>
                </a:solidFill>
                <a:cs typeface="Carlito"/>
              </a:rPr>
              <a:t>con  una </a:t>
            </a:r>
            <a:r>
              <a:rPr sz="1100" dirty="0">
                <a:solidFill>
                  <a:prstClr val="black"/>
                </a:solidFill>
                <a:cs typeface="Carlito"/>
              </a:rPr>
              <a:t>versión más avanzada </a:t>
            </a:r>
            <a:r>
              <a:rPr sz="1100" spc="-5" dirty="0">
                <a:solidFill>
                  <a:prstClr val="black"/>
                </a:solidFill>
                <a:cs typeface="Carlito"/>
              </a:rPr>
              <a:t>de </a:t>
            </a:r>
            <a:r>
              <a:rPr sz="1100" dirty="0">
                <a:solidFill>
                  <a:prstClr val="black"/>
                </a:solidFill>
                <a:cs typeface="Carlito"/>
              </a:rPr>
              <a:t>las</a:t>
            </a:r>
            <a:r>
              <a:rPr sz="1100" spc="-100" dirty="0">
                <a:solidFill>
                  <a:prstClr val="black"/>
                </a:solidFill>
                <a:cs typeface="Carlito"/>
              </a:rPr>
              <a:t> </a:t>
            </a:r>
            <a:r>
              <a:rPr sz="1100" dirty="0">
                <a:solidFill>
                  <a:prstClr val="black"/>
                </a:solidFill>
                <a:cs typeface="Carlito"/>
              </a:rPr>
              <a:t>mismas</a:t>
            </a:r>
            <a:endParaRPr sz="1100">
              <a:solidFill>
                <a:prstClr val="black"/>
              </a:solidFill>
              <a:cs typeface="Carlito"/>
            </a:endParaRPr>
          </a:p>
        </p:txBody>
      </p:sp>
      <p:sp>
        <p:nvSpPr>
          <p:cNvPr id="481" name="object 157">
            <a:extLst>
              <a:ext uri="{FF2B5EF4-FFF2-40B4-BE49-F238E27FC236}">
                <a16:creationId xmlns:a16="http://schemas.microsoft.com/office/drawing/2014/main" id="{C0929BFD-DE69-4F49-B9A3-046E97DB466C}"/>
              </a:ext>
            </a:extLst>
          </p:cNvPr>
          <p:cNvSpPr txBox="1"/>
          <p:nvPr/>
        </p:nvSpPr>
        <p:spPr>
          <a:xfrm>
            <a:off x="7819135" y="6515125"/>
            <a:ext cx="598805" cy="182742"/>
          </a:xfrm>
          <a:prstGeom prst="rect">
            <a:avLst/>
          </a:prstGeom>
        </p:spPr>
        <p:txBody>
          <a:bodyPr vert="horz" wrap="square" lIns="0" tIns="13335" rIns="0" bIns="0" rtlCol="0">
            <a:spAutoFit/>
          </a:bodyPr>
          <a:lstStyle/>
          <a:p>
            <a:pPr marL="12700">
              <a:spcBef>
                <a:spcPts val="105"/>
              </a:spcBef>
            </a:pPr>
            <a:r>
              <a:rPr sz="1100" spc="-5" dirty="0">
                <a:solidFill>
                  <a:prstClr val="black"/>
                </a:solidFill>
                <a:cs typeface="Carlito"/>
              </a:rPr>
              <a:t>A</a:t>
            </a:r>
            <a:r>
              <a:rPr sz="1100" spc="5" dirty="0">
                <a:solidFill>
                  <a:prstClr val="black"/>
                </a:solidFill>
                <a:cs typeface="Carlito"/>
              </a:rPr>
              <a:t>m</a:t>
            </a:r>
            <a:r>
              <a:rPr sz="1100" spc="-5" dirty="0">
                <a:solidFill>
                  <a:prstClr val="black"/>
                </a:solidFill>
                <a:cs typeface="Carlito"/>
              </a:rPr>
              <a:t>p</a:t>
            </a:r>
            <a:r>
              <a:rPr sz="1100" dirty="0">
                <a:solidFill>
                  <a:prstClr val="black"/>
                </a:solidFill>
                <a:cs typeface="Carlito"/>
              </a:rPr>
              <a:t>l</a:t>
            </a:r>
            <a:r>
              <a:rPr sz="1100" spc="-5" dirty="0">
                <a:solidFill>
                  <a:prstClr val="black"/>
                </a:solidFill>
                <a:cs typeface="Carlito"/>
              </a:rPr>
              <a:t>i</a:t>
            </a:r>
            <a:r>
              <a:rPr sz="1100" dirty="0">
                <a:solidFill>
                  <a:prstClr val="black"/>
                </a:solidFill>
                <a:cs typeface="Carlito"/>
              </a:rPr>
              <a:t>a</a:t>
            </a:r>
            <a:r>
              <a:rPr sz="1100" spc="-10" dirty="0">
                <a:solidFill>
                  <a:prstClr val="black"/>
                </a:solidFill>
                <a:cs typeface="Carlito"/>
              </a:rPr>
              <a:t>b</a:t>
            </a:r>
            <a:r>
              <a:rPr sz="1100" dirty="0">
                <a:solidFill>
                  <a:prstClr val="black"/>
                </a:solidFill>
                <a:cs typeface="Carlito"/>
              </a:rPr>
              <a:t>le</a:t>
            </a:r>
            <a:endParaRPr sz="1100">
              <a:solidFill>
                <a:prstClr val="black"/>
              </a:solidFill>
              <a:cs typeface="Carlito"/>
            </a:endParaRPr>
          </a:p>
        </p:txBody>
      </p:sp>
      <p:sp>
        <p:nvSpPr>
          <p:cNvPr id="154" name="object 16">
            <a:extLst>
              <a:ext uri="{FF2B5EF4-FFF2-40B4-BE49-F238E27FC236}">
                <a16:creationId xmlns:a16="http://schemas.microsoft.com/office/drawing/2014/main" id="{79BDC849-4781-49B3-80DF-478C3E9AA2E0}"/>
              </a:ext>
            </a:extLst>
          </p:cNvPr>
          <p:cNvSpPr txBox="1"/>
          <p:nvPr/>
        </p:nvSpPr>
        <p:spPr>
          <a:xfrm>
            <a:off x="1031740" y="1303279"/>
            <a:ext cx="3348000" cy="216000"/>
          </a:xfrm>
          <a:prstGeom prst="rect">
            <a:avLst/>
          </a:prstGeom>
          <a:solidFill>
            <a:schemeClr val="accent2">
              <a:lumMod val="40000"/>
              <a:lumOff val="60000"/>
            </a:schemeClr>
          </a:solidFill>
          <a:effectLst>
            <a:innerShdw blurRad="63500" dist="50800" dir="13500000">
              <a:prstClr val="black">
                <a:alpha val="50000"/>
              </a:prstClr>
            </a:innerShdw>
          </a:effectLst>
        </p:spPr>
        <p:txBody>
          <a:bodyPr vert="horz" wrap="none" lIns="0" tIns="36000" rIns="0" bIns="0" rtlCol="0">
            <a:noAutofit/>
          </a:bodyPr>
          <a:lstStyle/>
          <a:p>
            <a:pPr marL="180975">
              <a:spcBef>
                <a:spcPts val="265"/>
              </a:spcBef>
            </a:pPr>
            <a:r>
              <a:rPr lang="es-ES" sz="1100" spc="-5" dirty="0"/>
              <a:t>Incendio, rayo y explosión</a:t>
            </a:r>
            <a:endParaRPr sz="1100" spc="-5" dirty="0"/>
          </a:p>
        </p:txBody>
      </p:sp>
      <p:sp>
        <p:nvSpPr>
          <p:cNvPr id="155" name="object 16">
            <a:extLst>
              <a:ext uri="{FF2B5EF4-FFF2-40B4-BE49-F238E27FC236}">
                <a16:creationId xmlns:a16="http://schemas.microsoft.com/office/drawing/2014/main" id="{01057C7C-7EDD-4C17-B035-FCC501A5DBE7}"/>
              </a:ext>
            </a:extLst>
          </p:cNvPr>
          <p:cNvSpPr txBox="1"/>
          <p:nvPr/>
        </p:nvSpPr>
        <p:spPr>
          <a:xfrm>
            <a:off x="1031740" y="3162407"/>
            <a:ext cx="3348000" cy="216000"/>
          </a:xfrm>
          <a:prstGeom prst="rect">
            <a:avLst/>
          </a:prstGeom>
          <a:solidFill>
            <a:schemeClr val="accent2">
              <a:lumMod val="40000"/>
              <a:lumOff val="60000"/>
            </a:schemeClr>
          </a:solidFill>
          <a:effectLst>
            <a:innerShdw blurRad="63500" dist="50800" dir="13500000">
              <a:prstClr val="black">
                <a:alpha val="50000"/>
              </a:prstClr>
            </a:innerShdw>
          </a:effectLst>
        </p:spPr>
        <p:txBody>
          <a:bodyPr vert="horz" wrap="none" lIns="0" tIns="36000" rIns="0" bIns="0" rtlCol="0">
            <a:noAutofit/>
          </a:bodyPr>
          <a:lstStyle/>
          <a:p>
            <a:pPr marL="180975">
              <a:spcBef>
                <a:spcPts val="265"/>
              </a:spcBef>
            </a:pPr>
            <a:r>
              <a:rPr lang="es-ES" sz="1100" spc="-5" dirty="0"/>
              <a:t>Responsabilidad Civil</a:t>
            </a:r>
            <a:endParaRPr sz="1100" spc="-5" dirty="0"/>
          </a:p>
        </p:txBody>
      </p:sp>
      <p:sp>
        <p:nvSpPr>
          <p:cNvPr id="156" name="object 16">
            <a:extLst>
              <a:ext uri="{FF2B5EF4-FFF2-40B4-BE49-F238E27FC236}">
                <a16:creationId xmlns:a16="http://schemas.microsoft.com/office/drawing/2014/main" id="{0801256A-0AB9-4B08-B05C-62D004E9AA40}"/>
              </a:ext>
            </a:extLst>
          </p:cNvPr>
          <p:cNvSpPr txBox="1"/>
          <p:nvPr/>
        </p:nvSpPr>
        <p:spPr>
          <a:xfrm>
            <a:off x="1031740" y="3533324"/>
            <a:ext cx="3348000" cy="216000"/>
          </a:xfrm>
          <a:prstGeom prst="rect">
            <a:avLst/>
          </a:prstGeom>
          <a:solidFill>
            <a:schemeClr val="accent2">
              <a:lumMod val="40000"/>
              <a:lumOff val="60000"/>
            </a:schemeClr>
          </a:solidFill>
          <a:effectLst>
            <a:innerShdw blurRad="63500" dist="50800" dir="13500000">
              <a:prstClr val="black">
                <a:alpha val="50000"/>
              </a:prstClr>
            </a:innerShdw>
          </a:effectLst>
        </p:spPr>
        <p:txBody>
          <a:bodyPr vert="horz" wrap="none" lIns="0" tIns="36000" rIns="0" bIns="0" rtlCol="0">
            <a:noAutofit/>
          </a:bodyPr>
          <a:lstStyle/>
          <a:p>
            <a:pPr marL="180975">
              <a:spcBef>
                <a:spcPts val="265"/>
              </a:spcBef>
            </a:pPr>
            <a:r>
              <a:rPr lang="es-ES" sz="1100" spc="-5" dirty="0"/>
              <a:t>Fenómenos atmosféricos</a:t>
            </a:r>
            <a:endParaRPr sz="1100" spc="-5" dirty="0"/>
          </a:p>
        </p:txBody>
      </p:sp>
      <p:sp>
        <p:nvSpPr>
          <p:cNvPr id="157" name="object 16">
            <a:extLst>
              <a:ext uri="{FF2B5EF4-FFF2-40B4-BE49-F238E27FC236}">
                <a16:creationId xmlns:a16="http://schemas.microsoft.com/office/drawing/2014/main" id="{FC5BB991-BAD5-4CC2-BB26-A84177AB0318}"/>
              </a:ext>
            </a:extLst>
          </p:cNvPr>
          <p:cNvSpPr txBox="1"/>
          <p:nvPr/>
        </p:nvSpPr>
        <p:spPr>
          <a:xfrm>
            <a:off x="1031740" y="3904241"/>
            <a:ext cx="3348000" cy="216000"/>
          </a:xfrm>
          <a:prstGeom prst="rect">
            <a:avLst/>
          </a:prstGeom>
          <a:solidFill>
            <a:schemeClr val="accent2">
              <a:lumMod val="40000"/>
              <a:lumOff val="60000"/>
            </a:schemeClr>
          </a:solidFill>
          <a:effectLst>
            <a:innerShdw blurRad="63500" dist="50800" dir="13500000">
              <a:prstClr val="black">
                <a:alpha val="50000"/>
              </a:prstClr>
            </a:innerShdw>
          </a:effectLst>
        </p:spPr>
        <p:txBody>
          <a:bodyPr vert="horz" wrap="none" lIns="0" tIns="36000" rIns="0" bIns="0" rtlCol="0">
            <a:noAutofit/>
          </a:bodyPr>
          <a:lstStyle/>
          <a:p>
            <a:pPr marL="180975">
              <a:spcBef>
                <a:spcPts val="265"/>
              </a:spcBef>
            </a:pPr>
            <a:r>
              <a:rPr lang="es-ES" sz="1100" spc="-5" dirty="0"/>
              <a:t>Derrumbe accidental</a:t>
            </a:r>
            <a:endParaRPr sz="1100" spc="-5" dirty="0"/>
          </a:p>
        </p:txBody>
      </p:sp>
      <p:sp>
        <p:nvSpPr>
          <p:cNvPr id="158" name="object 16">
            <a:extLst>
              <a:ext uri="{FF2B5EF4-FFF2-40B4-BE49-F238E27FC236}">
                <a16:creationId xmlns:a16="http://schemas.microsoft.com/office/drawing/2014/main" id="{C622CA51-8B83-4DE0-AC3A-42CD715BC15B}"/>
              </a:ext>
            </a:extLst>
          </p:cNvPr>
          <p:cNvSpPr txBox="1"/>
          <p:nvPr/>
        </p:nvSpPr>
        <p:spPr>
          <a:xfrm>
            <a:off x="1031740" y="4254256"/>
            <a:ext cx="3348000" cy="216000"/>
          </a:xfrm>
          <a:prstGeom prst="rect">
            <a:avLst/>
          </a:prstGeom>
          <a:solidFill>
            <a:schemeClr val="accent2">
              <a:lumMod val="40000"/>
              <a:lumOff val="60000"/>
            </a:schemeClr>
          </a:solidFill>
          <a:effectLst>
            <a:innerShdw blurRad="63500" dist="50800" dir="13500000">
              <a:prstClr val="black">
                <a:alpha val="50000"/>
              </a:prstClr>
            </a:innerShdw>
          </a:effectLst>
        </p:spPr>
        <p:txBody>
          <a:bodyPr vert="horz" wrap="none" lIns="0" tIns="36000" rIns="0" bIns="0" rtlCol="0">
            <a:noAutofit/>
          </a:bodyPr>
          <a:lstStyle/>
          <a:p>
            <a:pPr marL="180975">
              <a:spcBef>
                <a:spcPts val="265"/>
              </a:spcBef>
            </a:pPr>
            <a:r>
              <a:rPr lang="es-ES" sz="1100" spc="-5" dirty="0"/>
              <a:t>Inhabitabilidad/pérdida de alquileres</a:t>
            </a:r>
            <a:endParaRPr sz="1100" spc="-5" dirty="0"/>
          </a:p>
        </p:txBody>
      </p:sp>
      <p:pic>
        <p:nvPicPr>
          <p:cNvPr id="100" name="Picture 6" descr="Resultado de imagen de ir a inicio">
            <a:hlinkClick r:id="rId18" action="ppaction://hlinksldjump"/>
            <a:extLst>
              <a:ext uri="{FF2B5EF4-FFF2-40B4-BE49-F238E27FC236}">
                <a16:creationId xmlns:a16="http://schemas.microsoft.com/office/drawing/2014/main" id="{9F7DA8C6-C2B4-41DE-925D-BCF847BBFFB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102" name="Rectángulo 101">
            <a:extLst>
              <a:ext uri="{FF2B5EF4-FFF2-40B4-BE49-F238E27FC236}">
                <a16:creationId xmlns:a16="http://schemas.microsoft.com/office/drawing/2014/main" id="{10A4C4F9-BF5D-4A2D-A0C7-C3B9023707B2}"/>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931892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esquinas redondeadas 24">
            <a:extLst>
              <a:ext uri="{FF2B5EF4-FFF2-40B4-BE49-F238E27FC236}">
                <a16:creationId xmlns:a16="http://schemas.microsoft.com/office/drawing/2014/main" id="{FA157D17-BA35-454A-B526-E52310AE014C}"/>
              </a:ext>
            </a:extLst>
          </p:cNvPr>
          <p:cNvSpPr/>
          <p:nvPr/>
        </p:nvSpPr>
        <p:spPr>
          <a:xfrm>
            <a:off x="2263366" y="134765"/>
            <a:ext cx="5739991" cy="41861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dirty="0">
                <a:solidFill>
                  <a:schemeClr val="bg1"/>
                </a:solidFill>
              </a:rPr>
              <a:t>APOYOS o ARGUMENTOS - </a:t>
            </a:r>
            <a:r>
              <a:rPr lang="es-ES" b="1" dirty="0">
                <a:cs typeface="Arial"/>
              </a:rPr>
              <a:t>Garantías</a:t>
            </a:r>
            <a:r>
              <a:rPr lang="es-ES" b="1" spc="-40" dirty="0">
                <a:cs typeface="Arial"/>
              </a:rPr>
              <a:t> </a:t>
            </a:r>
            <a:r>
              <a:rPr lang="es-ES" b="1" dirty="0">
                <a:cs typeface="Arial"/>
              </a:rPr>
              <a:t>de</a:t>
            </a:r>
            <a:r>
              <a:rPr lang="es-ES" b="1" spc="-20" dirty="0">
                <a:cs typeface="Arial"/>
              </a:rPr>
              <a:t> </a:t>
            </a:r>
            <a:r>
              <a:rPr lang="es-ES" b="1" dirty="0">
                <a:cs typeface="Arial"/>
              </a:rPr>
              <a:t>alta</a:t>
            </a:r>
            <a:r>
              <a:rPr lang="es-ES" b="1" spc="-25" dirty="0">
                <a:cs typeface="Arial"/>
              </a:rPr>
              <a:t> </a:t>
            </a:r>
            <a:r>
              <a:rPr lang="es-ES" b="1" dirty="0">
                <a:cs typeface="Arial"/>
              </a:rPr>
              <a:t>intensidad</a:t>
            </a:r>
            <a:r>
              <a:rPr lang="es-ES" b="1" spc="-55" dirty="0">
                <a:cs typeface="Arial"/>
              </a:rPr>
              <a:t> </a:t>
            </a:r>
            <a:endParaRPr lang="es-ES" b="1" dirty="0">
              <a:solidFill>
                <a:schemeClr val="bg1"/>
              </a:solidFill>
            </a:endParaRPr>
          </a:p>
        </p:txBody>
      </p:sp>
      <p:pic>
        <p:nvPicPr>
          <p:cNvPr id="12" name="Imagen 11">
            <a:extLst>
              <a:ext uri="{FF2B5EF4-FFF2-40B4-BE49-F238E27FC236}">
                <a16:creationId xmlns:a16="http://schemas.microsoft.com/office/drawing/2014/main" id="{E02154B7-A89A-4498-9557-C593F6997200}"/>
              </a:ext>
            </a:extLst>
          </p:cNvPr>
          <p:cNvPicPr>
            <a:picLocks noChangeAspect="1"/>
          </p:cNvPicPr>
          <p:nvPr/>
        </p:nvPicPr>
        <p:blipFill>
          <a:blip r:embed="rId3"/>
          <a:stretch>
            <a:fillRect/>
          </a:stretch>
        </p:blipFill>
        <p:spPr>
          <a:xfrm>
            <a:off x="136407" y="27159"/>
            <a:ext cx="1054469" cy="382357"/>
          </a:xfrm>
          <a:prstGeom prst="rect">
            <a:avLst/>
          </a:prstGeom>
        </p:spPr>
      </p:pic>
      <p:sp>
        <p:nvSpPr>
          <p:cNvPr id="13" name="Botón de acción: ir hacia delante o siguiente 12">
            <a:hlinkClick r:id="" action="ppaction://hlinkshowjump?jump=nextslide" highlightClick="1"/>
            <a:extLst>
              <a:ext uri="{FF2B5EF4-FFF2-40B4-BE49-F238E27FC236}">
                <a16:creationId xmlns:a16="http://schemas.microsoft.com/office/drawing/2014/main" id="{1FD67663-3853-4FB3-94AE-4716303830CA}"/>
              </a:ext>
            </a:extLst>
          </p:cNvPr>
          <p:cNvSpPr/>
          <p:nvPr/>
        </p:nvSpPr>
        <p:spPr>
          <a:xfrm>
            <a:off x="11590151" y="6597788"/>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Botón de acción: ir hacia atrás o anterior 13">
            <a:hlinkClick r:id="" action="ppaction://hlinkshowjump?jump=previousslide" highlightClick="1"/>
            <a:extLst>
              <a:ext uri="{FF2B5EF4-FFF2-40B4-BE49-F238E27FC236}">
                <a16:creationId xmlns:a16="http://schemas.microsoft.com/office/drawing/2014/main" id="{A1753467-8CE0-42BC-94F3-0A44C65B556E}"/>
              </a:ext>
            </a:extLst>
          </p:cNvPr>
          <p:cNvSpPr/>
          <p:nvPr/>
        </p:nvSpPr>
        <p:spPr>
          <a:xfrm>
            <a:off x="72428" y="6568774"/>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0 Imagen">
            <a:hlinkClick r:id="rId4" action="ppaction://hlinksldjump"/>
            <a:extLst>
              <a:ext uri="{FF2B5EF4-FFF2-40B4-BE49-F238E27FC236}">
                <a16:creationId xmlns:a16="http://schemas.microsoft.com/office/drawing/2014/main" id="{7FC352BA-C239-47C6-9EBC-25287C17A03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pic>
        <p:nvPicPr>
          <p:cNvPr id="18" name="Imagen 17" descr="Imagen que contiene Texto&#10;&#10;Descripción generada automáticamente">
            <a:extLst>
              <a:ext uri="{FF2B5EF4-FFF2-40B4-BE49-F238E27FC236}">
                <a16:creationId xmlns:a16="http://schemas.microsoft.com/office/drawing/2014/main" id="{0FB946FC-4FDD-41D3-A883-21BEE14A64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695" y="31894"/>
            <a:ext cx="1408942" cy="453951"/>
          </a:xfrm>
          <a:prstGeom prst="rect">
            <a:avLst/>
          </a:prstGeom>
          <a:solidFill>
            <a:schemeClr val="bg1"/>
          </a:solidFill>
        </p:spPr>
      </p:pic>
      <p:sp>
        <p:nvSpPr>
          <p:cNvPr id="153" name="object 3">
            <a:extLst>
              <a:ext uri="{FF2B5EF4-FFF2-40B4-BE49-F238E27FC236}">
                <a16:creationId xmlns:a16="http://schemas.microsoft.com/office/drawing/2014/main" id="{AE2632F8-0A31-4A32-8751-AB2D7E3CEDCF}"/>
              </a:ext>
            </a:extLst>
          </p:cNvPr>
          <p:cNvSpPr txBox="1"/>
          <p:nvPr/>
        </p:nvSpPr>
        <p:spPr>
          <a:xfrm>
            <a:off x="562152" y="607034"/>
            <a:ext cx="11327429" cy="542456"/>
          </a:xfrm>
          <a:prstGeom prst="rect">
            <a:avLst/>
          </a:prstGeom>
        </p:spPr>
        <p:txBody>
          <a:bodyPr vert="horz" wrap="square" lIns="0" tIns="110490" rIns="0" bIns="0" rtlCol="0">
            <a:spAutoFit/>
          </a:bodyPr>
          <a:lstStyle/>
          <a:p>
            <a:pPr marL="12700">
              <a:lnSpc>
                <a:spcPct val="100000"/>
              </a:lnSpc>
              <a:spcBef>
                <a:spcPts val="870"/>
              </a:spcBef>
            </a:pPr>
            <a:r>
              <a:rPr lang="es-ES" sz="1400" b="1" dirty="0">
                <a:cs typeface="Arial"/>
              </a:rPr>
              <a:t>Garantías</a:t>
            </a:r>
            <a:r>
              <a:rPr lang="es-ES" sz="1400" b="1" spc="-40" dirty="0">
                <a:cs typeface="Arial"/>
              </a:rPr>
              <a:t> </a:t>
            </a:r>
            <a:r>
              <a:rPr lang="es-ES" sz="1400" b="1" dirty="0">
                <a:cs typeface="Arial"/>
              </a:rPr>
              <a:t>de</a:t>
            </a:r>
            <a:r>
              <a:rPr lang="es-ES" sz="1400" b="1" spc="-20" dirty="0">
                <a:cs typeface="Arial"/>
              </a:rPr>
              <a:t> </a:t>
            </a:r>
            <a:r>
              <a:rPr lang="es-ES" sz="1400" b="1" dirty="0">
                <a:cs typeface="Arial"/>
              </a:rPr>
              <a:t>alta</a:t>
            </a:r>
            <a:r>
              <a:rPr lang="es-ES" sz="1400" b="1" spc="-25" dirty="0">
                <a:cs typeface="Arial"/>
              </a:rPr>
              <a:t> </a:t>
            </a:r>
            <a:r>
              <a:rPr lang="es-ES" sz="1400" b="1" dirty="0">
                <a:cs typeface="Arial"/>
              </a:rPr>
              <a:t>intensidad</a:t>
            </a:r>
            <a:r>
              <a:rPr lang="es-ES" sz="1400" b="1" spc="-55" dirty="0">
                <a:cs typeface="Arial"/>
              </a:rPr>
              <a:t> </a:t>
            </a:r>
            <a:r>
              <a:rPr lang="es-ES" sz="1400" spc="-5" dirty="0">
                <a:solidFill>
                  <a:srgbClr val="9A938F"/>
                </a:solidFill>
                <a:cs typeface="Arial"/>
              </a:rPr>
              <a:t>que</a:t>
            </a:r>
            <a:r>
              <a:rPr lang="es-ES" sz="1400" spc="-10" dirty="0">
                <a:solidFill>
                  <a:srgbClr val="9A938F"/>
                </a:solidFill>
                <a:cs typeface="Arial"/>
              </a:rPr>
              <a:t> </a:t>
            </a:r>
            <a:r>
              <a:rPr lang="es-ES" sz="1400" dirty="0">
                <a:solidFill>
                  <a:srgbClr val="9A938F"/>
                </a:solidFill>
                <a:cs typeface="Arial"/>
              </a:rPr>
              <a:t>protegen</a:t>
            </a:r>
            <a:r>
              <a:rPr lang="es-ES" sz="1400" spc="-40" dirty="0">
                <a:solidFill>
                  <a:srgbClr val="9A938F"/>
                </a:solidFill>
                <a:cs typeface="Arial"/>
              </a:rPr>
              <a:t> </a:t>
            </a:r>
            <a:r>
              <a:rPr lang="es-ES" sz="1400" dirty="0">
                <a:solidFill>
                  <a:srgbClr val="9A938F"/>
                </a:solidFill>
                <a:cs typeface="Arial"/>
              </a:rPr>
              <a:t>el</a:t>
            </a:r>
            <a:r>
              <a:rPr lang="es-ES" sz="1400" spc="-5" dirty="0">
                <a:solidFill>
                  <a:srgbClr val="9A938F"/>
                </a:solidFill>
                <a:cs typeface="Arial"/>
              </a:rPr>
              <a:t> </a:t>
            </a:r>
            <a:r>
              <a:rPr lang="es-ES" sz="1400" dirty="0">
                <a:solidFill>
                  <a:srgbClr val="9A938F"/>
                </a:solidFill>
                <a:cs typeface="Arial"/>
              </a:rPr>
              <a:t>patrimonio</a:t>
            </a:r>
            <a:r>
              <a:rPr lang="es-ES" sz="1400" spc="-45" dirty="0">
                <a:solidFill>
                  <a:srgbClr val="9A938F"/>
                </a:solidFill>
                <a:cs typeface="Arial"/>
              </a:rPr>
              <a:t> </a:t>
            </a:r>
            <a:r>
              <a:rPr lang="es-ES" sz="1400" spc="-5" dirty="0">
                <a:solidFill>
                  <a:srgbClr val="9A938F"/>
                </a:solidFill>
                <a:cs typeface="Arial"/>
              </a:rPr>
              <a:t>del</a:t>
            </a:r>
            <a:r>
              <a:rPr lang="es-ES" sz="1400" spc="-90" dirty="0">
                <a:solidFill>
                  <a:srgbClr val="9A938F"/>
                </a:solidFill>
                <a:cs typeface="Arial"/>
              </a:rPr>
              <a:t> </a:t>
            </a:r>
            <a:r>
              <a:rPr lang="es-ES" sz="1400" dirty="0">
                <a:solidFill>
                  <a:srgbClr val="9A938F"/>
                </a:solidFill>
                <a:cs typeface="Arial"/>
              </a:rPr>
              <a:t>Asegurado: Cubren los daños que por su intensidad pueden poner en peligro la vivienda y un grave perjuicio económico para el Asegurado</a:t>
            </a:r>
          </a:p>
        </p:txBody>
      </p:sp>
      <p:sp>
        <p:nvSpPr>
          <p:cNvPr id="154" name="object 4">
            <a:extLst>
              <a:ext uri="{FF2B5EF4-FFF2-40B4-BE49-F238E27FC236}">
                <a16:creationId xmlns:a16="http://schemas.microsoft.com/office/drawing/2014/main" id="{5584A76F-D8E6-42E1-B7A2-22451808459E}"/>
              </a:ext>
            </a:extLst>
          </p:cNvPr>
          <p:cNvSpPr/>
          <p:nvPr/>
        </p:nvSpPr>
        <p:spPr>
          <a:xfrm>
            <a:off x="576072" y="1215008"/>
            <a:ext cx="10764520" cy="0"/>
          </a:xfrm>
          <a:custGeom>
            <a:avLst/>
            <a:gdLst/>
            <a:ahLst/>
            <a:cxnLst/>
            <a:rect l="l" t="t" r="r" b="b"/>
            <a:pathLst>
              <a:path w="10764520">
                <a:moveTo>
                  <a:pt x="0" y="0"/>
                </a:moveTo>
                <a:lnTo>
                  <a:pt x="10764012" y="0"/>
                </a:lnTo>
              </a:path>
            </a:pathLst>
          </a:custGeom>
          <a:ln w="12192">
            <a:solidFill>
              <a:srgbClr val="000000"/>
            </a:solidFill>
          </a:ln>
        </p:spPr>
        <p:txBody>
          <a:bodyPr wrap="square" lIns="0" tIns="0" rIns="0" bIns="0" rtlCol="0"/>
          <a:lstStyle/>
          <a:p>
            <a:endParaRPr/>
          </a:p>
        </p:txBody>
      </p:sp>
      <p:sp>
        <p:nvSpPr>
          <p:cNvPr id="168" name="object 22">
            <a:extLst>
              <a:ext uri="{FF2B5EF4-FFF2-40B4-BE49-F238E27FC236}">
                <a16:creationId xmlns:a16="http://schemas.microsoft.com/office/drawing/2014/main" id="{5F7FCEE4-7BD9-4F1D-930B-516D1F2FC166}"/>
              </a:ext>
            </a:extLst>
          </p:cNvPr>
          <p:cNvSpPr txBox="1"/>
          <p:nvPr/>
        </p:nvSpPr>
        <p:spPr>
          <a:xfrm>
            <a:off x="3142488" y="1723644"/>
            <a:ext cx="1297305" cy="302006"/>
          </a:xfrm>
          <a:prstGeom prst="rect">
            <a:avLst/>
          </a:prstGeom>
          <a:solidFill>
            <a:srgbClr val="2D75B6"/>
          </a:solidFill>
          <a:effectLst>
            <a:innerShdw blurRad="63500" dist="50800" dir="13500000">
              <a:prstClr val="black">
                <a:alpha val="50000"/>
              </a:prstClr>
            </a:innerShdw>
          </a:effectLst>
        </p:spPr>
        <p:txBody>
          <a:bodyPr vert="horz" wrap="square" lIns="0" tIns="85725" rIns="0" bIns="0" rtlCol="0">
            <a:spAutoFit/>
          </a:bodyPr>
          <a:lstStyle/>
          <a:p>
            <a:pPr marL="180340">
              <a:lnSpc>
                <a:spcPct val="100000"/>
              </a:lnSpc>
              <a:spcBef>
                <a:spcPts val="675"/>
              </a:spcBef>
            </a:pPr>
            <a:r>
              <a:rPr sz="1400" spc="-5" dirty="0">
                <a:solidFill>
                  <a:srgbClr val="FFFFFF"/>
                </a:solidFill>
                <a:cs typeface="Carlito"/>
              </a:rPr>
              <a:t>BÁSICO</a:t>
            </a:r>
            <a:r>
              <a:rPr sz="1400" spc="-40" dirty="0">
                <a:solidFill>
                  <a:srgbClr val="FFFFFF"/>
                </a:solidFill>
                <a:cs typeface="Carlito"/>
              </a:rPr>
              <a:t> </a:t>
            </a:r>
            <a:r>
              <a:rPr sz="1400" spc="-10" dirty="0">
                <a:solidFill>
                  <a:srgbClr val="FFFFFF"/>
                </a:solidFill>
                <a:cs typeface="Carlito"/>
              </a:rPr>
              <a:t>PLUS</a:t>
            </a:r>
            <a:endParaRPr sz="1400" dirty="0">
              <a:cs typeface="Carlito"/>
            </a:endParaRPr>
          </a:p>
        </p:txBody>
      </p:sp>
      <p:sp>
        <p:nvSpPr>
          <p:cNvPr id="172" name="object 26">
            <a:extLst>
              <a:ext uri="{FF2B5EF4-FFF2-40B4-BE49-F238E27FC236}">
                <a16:creationId xmlns:a16="http://schemas.microsoft.com/office/drawing/2014/main" id="{FC0B9EF6-D787-4C59-B245-8A3042F19EE4}"/>
              </a:ext>
            </a:extLst>
          </p:cNvPr>
          <p:cNvSpPr txBox="1"/>
          <p:nvPr/>
        </p:nvSpPr>
        <p:spPr>
          <a:xfrm>
            <a:off x="4550664" y="1722119"/>
            <a:ext cx="1297305" cy="302006"/>
          </a:xfrm>
          <a:prstGeom prst="rect">
            <a:avLst/>
          </a:prstGeom>
          <a:solidFill>
            <a:srgbClr val="2D75B6"/>
          </a:solidFill>
          <a:effectLst>
            <a:innerShdw blurRad="63500" dist="50800" dir="13500000">
              <a:prstClr val="black">
                <a:alpha val="50000"/>
              </a:prstClr>
            </a:innerShdw>
          </a:effectLst>
        </p:spPr>
        <p:txBody>
          <a:bodyPr vert="horz" wrap="square" lIns="0" tIns="85725" rIns="0" bIns="0" rtlCol="0">
            <a:spAutoFit/>
          </a:bodyPr>
          <a:lstStyle/>
          <a:p>
            <a:pPr marL="248920">
              <a:lnSpc>
                <a:spcPct val="100000"/>
              </a:lnSpc>
              <a:spcBef>
                <a:spcPts val="675"/>
              </a:spcBef>
            </a:pPr>
            <a:r>
              <a:rPr sz="1400" dirty="0">
                <a:solidFill>
                  <a:srgbClr val="FFFFFF"/>
                </a:solidFill>
                <a:cs typeface="Carlito"/>
              </a:rPr>
              <a:t>AMPLIADO</a:t>
            </a:r>
            <a:endParaRPr sz="1400">
              <a:cs typeface="Carlito"/>
            </a:endParaRPr>
          </a:p>
        </p:txBody>
      </p:sp>
      <p:sp>
        <p:nvSpPr>
          <p:cNvPr id="176" name="object 30">
            <a:extLst>
              <a:ext uri="{FF2B5EF4-FFF2-40B4-BE49-F238E27FC236}">
                <a16:creationId xmlns:a16="http://schemas.microsoft.com/office/drawing/2014/main" id="{877B3C95-2215-4CB9-9BCE-C80B45AF3EE9}"/>
              </a:ext>
            </a:extLst>
          </p:cNvPr>
          <p:cNvSpPr txBox="1"/>
          <p:nvPr/>
        </p:nvSpPr>
        <p:spPr>
          <a:xfrm>
            <a:off x="5958840" y="1722119"/>
            <a:ext cx="1295400" cy="302006"/>
          </a:xfrm>
          <a:prstGeom prst="rect">
            <a:avLst/>
          </a:prstGeom>
          <a:solidFill>
            <a:srgbClr val="2D75B6"/>
          </a:solidFill>
          <a:effectLst>
            <a:innerShdw blurRad="63500" dist="50800" dir="13500000">
              <a:prstClr val="black">
                <a:alpha val="50000"/>
              </a:prstClr>
            </a:innerShdw>
          </a:effectLst>
        </p:spPr>
        <p:txBody>
          <a:bodyPr vert="horz" wrap="square" lIns="0" tIns="85725" rIns="0" bIns="0" rtlCol="0">
            <a:spAutoFit/>
          </a:bodyPr>
          <a:lstStyle/>
          <a:p>
            <a:pPr marL="278130">
              <a:lnSpc>
                <a:spcPct val="100000"/>
              </a:lnSpc>
              <a:spcBef>
                <a:spcPts val="675"/>
              </a:spcBef>
            </a:pPr>
            <a:r>
              <a:rPr sz="1400" spc="-5" dirty="0">
                <a:solidFill>
                  <a:srgbClr val="FFFFFF"/>
                </a:solidFill>
                <a:cs typeface="Carlito"/>
              </a:rPr>
              <a:t>PREMIUM</a:t>
            </a:r>
            <a:endParaRPr sz="1400">
              <a:cs typeface="Carlito"/>
            </a:endParaRPr>
          </a:p>
        </p:txBody>
      </p:sp>
      <p:sp>
        <p:nvSpPr>
          <p:cNvPr id="177" name="object 31">
            <a:extLst>
              <a:ext uri="{FF2B5EF4-FFF2-40B4-BE49-F238E27FC236}">
                <a16:creationId xmlns:a16="http://schemas.microsoft.com/office/drawing/2014/main" id="{87E4F51F-5631-47BA-AD51-B00CF436660E}"/>
              </a:ext>
            </a:extLst>
          </p:cNvPr>
          <p:cNvSpPr/>
          <p:nvPr/>
        </p:nvSpPr>
        <p:spPr>
          <a:xfrm>
            <a:off x="3628981" y="2519156"/>
            <a:ext cx="330835" cy="231775"/>
          </a:xfrm>
          <a:custGeom>
            <a:avLst/>
            <a:gdLst/>
            <a:ahLst/>
            <a:cxnLst/>
            <a:rect l="l" t="t" r="r" b="b"/>
            <a:pathLst>
              <a:path w="330835" h="231775">
                <a:moveTo>
                  <a:pt x="301306" y="0"/>
                </a:moveTo>
                <a:lnTo>
                  <a:pt x="118306" y="172676"/>
                </a:lnTo>
                <a:lnTo>
                  <a:pt x="30380" y="82770"/>
                </a:lnTo>
                <a:lnTo>
                  <a:pt x="0" y="111668"/>
                </a:lnTo>
                <a:lnTo>
                  <a:pt x="116876" y="231543"/>
                </a:lnTo>
                <a:lnTo>
                  <a:pt x="147615" y="203002"/>
                </a:lnTo>
                <a:lnTo>
                  <a:pt x="330257" y="29968"/>
                </a:lnTo>
                <a:lnTo>
                  <a:pt x="301306" y="0"/>
                </a:lnTo>
                <a:close/>
              </a:path>
            </a:pathLst>
          </a:custGeom>
          <a:solidFill>
            <a:srgbClr val="33CC33"/>
          </a:solidFill>
        </p:spPr>
        <p:txBody>
          <a:bodyPr wrap="square" lIns="0" tIns="0" rIns="0" bIns="0" rtlCol="0"/>
          <a:lstStyle/>
          <a:p>
            <a:endParaRPr/>
          </a:p>
        </p:txBody>
      </p:sp>
      <p:sp>
        <p:nvSpPr>
          <p:cNvPr id="178" name="object 32">
            <a:extLst>
              <a:ext uri="{FF2B5EF4-FFF2-40B4-BE49-F238E27FC236}">
                <a16:creationId xmlns:a16="http://schemas.microsoft.com/office/drawing/2014/main" id="{66DF2A6B-E303-4D33-8ABA-89EE8223EEA1}"/>
              </a:ext>
            </a:extLst>
          </p:cNvPr>
          <p:cNvSpPr/>
          <p:nvPr/>
        </p:nvSpPr>
        <p:spPr>
          <a:xfrm>
            <a:off x="5076781" y="2508488"/>
            <a:ext cx="330835" cy="231775"/>
          </a:xfrm>
          <a:custGeom>
            <a:avLst/>
            <a:gdLst/>
            <a:ahLst/>
            <a:cxnLst/>
            <a:rect l="l" t="t" r="r" b="b"/>
            <a:pathLst>
              <a:path w="330835" h="231775">
                <a:moveTo>
                  <a:pt x="301306" y="0"/>
                </a:moveTo>
                <a:lnTo>
                  <a:pt x="118306" y="172676"/>
                </a:lnTo>
                <a:lnTo>
                  <a:pt x="30380" y="82770"/>
                </a:lnTo>
                <a:lnTo>
                  <a:pt x="0" y="111668"/>
                </a:lnTo>
                <a:lnTo>
                  <a:pt x="116876" y="231543"/>
                </a:lnTo>
                <a:lnTo>
                  <a:pt x="147615" y="203002"/>
                </a:lnTo>
                <a:lnTo>
                  <a:pt x="330257" y="29968"/>
                </a:lnTo>
                <a:lnTo>
                  <a:pt x="301306" y="0"/>
                </a:lnTo>
                <a:close/>
              </a:path>
            </a:pathLst>
          </a:custGeom>
          <a:solidFill>
            <a:srgbClr val="33CC33"/>
          </a:solidFill>
        </p:spPr>
        <p:txBody>
          <a:bodyPr wrap="square" lIns="0" tIns="0" rIns="0" bIns="0" rtlCol="0"/>
          <a:lstStyle/>
          <a:p>
            <a:endParaRPr/>
          </a:p>
        </p:txBody>
      </p:sp>
      <p:sp>
        <p:nvSpPr>
          <p:cNvPr id="179" name="object 33">
            <a:extLst>
              <a:ext uri="{FF2B5EF4-FFF2-40B4-BE49-F238E27FC236}">
                <a16:creationId xmlns:a16="http://schemas.microsoft.com/office/drawing/2014/main" id="{DEE3D234-DB21-4632-B3DE-5C56F0791FE7}"/>
              </a:ext>
            </a:extLst>
          </p:cNvPr>
          <p:cNvSpPr/>
          <p:nvPr/>
        </p:nvSpPr>
        <p:spPr>
          <a:xfrm>
            <a:off x="6498673" y="2496296"/>
            <a:ext cx="330835" cy="231775"/>
          </a:xfrm>
          <a:custGeom>
            <a:avLst/>
            <a:gdLst/>
            <a:ahLst/>
            <a:cxnLst/>
            <a:rect l="l" t="t" r="r" b="b"/>
            <a:pathLst>
              <a:path w="330834" h="231775">
                <a:moveTo>
                  <a:pt x="301306" y="0"/>
                </a:moveTo>
                <a:lnTo>
                  <a:pt x="118306" y="172676"/>
                </a:lnTo>
                <a:lnTo>
                  <a:pt x="30380" y="82770"/>
                </a:lnTo>
                <a:lnTo>
                  <a:pt x="0" y="111668"/>
                </a:lnTo>
                <a:lnTo>
                  <a:pt x="116877" y="231543"/>
                </a:lnTo>
                <a:lnTo>
                  <a:pt x="147615" y="203002"/>
                </a:lnTo>
                <a:lnTo>
                  <a:pt x="330257" y="29968"/>
                </a:lnTo>
                <a:lnTo>
                  <a:pt x="301306" y="0"/>
                </a:lnTo>
                <a:close/>
              </a:path>
            </a:pathLst>
          </a:custGeom>
          <a:solidFill>
            <a:srgbClr val="33CC33"/>
          </a:solidFill>
        </p:spPr>
        <p:txBody>
          <a:bodyPr wrap="square" lIns="0" tIns="0" rIns="0" bIns="0" rtlCol="0"/>
          <a:lstStyle/>
          <a:p>
            <a:endParaRPr/>
          </a:p>
        </p:txBody>
      </p:sp>
      <p:sp>
        <p:nvSpPr>
          <p:cNvPr id="196" name="object 49">
            <a:extLst>
              <a:ext uri="{FF2B5EF4-FFF2-40B4-BE49-F238E27FC236}">
                <a16:creationId xmlns:a16="http://schemas.microsoft.com/office/drawing/2014/main" id="{79EA67C1-3301-47B8-8303-8A11307F6846}"/>
              </a:ext>
            </a:extLst>
          </p:cNvPr>
          <p:cNvSpPr txBox="1"/>
          <p:nvPr/>
        </p:nvSpPr>
        <p:spPr>
          <a:xfrm>
            <a:off x="3487928" y="3317240"/>
            <a:ext cx="528955" cy="197490"/>
          </a:xfrm>
          <a:prstGeom prst="rect">
            <a:avLst/>
          </a:prstGeom>
        </p:spPr>
        <p:txBody>
          <a:bodyPr vert="horz" wrap="square" lIns="0" tIns="12700" rIns="0" bIns="0" rtlCol="0">
            <a:spAutoFit/>
          </a:bodyPr>
          <a:lstStyle/>
          <a:p>
            <a:pPr marL="12700">
              <a:lnSpc>
                <a:spcPct val="100000"/>
              </a:lnSpc>
              <a:spcBef>
                <a:spcPts val="100"/>
              </a:spcBef>
            </a:pPr>
            <a:r>
              <a:rPr sz="1200" dirty="0">
                <a:cs typeface="Carlito"/>
              </a:rPr>
              <a:t>1</a:t>
            </a:r>
            <a:r>
              <a:rPr sz="1200" spc="5" dirty="0">
                <a:cs typeface="Carlito"/>
              </a:rPr>
              <a:t>5</a:t>
            </a:r>
            <a:r>
              <a:rPr sz="1200" dirty="0">
                <a:cs typeface="Carlito"/>
              </a:rPr>
              <a:t>0.000</a:t>
            </a:r>
            <a:endParaRPr sz="1200">
              <a:cs typeface="Carlito"/>
            </a:endParaRPr>
          </a:p>
        </p:txBody>
      </p:sp>
      <p:sp>
        <p:nvSpPr>
          <p:cNvPr id="197" name="object 50">
            <a:extLst>
              <a:ext uri="{FF2B5EF4-FFF2-40B4-BE49-F238E27FC236}">
                <a16:creationId xmlns:a16="http://schemas.microsoft.com/office/drawing/2014/main" id="{B0BAEB02-2AE0-4825-AE97-D2462EF97D28}"/>
              </a:ext>
            </a:extLst>
          </p:cNvPr>
          <p:cNvSpPr txBox="1"/>
          <p:nvPr/>
        </p:nvSpPr>
        <p:spPr>
          <a:xfrm>
            <a:off x="4916170" y="3317240"/>
            <a:ext cx="528955" cy="197490"/>
          </a:xfrm>
          <a:prstGeom prst="rect">
            <a:avLst/>
          </a:prstGeom>
        </p:spPr>
        <p:txBody>
          <a:bodyPr vert="horz" wrap="square" lIns="0" tIns="12700" rIns="0" bIns="0" rtlCol="0">
            <a:spAutoFit/>
          </a:bodyPr>
          <a:lstStyle/>
          <a:p>
            <a:pPr marL="12700">
              <a:lnSpc>
                <a:spcPct val="100000"/>
              </a:lnSpc>
              <a:spcBef>
                <a:spcPts val="100"/>
              </a:spcBef>
            </a:pPr>
            <a:r>
              <a:rPr sz="1200" dirty="0">
                <a:cs typeface="Carlito"/>
              </a:rPr>
              <a:t>3</a:t>
            </a:r>
            <a:r>
              <a:rPr sz="1200" spc="5" dirty="0">
                <a:cs typeface="Carlito"/>
              </a:rPr>
              <a:t>0</a:t>
            </a:r>
            <a:r>
              <a:rPr sz="1200" dirty="0">
                <a:cs typeface="Carlito"/>
              </a:rPr>
              <a:t>0.000</a:t>
            </a:r>
            <a:endParaRPr sz="1200">
              <a:cs typeface="Carlito"/>
            </a:endParaRPr>
          </a:p>
        </p:txBody>
      </p:sp>
      <p:sp>
        <p:nvSpPr>
          <p:cNvPr id="198" name="object 51">
            <a:extLst>
              <a:ext uri="{FF2B5EF4-FFF2-40B4-BE49-F238E27FC236}">
                <a16:creationId xmlns:a16="http://schemas.microsoft.com/office/drawing/2014/main" id="{06F7071A-3DAB-4E35-A514-6B647E6DC4B7}"/>
              </a:ext>
            </a:extLst>
          </p:cNvPr>
          <p:cNvSpPr txBox="1"/>
          <p:nvPr/>
        </p:nvSpPr>
        <p:spPr>
          <a:xfrm>
            <a:off x="6264021" y="3317240"/>
            <a:ext cx="528955" cy="197490"/>
          </a:xfrm>
          <a:prstGeom prst="rect">
            <a:avLst/>
          </a:prstGeom>
        </p:spPr>
        <p:txBody>
          <a:bodyPr vert="horz" wrap="square" lIns="0" tIns="12700" rIns="0" bIns="0" rtlCol="0">
            <a:spAutoFit/>
          </a:bodyPr>
          <a:lstStyle/>
          <a:p>
            <a:pPr marL="12700">
              <a:lnSpc>
                <a:spcPct val="100000"/>
              </a:lnSpc>
              <a:spcBef>
                <a:spcPts val="100"/>
              </a:spcBef>
            </a:pPr>
            <a:r>
              <a:rPr sz="1200" dirty="0">
                <a:cs typeface="Carlito"/>
              </a:rPr>
              <a:t>3</a:t>
            </a:r>
            <a:r>
              <a:rPr sz="1200" spc="5" dirty="0">
                <a:cs typeface="Carlito"/>
              </a:rPr>
              <a:t>0</a:t>
            </a:r>
            <a:r>
              <a:rPr sz="1200" dirty="0">
                <a:cs typeface="Carlito"/>
              </a:rPr>
              <a:t>0.000</a:t>
            </a:r>
            <a:endParaRPr sz="1200">
              <a:cs typeface="Carlito"/>
            </a:endParaRPr>
          </a:p>
        </p:txBody>
      </p:sp>
      <p:sp>
        <p:nvSpPr>
          <p:cNvPr id="204" name="object 57">
            <a:extLst>
              <a:ext uri="{FF2B5EF4-FFF2-40B4-BE49-F238E27FC236}">
                <a16:creationId xmlns:a16="http://schemas.microsoft.com/office/drawing/2014/main" id="{A04D91AF-C84E-48CC-A9E3-32C303CE55D6}"/>
              </a:ext>
            </a:extLst>
          </p:cNvPr>
          <p:cNvSpPr/>
          <p:nvPr/>
        </p:nvSpPr>
        <p:spPr>
          <a:xfrm>
            <a:off x="3615294" y="4133072"/>
            <a:ext cx="332105" cy="231775"/>
          </a:xfrm>
          <a:custGeom>
            <a:avLst/>
            <a:gdLst/>
            <a:ahLst/>
            <a:cxnLst/>
            <a:rect l="l" t="t" r="r" b="b"/>
            <a:pathLst>
              <a:path w="332104" h="231775">
                <a:moveTo>
                  <a:pt x="302648" y="0"/>
                </a:moveTo>
                <a:lnTo>
                  <a:pt x="118833" y="172676"/>
                </a:lnTo>
                <a:lnTo>
                  <a:pt x="30516" y="82770"/>
                </a:lnTo>
                <a:lnTo>
                  <a:pt x="0" y="111668"/>
                </a:lnTo>
                <a:lnTo>
                  <a:pt x="117397" y="231543"/>
                </a:lnTo>
                <a:lnTo>
                  <a:pt x="148272" y="203002"/>
                </a:lnTo>
                <a:lnTo>
                  <a:pt x="331728" y="29968"/>
                </a:lnTo>
                <a:lnTo>
                  <a:pt x="302648" y="0"/>
                </a:lnTo>
                <a:close/>
              </a:path>
            </a:pathLst>
          </a:custGeom>
          <a:solidFill>
            <a:srgbClr val="33CC33"/>
          </a:solidFill>
        </p:spPr>
        <p:txBody>
          <a:bodyPr wrap="square" lIns="0" tIns="0" rIns="0" bIns="0" rtlCol="0"/>
          <a:lstStyle/>
          <a:p>
            <a:endParaRPr/>
          </a:p>
        </p:txBody>
      </p:sp>
      <p:sp>
        <p:nvSpPr>
          <p:cNvPr id="205" name="object 58">
            <a:extLst>
              <a:ext uri="{FF2B5EF4-FFF2-40B4-BE49-F238E27FC236}">
                <a16:creationId xmlns:a16="http://schemas.microsoft.com/office/drawing/2014/main" id="{40A1E36A-9742-47C4-836E-E6DB20022470}"/>
              </a:ext>
            </a:extLst>
          </p:cNvPr>
          <p:cNvSpPr/>
          <p:nvPr/>
        </p:nvSpPr>
        <p:spPr>
          <a:xfrm>
            <a:off x="5063065" y="4096496"/>
            <a:ext cx="330835" cy="231775"/>
          </a:xfrm>
          <a:custGeom>
            <a:avLst/>
            <a:gdLst/>
            <a:ahLst/>
            <a:cxnLst/>
            <a:rect l="l" t="t" r="r" b="b"/>
            <a:pathLst>
              <a:path w="330835" h="231775">
                <a:moveTo>
                  <a:pt x="301306" y="0"/>
                </a:moveTo>
                <a:lnTo>
                  <a:pt x="118306" y="172676"/>
                </a:lnTo>
                <a:lnTo>
                  <a:pt x="30380" y="82770"/>
                </a:lnTo>
                <a:lnTo>
                  <a:pt x="0" y="111668"/>
                </a:lnTo>
                <a:lnTo>
                  <a:pt x="116877" y="231543"/>
                </a:lnTo>
                <a:lnTo>
                  <a:pt x="147615" y="203002"/>
                </a:lnTo>
                <a:lnTo>
                  <a:pt x="330257" y="29968"/>
                </a:lnTo>
                <a:lnTo>
                  <a:pt x="301306" y="0"/>
                </a:lnTo>
                <a:close/>
              </a:path>
            </a:pathLst>
          </a:custGeom>
          <a:solidFill>
            <a:srgbClr val="33CC33"/>
          </a:solidFill>
        </p:spPr>
        <p:txBody>
          <a:bodyPr wrap="square" lIns="0" tIns="0" rIns="0" bIns="0" rtlCol="0"/>
          <a:lstStyle/>
          <a:p>
            <a:endParaRPr/>
          </a:p>
        </p:txBody>
      </p:sp>
      <p:sp>
        <p:nvSpPr>
          <p:cNvPr id="206" name="object 59">
            <a:extLst>
              <a:ext uri="{FF2B5EF4-FFF2-40B4-BE49-F238E27FC236}">
                <a16:creationId xmlns:a16="http://schemas.microsoft.com/office/drawing/2014/main" id="{DE77CC27-6801-4337-B799-340264D0E215}"/>
              </a:ext>
            </a:extLst>
          </p:cNvPr>
          <p:cNvSpPr/>
          <p:nvPr/>
        </p:nvSpPr>
        <p:spPr>
          <a:xfrm>
            <a:off x="6484957" y="4096496"/>
            <a:ext cx="330835" cy="231775"/>
          </a:xfrm>
          <a:custGeom>
            <a:avLst/>
            <a:gdLst/>
            <a:ahLst/>
            <a:cxnLst/>
            <a:rect l="l" t="t" r="r" b="b"/>
            <a:pathLst>
              <a:path w="330834" h="231775">
                <a:moveTo>
                  <a:pt x="301306" y="0"/>
                </a:moveTo>
                <a:lnTo>
                  <a:pt x="118306" y="172676"/>
                </a:lnTo>
                <a:lnTo>
                  <a:pt x="30380" y="82770"/>
                </a:lnTo>
                <a:lnTo>
                  <a:pt x="0" y="111668"/>
                </a:lnTo>
                <a:lnTo>
                  <a:pt x="116877" y="231543"/>
                </a:lnTo>
                <a:lnTo>
                  <a:pt x="147615" y="203002"/>
                </a:lnTo>
                <a:lnTo>
                  <a:pt x="330257" y="29968"/>
                </a:lnTo>
                <a:lnTo>
                  <a:pt x="301306" y="0"/>
                </a:lnTo>
                <a:close/>
              </a:path>
            </a:pathLst>
          </a:custGeom>
          <a:solidFill>
            <a:srgbClr val="33CC33"/>
          </a:solidFill>
        </p:spPr>
        <p:txBody>
          <a:bodyPr wrap="square" lIns="0" tIns="0" rIns="0" bIns="0" rtlCol="0"/>
          <a:lstStyle/>
          <a:p>
            <a:endParaRPr/>
          </a:p>
        </p:txBody>
      </p:sp>
      <p:sp>
        <p:nvSpPr>
          <p:cNvPr id="217" name="object 70">
            <a:extLst>
              <a:ext uri="{FF2B5EF4-FFF2-40B4-BE49-F238E27FC236}">
                <a16:creationId xmlns:a16="http://schemas.microsoft.com/office/drawing/2014/main" id="{63FCF545-269D-45AC-84C2-9EA83632350B}"/>
              </a:ext>
            </a:extLst>
          </p:cNvPr>
          <p:cNvSpPr/>
          <p:nvPr/>
        </p:nvSpPr>
        <p:spPr>
          <a:xfrm>
            <a:off x="3615294" y="4747243"/>
            <a:ext cx="332105" cy="231775"/>
          </a:xfrm>
          <a:custGeom>
            <a:avLst/>
            <a:gdLst/>
            <a:ahLst/>
            <a:cxnLst/>
            <a:rect l="l" t="t" r="r" b="b"/>
            <a:pathLst>
              <a:path w="332104" h="231775">
                <a:moveTo>
                  <a:pt x="302648" y="0"/>
                </a:moveTo>
                <a:lnTo>
                  <a:pt x="118833" y="172676"/>
                </a:lnTo>
                <a:lnTo>
                  <a:pt x="30516" y="82770"/>
                </a:lnTo>
                <a:lnTo>
                  <a:pt x="0" y="111668"/>
                </a:lnTo>
                <a:lnTo>
                  <a:pt x="117397" y="231543"/>
                </a:lnTo>
                <a:lnTo>
                  <a:pt x="148272" y="203002"/>
                </a:lnTo>
                <a:lnTo>
                  <a:pt x="331728" y="29968"/>
                </a:lnTo>
                <a:lnTo>
                  <a:pt x="302648" y="0"/>
                </a:lnTo>
                <a:close/>
              </a:path>
            </a:pathLst>
          </a:custGeom>
          <a:solidFill>
            <a:srgbClr val="33CC33"/>
          </a:solidFill>
        </p:spPr>
        <p:txBody>
          <a:bodyPr wrap="square" lIns="0" tIns="0" rIns="0" bIns="0" rtlCol="0"/>
          <a:lstStyle/>
          <a:p>
            <a:endParaRPr/>
          </a:p>
        </p:txBody>
      </p:sp>
      <p:sp>
        <p:nvSpPr>
          <p:cNvPr id="218" name="object 71">
            <a:extLst>
              <a:ext uri="{FF2B5EF4-FFF2-40B4-BE49-F238E27FC236}">
                <a16:creationId xmlns:a16="http://schemas.microsoft.com/office/drawing/2014/main" id="{50AF450A-3E68-4E49-80C2-C354D40141DF}"/>
              </a:ext>
            </a:extLst>
          </p:cNvPr>
          <p:cNvSpPr/>
          <p:nvPr/>
        </p:nvSpPr>
        <p:spPr>
          <a:xfrm>
            <a:off x="5063065" y="4710667"/>
            <a:ext cx="330835" cy="231775"/>
          </a:xfrm>
          <a:custGeom>
            <a:avLst/>
            <a:gdLst/>
            <a:ahLst/>
            <a:cxnLst/>
            <a:rect l="l" t="t" r="r" b="b"/>
            <a:pathLst>
              <a:path w="330835" h="231775">
                <a:moveTo>
                  <a:pt x="301306" y="0"/>
                </a:moveTo>
                <a:lnTo>
                  <a:pt x="118306" y="172676"/>
                </a:lnTo>
                <a:lnTo>
                  <a:pt x="30380" y="82770"/>
                </a:lnTo>
                <a:lnTo>
                  <a:pt x="0" y="111668"/>
                </a:lnTo>
                <a:lnTo>
                  <a:pt x="116877" y="231543"/>
                </a:lnTo>
                <a:lnTo>
                  <a:pt x="147615" y="203002"/>
                </a:lnTo>
                <a:lnTo>
                  <a:pt x="330257" y="29968"/>
                </a:lnTo>
                <a:lnTo>
                  <a:pt x="301306" y="0"/>
                </a:lnTo>
                <a:close/>
              </a:path>
            </a:pathLst>
          </a:custGeom>
          <a:solidFill>
            <a:srgbClr val="33CC33"/>
          </a:solidFill>
        </p:spPr>
        <p:txBody>
          <a:bodyPr wrap="square" lIns="0" tIns="0" rIns="0" bIns="0" rtlCol="0"/>
          <a:lstStyle/>
          <a:p>
            <a:endParaRPr/>
          </a:p>
        </p:txBody>
      </p:sp>
      <p:sp>
        <p:nvSpPr>
          <p:cNvPr id="219" name="object 72">
            <a:extLst>
              <a:ext uri="{FF2B5EF4-FFF2-40B4-BE49-F238E27FC236}">
                <a16:creationId xmlns:a16="http://schemas.microsoft.com/office/drawing/2014/main" id="{7C47599F-BFB0-495C-AA76-8B5C54819CA7}"/>
              </a:ext>
            </a:extLst>
          </p:cNvPr>
          <p:cNvSpPr/>
          <p:nvPr/>
        </p:nvSpPr>
        <p:spPr>
          <a:xfrm>
            <a:off x="6484957" y="4710667"/>
            <a:ext cx="330835" cy="231775"/>
          </a:xfrm>
          <a:custGeom>
            <a:avLst/>
            <a:gdLst/>
            <a:ahLst/>
            <a:cxnLst/>
            <a:rect l="l" t="t" r="r" b="b"/>
            <a:pathLst>
              <a:path w="330834" h="231775">
                <a:moveTo>
                  <a:pt x="301306" y="0"/>
                </a:moveTo>
                <a:lnTo>
                  <a:pt x="118306" y="172676"/>
                </a:lnTo>
                <a:lnTo>
                  <a:pt x="30380" y="82770"/>
                </a:lnTo>
                <a:lnTo>
                  <a:pt x="0" y="111668"/>
                </a:lnTo>
                <a:lnTo>
                  <a:pt x="116877" y="231543"/>
                </a:lnTo>
                <a:lnTo>
                  <a:pt x="147615" y="203002"/>
                </a:lnTo>
                <a:lnTo>
                  <a:pt x="330257" y="29968"/>
                </a:lnTo>
                <a:lnTo>
                  <a:pt x="301306" y="0"/>
                </a:lnTo>
                <a:close/>
              </a:path>
            </a:pathLst>
          </a:custGeom>
          <a:solidFill>
            <a:srgbClr val="33CC33"/>
          </a:solidFill>
        </p:spPr>
        <p:txBody>
          <a:bodyPr wrap="square" lIns="0" tIns="0" rIns="0" bIns="0" rtlCol="0"/>
          <a:lstStyle/>
          <a:p>
            <a:endParaRPr/>
          </a:p>
        </p:txBody>
      </p:sp>
      <p:sp>
        <p:nvSpPr>
          <p:cNvPr id="230" name="object 83">
            <a:extLst>
              <a:ext uri="{FF2B5EF4-FFF2-40B4-BE49-F238E27FC236}">
                <a16:creationId xmlns:a16="http://schemas.microsoft.com/office/drawing/2014/main" id="{996F5595-240C-4DDC-88B7-5D791F9A6053}"/>
              </a:ext>
            </a:extLst>
          </p:cNvPr>
          <p:cNvSpPr/>
          <p:nvPr/>
        </p:nvSpPr>
        <p:spPr>
          <a:xfrm>
            <a:off x="3645745" y="5256259"/>
            <a:ext cx="330835" cy="231775"/>
          </a:xfrm>
          <a:custGeom>
            <a:avLst/>
            <a:gdLst/>
            <a:ahLst/>
            <a:cxnLst/>
            <a:rect l="l" t="t" r="r" b="b"/>
            <a:pathLst>
              <a:path w="330835" h="231775">
                <a:moveTo>
                  <a:pt x="301306" y="0"/>
                </a:moveTo>
                <a:lnTo>
                  <a:pt x="118306" y="172676"/>
                </a:lnTo>
                <a:lnTo>
                  <a:pt x="30380" y="82770"/>
                </a:lnTo>
                <a:lnTo>
                  <a:pt x="0" y="111669"/>
                </a:lnTo>
                <a:lnTo>
                  <a:pt x="116877" y="231543"/>
                </a:lnTo>
                <a:lnTo>
                  <a:pt x="147615" y="203002"/>
                </a:lnTo>
                <a:lnTo>
                  <a:pt x="330257" y="29968"/>
                </a:lnTo>
                <a:lnTo>
                  <a:pt x="301306" y="0"/>
                </a:lnTo>
                <a:close/>
              </a:path>
            </a:pathLst>
          </a:custGeom>
          <a:solidFill>
            <a:srgbClr val="33CC33"/>
          </a:solidFill>
        </p:spPr>
        <p:txBody>
          <a:bodyPr wrap="square" lIns="0" tIns="0" rIns="0" bIns="0" rtlCol="0"/>
          <a:lstStyle/>
          <a:p>
            <a:endParaRPr/>
          </a:p>
        </p:txBody>
      </p:sp>
      <p:sp>
        <p:nvSpPr>
          <p:cNvPr id="231" name="object 84">
            <a:extLst>
              <a:ext uri="{FF2B5EF4-FFF2-40B4-BE49-F238E27FC236}">
                <a16:creationId xmlns:a16="http://schemas.microsoft.com/office/drawing/2014/main" id="{9E443977-DB2D-4F2D-9662-A465E3A29129}"/>
              </a:ext>
            </a:extLst>
          </p:cNvPr>
          <p:cNvSpPr/>
          <p:nvPr/>
        </p:nvSpPr>
        <p:spPr>
          <a:xfrm>
            <a:off x="5046301" y="5230352"/>
            <a:ext cx="330835" cy="231775"/>
          </a:xfrm>
          <a:custGeom>
            <a:avLst/>
            <a:gdLst/>
            <a:ahLst/>
            <a:cxnLst/>
            <a:rect l="l" t="t" r="r" b="b"/>
            <a:pathLst>
              <a:path w="330835" h="231775">
                <a:moveTo>
                  <a:pt x="301306" y="0"/>
                </a:moveTo>
                <a:lnTo>
                  <a:pt x="118306" y="172676"/>
                </a:lnTo>
                <a:lnTo>
                  <a:pt x="30380" y="82770"/>
                </a:lnTo>
                <a:lnTo>
                  <a:pt x="0" y="111668"/>
                </a:lnTo>
                <a:lnTo>
                  <a:pt x="116877" y="231543"/>
                </a:lnTo>
                <a:lnTo>
                  <a:pt x="147615" y="203002"/>
                </a:lnTo>
                <a:lnTo>
                  <a:pt x="330257" y="29968"/>
                </a:lnTo>
                <a:lnTo>
                  <a:pt x="301306" y="0"/>
                </a:lnTo>
                <a:close/>
              </a:path>
            </a:pathLst>
          </a:custGeom>
          <a:solidFill>
            <a:srgbClr val="33CC33"/>
          </a:solidFill>
        </p:spPr>
        <p:txBody>
          <a:bodyPr wrap="square" lIns="0" tIns="0" rIns="0" bIns="0" rtlCol="0"/>
          <a:lstStyle/>
          <a:p>
            <a:endParaRPr/>
          </a:p>
        </p:txBody>
      </p:sp>
      <p:sp>
        <p:nvSpPr>
          <p:cNvPr id="232" name="object 85">
            <a:extLst>
              <a:ext uri="{FF2B5EF4-FFF2-40B4-BE49-F238E27FC236}">
                <a16:creationId xmlns:a16="http://schemas.microsoft.com/office/drawing/2014/main" id="{EA9FB9A2-2520-4A90-80A1-1DF9E8BA908D}"/>
              </a:ext>
            </a:extLst>
          </p:cNvPr>
          <p:cNvSpPr/>
          <p:nvPr/>
        </p:nvSpPr>
        <p:spPr>
          <a:xfrm>
            <a:off x="6486481" y="5230352"/>
            <a:ext cx="330835" cy="231775"/>
          </a:xfrm>
          <a:custGeom>
            <a:avLst/>
            <a:gdLst/>
            <a:ahLst/>
            <a:cxnLst/>
            <a:rect l="l" t="t" r="r" b="b"/>
            <a:pathLst>
              <a:path w="330834" h="231775">
                <a:moveTo>
                  <a:pt x="301306" y="0"/>
                </a:moveTo>
                <a:lnTo>
                  <a:pt x="118306" y="172676"/>
                </a:lnTo>
                <a:lnTo>
                  <a:pt x="30380" y="82770"/>
                </a:lnTo>
                <a:lnTo>
                  <a:pt x="0" y="111668"/>
                </a:lnTo>
                <a:lnTo>
                  <a:pt x="116877" y="231543"/>
                </a:lnTo>
                <a:lnTo>
                  <a:pt x="147615" y="203002"/>
                </a:lnTo>
                <a:lnTo>
                  <a:pt x="330257" y="29968"/>
                </a:lnTo>
                <a:lnTo>
                  <a:pt x="301306" y="0"/>
                </a:lnTo>
                <a:close/>
              </a:path>
            </a:pathLst>
          </a:custGeom>
          <a:solidFill>
            <a:srgbClr val="33CC33"/>
          </a:solidFill>
        </p:spPr>
        <p:txBody>
          <a:bodyPr wrap="square" lIns="0" tIns="0" rIns="0" bIns="0" rtlCol="0"/>
          <a:lstStyle/>
          <a:p>
            <a:endParaRPr/>
          </a:p>
        </p:txBody>
      </p:sp>
      <p:sp>
        <p:nvSpPr>
          <p:cNvPr id="238" name="object 91">
            <a:extLst>
              <a:ext uri="{FF2B5EF4-FFF2-40B4-BE49-F238E27FC236}">
                <a16:creationId xmlns:a16="http://schemas.microsoft.com/office/drawing/2014/main" id="{E4E9791A-8C8D-4A32-8FC8-3ADF5638282B}"/>
              </a:ext>
            </a:extLst>
          </p:cNvPr>
          <p:cNvSpPr txBox="1"/>
          <p:nvPr/>
        </p:nvSpPr>
        <p:spPr>
          <a:xfrm>
            <a:off x="562152" y="6005271"/>
            <a:ext cx="10869930" cy="452755"/>
          </a:xfrm>
          <a:prstGeom prst="rect">
            <a:avLst/>
          </a:prstGeom>
        </p:spPr>
        <p:txBody>
          <a:bodyPr vert="horz" wrap="square" lIns="0" tIns="12700" rIns="0" bIns="0" rtlCol="0">
            <a:spAutoFit/>
          </a:bodyPr>
          <a:lstStyle/>
          <a:p>
            <a:pPr marL="3856354" marR="5080" indent="-3844290">
              <a:lnSpc>
                <a:spcPct val="100000"/>
              </a:lnSpc>
              <a:spcBef>
                <a:spcPts val="100"/>
              </a:spcBef>
            </a:pPr>
            <a:r>
              <a:rPr sz="1400" b="1" spc="-25" dirty="0">
                <a:cs typeface="Carlito"/>
              </a:rPr>
              <a:t>Todas</a:t>
            </a:r>
            <a:r>
              <a:rPr sz="1400" b="1" spc="-35" dirty="0">
                <a:cs typeface="Carlito"/>
              </a:rPr>
              <a:t> </a:t>
            </a:r>
            <a:r>
              <a:rPr sz="1400" b="1" dirty="0">
                <a:cs typeface="Carlito"/>
              </a:rPr>
              <a:t>las</a:t>
            </a:r>
            <a:r>
              <a:rPr sz="1400" b="1" spc="5" dirty="0">
                <a:cs typeface="Carlito"/>
              </a:rPr>
              <a:t> </a:t>
            </a:r>
            <a:r>
              <a:rPr sz="1400" b="1" spc="-5" dirty="0">
                <a:cs typeface="Carlito"/>
              </a:rPr>
              <a:t>configuraciones</a:t>
            </a:r>
            <a:r>
              <a:rPr sz="1400" b="1" spc="-35" dirty="0">
                <a:cs typeface="Carlito"/>
              </a:rPr>
              <a:t> </a:t>
            </a:r>
            <a:r>
              <a:rPr sz="1400" b="1" spc="-5" dirty="0">
                <a:cs typeface="Carlito"/>
              </a:rPr>
              <a:t>contemplan</a:t>
            </a:r>
            <a:r>
              <a:rPr sz="1400" b="1" spc="-35" dirty="0">
                <a:cs typeface="Carlito"/>
              </a:rPr>
              <a:t> </a:t>
            </a:r>
            <a:r>
              <a:rPr sz="1400" b="1" spc="-5" dirty="0">
                <a:cs typeface="Carlito"/>
              </a:rPr>
              <a:t>estas</a:t>
            </a:r>
            <a:r>
              <a:rPr sz="1400" b="1" spc="-35" dirty="0">
                <a:cs typeface="Carlito"/>
              </a:rPr>
              <a:t> </a:t>
            </a:r>
            <a:r>
              <a:rPr sz="1400" b="1" spc="-10" dirty="0">
                <a:cs typeface="Carlito"/>
              </a:rPr>
              <a:t>garantías</a:t>
            </a:r>
            <a:r>
              <a:rPr sz="1400" b="1" spc="-20" dirty="0">
                <a:cs typeface="Carlito"/>
              </a:rPr>
              <a:t> </a:t>
            </a:r>
            <a:r>
              <a:rPr sz="1400" b="1" dirty="0">
                <a:cs typeface="Carlito"/>
              </a:rPr>
              <a:t>que</a:t>
            </a:r>
            <a:r>
              <a:rPr sz="1400" b="1" spc="-20" dirty="0">
                <a:cs typeface="Carlito"/>
              </a:rPr>
              <a:t> </a:t>
            </a:r>
            <a:r>
              <a:rPr sz="1400" b="1" spc="-5" dirty="0">
                <a:cs typeface="Carlito"/>
              </a:rPr>
              <a:t>protegen</a:t>
            </a:r>
            <a:r>
              <a:rPr sz="1400" b="1" spc="-35" dirty="0">
                <a:cs typeface="Carlito"/>
              </a:rPr>
              <a:t> </a:t>
            </a:r>
            <a:r>
              <a:rPr sz="1400" b="1" dirty="0">
                <a:cs typeface="Carlito"/>
              </a:rPr>
              <a:t>al</a:t>
            </a:r>
            <a:r>
              <a:rPr sz="1400" b="1" spc="-10" dirty="0">
                <a:cs typeface="Carlito"/>
              </a:rPr>
              <a:t> </a:t>
            </a:r>
            <a:r>
              <a:rPr sz="1400" b="1" spc="-5" dirty="0">
                <a:cs typeface="Carlito"/>
              </a:rPr>
              <a:t>Asegurado</a:t>
            </a:r>
            <a:r>
              <a:rPr sz="1400" b="1" spc="-30" dirty="0">
                <a:cs typeface="Carlito"/>
              </a:rPr>
              <a:t> </a:t>
            </a:r>
            <a:r>
              <a:rPr sz="1400" b="1" spc="-5" dirty="0">
                <a:cs typeface="Carlito"/>
              </a:rPr>
              <a:t>ante</a:t>
            </a:r>
            <a:r>
              <a:rPr sz="1400" b="1" spc="-25" dirty="0">
                <a:cs typeface="Carlito"/>
              </a:rPr>
              <a:t> </a:t>
            </a:r>
            <a:r>
              <a:rPr sz="1400" b="1" dirty="0">
                <a:cs typeface="Carlito"/>
              </a:rPr>
              <a:t>situaciones</a:t>
            </a:r>
            <a:r>
              <a:rPr sz="1400" b="1" spc="-40" dirty="0">
                <a:cs typeface="Carlito"/>
              </a:rPr>
              <a:t> </a:t>
            </a:r>
            <a:r>
              <a:rPr sz="1400" b="1" dirty="0">
                <a:cs typeface="Carlito"/>
              </a:rPr>
              <a:t>que</a:t>
            </a:r>
            <a:r>
              <a:rPr sz="1400" b="1" spc="-10" dirty="0">
                <a:cs typeface="Carlito"/>
              </a:rPr>
              <a:t> </a:t>
            </a:r>
            <a:r>
              <a:rPr sz="1400" b="1" spc="-5" dirty="0">
                <a:cs typeface="Carlito"/>
              </a:rPr>
              <a:t>en</a:t>
            </a:r>
            <a:r>
              <a:rPr sz="1400" b="1" spc="-10" dirty="0">
                <a:cs typeface="Carlito"/>
              </a:rPr>
              <a:t> </a:t>
            </a:r>
            <a:r>
              <a:rPr sz="1400" b="1" dirty="0">
                <a:cs typeface="Carlito"/>
              </a:rPr>
              <a:t>un</a:t>
            </a:r>
            <a:r>
              <a:rPr sz="1400" b="1" spc="-10" dirty="0">
                <a:cs typeface="Carlito"/>
              </a:rPr>
              <a:t> grado</a:t>
            </a:r>
            <a:r>
              <a:rPr sz="1400" b="1" spc="-25" dirty="0">
                <a:cs typeface="Carlito"/>
              </a:rPr>
              <a:t> </a:t>
            </a:r>
            <a:r>
              <a:rPr sz="1400" b="1" spc="-5" dirty="0">
                <a:cs typeface="Carlito"/>
              </a:rPr>
              <a:t>máximo</a:t>
            </a:r>
            <a:r>
              <a:rPr sz="1400" b="1" spc="-25" dirty="0">
                <a:cs typeface="Carlito"/>
              </a:rPr>
              <a:t> </a:t>
            </a:r>
            <a:r>
              <a:rPr sz="1400" b="1" dirty="0">
                <a:cs typeface="Carlito"/>
              </a:rPr>
              <a:t>pueden</a:t>
            </a:r>
            <a:r>
              <a:rPr sz="1400" b="1" spc="15" dirty="0">
                <a:cs typeface="Carlito"/>
              </a:rPr>
              <a:t> </a:t>
            </a:r>
            <a:r>
              <a:rPr sz="1400" b="1" dirty="0">
                <a:cs typeface="Carlito"/>
              </a:rPr>
              <a:t>suponer</a:t>
            </a:r>
            <a:r>
              <a:rPr sz="1400" b="1" spc="-30" dirty="0">
                <a:cs typeface="Carlito"/>
              </a:rPr>
              <a:t> </a:t>
            </a:r>
            <a:r>
              <a:rPr sz="1400" b="1" dirty="0">
                <a:cs typeface="Carlito"/>
              </a:rPr>
              <a:t>un</a:t>
            </a:r>
            <a:r>
              <a:rPr sz="1400" b="1" spc="-10" dirty="0">
                <a:cs typeface="Carlito"/>
              </a:rPr>
              <a:t> </a:t>
            </a:r>
            <a:r>
              <a:rPr sz="1400" b="1" spc="-5" dirty="0">
                <a:cs typeface="Carlito"/>
              </a:rPr>
              <a:t>alto  </a:t>
            </a:r>
            <a:r>
              <a:rPr sz="1400" b="1" dirty="0">
                <a:cs typeface="Carlito"/>
              </a:rPr>
              <a:t>desembolso </a:t>
            </a:r>
            <a:r>
              <a:rPr sz="1400" b="1" spc="-5" dirty="0">
                <a:cs typeface="Carlito"/>
              </a:rPr>
              <a:t>económico </a:t>
            </a:r>
            <a:r>
              <a:rPr sz="1400" b="1" spc="-10" dirty="0">
                <a:cs typeface="Carlito"/>
              </a:rPr>
              <a:t>para </a:t>
            </a:r>
            <a:r>
              <a:rPr sz="1400" b="1" spc="-5" dirty="0">
                <a:cs typeface="Carlito"/>
              </a:rPr>
              <a:t>el</a:t>
            </a:r>
            <a:r>
              <a:rPr sz="1400" b="1" spc="-95" dirty="0">
                <a:cs typeface="Carlito"/>
              </a:rPr>
              <a:t> </a:t>
            </a:r>
            <a:r>
              <a:rPr sz="1400" b="1" spc="-5" dirty="0">
                <a:cs typeface="Carlito"/>
              </a:rPr>
              <a:t>Asegurado.</a:t>
            </a:r>
            <a:endParaRPr sz="1400" dirty="0">
              <a:cs typeface="Carlito"/>
            </a:endParaRPr>
          </a:p>
        </p:txBody>
      </p:sp>
      <p:sp>
        <p:nvSpPr>
          <p:cNvPr id="239" name="object 93">
            <a:extLst>
              <a:ext uri="{FF2B5EF4-FFF2-40B4-BE49-F238E27FC236}">
                <a16:creationId xmlns:a16="http://schemas.microsoft.com/office/drawing/2014/main" id="{EB7147AD-5E65-4B28-8FDE-F16B30C436D5}"/>
              </a:ext>
            </a:extLst>
          </p:cNvPr>
          <p:cNvSpPr txBox="1"/>
          <p:nvPr/>
        </p:nvSpPr>
        <p:spPr>
          <a:xfrm>
            <a:off x="3954017" y="4622038"/>
            <a:ext cx="126364" cy="258404"/>
          </a:xfrm>
          <a:prstGeom prst="rect">
            <a:avLst/>
          </a:prstGeom>
        </p:spPr>
        <p:txBody>
          <a:bodyPr vert="horz" wrap="square" lIns="0" tIns="12065" rIns="0" bIns="0" rtlCol="0">
            <a:spAutoFit/>
          </a:bodyPr>
          <a:lstStyle/>
          <a:p>
            <a:pPr marL="12700">
              <a:lnSpc>
                <a:spcPct val="100000"/>
              </a:lnSpc>
              <a:spcBef>
                <a:spcPts val="95"/>
              </a:spcBef>
            </a:pPr>
            <a:r>
              <a:rPr sz="1600" spc="-5" dirty="0">
                <a:cs typeface="Carlito"/>
              </a:rPr>
              <a:t>*</a:t>
            </a:r>
            <a:endParaRPr sz="1600">
              <a:cs typeface="Carlito"/>
            </a:endParaRPr>
          </a:p>
        </p:txBody>
      </p:sp>
      <p:sp>
        <p:nvSpPr>
          <p:cNvPr id="240" name="object 94">
            <a:extLst>
              <a:ext uri="{FF2B5EF4-FFF2-40B4-BE49-F238E27FC236}">
                <a16:creationId xmlns:a16="http://schemas.microsoft.com/office/drawing/2014/main" id="{AA6CEF97-337C-4631-88AD-242C741D7B13}"/>
              </a:ext>
            </a:extLst>
          </p:cNvPr>
          <p:cNvSpPr txBox="1"/>
          <p:nvPr/>
        </p:nvSpPr>
        <p:spPr>
          <a:xfrm>
            <a:off x="5427345" y="4672965"/>
            <a:ext cx="126364" cy="258404"/>
          </a:xfrm>
          <a:prstGeom prst="rect">
            <a:avLst/>
          </a:prstGeom>
        </p:spPr>
        <p:txBody>
          <a:bodyPr vert="horz" wrap="square" lIns="0" tIns="12065" rIns="0" bIns="0" rtlCol="0">
            <a:spAutoFit/>
          </a:bodyPr>
          <a:lstStyle/>
          <a:p>
            <a:pPr marL="12700">
              <a:lnSpc>
                <a:spcPct val="100000"/>
              </a:lnSpc>
              <a:spcBef>
                <a:spcPts val="95"/>
              </a:spcBef>
            </a:pPr>
            <a:r>
              <a:rPr sz="1600" spc="-5" dirty="0">
                <a:cs typeface="Carlito"/>
              </a:rPr>
              <a:t>*</a:t>
            </a:r>
            <a:endParaRPr sz="1600">
              <a:cs typeface="Carlito"/>
            </a:endParaRPr>
          </a:p>
        </p:txBody>
      </p:sp>
      <p:sp>
        <p:nvSpPr>
          <p:cNvPr id="241" name="object 95">
            <a:extLst>
              <a:ext uri="{FF2B5EF4-FFF2-40B4-BE49-F238E27FC236}">
                <a16:creationId xmlns:a16="http://schemas.microsoft.com/office/drawing/2014/main" id="{F6525A85-769C-4C57-A8D0-8FC2AD3938C4}"/>
              </a:ext>
            </a:extLst>
          </p:cNvPr>
          <p:cNvSpPr txBox="1"/>
          <p:nvPr/>
        </p:nvSpPr>
        <p:spPr>
          <a:xfrm>
            <a:off x="6824598" y="4609033"/>
            <a:ext cx="127000" cy="258404"/>
          </a:xfrm>
          <a:prstGeom prst="rect">
            <a:avLst/>
          </a:prstGeom>
        </p:spPr>
        <p:txBody>
          <a:bodyPr vert="horz" wrap="square" lIns="0" tIns="12065" rIns="0" bIns="0" rtlCol="0">
            <a:spAutoFit/>
          </a:bodyPr>
          <a:lstStyle/>
          <a:p>
            <a:pPr marL="12700">
              <a:lnSpc>
                <a:spcPct val="100000"/>
              </a:lnSpc>
              <a:spcBef>
                <a:spcPts val="95"/>
              </a:spcBef>
            </a:pPr>
            <a:r>
              <a:rPr sz="1600" spc="-5" dirty="0">
                <a:cs typeface="Carlito"/>
              </a:rPr>
              <a:t>*</a:t>
            </a:r>
            <a:endParaRPr sz="1600">
              <a:cs typeface="Carlito"/>
            </a:endParaRPr>
          </a:p>
        </p:txBody>
      </p:sp>
      <p:sp>
        <p:nvSpPr>
          <p:cNvPr id="242" name="object 96">
            <a:extLst>
              <a:ext uri="{FF2B5EF4-FFF2-40B4-BE49-F238E27FC236}">
                <a16:creationId xmlns:a16="http://schemas.microsoft.com/office/drawing/2014/main" id="{2FF30391-D70D-4CA3-BD7F-ACDF965A93E1}"/>
              </a:ext>
            </a:extLst>
          </p:cNvPr>
          <p:cNvSpPr/>
          <p:nvPr/>
        </p:nvSpPr>
        <p:spPr>
          <a:xfrm>
            <a:off x="3174492" y="3022092"/>
            <a:ext cx="4114800" cy="0"/>
          </a:xfrm>
          <a:custGeom>
            <a:avLst/>
            <a:gdLst/>
            <a:ahLst/>
            <a:cxnLst/>
            <a:rect l="l" t="t" r="r" b="b"/>
            <a:pathLst>
              <a:path w="4114800">
                <a:moveTo>
                  <a:pt x="0" y="0"/>
                </a:moveTo>
                <a:lnTo>
                  <a:pt x="4114800" y="0"/>
                </a:lnTo>
              </a:path>
            </a:pathLst>
          </a:custGeom>
          <a:ln w="9525">
            <a:solidFill>
              <a:schemeClr val="tx1"/>
            </a:solidFill>
            <a:prstDash val="sysDot"/>
          </a:ln>
        </p:spPr>
        <p:txBody>
          <a:bodyPr wrap="square" lIns="0" tIns="0" rIns="0" bIns="0" rtlCol="0"/>
          <a:lstStyle/>
          <a:p>
            <a:endParaRPr/>
          </a:p>
        </p:txBody>
      </p:sp>
      <p:sp>
        <p:nvSpPr>
          <p:cNvPr id="243" name="object 97">
            <a:extLst>
              <a:ext uri="{FF2B5EF4-FFF2-40B4-BE49-F238E27FC236}">
                <a16:creationId xmlns:a16="http://schemas.microsoft.com/office/drawing/2014/main" id="{A465959E-5787-4862-B230-C744B2683683}"/>
              </a:ext>
            </a:extLst>
          </p:cNvPr>
          <p:cNvSpPr/>
          <p:nvPr/>
        </p:nvSpPr>
        <p:spPr>
          <a:xfrm>
            <a:off x="3212592" y="3924300"/>
            <a:ext cx="4140835" cy="622300"/>
          </a:xfrm>
          <a:custGeom>
            <a:avLst/>
            <a:gdLst/>
            <a:ahLst/>
            <a:cxnLst/>
            <a:rect l="l" t="t" r="r" b="b"/>
            <a:pathLst>
              <a:path w="4140834" h="622300">
                <a:moveTo>
                  <a:pt x="25907" y="0"/>
                </a:moveTo>
                <a:lnTo>
                  <a:pt x="4140707" y="0"/>
                </a:lnTo>
              </a:path>
              <a:path w="4140834" h="622300">
                <a:moveTo>
                  <a:pt x="0" y="621792"/>
                </a:moveTo>
                <a:lnTo>
                  <a:pt x="4114800" y="621792"/>
                </a:lnTo>
              </a:path>
            </a:pathLst>
          </a:custGeom>
          <a:ln w="9525">
            <a:solidFill>
              <a:schemeClr val="tx1"/>
            </a:solidFill>
            <a:prstDash val="sysDot"/>
          </a:ln>
        </p:spPr>
        <p:txBody>
          <a:bodyPr wrap="square" lIns="0" tIns="0" rIns="0" bIns="0" rtlCol="0"/>
          <a:lstStyle/>
          <a:p>
            <a:endParaRPr/>
          </a:p>
        </p:txBody>
      </p:sp>
      <p:sp>
        <p:nvSpPr>
          <p:cNvPr id="244" name="object 98">
            <a:extLst>
              <a:ext uri="{FF2B5EF4-FFF2-40B4-BE49-F238E27FC236}">
                <a16:creationId xmlns:a16="http://schemas.microsoft.com/office/drawing/2014/main" id="{26D20113-C06E-421A-99A2-6C531610C6BF}"/>
              </a:ext>
            </a:extLst>
          </p:cNvPr>
          <p:cNvSpPr/>
          <p:nvPr/>
        </p:nvSpPr>
        <p:spPr>
          <a:xfrm>
            <a:off x="3200400" y="5143500"/>
            <a:ext cx="4114800" cy="0"/>
          </a:xfrm>
          <a:custGeom>
            <a:avLst/>
            <a:gdLst/>
            <a:ahLst/>
            <a:cxnLst/>
            <a:rect l="l" t="t" r="r" b="b"/>
            <a:pathLst>
              <a:path w="4114800">
                <a:moveTo>
                  <a:pt x="0" y="0"/>
                </a:moveTo>
                <a:lnTo>
                  <a:pt x="4114800" y="0"/>
                </a:lnTo>
              </a:path>
            </a:pathLst>
          </a:custGeom>
          <a:ln w="9525">
            <a:solidFill>
              <a:schemeClr val="tx1"/>
            </a:solidFill>
            <a:prstDash val="sysDot"/>
          </a:ln>
        </p:spPr>
        <p:txBody>
          <a:bodyPr wrap="square" lIns="0" tIns="0" rIns="0" bIns="0" rtlCol="0"/>
          <a:lstStyle/>
          <a:p>
            <a:endParaRPr/>
          </a:p>
        </p:txBody>
      </p:sp>
      <p:sp>
        <p:nvSpPr>
          <p:cNvPr id="245" name="object 92">
            <a:extLst>
              <a:ext uri="{FF2B5EF4-FFF2-40B4-BE49-F238E27FC236}">
                <a16:creationId xmlns:a16="http://schemas.microsoft.com/office/drawing/2014/main" id="{C8942FAB-8DE7-4E63-B6FB-AD8940AB0D77}"/>
              </a:ext>
            </a:extLst>
          </p:cNvPr>
          <p:cNvSpPr txBox="1"/>
          <p:nvPr/>
        </p:nvSpPr>
        <p:spPr>
          <a:xfrm>
            <a:off x="1934336" y="6461556"/>
            <a:ext cx="4839335" cy="258404"/>
          </a:xfrm>
          <a:prstGeom prst="rect">
            <a:avLst/>
          </a:prstGeom>
        </p:spPr>
        <p:txBody>
          <a:bodyPr vert="horz" wrap="square" lIns="0" tIns="12065" rIns="0" bIns="0" rtlCol="0">
            <a:spAutoFit/>
          </a:bodyPr>
          <a:lstStyle/>
          <a:p>
            <a:pPr marL="12700">
              <a:lnSpc>
                <a:spcPct val="100000"/>
              </a:lnSpc>
              <a:spcBef>
                <a:spcPts val="95"/>
              </a:spcBef>
            </a:pPr>
            <a:r>
              <a:rPr sz="1600" spc="-5" dirty="0">
                <a:cs typeface="Carlito"/>
              </a:rPr>
              <a:t>*</a:t>
            </a:r>
            <a:r>
              <a:rPr sz="1600" spc="-204" dirty="0">
                <a:cs typeface="Carlito"/>
              </a:rPr>
              <a:t> </a:t>
            </a:r>
            <a:r>
              <a:rPr sz="1100" spc="-5" dirty="0">
                <a:cs typeface="Carlito"/>
              </a:rPr>
              <a:t>No Contratable </a:t>
            </a:r>
            <a:r>
              <a:rPr sz="1100" dirty="0">
                <a:cs typeface="Carlito"/>
              </a:rPr>
              <a:t>en </a:t>
            </a:r>
            <a:r>
              <a:rPr sz="1100" spc="-5" dirty="0">
                <a:cs typeface="Carlito"/>
              </a:rPr>
              <a:t>Viviendas </a:t>
            </a:r>
            <a:r>
              <a:rPr sz="1100" dirty="0">
                <a:cs typeface="Carlito"/>
              </a:rPr>
              <a:t>Unifamiliares </a:t>
            </a:r>
            <a:r>
              <a:rPr sz="1100" spc="-5" dirty="0">
                <a:cs typeface="Carlito"/>
              </a:rPr>
              <a:t>(independientes, </a:t>
            </a:r>
            <a:r>
              <a:rPr sz="1100" dirty="0">
                <a:cs typeface="Carlito"/>
              </a:rPr>
              <a:t>adosadas o pareadas).</a:t>
            </a:r>
          </a:p>
        </p:txBody>
      </p:sp>
      <p:sp>
        <p:nvSpPr>
          <p:cNvPr id="246" name="object 16">
            <a:extLst>
              <a:ext uri="{FF2B5EF4-FFF2-40B4-BE49-F238E27FC236}">
                <a16:creationId xmlns:a16="http://schemas.microsoft.com/office/drawing/2014/main" id="{C02CE9B2-E651-4B5F-B377-6C5CEDE3DA19}"/>
              </a:ext>
            </a:extLst>
          </p:cNvPr>
          <p:cNvSpPr txBox="1"/>
          <p:nvPr/>
        </p:nvSpPr>
        <p:spPr>
          <a:xfrm>
            <a:off x="532688" y="2341373"/>
            <a:ext cx="2520000" cy="324000"/>
          </a:xfrm>
          <a:prstGeom prst="rect">
            <a:avLst/>
          </a:prstGeom>
          <a:solidFill>
            <a:schemeClr val="accent2">
              <a:lumMod val="40000"/>
              <a:lumOff val="60000"/>
            </a:schemeClr>
          </a:solidFill>
          <a:effectLst>
            <a:innerShdw blurRad="63500" dist="50800" dir="13500000">
              <a:prstClr val="black">
                <a:alpha val="50000"/>
              </a:prstClr>
            </a:innerShdw>
          </a:effectLst>
        </p:spPr>
        <p:txBody>
          <a:bodyPr vert="horz" wrap="none" lIns="0" tIns="72000" rIns="0" bIns="0" rtlCol="0">
            <a:noAutofit/>
          </a:bodyPr>
          <a:lstStyle/>
          <a:p>
            <a:pPr marL="180975">
              <a:spcBef>
                <a:spcPts val="265"/>
              </a:spcBef>
            </a:pPr>
            <a:r>
              <a:rPr lang="es-ES" sz="1100" spc="-5" dirty="0"/>
              <a:t>Incendio, rayo y explosión</a:t>
            </a:r>
            <a:endParaRPr sz="1100" spc="-5" dirty="0"/>
          </a:p>
        </p:txBody>
      </p:sp>
      <p:sp>
        <p:nvSpPr>
          <p:cNvPr id="248" name="object 16">
            <a:extLst>
              <a:ext uri="{FF2B5EF4-FFF2-40B4-BE49-F238E27FC236}">
                <a16:creationId xmlns:a16="http://schemas.microsoft.com/office/drawing/2014/main" id="{09A5D5C6-BF63-40B2-BFFA-C99EFCEFE771}"/>
              </a:ext>
            </a:extLst>
          </p:cNvPr>
          <p:cNvSpPr txBox="1"/>
          <p:nvPr/>
        </p:nvSpPr>
        <p:spPr>
          <a:xfrm>
            <a:off x="532688" y="3068840"/>
            <a:ext cx="2520000" cy="324000"/>
          </a:xfrm>
          <a:prstGeom prst="rect">
            <a:avLst/>
          </a:prstGeom>
          <a:solidFill>
            <a:schemeClr val="accent2">
              <a:lumMod val="40000"/>
              <a:lumOff val="60000"/>
            </a:schemeClr>
          </a:solidFill>
          <a:effectLst>
            <a:innerShdw blurRad="63500" dist="50800" dir="13500000">
              <a:prstClr val="black">
                <a:alpha val="50000"/>
              </a:prstClr>
            </a:innerShdw>
          </a:effectLst>
        </p:spPr>
        <p:txBody>
          <a:bodyPr vert="horz" wrap="none" lIns="0" tIns="72000" rIns="0" bIns="0" rtlCol="0">
            <a:noAutofit/>
          </a:bodyPr>
          <a:lstStyle/>
          <a:p>
            <a:pPr marL="180975">
              <a:spcBef>
                <a:spcPts val="265"/>
              </a:spcBef>
            </a:pPr>
            <a:r>
              <a:rPr lang="es-ES" sz="1100" spc="-5" dirty="0"/>
              <a:t>Responsabilidad Civil</a:t>
            </a:r>
            <a:endParaRPr sz="1100" spc="-5" dirty="0"/>
          </a:p>
        </p:txBody>
      </p:sp>
      <p:sp>
        <p:nvSpPr>
          <p:cNvPr id="249" name="object 16">
            <a:extLst>
              <a:ext uri="{FF2B5EF4-FFF2-40B4-BE49-F238E27FC236}">
                <a16:creationId xmlns:a16="http://schemas.microsoft.com/office/drawing/2014/main" id="{569B7080-4003-4A1A-92B9-3F582687B68B}"/>
              </a:ext>
            </a:extLst>
          </p:cNvPr>
          <p:cNvSpPr txBox="1"/>
          <p:nvPr/>
        </p:nvSpPr>
        <p:spPr>
          <a:xfrm>
            <a:off x="532688" y="3974364"/>
            <a:ext cx="2520000" cy="324000"/>
          </a:xfrm>
          <a:prstGeom prst="rect">
            <a:avLst/>
          </a:prstGeom>
          <a:solidFill>
            <a:schemeClr val="accent2">
              <a:lumMod val="40000"/>
              <a:lumOff val="60000"/>
            </a:schemeClr>
          </a:solidFill>
          <a:effectLst>
            <a:innerShdw blurRad="63500" dist="50800" dir="13500000">
              <a:prstClr val="black">
                <a:alpha val="50000"/>
              </a:prstClr>
            </a:innerShdw>
          </a:effectLst>
        </p:spPr>
        <p:txBody>
          <a:bodyPr vert="horz" wrap="none" lIns="0" tIns="72000" rIns="0" bIns="0" rtlCol="0">
            <a:noAutofit/>
          </a:bodyPr>
          <a:lstStyle/>
          <a:p>
            <a:pPr marL="180975">
              <a:spcBef>
                <a:spcPts val="265"/>
              </a:spcBef>
            </a:pPr>
            <a:r>
              <a:rPr lang="es-ES" sz="1100" spc="-5" dirty="0"/>
              <a:t>Fenómenos atmosféricos</a:t>
            </a:r>
            <a:endParaRPr sz="1100" spc="-5" dirty="0"/>
          </a:p>
        </p:txBody>
      </p:sp>
      <p:sp>
        <p:nvSpPr>
          <p:cNvPr id="250" name="object 16">
            <a:extLst>
              <a:ext uri="{FF2B5EF4-FFF2-40B4-BE49-F238E27FC236}">
                <a16:creationId xmlns:a16="http://schemas.microsoft.com/office/drawing/2014/main" id="{DE5496E2-CF46-45EE-A1CE-01E608B35853}"/>
              </a:ext>
            </a:extLst>
          </p:cNvPr>
          <p:cNvSpPr txBox="1"/>
          <p:nvPr/>
        </p:nvSpPr>
        <p:spPr>
          <a:xfrm>
            <a:off x="532688" y="4570581"/>
            <a:ext cx="2520000" cy="324000"/>
          </a:xfrm>
          <a:prstGeom prst="rect">
            <a:avLst/>
          </a:prstGeom>
          <a:solidFill>
            <a:schemeClr val="accent2">
              <a:lumMod val="40000"/>
              <a:lumOff val="60000"/>
            </a:schemeClr>
          </a:solidFill>
          <a:effectLst>
            <a:innerShdw blurRad="63500" dist="50800" dir="13500000">
              <a:prstClr val="black">
                <a:alpha val="50000"/>
              </a:prstClr>
            </a:innerShdw>
          </a:effectLst>
        </p:spPr>
        <p:txBody>
          <a:bodyPr vert="horz" wrap="none" lIns="0" tIns="72000" rIns="0" bIns="0" rtlCol="0">
            <a:noAutofit/>
          </a:bodyPr>
          <a:lstStyle/>
          <a:p>
            <a:pPr marL="180975">
              <a:spcBef>
                <a:spcPts val="265"/>
              </a:spcBef>
            </a:pPr>
            <a:r>
              <a:rPr lang="es-ES" sz="1100" spc="-5" dirty="0"/>
              <a:t>Derrumbe accidental</a:t>
            </a:r>
            <a:endParaRPr sz="1100" spc="-5" dirty="0"/>
          </a:p>
        </p:txBody>
      </p:sp>
      <p:sp>
        <p:nvSpPr>
          <p:cNvPr id="251" name="object 16">
            <a:extLst>
              <a:ext uri="{FF2B5EF4-FFF2-40B4-BE49-F238E27FC236}">
                <a16:creationId xmlns:a16="http://schemas.microsoft.com/office/drawing/2014/main" id="{AC3E1149-827D-4A17-8C0E-DF7B6591EC83}"/>
              </a:ext>
            </a:extLst>
          </p:cNvPr>
          <p:cNvSpPr txBox="1"/>
          <p:nvPr/>
        </p:nvSpPr>
        <p:spPr>
          <a:xfrm>
            <a:off x="532688" y="5301699"/>
            <a:ext cx="2520000" cy="324000"/>
          </a:xfrm>
          <a:prstGeom prst="rect">
            <a:avLst/>
          </a:prstGeom>
          <a:solidFill>
            <a:schemeClr val="accent2">
              <a:lumMod val="40000"/>
              <a:lumOff val="60000"/>
            </a:schemeClr>
          </a:solidFill>
          <a:effectLst>
            <a:innerShdw blurRad="63500" dist="50800" dir="13500000">
              <a:prstClr val="black">
                <a:alpha val="50000"/>
              </a:prstClr>
            </a:innerShdw>
          </a:effectLst>
        </p:spPr>
        <p:txBody>
          <a:bodyPr vert="horz" wrap="none" lIns="0" tIns="72000" rIns="0" bIns="0" rtlCol="0">
            <a:noAutofit/>
          </a:bodyPr>
          <a:lstStyle/>
          <a:p>
            <a:pPr marL="180975">
              <a:spcBef>
                <a:spcPts val="265"/>
              </a:spcBef>
            </a:pPr>
            <a:r>
              <a:rPr lang="es-ES" sz="1100" spc="-5" dirty="0"/>
              <a:t>Inhabitabilidad/pérdida de alquileres</a:t>
            </a:r>
            <a:endParaRPr sz="1100" spc="-5" dirty="0"/>
          </a:p>
        </p:txBody>
      </p:sp>
      <p:sp>
        <p:nvSpPr>
          <p:cNvPr id="252" name="object 16">
            <a:extLst>
              <a:ext uri="{FF2B5EF4-FFF2-40B4-BE49-F238E27FC236}">
                <a16:creationId xmlns:a16="http://schemas.microsoft.com/office/drawing/2014/main" id="{CF6B8ADB-D725-406D-9C61-3294E9F16CC8}"/>
              </a:ext>
            </a:extLst>
          </p:cNvPr>
          <p:cNvSpPr txBox="1"/>
          <p:nvPr/>
        </p:nvSpPr>
        <p:spPr>
          <a:xfrm>
            <a:off x="7432801" y="2341373"/>
            <a:ext cx="4572000" cy="468197"/>
          </a:xfrm>
          <a:prstGeom prst="rect">
            <a:avLst/>
          </a:prstGeom>
          <a:solidFill>
            <a:schemeClr val="accent2">
              <a:lumMod val="40000"/>
              <a:lumOff val="60000"/>
            </a:schemeClr>
          </a:solidFill>
          <a:effectLst>
            <a:innerShdw blurRad="63500" dist="50800" dir="13500000">
              <a:prstClr val="black">
                <a:alpha val="50000"/>
              </a:prstClr>
            </a:innerShdw>
          </a:effectLst>
        </p:spPr>
        <p:txBody>
          <a:bodyPr vert="horz" wrap="none" lIns="0" tIns="72000" rIns="0" bIns="0" rtlCol="0">
            <a:noAutofit/>
          </a:bodyPr>
          <a:lstStyle/>
          <a:p>
            <a:pPr marL="1270" algn="ctr">
              <a:lnSpc>
                <a:spcPct val="100000"/>
              </a:lnSpc>
              <a:spcBef>
                <a:spcPts val="40"/>
              </a:spcBef>
            </a:pPr>
            <a:r>
              <a:rPr lang="es-ES" sz="1100" dirty="0">
                <a:cs typeface="Carlito"/>
              </a:rPr>
              <a:t>Un incendio de </a:t>
            </a:r>
            <a:r>
              <a:rPr lang="es-ES" sz="1100" spc="-5" dirty="0">
                <a:cs typeface="Carlito"/>
              </a:rPr>
              <a:t>grandes dimensiones, </a:t>
            </a:r>
            <a:r>
              <a:rPr lang="es-ES" sz="1100" dirty="0">
                <a:cs typeface="Carlito"/>
              </a:rPr>
              <a:t>una </a:t>
            </a:r>
            <a:r>
              <a:rPr lang="es-ES" sz="1100" spc="-5" dirty="0">
                <a:cs typeface="Carlito"/>
              </a:rPr>
              <a:t>explosión por</a:t>
            </a:r>
            <a:r>
              <a:rPr lang="es-ES" sz="1100" spc="-75" dirty="0">
                <a:cs typeface="Carlito"/>
              </a:rPr>
              <a:t> </a:t>
            </a:r>
            <a:r>
              <a:rPr lang="es-ES" sz="1100" dirty="0">
                <a:cs typeface="Carlito"/>
              </a:rPr>
              <a:t>una</a:t>
            </a:r>
          </a:p>
          <a:p>
            <a:pPr marL="3175" algn="ctr">
              <a:lnSpc>
                <a:spcPct val="100000"/>
              </a:lnSpc>
            </a:pPr>
            <a:r>
              <a:rPr lang="es-ES" sz="1100" spc="-10" dirty="0">
                <a:cs typeface="Carlito"/>
              </a:rPr>
              <a:t>fuga </a:t>
            </a:r>
            <a:r>
              <a:rPr lang="es-ES" sz="1100" dirty="0">
                <a:cs typeface="Carlito"/>
              </a:rPr>
              <a:t>de</a:t>
            </a:r>
            <a:r>
              <a:rPr lang="es-ES" sz="1100" spc="-20" dirty="0">
                <a:cs typeface="Carlito"/>
              </a:rPr>
              <a:t> </a:t>
            </a:r>
            <a:r>
              <a:rPr lang="es-ES" sz="1100" spc="-10" dirty="0">
                <a:cs typeface="Carlito"/>
              </a:rPr>
              <a:t>gas.</a:t>
            </a:r>
            <a:endParaRPr lang="es-ES" sz="1100" dirty="0">
              <a:cs typeface="Carlito"/>
            </a:endParaRPr>
          </a:p>
        </p:txBody>
      </p:sp>
      <p:sp>
        <p:nvSpPr>
          <p:cNvPr id="253" name="object 16">
            <a:extLst>
              <a:ext uri="{FF2B5EF4-FFF2-40B4-BE49-F238E27FC236}">
                <a16:creationId xmlns:a16="http://schemas.microsoft.com/office/drawing/2014/main" id="{8603FBEA-319F-4B1D-A6C1-5D20B00908E1}"/>
              </a:ext>
            </a:extLst>
          </p:cNvPr>
          <p:cNvSpPr txBox="1"/>
          <p:nvPr/>
        </p:nvSpPr>
        <p:spPr>
          <a:xfrm>
            <a:off x="7432801" y="3068840"/>
            <a:ext cx="4572000" cy="790265"/>
          </a:xfrm>
          <a:prstGeom prst="rect">
            <a:avLst/>
          </a:prstGeom>
          <a:solidFill>
            <a:schemeClr val="accent2">
              <a:lumMod val="40000"/>
              <a:lumOff val="60000"/>
            </a:schemeClr>
          </a:solidFill>
          <a:effectLst>
            <a:innerShdw blurRad="63500" dist="50800" dir="13500000">
              <a:prstClr val="black">
                <a:alpha val="50000"/>
              </a:prstClr>
            </a:innerShdw>
          </a:effectLst>
        </p:spPr>
        <p:txBody>
          <a:bodyPr vert="horz" wrap="square" lIns="0" tIns="72000" rIns="0" bIns="0" rtlCol="0">
            <a:noAutofit/>
          </a:bodyPr>
          <a:lstStyle/>
          <a:p>
            <a:pPr marL="129539" marR="122555" indent="1270">
              <a:lnSpc>
                <a:spcPct val="100000"/>
              </a:lnSpc>
              <a:spcBef>
                <a:spcPts val="310"/>
              </a:spcBef>
            </a:pPr>
            <a:r>
              <a:rPr lang="es-ES" sz="1100" spc="-10" dirty="0">
                <a:cs typeface="Carlito"/>
              </a:rPr>
              <a:t>Pago </a:t>
            </a:r>
            <a:r>
              <a:rPr lang="es-ES" sz="1100" dirty="0">
                <a:cs typeface="Carlito"/>
              </a:rPr>
              <a:t>de las </a:t>
            </a:r>
            <a:r>
              <a:rPr lang="es-ES" sz="1100" spc="-5" dirty="0">
                <a:cs typeface="Carlito"/>
              </a:rPr>
              <a:t>indemnizaciones por </a:t>
            </a:r>
            <a:r>
              <a:rPr lang="es-ES" sz="1100" dirty="0">
                <a:cs typeface="Carlito"/>
              </a:rPr>
              <a:t>los daños y </a:t>
            </a:r>
            <a:r>
              <a:rPr lang="es-ES" sz="1100" spc="-5" dirty="0">
                <a:cs typeface="Carlito"/>
              </a:rPr>
              <a:t>perjuicios  ocasionados </a:t>
            </a:r>
            <a:r>
              <a:rPr lang="es-ES" sz="1100" dirty="0">
                <a:cs typeface="Carlito"/>
              </a:rPr>
              <a:t>a un </a:t>
            </a:r>
            <a:r>
              <a:rPr lang="es-ES" sz="1100" spc="-10" dirty="0">
                <a:cs typeface="Carlito"/>
              </a:rPr>
              <a:t>tercero, como </a:t>
            </a:r>
            <a:r>
              <a:rPr lang="es-ES" sz="1100" spc="-5" dirty="0">
                <a:cs typeface="Carlito"/>
              </a:rPr>
              <a:t>propietario </a:t>
            </a:r>
            <a:r>
              <a:rPr lang="es-ES" sz="1100" dirty="0">
                <a:cs typeface="Carlito"/>
              </a:rPr>
              <a:t>de la vivienda</a:t>
            </a:r>
            <a:r>
              <a:rPr lang="es-ES" sz="1100" spc="-65" dirty="0">
                <a:cs typeface="Carlito"/>
              </a:rPr>
              <a:t> </a:t>
            </a:r>
            <a:r>
              <a:rPr lang="es-ES" sz="1100" dirty="0">
                <a:cs typeface="Carlito"/>
              </a:rPr>
              <a:t>o  </a:t>
            </a:r>
            <a:r>
              <a:rPr lang="es-ES" sz="1100" spc="-5" dirty="0">
                <a:cs typeface="Carlito"/>
              </a:rPr>
              <a:t>por actos </a:t>
            </a:r>
            <a:r>
              <a:rPr lang="es-ES" sz="1100" dirty="0">
                <a:cs typeface="Carlito"/>
              </a:rPr>
              <a:t>de la vida </a:t>
            </a:r>
            <a:r>
              <a:rPr lang="es-ES" sz="1100" spc="-5" dirty="0">
                <a:cs typeface="Carlito"/>
              </a:rPr>
              <a:t>privada </a:t>
            </a:r>
            <a:r>
              <a:rPr lang="es-ES" sz="1100" dirty="0">
                <a:cs typeface="Carlito"/>
              </a:rPr>
              <a:t>del </a:t>
            </a:r>
            <a:r>
              <a:rPr lang="es-ES" sz="1100" spc="-5" dirty="0">
                <a:cs typeface="Carlito"/>
              </a:rPr>
              <a:t>Asegurado </a:t>
            </a:r>
            <a:r>
              <a:rPr lang="es-ES" sz="1100" dirty="0">
                <a:cs typeface="Carlito"/>
              </a:rPr>
              <a:t>o </a:t>
            </a:r>
            <a:r>
              <a:rPr lang="es-ES" sz="1100" spc="-5" dirty="0">
                <a:cs typeface="Carlito"/>
              </a:rPr>
              <a:t>su</a:t>
            </a:r>
            <a:r>
              <a:rPr lang="es-ES" sz="1100" spc="-55" dirty="0">
                <a:cs typeface="Carlito"/>
              </a:rPr>
              <a:t> </a:t>
            </a:r>
            <a:r>
              <a:rPr lang="es-ES" sz="1100" spc="-5" dirty="0">
                <a:cs typeface="Carlito"/>
              </a:rPr>
              <a:t>familia.</a:t>
            </a:r>
            <a:endParaRPr lang="es-ES" sz="1100" dirty="0">
              <a:cs typeface="Carlito"/>
            </a:endParaRPr>
          </a:p>
          <a:p>
            <a:pPr marL="129539" marR="122555" indent="1270">
              <a:spcBef>
                <a:spcPts val="310"/>
              </a:spcBef>
            </a:pPr>
            <a:r>
              <a:rPr lang="es-ES" sz="1100" spc="-10" dirty="0"/>
              <a:t>Incluye la defensa y fianzas.  Incluida la RC de mascotas.</a:t>
            </a:r>
          </a:p>
        </p:txBody>
      </p:sp>
      <p:sp>
        <p:nvSpPr>
          <p:cNvPr id="254" name="object 16">
            <a:extLst>
              <a:ext uri="{FF2B5EF4-FFF2-40B4-BE49-F238E27FC236}">
                <a16:creationId xmlns:a16="http://schemas.microsoft.com/office/drawing/2014/main" id="{53AFD7A4-5136-4F4B-AFEB-6EE8C2D0A0D9}"/>
              </a:ext>
            </a:extLst>
          </p:cNvPr>
          <p:cNvSpPr txBox="1"/>
          <p:nvPr/>
        </p:nvSpPr>
        <p:spPr>
          <a:xfrm>
            <a:off x="7432801" y="3974364"/>
            <a:ext cx="4572000" cy="492896"/>
          </a:xfrm>
          <a:prstGeom prst="rect">
            <a:avLst/>
          </a:prstGeom>
          <a:solidFill>
            <a:schemeClr val="accent2">
              <a:lumMod val="40000"/>
              <a:lumOff val="60000"/>
            </a:schemeClr>
          </a:solidFill>
          <a:effectLst>
            <a:innerShdw blurRad="63500" dist="50800" dir="13500000">
              <a:prstClr val="black">
                <a:alpha val="50000"/>
              </a:prstClr>
            </a:innerShdw>
          </a:effectLst>
        </p:spPr>
        <p:txBody>
          <a:bodyPr vert="horz" wrap="square" lIns="0" tIns="72000" rIns="0" bIns="0" rtlCol="0">
            <a:noAutofit/>
          </a:bodyPr>
          <a:lstStyle/>
          <a:p>
            <a:pPr marL="1905" algn="ctr">
              <a:lnSpc>
                <a:spcPct val="100000"/>
              </a:lnSpc>
              <a:spcBef>
                <a:spcPts val="50"/>
              </a:spcBef>
            </a:pPr>
            <a:r>
              <a:rPr lang="es-ES" sz="1100" spc="-5" dirty="0">
                <a:cs typeface="Carlito"/>
              </a:rPr>
              <a:t>Viento (&gt; </a:t>
            </a:r>
            <a:r>
              <a:rPr lang="es-ES" sz="1100" dirty="0">
                <a:cs typeface="Carlito"/>
              </a:rPr>
              <a:t>80 </a:t>
            </a:r>
            <a:r>
              <a:rPr lang="es-ES" sz="1100" spc="-10" dirty="0" err="1">
                <a:cs typeface="Carlito"/>
              </a:rPr>
              <a:t>Kms</a:t>
            </a:r>
            <a:r>
              <a:rPr lang="es-ES" sz="1100" spc="-10" dirty="0">
                <a:cs typeface="Carlito"/>
              </a:rPr>
              <a:t>/hora).</a:t>
            </a:r>
            <a:endParaRPr lang="es-ES" sz="1100" dirty="0">
              <a:cs typeface="Carlito"/>
            </a:endParaRPr>
          </a:p>
          <a:p>
            <a:pPr marL="1905" algn="ctr">
              <a:lnSpc>
                <a:spcPct val="100000"/>
              </a:lnSpc>
            </a:pPr>
            <a:r>
              <a:rPr lang="es-ES" sz="1100" spc="-5" dirty="0">
                <a:cs typeface="Carlito"/>
              </a:rPr>
              <a:t>Lluvia cualquiera </a:t>
            </a:r>
            <a:r>
              <a:rPr lang="es-ES" sz="1100" dirty="0">
                <a:cs typeface="Carlito"/>
              </a:rPr>
              <a:t>que </a:t>
            </a:r>
            <a:r>
              <a:rPr lang="es-ES" sz="1100" spc="-5" dirty="0">
                <a:cs typeface="Carlito"/>
              </a:rPr>
              <a:t>sea su</a:t>
            </a:r>
            <a:r>
              <a:rPr lang="es-ES" sz="1100" spc="-55" dirty="0">
                <a:cs typeface="Carlito"/>
              </a:rPr>
              <a:t> </a:t>
            </a:r>
            <a:r>
              <a:rPr lang="es-ES" sz="1100" spc="-5" dirty="0">
                <a:cs typeface="Carlito"/>
              </a:rPr>
              <a:t>intensidad.</a:t>
            </a:r>
            <a:endParaRPr lang="es-ES" sz="1100" dirty="0">
              <a:cs typeface="Carlito"/>
            </a:endParaRPr>
          </a:p>
        </p:txBody>
      </p:sp>
      <p:sp>
        <p:nvSpPr>
          <p:cNvPr id="255" name="object 16">
            <a:extLst>
              <a:ext uri="{FF2B5EF4-FFF2-40B4-BE49-F238E27FC236}">
                <a16:creationId xmlns:a16="http://schemas.microsoft.com/office/drawing/2014/main" id="{8A91E5EF-7A82-42BC-A365-0CCF67C042B1}"/>
              </a:ext>
            </a:extLst>
          </p:cNvPr>
          <p:cNvSpPr txBox="1"/>
          <p:nvPr/>
        </p:nvSpPr>
        <p:spPr>
          <a:xfrm>
            <a:off x="7432801" y="4570581"/>
            <a:ext cx="4572000" cy="492896"/>
          </a:xfrm>
          <a:prstGeom prst="rect">
            <a:avLst/>
          </a:prstGeom>
          <a:solidFill>
            <a:schemeClr val="accent2">
              <a:lumMod val="40000"/>
              <a:lumOff val="60000"/>
            </a:schemeClr>
          </a:solidFill>
          <a:effectLst>
            <a:innerShdw blurRad="63500" dist="50800" dir="13500000">
              <a:prstClr val="black">
                <a:alpha val="50000"/>
              </a:prstClr>
            </a:innerShdw>
          </a:effectLst>
        </p:spPr>
        <p:txBody>
          <a:bodyPr vert="horz" wrap="square" lIns="0" tIns="72000" rIns="0" bIns="0" rtlCol="0">
            <a:noAutofit/>
          </a:bodyPr>
          <a:lstStyle/>
          <a:p>
            <a:pPr marL="153670">
              <a:lnSpc>
                <a:spcPct val="100000"/>
              </a:lnSpc>
              <a:spcBef>
                <a:spcPts val="765"/>
              </a:spcBef>
            </a:pPr>
            <a:r>
              <a:rPr lang="es-ES" sz="1100" dirty="0">
                <a:cs typeface="Carlito"/>
              </a:rPr>
              <a:t>Derrumbe del edificio que </a:t>
            </a:r>
            <a:r>
              <a:rPr lang="es-ES" sz="1100" spc="-5" dirty="0">
                <a:cs typeface="Carlito"/>
              </a:rPr>
              <a:t>obliga </a:t>
            </a:r>
            <a:r>
              <a:rPr lang="es-ES" sz="1100" dirty="0">
                <a:cs typeface="Carlito"/>
              </a:rPr>
              <a:t>al desalojo de la</a:t>
            </a:r>
            <a:r>
              <a:rPr lang="es-ES" sz="1100" spc="-130" dirty="0">
                <a:cs typeface="Carlito"/>
              </a:rPr>
              <a:t> </a:t>
            </a:r>
            <a:r>
              <a:rPr lang="es-ES" sz="1100" dirty="0">
                <a:cs typeface="Carlito"/>
              </a:rPr>
              <a:t>vivienda.</a:t>
            </a:r>
          </a:p>
        </p:txBody>
      </p:sp>
      <p:sp>
        <p:nvSpPr>
          <p:cNvPr id="256" name="object 16">
            <a:extLst>
              <a:ext uri="{FF2B5EF4-FFF2-40B4-BE49-F238E27FC236}">
                <a16:creationId xmlns:a16="http://schemas.microsoft.com/office/drawing/2014/main" id="{6D23B9A9-6B12-4F6D-9003-D5947EF505F3}"/>
              </a:ext>
            </a:extLst>
          </p:cNvPr>
          <p:cNvSpPr txBox="1"/>
          <p:nvPr/>
        </p:nvSpPr>
        <p:spPr>
          <a:xfrm>
            <a:off x="7432801" y="5215679"/>
            <a:ext cx="4572000" cy="492896"/>
          </a:xfrm>
          <a:prstGeom prst="rect">
            <a:avLst/>
          </a:prstGeom>
          <a:solidFill>
            <a:schemeClr val="accent2">
              <a:lumMod val="40000"/>
              <a:lumOff val="60000"/>
            </a:schemeClr>
          </a:solidFill>
          <a:effectLst>
            <a:innerShdw blurRad="63500" dist="50800" dir="13500000">
              <a:prstClr val="black">
                <a:alpha val="50000"/>
              </a:prstClr>
            </a:innerShdw>
          </a:effectLst>
        </p:spPr>
        <p:txBody>
          <a:bodyPr vert="horz" wrap="square" lIns="0" tIns="72000" rIns="0" bIns="0" rtlCol="0">
            <a:noAutofit/>
          </a:bodyPr>
          <a:lstStyle/>
          <a:p>
            <a:pPr marL="249554">
              <a:lnSpc>
                <a:spcPts val="1285"/>
              </a:lnSpc>
            </a:pPr>
            <a:r>
              <a:rPr lang="es-ES" sz="1100" spc="-5" dirty="0">
                <a:cs typeface="Carlito"/>
              </a:rPr>
              <a:t>Alojamiento alternativo </a:t>
            </a:r>
            <a:r>
              <a:rPr lang="es-ES" sz="1100" dirty="0">
                <a:cs typeface="Carlito"/>
              </a:rPr>
              <a:t>o </a:t>
            </a:r>
            <a:r>
              <a:rPr lang="es-ES" sz="1100" spc="-5" dirty="0">
                <a:cs typeface="Carlito"/>
              </a:rPr>
              <a:t>pago </a:t>
            </a:r>
            <a:r>
              <a:rPr lang="es-ES" sz="1100" dirty="0">
                <a:cs typeface="Carlito"/>
              </a:rPr>
              <a:t>de </a:t>
            </a:r>
            <a:r>
              <a:rPr lang="es-ES" sz="1100" spc="-5" dirty="0">
                <a:cs typeface="Carlito"/>
              </a:rPr>
              <a:t>alquileres </a:t>
            </a:r>
            <a:r>
              <a:rPr lang="es-ES" sz="1100" dirty="0">
                <a:cs typeface="Carlito"/>
              </a:rPr>
              <a:t>dejados</a:t>
            </a:r>
            <a:r>
              <a:rPr lang="es-ES" sz="1100" spc="-60" dirty="0">
                <a:cs typeface="Carlito"/>
              </a:rPr>
              <a:t> </a:t>
            </a:r>
            <a:r>
              <a:rPr lang="es-ES" sz="1100" dirty="0">
                <a:cs typeface="Carlito"/>
              </a:rPr>
              <a:t>de</a:t>
            </a:r>
          </a:p>
          <a:p>
            <a:pPr marL="1589405" marR="277495" indent="-1304925">
              <a:lnSpc>
                <a:spcPct val="100000"/>
              </a:lnSpc>
            </a:pPr>
            <a:r>
              <a:rPr lang="es-ES" sz="1100" spc="-5" dirty="0">
                <a:cs typeface="Carlito"/>
              </a:rPr>
              <a:t>percibir </a:t>
            </a:r>
            <a:r>
              <a:rPr lang="es-ES" sz="1100" dirty="0">
                <a:cs typeface="Carlito"/>
              </a:rPr>
              <a:t>cuando la vivienda </a:t>
            </a:r>
            <a:r>
              <a:rPr lang="es-ES" sz="1100" spc="-5" dirty="0">
                <a:cs typeface="Carlito"/>
              </a:rPr>
              <a:t>por </a:t>
            </a:r>
            <a:r>
              <a:rPr lang="es-ES" sz="1100" dirty="0">
                <a:cs typeface="Carlito"/>
              </a:rPr>
              <a:t>un </a:t>
            </a:r>
            <a:r>
              <a:rPr lang="es-ES" sz="1100" spc="-10" dirty="0">
                <a:cs typeface="Carlito"/>
              </a:rPr>
              <a:t>siniestro </a:t>
            </a:r>
            <a:r>
              <a:rPr lang="es-ES" sz="1100" spc="-5" dirty="0">
                <a:cs typeface="Carlito"/>
              </a:rPr>
              <a:t>cubierto </a:t>
            </a:r>
            <a:r>
              <a:rPr lang="es-ES" sz="1100" dirty="0">
                <a:cs typeface="Carlito"/>
              </a:rPr>
              <a:t>es  </a:t>
            </a:r>
            <a:r>
              <a:rPr lang="es-ES" sz="1100" spc="-5" dirty="0">
                <a:cs typeface="Carlito"/>
              </a:rPr>
              <a:t>inhabitable..</a:t>
            </a:r>
            <a:endParaRPr lang="es-ES" sz="1100" dirty="0">
              <a:cs typeface="Carlito"/>
            </a:endParaRPr>
          </a:p>
        </p:txBody>
      </p:sp>
      <p:pic>
        <p:nvPicPr>
          <p:cNvPr id="47" name="Picture 6" descr="Resultado de imagen de ir a inicio">
            <a:hlinkClick r:id="rId7" action="ppaction://hlinksldjump"/>
            <a:extLst>
              <a:ext uri="{FF2B5EF4-FFF2-40B4-BE49-F238E27FC236}">
                <a16:creationId xmlns:a16="http://schemas.microsoft.com/office/drawing/2014/main" id="{6188DD18-9FB2-4AB0-B938-C6F8C4A8E7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49" name="Rectángulo 48">
            <a:extLst>
              <a:ext uri="{FF2B5EF4-FFF2-40B4-BE49-F238E27FC236}">
                <a16:creationId xmlns:a16="http://schemas.microsoft.com/office/drawing/2014/main" id="{F5A8843C-A91D-4DDE-AD61-4C5D77017C3D}"/>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822483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esquinas redondeadas 24">
            <a:extLst>
              <a:ext uri="{FF2B5EF4-FFF2-40B4-BE49-F238E27FC236}">
                <a16:creationId xmlns:a16="http://schemas.microsoft.com/office/drawing/2014/main" id="{FA157D17-BA35-454A-B526-E52310AE014C}"/>
              </a:ext>
            </a:extLst>
          </p:cNvPr>
          <p:cNvSpPr/>
          <p:nvPr/>
        </p:nvSpPr>
        <p:spPr>
          <a:xfrm>
            <a:off x="2263366" y="134765"/>
            <a:ext cx="5739991" cy="41861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dirty="0">
                <a:solidFill>
                  <a:schemeClr val="bg1"/>
                </a:solidFill>
              </a:rPr>
              <a:t>APOYOS o ARGUMENTOS  - </a:t>
            </a:r>
            <a:r>
              <a:rPr lang="es-ES" b="1" dirty="0">
                <a:cs typeface="Arial"/>
              </a:rPr>
              <a:t>Garantías </a:t>
            </a:r>
            <a:r>
              <a:rPr lang="es-ES" b="1" spc="-5" dirty="0">
                <a:cs typeface="Arial"/>
              </a:rPr>
              <a:t>de </a:t>
            </a:r>
            <a:r>
              <a:rPr lang="es-ES" b="1" dirty="0">
                <a:cs typeface="Arial"/>
              </a:rPr>
              <a:t>uso</a:t>
            </a:r>
            <a:r>
              <a:rPr lang="es-ES" b="1" spc="-80" dirty="0">
                <a:cs typeface="Arial"/>
              </a:rPr>
              <a:t> </a:t>
            </a:r>
            <a:r>
              <a:rPr lang="es-ES" b="1" dirty="0">
                <a:cs typeface="Arial"/>
              </a:rPr>
              <a:t>frecuente</a:t>
            </a:r>
            <a:endParaRPr lang="es-ES" b="1" dirty="0">
              <a:solidFill>
                <a:schemeClr val="bg1"/>
              </a:solidFill>
            </a:endParaRPr>
          </a:p>
        </p:txBody>
      </p:sp>
      <p:pic>
        <p:nvPicPr>
          <p:cNvPr id="12" name="Imagen 11">
            <a:extLst>
              <a:ext uri="{FF2B5EF4-FFF2-40B4-BE49-F238E27FC236}">
                <a16:creationId xmlns:a16="http://schemas.microsoft.com/office/drawing/2014/main" id="{E02154B7-A89A-4498-9557-C593F6997200}"/>
              </a:ext>
            </a:extLst>
          </p:cNvPr>
          <p:cNvPicPr>
            <a:picLocks noChangeAspect="1"/>
          </p:cNvPicPr>
          <p:nvPr/>
        </p:nvPicPr>
        <p:blipFill>
          <a:blip r:embed="rId3"/>
          <a:stretch>
            <a:fillRect/>
          </a:stretch>
        </p:blipFill>
        <p:spPr>
          <a:xfrm>
            <a:off x="136407" y="27159"/>
            <a:ext cx="1054469" cy="382357"/>
          </a:xfrm>
          <a:prstGeom prst="rect">
            <a:avLst/>
          </a:prstGeom>
        </p:spPr>
      </p:pic>
      <p:sp>
        <p:nvSpPr>
          <p:cNvPr id="13" name="Botón de acción: ir hacia delante o siguiente 12">
            <a:hlinkClick r:id="" action="ppaction://hlinkshowjump?jump=nextslide" highlightClick="1"/>
            <a:extLst>
              <a:ext uri="{FF2B5EF4-FFF2-40B4-BE49-F238E27FC236}">
                <a16:creationId xmlns:a16="http://schemas.microsoft.com/office/drawing/2014/main" id="{1FD67663-3853-4FB3-94AE-4716303830CA}"/>
              </a:ext>
            </a:extLst>
          </p:cNvPr>
          <p:cNvSpPr/>
          <p:nvPr/>
        </p:nvSpPr>
        <p:spPr>
          <a:xfrm>
            <a:off x="11590151" y="6597788"/>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Botón de acción: ir hacia atrás o anterior 13">
            <a:hlinkClick r:id="" action="ppaction://hlinkshowjump?jump=previousslide" highlightClick="1"/>
            <a:extLst>
              <a:ext uri="{FF2B5EF4-FFF2-40B4-BE49-F238E27FC236}">
                <a16:creationId xmlns:a16="http://schemas.microsoft.com/office/drawing/2014/main" id="{A1753467-8CE0-42BC-94F3-0A44C65B556E}"/>
              </a:ext>
            </a:extLst>
          </p:cNvPr>
          <p:cNvSpPr/>
          <p:nvPr/>
        </p:nvSpPr>
        <p:spPr>
          <a:xfrm>
            <a:off x="72428" y="6568774"/>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0 Imagen">
            <a:hlinkClick r:id="rId4" action="ppaction://hlinksldjump"/>
            <a:extLst>
              <a:ext uri="{FF2B5EF4-FFF2-40B4-BE49-F238E27FC236}">
                <a16:creationId xmlns:a16="http://schemas.microsoft.com/office/drawing/2014/main" id="{7FC352BA-C239-47C6-9EBC-25287C17A03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pic>
        <p:nvPicPr>
          <p:cNvPr id="18" name="Imagen 17" descr="Imagen que contiene Texto&#10;&#10;Descripción generada automáticamente">
            <a:extLst>
              <a:ext uri="{FF2B5EF4-FFF2-40B4-BE49-F238E27FC236}">
                <a16:creationId xmlns:a16="http://schemas.microsoft.com/office/drawing/2014/main" id="{0FB946FC-4FDD-41D3-A883-21BEE14A64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695" y="31894"/>
            <a:ext cx="1408942" cy="453951"/>
          </a:xfrm>
          <a:prstGeom prst="rect">
            <a:avLst/>
          </a:prstGeom>
          <a:solidFill>
            <a:schemeClr val="bg1"/>
          </a:solidFill>
        </p:spPr>
      </p:pic>
      <p:sp>
        <p:nvSpPr>
          <p:cNvPr id="263" name="object 3">
            <a:extLst>
              <a:ext uri="{FF2B5EF4-FFF2-40B4-BE49-F238E27FC236}">
                <a16:creationId xmlns:a16="http://schemas.microsoft.com/office/drawing/2014/main" id="{7EBA68AC-EAF3-4BF7-95C9-5AEA69663449}"/>
              </a:ext>
            </a:extLst>
          </p:cNvPr>
          <p:cNvSpPr txBox="1"/>
          <p:nvPr/>
        </p:nvSpPr>
        <p:spPr>
          <a:xfrm>
            <a:off x="541121" y="661644"/>
            <a:ext cx="10799471" cy="497572"/>
          </a:xfrm>
          <a:prstGeom prst="rect">
            <a:avLst/>
          </a:prstGeom>
        </p:spPr>
        <p:txBody>
          <a:bodyPr vert="horz" wrap="square" lIns="0" tIns="66040" rIns="0" bIns="0" rtlCol="0">
            <a:spAutoFit/>
          </a:bodyPr>
          <a:lstStyle/>
          <a:p>
            <a:pPr marL="12700">
              <a:lnSpc>
                <a:spcPct val="100000"/>
              </a:lnSpc>
              <a:spcBef>
                <a:spcPts val="520"/>
              </a:spcBef>
            </a:pPr>
            <a:r>
              <a:rPr lang="es-ES" sz="1400" b="1" dirty="0">
                <a:cs typeface="Arial"/>
              </a:rPr>
              <a:t>Garantías </a:t>
            </a:r>
            <a:r>
              <a:rPr lang="es-ES" sz="1400" b="1" spc="-5" dirty="0">
                <a:cs typeface="Arial"/>
              </a:rPr>
              <a:t>de </a:t>
            </a:r>
            <a:r>
              <a:rPr lang="es-ES" sz="1400" b="1" dirty="0">
                <a:cs typeface="Arial"/>
              </a:rPr>
              <a:t>uso</a:t>
            </a:r>
            <a:r>
              <a:rPr lang="es-ES" sz="1400" b="1" spc="-80" dirty="0">
                <a:cs typeface="Arial"/>
              </a:rPr>
              <a:t> </a:t>
            </a:r>
            <a:r>
              <a:rPr lang="es-ES" sz="1400" b="1" dirty="0">
                <a:cs typeface="Arial"/>
              </a:rPr>
              <a:t>frecuente: </a:t>
            </a:r>
            <a:r>
              <a:rPr lang="es-ES" sz="1400" dirty="0">
                <a:solidFill>
                  <a:srgbClr val="9A938F"/>
                </a:solidFill>
                <a:cs typeface="Arial"/>
              </a:rPr>
              <a:t>Protegen a la vivienda y al Asegurado de las situaciones más frecuentes y comunes. Representan el 65% de los siniestros declarados (ICEA 2020)</a:t>
            </a:r>
          </a:p>
        </p:txBody>
      </p:sp>
      <p:sp>
        <p:nvSpPr>
          <p:cNvPr id="272" name="object 16">
            <a:extLst>
              <a:ext uri="{FF2B5EF4-FFF2-40B4-BE49-F238E27FC236}">
                <a16:creationId xmlns:a16="http://schemas.microsoft.com/office/drawing/2014/main" id="{579FEBA5-862A-4293-BA10-C82D4D1C7ECF}"/>
              </a:ext>
            </a:extLst>
          </p:cNvPr>
          <p:cNvSpPr txBox="1"/>
          <p:nvPr/>
        </p:nvSpPr>
        <p:spPr>
          <a:xfrm>
            <a:off x="621791" y="2312289"/>
            <a:ext cx="2161540" cy="612000"/>
          </a:xfrm>
          <a:prstGeom prst="rect">
            <a:avLst/>
          </a:prstGeom>
          <a:solidFill>
            <a:srgbClr val="DAE2F3"/>
          </a:solidFill>
          <a:effectLst>
            <a:innerShdw blurRad="63500" dist="50800" dir="13500000">
              <a:prstClr val="black">
                <a:alpha val="50000"/>
              </a:prstClr>
            </a:innerShdw>
          </a:effectLst>
        </p:spPr>
        <p:txBody>
          <a:bodyPr vert="horz" wrap="square" lIns="0" tIns="2540" rIns="0" bIns="0" rtlCol="0">
            <a:spAutoFit/>
          </a:bodyPr>
          <a:lstStyle/>
          <a:p>
            <a:pPr>
              <a:lnSpc>
                <a:spcPct val="100000"/>
              </a:lnSpc>
              <a:spcBef>
                <a:spcPts val="20"/>
              </a:spcBef>
            </a:pPr>
            <a:endParaRPr sz="1400" dirty="0">
              <a:cs typeface="Times New Roman"/>
            </a:endParaRPr>
          </a:p>
          <a:p>
            <a:pPr marL="587375">
              <a:lnSpc>
                <a:spcPct val="100000"/>
              </a:lnSpc>
            </a:pPr>
            <a:r>
              <a:rPr sz="1200" dirty="0">
                <a:cs typeface="Carlito"/>
              </a:rPr>
              <a:t>Daños </a:t>
            </a:r>
            <a:r>
              <a:rPr sz="1200" spc="-5" dirty="0">
                <a:cs typeface="Carlito"/>
              </a:rPr>
              <a:t>por</a:t>
            </a:r>
            <a:r>
              <a:rPr sz="1200" spc="-25" dirty="0">
                <a:cs typeface="Carlito"/>
              </a:rPr>
              <a:t> </a:t>
            </a:r>
            <a:r>
              <a:rPr sz="1200" dirty="0">
                <a:cs typeface="Carlito"/>
              </a:rPr>
              <a:t>Agua</a:t>
            </a:r>
          </a:p>
        </p:txBody>
      </p:sp>
      <p:sp>
        <p:nvSpPr>
          <p:cNvPr id="273" name="object 17">
            <a:extLst>
              <a:ext uri="{FF2B5EF4-FFF2-40B4-BE49-F238E27FC236}">
                <a16:creationId xmlns:a16="http://schemas.microsoft.com/office/drawing/2014/main" id="{E5400FD1-11D6-4EE6-BA22-76B0C9E65AD2}"/>
              </a:ext>
            </a:extLst>
          </p:cNvPr>
          <p:cNvSpPr/>
          <p:nvPr/>
        </p:nvSpPr>
        <p:spPr>
          <a:xfrm>
            <a:off x="3204823" y="2512227"/>
            <a:ext cx="305435" cy="214629"/>
          </a:xfrm>
          <a:custGeom>
            <a:avLst/>
            <a:gdLst/>
            <a:ahLst/>
            <a:cxnLst/>
            <a:rect l="l" t="t" r="r" b="b"/>
            <a:pathLst>
              <a:path w="305435" h="214630">
                <a:moveTo>
                  <a:pt x="278543" y="0"/>
                </a:moveTo>
                <a:lnTo>
                  <a:pt x="109369" y="159631"/>
                </a:lnTo>
                <a:lnTo>
                  <a:pt x="28085" y="76517"/>
                </a:lnTo>
                <a:lnTo>
                  <a:pt x="0" y="103232"/>
                </a:lnTo>
                <a:lnTo>
                  <a:pt x="108047" y="214051"/>
                </a:lnTo>
                <a:lnTo>
                  <a:pt x="136463" y="187666"/>
                </a:lnTo>
                <a:lnTo>
                  <a:pt x="305307" y="27704"/>
                </a:lnTo>
                <a:lnTo>
                  <a:pt x="278543" y="0"/>
                </a:lnTo>
                <a:close/>
              </a:path>
            </a:pathLst>
          </a:custGeom>
          <a:solidFill>
            <a:srgbClr val="33CC33"/>
          </a:solidFill>
        </p:spPr>
        <p:txBody>
          <a:bodyPr wrap="square" lIns="0" tIns="0" rIns="0" bIns="0" rtlCol="0"/>
          <a:lstStyle/>
          <a:p>
            <a:endParaRPr/>
          </a:p>
        </p:txBody>
      </p:sp>
      <p:sp>
        <p:nvSpPr>
          <p:cNvPr id="274" name="object 18">
            <a:extLst>
              <a:ext uri="{FF2B5EF4-FFF2-40B4-BE49-F238E27FC236}">
                <a16:creationId xmlns:a16="http://schemas.microsoft.com/office/drawing/2014/main" id="{6C1D5BC4-3497-4DC3-BB2F-9C3AB765A22D}"/>
              </a:ext>
            </a:extLst>
          </p:cNvPr>
          <p:cNvSpPr/>
          <p:nvPr/>
        </p:nvSpPr>
        <p:spPr>
          <a:xfrm>
            <a:off x="4811119" y="2498511"/>
            <a:ext cx="305435" cy="214629"/>
          </a:xfrm>
          <a:custGeom>
            <a:avLst/>
            <a:gdLst/>
            <a:ahLst/>
            <a:cxnLst/>
            <a:rect l="l" t="t" r="r" b="b"/>
            <a:pathLst>
              <a:path w="305435" h="214630">
                <a:moveTo>
                  <a:pt x="278543" y="0"/>
                </a:moveTo>
                <a:lnTo>
                  <a:pt x="109369" y="159631"/>
                </a:lnTo>
                <a:lnTo>
                  <a:pt x="28085" y="76517"/>
                </a:lnTo>
                <a:lnTo>
                  <a:pt x="0" y="103232"/>
                </a:lnTo>
                <a:lnTo>
                  <a:pt x="108047" y="214051"/>
                </a:lnTo>
                <a:lnTo>
                  <a:pt x="136463" y="187666"/>
                </a:lnTo>
                <a:lnTo>
                  <a:pt x="305307" y="27704"/>
                </a:lnTo>
                <a:lnTo>
                  <a:pt x="278543" y="0"/>
                </a:lnTo>
                <a:close/>
              </a:path>
            </a:pathLst>
          </a:custGeom>
          <a:solidFill>
            <a:srgbClr val="33CC33"/>
          </a:solidFill>
        </p:spPr>
        <p:txBody>
          <a:bodyPr wrap="square" lIns="0" tIns="0" rIns="0" bIns="0" rtlCol="0"/>
          <a:lstStyle/>
          <a:p>
            <a:endParaRPr/>
          </a:p>
        </p:txBody>
      </p:sp>
      <p:sp>
        <p:nvSpPr>
          <p:cNvPr id="275" name="object 19">
            <a:extLst>
              <a:ext uri="{FF2B5EF4-FFF2-40B4-BE49-F238E27FC236}">
                <a16:creationId xmlns:a16="http://schemas.microsoft.com/office/drawing/2014/main" id="{E31D30AE-A726-4396-88F0-7778A95DD8EA}"/>
              </a:ext>
            </a:extLst>
          </p:cNvPr>
          <p:cNvSpPr/>
          <p:nvPr/>
        </p:nvSpPr>
        <p:spPr>
          <a:xfrm>
            <a:off x="6181195" y="2480223"/>
            <a:ext cx="305435" cy="214629"/>
          </a:xfrm>
          <a:custGeom>
            <a:avLst/>
            <a:gdLst/>
            <a:ahLst/>
            <a:cxnLst/>
            <a:rect l="l" t="t" r="r" b="b"/>
            <a:pathLst>
              <a:path w="305435" h="214630">
                <a:moveTo>
                  <a:pt x="278543" y="0"/>
                </a:moveTo>
                <a:lnTo>
                  <a:pt x="109369" y="159631"/>
                </a:lnTo>
                <a:lnTo>
                  <a:pt x="28085" y="76517"/>
                </a:lnTo>
                <a:lnTo>
                  <a:pt x="0" y="103232"/>
                </a:lnTo>
                <a:lnTo>
                  <a:pt x="108047" y="214051"/>
                </a:lnTo>
                <a:lnTo>
                  <a:pt x="136463" y="187666"/>
                </a:lnTo>
                <a:lnTo>
                  <a:pt x="305307" y="27704"/>
                </a:lnTo>
                <a:lnTo>
                  <a:pt x="278543" y="0"/>
                </a:lnTo>
                <a:close/>
              </a:path>
            </a:pathLst>
          </a:custGeom>
          <a:solidFill>
            <a:srgbClr val="33CC33"/>
          </a:solidFill>
        </p:spPr>
        <p:txBody>
          <a:bodyPr wrap="square" lIns="0" tIns="0" rIns="0" bIns="0" rtlCol="0"/>
          <a:lstStyle/>
          <a:p>
            <a:endParaRPr/>
          </a:p>
        </p:txBody>
      </p:sp>
      <p:sp>
        <p:nvSpPr>
          <p:cNvPr id="279" name="object 23">
            <a:extLst>
              <a:ext uri="{FF2B5EF4-FFF2-40B4-BE49-F238E27FC236}">
                <a16:creationId xmlns:a16="http://schemas.microsoft.com/office/drawing/2014/main" id="{6A097ACE-50FB-437C-9765-580BFFAB6A33}"/>
              </a:ext>
            </a:extLst>
          </p:cNvPr>
          <p:cNvSpPr txBox="1"/>
          <p:nvPr/>
        </p:nvSpPr>
        <p:spPr>
          <a:xfrm>
            <a:off x="7101840" y="2316859"/>
            <a:ext cx="4893945" cy="612000"/>
          </a:xfrm>
          <a:prstGeom prst="rect">
            <a:avLst/>
          </a:prstGeom>
          <a:solidFill>
            <a:srgbClr val="DAE2F3"/>
          </a:solidFill>
          <a:effectLst>
            <a:innerShdw blurRad="63500" dist="50800" dir="13500000">
              <a:prstClr val="black">
                <a:alpha val="50000"/>
              </a:prstClr>
            </a:innerShdw>
          </a:effectLst>
        </p:spPr>
        <p:txBody>
          <a:bodyPr vert="horz" wrap="square" lIns="0" tIns="48260" rIns="0" bIns="0" rtlCol="0">
            <a:spAutoFit/>
          </a:bodyPr>
          <a:lstStyle/>
          <a:p>
            <a:pPr marL="193040" marR="182245" indent="-635" algn="ctr">
              <a:lnSpc>
                <a:spcPct val="100000"/>
              </a:lnSpc>
              <a:spcBef>
                <a:spcPts val="380"/>
              </a:spcBef>
            </a:pPr>
            <a:r>
              <a:rPr sz="1100" dirty="0">
                <a:cs typeface="Carlito"/>
              </a:rPr>
              <a:t>Rotura </a:t>
            </a:r>
            <a:r>
              <a:rPr sz="1100" spc="-5" dirty="0">
                <a:cs typeface="Carlito"/>
              </a:rPr>
              <a:t>de una </a:t>
            </a:r>
            <a:r>
              <a:rPr sz="1100" dirty="0">
                <a:cs typeface="Carlito"/>
              </a:rPr>
              <a:t>tubería </a:t>
            </a:r>
            <a:r>
              <a:rPr sz="1100" spc="-5" dirty="0">
                <a:cs typeface="Carlito"/>
              </a:rPr>
              <a:t>que </a:t>
            </a:r>
            <a:r>
              <a:rPr sz="1100" dirty="0">
                <a:cs typeface="Carlito"/>
              </a:rPr>
              <a:t>afecta además al piso </a:t>
            </a:r>
            <a:r>
              <a:rPr sz="1100" spc="-5" dirty="0">
                <a:cs typeface="Carlito"/>
              </a:rPr>
              <a:t>de </a:t>
            </a:r>
            <a:r>
              <a:rPr sz="1100" dirty="0">
                <a:cs typeface="Carlito"/>
              </a:rPr>
              <a:t>abajo. </a:t>
            </a:r>
            <a:r>
              <a:rPr sz="1100" spc="-5" dirty="0">
                <a:cs typeface="Carlito"/>
              </a:rPr>
              <a:t>Están </a:t>
            </a:r>
            <a:r>
              <a:rPr sz="1100" dirty="0">
                <a:cs typeface="Carlito"/>
              </a:rPr>
              <a:t>cubiertos los  gastos </a:t>
            </a:r>
            <a:r>
              <a:rPr sz="1100" spc="-5" dirty="0">
                <a:cs typeface="Carlito"/>
              </a:rPr>
              <a:t>de localización </a:t>
            </a:r>
            <a:r>
              <a:rPr sz="1100" dirty="0">
                <a:cs typeface="Carlito"/>
              </a:rPr>
              <a:t>y reparación </a:t>
            </a:r>
            <a:r>
              <a:rPr sz="1100" spc="-5" dirty="0">
                <a:cs typeface="Carlito"/>
              </a:rPr>
              <a:t>de </a:t>
            </a:r>
            <a:r>
              <a:rPr sz="1100" dirty="0">
                <a:cs typeface="Carlito"/>
              </a:rPr>
              <a:t>la avería. Incluye </a:t>
            </a:r>
            <a:r>
              <a:rPr sz="1100" spc="-5" dirty="0">
                <a:cs typeface="Carlito"/>
              </a:rPr>
              <a:t>filtraciones </a:t>
            </a:r>
            <a:r>
              <a:rPr sz="1100" dirty="0">
                <a:cs typeface="Carlito"/>
              </a:rPr>
              <a:t>por </a:t>
            </a:r>
            <a:r>
              <a:rPr sz="1100" spc="-5" dirty="0">
                <a:cs typeface="Carlito"/>
              </a:rPr>
              <a:t>agua</a:t>
            </a:r>
            <a:r>
              <a:rPr sz="1100" spc="-85" dirty="0">
                <a:cs typeface="Carlito"/>
              </a:rPr>
              <a:t> </a:t>
            </a:r>
            <a:r>
              <a:rPr sz="1100" spc="-5" dirty="0">
                <a:cs typeface="Carlito"/>
              </a:rPr>
              <a:t>de  lluvia (si no </a:t>
            </a:r>
            <a:r>
              <a:rPr sz="1100" dirty="0">
                <a:cs typeface="Carlito"/>
              </a:rPr>
              <a:t>es por </a:t>
            </a:r>
            <a:r>
              <a:rPr sz="1100" spc="-5" dirty="0">
                <a:cs typeface="Carlito"/>
              </a:rPr>
              <a:t>falta de </a:t>
            </a:r>
            <a:r>
              <a:rPr sz="1100" dirty="0">
                <a:cs typeface="Carlito"/>
              </a:rPr>
              <a:t>reparación o</a:t>
            </a:r>
            <a:r>
              <a:rPr sz="1100" spc="-60" dirty="0">
                <a:cs typeface="Carlito"/>
              </a:rPr>
              <a:t> </a:t>
            </a:r>
            <a:r>
              <a:rPr sz="1100" spc="-5" dirty="0">
                <a:cs typeface="Carlito"/>
              </a:rPr>
              <a:t>conservación).</a:t>
            </a:r>
            <a:endParaRPr sz="1100">
              <a:cs typeface="Carlito"/>
            </a:endParaRPr>
          </a:p>
        </p:txBody>
      </p:sp>
      <p:sp>
        <p:nvSpPr>
          <p:cNvPr id="283" name="object 27">
            <a:extLst>
              <a:ext uri="{FF2B5EF4-FFF2-40B4-BE49-F238E27FC236}">
                <a16:creationId xmlns:a16="http://schemas.microsoft.com/office/drawing/2014/main" id="{0E358DD0-75EA-4AC2-8379-E19AA643D48F}"/>
              </a:ext>
            </a:extLst>
          </p:cNvPr>
          <p:cNvSpPr txBox="1"/>
          <p:nvPr/>
        </p:nvSpPr>
        <p:spPr>
          <a:xfrm>
            <a:off x="621791" y="3077335"/>
            <a:ext cx="2161540" cy="432000"/>
          </a:xfrm>
          <a:prstGeom prst="rect">
            <a:avLst/>
          </a:prstGeom>
          <a:solidFill>
            <a:srgbClr val="DAE2F3"/>
          </a:solidFill>
          <a:effectLst>
            <a:innerShdw blurRad="63500" dist="50800" dir="13500000">
              <a:prstClr val="black">
                <a:alpha val="50000"/>
              </a:prstClr>
            </a:innerShdw>
          </a:effectLst>
        </p:spPr>
        <p:txBody>
          <a:bodyPr vert="horz" wrap="square" lIns="0" tIns="27940" rIns="0" bIns="0" rtlCol="0">
            <a:spAutoFit/>
          </a:bodyPr>
          <a:lstStyle/>
          <a:p>
            <a:pPr marL="716915" marR="323215" indent="-388620">
              <a:lnSpc>
                <a:spcPct val="100000"/>
              </a:lnSpc>
              <a:spcBef>
                <a:spcPts val="220"/>
              </a:spcBef>
            </a:pPr>
            <a:r>
              <a:rPr sz="1200" dirty="0">
                <a:cs typeface="Carlito"/>
              </a:rPr>
              <a:t>Daños </a:t>
            </a:r>
            <a:r>
              <a:rPr sz="1200" spc="-5" dirty="0">
                <a:cs typeface="Carlito"/>
              </a:rPr>
              <a:t>producidos por</a:t>
            </a:r>
            <a:r>
              <a:rPr sz="1200" spc="-110" dirty="0">
                <a:cs typeface="Carlito"/>
              </a:rPr>
              <a:t> </a:t>
            </a:r>
            <a:r>
              <a:rPr sz="1200" dirty="0">
                <a:cs typeface="Carlito"/>
              </a:rPr>
              <a:t>la  </a:t>
            </a:r>
            <a:r>
              <a:rPr sz="1200" spc="-5" dirty="0">
                <a:cs typeface="Carlito"/>
              </a:rPr>
              <a:t>electricidad</a:t>
            </a:r>
            <a:endParaRPr sz="1200" dirty="0">
              <a:cs typeface="Carlito"/>
            </a:endParaRPr>
          </a:p>
        </p:txBody>
      </p:sp>
      <p:sp>
        <p:nvSpPr>
          <p:cNvPr id="284" name="object 28">
            <a:extLst>
              <a:ext uri="{FF2B5EF4-FFF2-40B4-BE49-F238E27FC236}">
                <a16:creationId xmlns:a16="http://schemas.microsoft.com/office/drawing/2014/main" id="{B7C2FC5B-C853-4B67-8238-01919183BE2E}"/>
              </a:ext>
            </a:extLst>
          </p:cNvPr>
          <p:cNvSpPr/>
          <p:nvPr/>
        </p:nvSpPr>
        <p:spPr>
          <a:xfrm>
            <a:off x="3195679" y="3178215"/>
            <a:ext cx="305435" cy="214629"/>
          </a:xfrm>
          <a:custGeom>
            <a:avLst/>
            <a:gdLst/>
            <a:ahLst/>
            <a:cxnLst/>
            <a:rect l="l" t="t" r="r" b="b"/>
            <a:pathLst>
              <a:path w="305435" h="214630">
                <a:moveTo>
                  <a:pt x="278543" y="0"/>
                </a:moveTo>
                <a:lnTo>
                  <a:pt x="109369" y="159631"/>
                </a:lnTo>
                <a:lnTo>
                  <a:pt x="28085" y="76517"/>
                </a:lnTo>
                <a:lnTo>
                  <a:pt x="0" y="103232"/>
                </a:lnTo>
                <a:lnTo>
                  <a:pt x="108047" y="214051"/>
                </a:lnTo>
                <a:lnTo>
                  <a:pt x="136463" y="187666"/>
                </a:lnTo>
                <a:lnTo>
                  <a:pt x="305307" y="27704"/>
                </a:lnTo>
                <a:lnTo>
                  <a:pt x="278543" y="0"/>
                </a:lnTo>
                <a:close/>
              </a:path>
            </a:pathLst>
          </a:custGeom>
          <a:solidFill>
            <a:srgbClr val="33CC33"/>
          </a:solidFill>
        </p:spPr>
        <p:txBody>
          <a:bodyPr wrap="square" lIns="0" tIns="0" rIns="0" bIns="0" rtlCol="0"/>
          <a:lstStyle/>
          <a:p>
            <a:endParaRPr/>
          </a:p>
        </p:txBody>
      </p:sp>
      <p:sp>
        <p:nvSpPr>
          <p:cNvPr id="285" name="object 29">
            <a:extLst>
              <a:ext uri="{FF2B5EF4-FFF2-40B4-BE49-F238E27FC236}">
                <a16:creationId xmlns:a16="http://schemas.microsoft.com/office/drawing/2014/main" id="{8EA70099-FC17-42F1-9A0D-7CEB628E04A2}"/>
              </a:ext>
            </a:extLst>
          </p:cNvPr>
          <p:cNvSpPr/>
          <p:nvPr/>
        </p:nvSpPr>
        <p:spPr>
          <a:xfrm>
            <a:off x="4801975" y="3164499"/>
            <a:ext cx="305435" cy="214629"/>
          </a:xfrm>
          <a:custGeom>
            <a:avLst/>
            <a:gdLst/>
            <a:ahLst/>
            <a:cxnLst/>
            <a:rect l="l" t="t" r="r" b="b"/>
            <a:pathLst>
              <a:path w="305435" h="214630">
                <a:moveTo>
                  <a:pt x="278543" y="0"/>
                </a:moveTo>
                <a:lnTo>
                  <a:pt x="109369" y="159631"/>
                </a:lnTo>
                <a:lnTo>
                  <a:pt x="28085" y="76517"/>
                </a:lnTo>
                <a:lnTo>
                  <a:pt x="0" y="103232"/>
                </a:lnTo>
                <a:lnTo>
                  <a:pt x="108047" y="214051"/>
                </a:lnTo>
                <a:lnTo>
                  <a:pt x="136463" y="187666"/>
                </a:lnTo>
                <a:lnTo>
                  <a:pt x="305307" y="27704"/>
                </a:lnTo>
                <a:lnTo>
                  <a:pt x="278543" y="0"/>
                </a:lnTo>
                <a:close/>
              </a:path>
            </a:pathLst>
          </a:custGeom>
          <a:solidFill>
            <a:srgbClr val="33CC33"/>
          </a:solidFill>
        </p:spPr>
        <p:txBody>
          <a:bodyPr wrap="square" lIns="0" tIns="0" rIns="0" bIns="0" rtlCol="0"/>
          <a:lstStyle/>
          <a:p>
            <a:endParaRPr/>
          </a:p>
        </p:txBody>
      </p:sp>
      <p:sp>
        <p:nvSpPr>
          <p:cNvPr id="286" name="object 30">
            <a:extLst>
              <a:ext uri="{FF2B5EF4-FFF2-40B4-BE49-F238E27FC236}">
                <a16:creationId xmlns:a16="http://schemas.microsoft.com/office/drawing/2014/main" id="{6324C5AF-E5B8-49B9-8725-0D53EF5CD078}"/>
              </a:ext>
            </a:extLst>
          </p:cNvPr>
          <p:cNvSpPr/>
          <p:nvPr/>
        </p:nvSpPr>
        <p:spPr>
          <a:xfrm>
            <a:off x="6170555" y="3146211"/>
            <a:ext cx="307340" cy="214629"/>
          </a:xfrm>
          <a:custGeom>
            <a:avLst/>
            <a:gdLst/>
            <a:ahLst/>
            <a:cxnLst/>
            <a:rect l="l" t="t" r="r" b="b"/>
            <a:pathLst>
              <a:path w="307339" h="214630">
                <a:moveTo>
                  <a:pt x="279877" y="0"/>
                </a:moveTo>
                <a:lnTo>
                  <a:pt x="109892" y="159631"/>
                </a:lnTo>
                <a:lnTo>
                  <a:pt x="28220" y="76517"/>
                </a:lnTo>
                <a:lnTo>
                  <a:pt x="0" y="103232"/>
                </a:lnTo>
                <a:lnTo>
                  <a:pt x="108564" y="214051"/>
                </a:lnTo>
                <a:lnTo>
                  <a:pt x="137116" y="187666"/>
                </a:lnTo>
                <a:lnTo>
                  <a:pt x="306769" y="27704"/>
                </a:lnTo>
                <a:lnTo>
                  <a:pt x="279877" y="0"/>
                </a:lnTo>
                <a:close/>
              </a:path>
            </a:pathLst>
          </a:custGeom>
          <a:solidFill>
            <a:srgbClr val="33CC33"/>
          </a:solidFill>
        </p:spPr>
        <p:txBody>
          <a:bodyPr wrap="square" lIns="0" tIns="0" rIns="0" bIns="0" rtlCol="0"/>
          <a:lstStyle/>
          <a:p>
            <a:endParaRPr/>
          </a:p>
        </p:txBody>
      </p:sp>
      <p:sp>
        <p:nvSpPr>
          <p:cNvPr id="290" name="object 34">
            <a:extLst>
              <a:ext uri="{FF2B5EF4-FFF2-40B4-BE49-F238E27FC236}">
                <a16:creationId xmlns:a16="http://schemas.microsoft.com/office/drawing/2014/main" id="{72198F27-43B4-4C5D-942A-1154A38F85E5}"/>
              </a:ext>
            </a:extLst>
          </p:cNvPr>
          <p:cNvSpPr txBox="1"/>
          <p:nvPr/>
        </p:nvSpPr>
        <p:spPr>
          <a:xfrm>
            <a:off x="7101840" y="3074289"/>
            <a:ext cx="4893945" cy="396000"/>
          </a:xfrm>
          <a:prstGeom prst="rect">
            <a:avLst/>
          </a:prstGeom>
          <a:solidFill>
            <a:srgbClr val="DAE2F3"/>
          </a:solidFill>
          <a:effectLst>
            <a:innerShdw blurRad="63500" dist="50800" dir="13500000">
              <a:prstClr val="black">
                <a:alpha val="50000"/>
              </a:prstClr>
            </a:innerShdw>
          </a:effectLst>
        </p:spPr>
        <p:txBody>
          <a:bodyPr vert="horz" wrap="square" lIns="0" tIns="3175" rIns="0" bIns="0" rtlCol="0">
            <a:spAutoFit/>
          </a:bodyPr>
          <a:lstStyle/>
          <a:p>
            <a:pPr>
              <a:lnSpc>
                <a:spcPct val="100000"/>
              </a:lnSpc>
              <a:spcBef>
                <a:spcPts val="25"/>
              </a:spcBef>
            </a:pPr>
            <a:endParaRPr sz="850" dirty="0">
              <a:cs typeface="Times New Roman"/>
            </a:endParaRPr>
          </a:p>
          <a:p>
            <a:pPr marL="194945">
              <a:lnSpc>
                <a:spcPct val="100000"/>
              </a:lnSpc>
            </a:pPr>
            <a:r>
              <a:rPr sz="1100" dirty="0">
                <a:cs typeface="Carlito"/>
              </a:rPr>
              <a:t>Un</a:t>
            </a:r>
            <a:r>
              <a:rPr sz="1100" spc="-15" dirty="0">
                <a:cs typeface="Carlito"/>
              </a:rPr>
              <a:t> </a:t>
            </a:r>
            <a:r>
              <a:rPr sz="1100" dirty="0">
                <a:cs typeface="Carlito"/>
              </a:rPr>
              <a:t>pico</a:t>
            </a:r>
            <a:r>
              <a:rPr sz="1100" spc="-20" dirty="0">
                <a:cs typeface="Carlito"/>
              </a:rPr>
              <a:t> </a:t>
            </a:r>
            <a:r>
              <a:rPr sz="1100" dirty="0">
                <a:cs typeface="Carlito"/>
              </a:rPr>
              <a:t>de </a:t>
            </a:r>
            <a:r>
              <a:rPr sz="1100" spc="-5" dirty="0">
                <a:cs typeface="Carlito"/>
              </a:rPr>
              <a:t>tensión</a:t>
            </a:r>
            <a:r>
              <a:rPr sz="1100" spc="-35" dirty="0">
                <a:cs typeface="Carlito"/>
              </a:rPr>
              <a:t> </a:t>
            </a:r>
            <a:r>
              <a:rPr sz="1100" dirty="0">
                <a:cs typeface="Carlito"/>
              </a:rPr>
              <a:t>produce</a:t>
            </a:r>
            <a:r>
              <a:rPr sz="1100" spc="-20" dirty="0">
                <a:cs typeface="Carlito"/>
              </a:rPr>
              <a:t> </a:t>
            </a:r>
            <a:r>
              <a:rPr sz="1100" spc="-5" dirty="0">
                <a:cs typeface="Carlito"/>
              </a:rPr>
              <a:t>una</a:t>
            </a:r>
            <a:r>
              <a:rPr sz="1100" spc="-15" dirty="0">
                <a:cs typeface="Carlito"/>
              </a:rPr>
              <a:t> </a:t>
            </a:r>
            <a:r>
              <a:rPr sz="1100" dirty="0">
                <a:cs typeface="Carlito"/>
              </a:rPr>
              <a:t>avería</a:t>
            </a:r>
            <a:r>
              <a:rPr sz="1100" spc="-15" dirty="0">
                <a:cs typeface="Carlito"/>
              </a:rPr>
              <a:t> </a:t>
            </a:r>
            <a:r>
              <a:rPr sz="1100" dirty="0">
                <a:cs typeface="Carlito"/>
              </a:rPr>
              <a:t>en los</a:t>
            </a:r>
            <a:r>
              <a:rPr sz="1100" spc="-25" dirty="0">
                <a:cs typeface="Carlito"/>
              </a:rPr>
              <a:t> </a:t>
            </a:r>
            <a:r>
              <a:rPr sz="1100" dirty="0">
                <a:cs typeface="Carlito"/>
              </a:rPr>
              <a:t>aparatos</a:t>
            </a:r>
            <a:r>
              <a:rPr sz="1100" spc="-35" dirty="0">
                <a:cs typeface="Carlito"/>
              </a:rPr>
              <a:t> </a:t>
            </a:r>
            <a:r>
              <a:rPr sz="1100" dirty="0">
                <a:cs typeface="Carlito"/>
              </a:rPr>
              <a:t>eléctricos</a:t>
            </a:r>
            <a:r>
              <a:rPr sz="1100" spc="-35" dirty="0">
                <a:cs typeface="Carlito"/>
              </a:rPr>
              <a:t> </a:t>
            </a:r>
            <a:r>
              <a:rPr sz="1100" dirty="0">
                <a:cs typeface="Carlito"/>
              </a:rPr>
              <a:t>y</a:t>
            </a:r>
            <a:r>
              <a:rPr sz="1100" spc="-5" dirty="0">
                <a:cs typeface="Carlito"/>
              </a:rPr>
              <a:t> </a:t>
            </a:r>
            <a:r>
              <a:rPr sz="1100" dirty="0">
                <a:cs typeface="Carlito"/>
              </a:rPr>
              <a:t>electrónicos.</a:t>
            </a:r>
          </a:p>
        </p:txBody>
      </p:sp>
      <p:sp>
        <p:nvSpPr>
          <p:cNvPr id="294" name="object 38">
            <a:extLst>
              <a:ext uri="{FF2B5EF4-FFF2-40B4-BE49-F238E27FC236}">
                <a16:creationId xmlns:a16="http://schemas.microsoft.com/office/drawing/2014/main" id="{3CA86520-4AFC-4C7B-A55E-6F8D8E0DA7DF}"/>
              </a:ext>
            </a:extLst>
          </p:cNvPr>
          <p:cNvSpPr txBox="1"/>
          <p:nvPr/>
        </p:nvSpPr>
        <p:spPr>
          <a:xfrm>
            <a:off x="621791" y="3673220"/>
            <a:ext cx="2161540" cy="324000"/>
          </a:xfrm>
          <a:prstGeom prst="rect">
            <a:avLst/>
          </a:prstGeom>
          <a:solidFill>
            <a:srgbClr val="DAE2F3"/>
          </a:solidFill>
          <a:effectLst>
            <a:innerShdw blurRad="63500" dist="50800" dir="13500000">
              <a:prstClr val="black">
                <a:alpha val="50000"/>
              </a:prstClr>
            </a:innerShdw>
          </a:effectLst>
        </p:spPr>
        <p:txBody>
          <a:bodyPr vert="horz" wrap="square" lIns="0" tIns="79375" rIns="0" bIns="0" rtlCol="0">
            <a:spAutoFit/>
          </a:bodyPr>
          <a:lstStyle/>
          <a:p>
            <a:pPr algn="ctr">
              <a:lnSpc>
                <a:spcPct val="100000"/>
              </a:lnSpc>
              <a:spcBef>
                <a:spcPts val="625"/>
              </a:spcBef>
            </a:pPr>
            <a:r>
              <a:rPr sz="1200" spc="-10" dirty="0">
                <a:cs typeface="Carlito"/>
              </a:rPr>
              <a:t>Roturas</a:t>
            </a:r>
            <a:endParaRPr sz="1200">
              <a:cs typeface="Carlito"/>
            </a:endParaRPr>
          </a:p>
        </p:txBody>
      </p:sp>
      <p:sp>
        <p:nvSpPr>
          <p:cNvPr id="295" name="object 39">
            <a:extLst>
              <a:ext uri="{FF2B5EF4-FFF2-40B4-BE49-F238E27FC236}">
                <a16:creationId xmlns:a16="http://schemas.microsoft.com/office/drawing/2014/main" id="{9B0874B5-2100-4FDA-AF09-5BC76075D234}"/>
              </a:ext>
            </a:extLst>
          </p:cNvPr>
          <p:cNvSpPr/>
          <p:nvPr/>
        </p:nvSpPr>
        <p:spPr>
          <a:xfrm>
            <a:off x="3204823" y="3716187"/>
            <a:ext cx="305435" cy="214629"/>
          </a:xfrm>
          <a:custGeom>
            <a:avLst/>
            <a:gdLst/>
            <a:ahLst/>
            <a:cxnLst/>
            <a:rect l="l" t="t" r="r" b="b"/>
            <a:pathLst>
              <a:path w="305435" h="214629">
                <a:moveTo>
                  <a:pt x="278543" y="0"/>
                </a:moveTo>
                <a:lnTo>
                  <a:pt x="109369" y="159631"/>
                </a:lnTo>
                <a:lnTo>
                  <a:pt x="28085" y="76517"/>
                </a:lnTo>
                <a:lnTo>
                  <a:pt x="0" y="103232"/>
                </a:lnTo>
                <a:lnTo>
                  <a:pt x="108047" y="214051"/>
                </a:lnTo>
                <a:lnTo>
                  <a:pt x="136463" y="187666"/>
                </a:lnTo>
                <a:lnTo>
                  <a:pt x="305307" y="27704"/>
                </a:lnTo>
                <a:lnTo>
                  <a:pt x="278543" y="0"/>
                </a:lnTo>
                <a:close/>
              </a:path>
            </a:pathLst>
          </a:custGeom>
          <a:solidFill>
            <a:srgbClr val="33CC33"/>
          </a:solidFill>
        </p:spPr>
        <p:txBody>
          <a:bodyPr wrap="square" lIns="0" tIns="0" rIns="0" bIns="0" rtlCol="0"/>
          <a:lstStyle/>
          <a:p>
            <a:endParaRPr/>
          </a:p>
        </p:txBody>
      </p:sp>
      <p:sp>
        <p:nvSpPr>
          <p:cNvPr id="296" name="object 40">
            <a:extLst>
              <a:ext uri="{FF2B5EF4-FFF2-40B4-BE49-F238E27FC236}">
                <a16:creationId xmlns:a16="http://schemas.microsoft.com/office/drawing/2014/main" id="{E3111D58-B2DC-4C9A-9BA2-807A08682022}"/>
              </a:ext>
            </a:extLst>
          </p:cNvPr>
          <p:cNvSpPr/>
          <p:nvPr/>
        </p:nvSpPr>
        <p:spPr>
          <a:xfrm>
            <a:off x="4788259" y="3725331"/>
            <a:ext cx="305435" cy="214629"/>
          </a:xfrm>
          <a:custGeom>
            <a:avLst/>
            <a:gdLst/>
            <a:ahLst/>
            <a:cxnLst/>
            <a:rect l="l" t="t" r="r" b="b"/>
            <a:pathLst>
              <a:path w="305435" h="214629">
                <a:moveTo>
                  <a:pt x="278543" y="0"/>
                </a:moveTo>
                <a:lnTo>
                  <a:pt x="109369" y="159631"/>
                </a:lnTo>
                <a:lnTo>
                  <a:pt x="28085" y="76517"/>
                </a:lnTo>
                <a:lnTo>
                  <a:pt x="0" y="103232"/>
                </a:lnTo>
                <a:lnTo>
                  <a:pt x="108047" y="214051"/>
                </a:lnTo>
                <a:lnTo>
                  <a:pt x="136463" y="187666"/>
                </a:lnTo>
                <a:lnTo>
                  <a:pt x="305307" y="27704"/>
                </a:lnTo>
                <a:lnTo>
                  <a:pt x="278543" y="0"/>
                </a:lnTo>
                <a:close/>
              </a:path>
            </a:pathLst>
          </a:custGeom>
          <a:solidFill>
            <a:srgbClr val="33CC33"/>
          </a:solidFill>
        </p:spPr>
        <p:txBody>
          <a:bodyPr wrap="square" lIns="0" tIns="0" rIns="0" bIns="0" rtlCol="0"/>
          <a:lstStyle/>
          <a:p>
            <a:endParaRPr/>
          </a:p>
        </p:txBody>
      </p:sp>
      <p:sp>
        <p:nvSpPr>
          <p:cNvPr id="297" name="object 41">
            <a:extLst>
              <a:ext uri="{FF2B5EF4-FFF2-40B4-BE49-F238E27FC236}">
                <a16:creationId xmlns:a16="http://schemas.microsoft.com/office/drawing/2014/main" id="{CE96C541-3F45-4CF6-A7DE-0D0C508750EC}"/>
              </a:ext>
            </a:extLst>
          </p:cNvPr>
          <p:cNvSpPr/>
          <p:nvPr/>
        </p:nvSpPr>
        <p:spPr>
          <a:xfrm>
            <a:off x="6234535" y="3681134"/>
            <a:ext cx="305435" cy="214629"/>
          </a:xfrm>
          <a:custGeom>
            <a:avLst/>
            <a:gdLst/>
            <a:ahLst/>
            <a:cxnLst/>
            <a:rect l="l" t="t" r="r" b="b"/>
            <a:pathLst>
              <a:path w="305434" h="214629">
                <a:moveTo>
                  <a:pt x="278543" y="0"/>
                </a:moveTo>
                <a:lnTo>
                  <a:pt x="109369" y="159631"/>
                </a:lnTo>
                <a:lnTo>
                  <a:pt x="28085" y="76517"/>
                </a:lnTo>
                <a:lnTo>
                  <a:pt x="0" y="103232"/>
                </a:lnTo>
                <a:lnTo>
                  <a:pt x="108047" y="214051"/>
                </a:lnTo>
                <a:lnTo>
                  <a:pt x="136463" y="187666"/>
                </a:lnTo>
                <a:lnTo>
                  <a:pt x="305307" y="27704"/>
                </a:lnTo>
                <a:lnTo>
                  <a:pt x="278543" y="0"/>
                </a:lnTo>
                <a:close/>
              </a:path>
            </a:pathLst>
          </a:custGeom>
          <a:solidFill>
            <a:srgbClr val="33CC33"/>
          </a:solidFill>
        </p:spPr>
        <p:txBody>
          <a:bodyPr wrap="square" lIns="0" tIns="0" rIns="0" bIns="0" rtlCol="0"/>
          <a:lstStyle/>
          <a:p>
            <a:endParaRPr/>
          </a:p>
        </p:txBody>
      </p:sp>
      <p:sp>
        <p:nvSpPr>
          <p:cNvPr id="301" name="object 45">
            <a:extLst>
              <a:ext uri="{FF2B5EF4-FFF2-40B4-BE49-F238E27FC236}">
                <a16:creationId xmlns:a16="http://schemas.microsoft.com/office/drawing/2014/main" id="{1BFB922F-C3DE-46D8-9A41-DAFBC9957778}"/>
              </a:ext>
            </a:extLst>
          </p:cNvPr>
          <p:cNvSpPr txBox="1"/>
          <p:nvPr/>
        </p:nvSpPr>
        <p:spPr>
          <a:xfrm>
            <a:off x="7101840" y="3659503"/>
            <a:ext cx="4893945" cy="360000"/>
          </a:xfrm>
          <a:prstGeom prst="rect">
            <a:avLst/>
          </a:prstGeom>
          <a:solidFill>
            <a:srgbClr val="DAE2F3"/>
          </a:solidFill>
          <a:effectLst>
            <a:innerShdw blurRad="63500" dist="50800" dir="13500000">
              <a:prstClr val="black">
                <a:alpha val="50000"/>
              </a:prstClr>
            </a:innerShdw>
          </a:effectLst>
        </p:spPr>
        <p:txBody>
          <a:bodyPr vert="horz" wrap="square" lIns="0" tIns="92075" rIns="0" bIns="0" rtlCol="0">
            <a:spAutoFit/>
          </a:bodyPr>
          <a:lstStyle/>
          <a:p>
            <a:pPr marL="492125">
              <a:lnSpc>
                <a:spcPct val="100000"/>
              </a:lnSpc>
              <a:spcBef>
                <a:spcPts val="725"/>
              </a:spcBef>
            </a:pPr>
            <a:r>
              <a:rPr sz="1100" spc="-5" dirty="0">
                <a:cs typeface="Carlito"/>
              </a:rPr>
              <a:t>Cristales,</a:t>
            </a:r>
            <a:r>
              <a:rPr sz="1100" spc="-40" dirty="0">
                <a:cs typeface="Carlito"/>
              </a:rPr>
              <a:t> </a:t>
            </a:r>
            <a:r>
              <a:rPr sz="1100" dirty="0">
                <a:cs typeface="Carlito"/>
              </a:rPr>
              <a:t>espejos,</a:t>
            </a:r>
            <a:r>
              <a:rPr sz="1100" spc="-35" dirty="0">
                <a:cs typeface="Carlito"/>
              </a:rPr>
              <a:t> </a:t>
            </a:r>
            <a:r>
              <a:rPr sz="1100" dirty="0">
                <a:cs typeface="Carlito"/>
              </a:rPr>
              <a:t>vitrocerámicas,</a:t>
            </a:r>
            <a:r>
              <a:rPr sz="1100" spc="-35" dirty="0">
                <a:cs typeface="Carlito"/>
              </a:rPr>
              <a:t> </a:t>
            </a:r>
            <a:r>
              <a:rPr sz="1100" dirty="0">
                <a:cs typeface="Carlito"/>
              </a:rPr>
              <a:t>mármoles,</a:t>
            </a:r>
            <a:r>
              <a:rPr sz="1100" spc="-45" dirty="0">
                <a:cs typeface="Carlito"/>
              </a:rPr>
              <a:t> </a:t>
            </a:r>
            <a:r>
              <a:rPr sz="1100" dirty="0">
                <a:cs typeface="Carlito"/>
              </a:rPr>
              <a:t>aparatos</a:t>
            </a:r>
            <a:r>
              <a:rPr sz="1100" spc="-40" dirty="0">
                <a:cs typeface="Carlito"/>
              </a:rPr>
              <a:t> </a:t>
            </a:r>
            <a:r>
              <a:rPr sz="1100" dirty="0">
                <a:cs typeface="Carlito"/>
              </a:rPr>
              <a:t>sanitarios</a:t>
            </a:r>
            <a:r>
              <a:rPr sz="1100" spc="-45" dirty="0">
                <a:cs typeface="Carlito"/>
              </a:rPr>
              <a:t> </a:t>
            </a:r>
            <a:r>
              <a:rPr sz="1100" spc="-5" dirty="0">
                <a:cs typeface="Carlito"/>
              </a:rPr>
              <a:t>fijos</a:t>
            </a:r>
            <a:endParaRPr sz="1100">
              <a:cs typeface="Carlito"/>
            </a:endParaRPr>
          </a:p>
        </p:txBody>
      </p:sp>
      <p:sp>
        <p:nvSpPr>
          <p:cNvPr id="305" name="object 49">
            <a:extLst>
              <a:ext uri="{FF2B5EF4-FFF2-40B4-BE49-F238E27FC236}">
                <a16:creationId xmlns:a16="http://schemas.microsoft.com/office/drawing/2014/main" id="{1C31FA38-4F5E-43FD-A7FF-DE1641A87DD3}"/>
              </a:ext>
            </a:extLst>
          </p:cNvPr>
          <p:cNvSpPr txBox="1"/>
          <p:nvPr/>
        </p:nvSpPr>
        <p:spPr>
          <a:xfrm>
            <a:off x="621791" y="4173091"/>
            <a:ext cx="2161540" cy="396000"/>
          </a:xfrm>
          <a:prstGeom prst="rect">
            <a:avLst/>
          </a:prstGeom>
          <a:solidFill>
            <a:srgbClr val="DAE2F3"/>
          </a:solidFill>
          <a:effectLst>
            <a:innerShdw blurRad="63500" dist="50800" dir="13500000">
              <a:prstClr val="black">
                <a:alpha val="50000"/>
              </a:prstClr>
            </a:innerShdw>
          </a:effectLst>
        </p:spPr>
        <p:txBody>
          <a:bodyPr vert="horz" wrap="square" lIns="0" tIns="36000" rIns="0" bIns="0" rtlCol="0">
            <a:noAutofit/>
          </a:bodyPr>
          <a:lstStyle/>
          <a:p>
            <a:pPr algn="ctr">
              <a:lnSpc>
                <a:spcPts val="1345"/>
              </a:lnSpc>
            </a:pPr>
            <a:r>
              <a:rPr sz="1200" spc="-5" dirty="0">
                <a:cs typeface="Carlito"/>
              </a:rPr>
              <a:t>Pérdidas por</a:t>
            </a:r>
            <a:r>
              <a:rPr sz="1200" spc="-50" dirty="0">
                <a:cs typeface="Carlito"/>
              </a:rPr>
              <a:t> </a:t>
            </a:r>
            <a:r>
              <a:rPr sz="1200" spc="-10" dirty="0">
                <a:cs typeface="Carlito"/>
              </a:rPr>
              <a:t>extravíos,</a:t>
            </a:r>
            <a:endParaRPr sz="1200">
              <a:cs typeface="Carlito"/>
            </a:endParaRPr>
          </a:p>
          <a:p>
            <a:pPr algn="ctr">
              <a:lnSpc>
                <a:spcPct val="100000"/>
              </a:lnSpc>
            </a:pPr>
            <a:r>
              <a:rPr sz="1200" spc="-5" dirty="0">
                <a:cs typeface="Carlito"/>
              </a:rPr>
              <a:t>sustracciones </a:t>
            </a:r>
            <a:r>
              <a:rPr sz="1200" dirty="0">
                <a:cs typeface="Carlito"/>
              </a:rPr>
              <a:t>y</a:t>
            </a:r>
            <a:r>
              <a:rPr sz="1200" spc="-10" dirty="0">
                <a:cs typeface="Carlito"/>
              </a:rPr>
              <a:t> </a:t>
            </a:r>
            <a:r>
              <a:rPr sz="1200" spc="-5" dirty="0">
                <a:cs typeface="Carlito"/>
              </a:rPr>
              <a:t>vandalismo</a:t>
            </a:r>
            <a:endParaRPr sz="1200">
              <a:cs typeface="Carlito"/>
            </a:endParaRPr>
          </a:p>
        </p:txBody>
      </p:sp>
      <p:sp>
        <p:nvSpPr>
          <p:cNvPr id="306" name="object 50">
            <a:extLst>
              <a:ext uri="{FF2B5EF4-FFF2-40B4-BE49-F238E27FC236}">
                <a16:creationId xmlns:a16="http://schemas.microsoft.com/office/drawing/2014/main" id="{E70FD8D9-9F64-422A-965B-2A918F9F2879}"/>
              </a:ext>
            </a:extLst>
          </p:cNvPr>
          <p:cNvSpPr/>
          <p:nvPr/>
        </p:nvSpPr>
        <p:spPr>
          <a:xfrm>
            <a:off x="3204823" y="4232823"/>
            <a:ext cx="305435" cy="214629"/>
          </a:xfrm>
          <a:custGeom>
            <a:avLst/>
            <a:gdLst/>
            <a:ahLst/>
            <a:cxnLst/>
            <a:rect l="l" t="t" r="r" b="b"/>
            <a:pathLst>
              <a:path w="305435" h="214629">
                <a:moveTo>
                  <a:pt x="278543" y="0"/>
                </a:moveTo>
                <a:lnTo>
                  <a:pt x="109369" y="159631"/>
                </a:lnTo>
                <a:lnTo>
                  <a:pt x="28085" y="76517"/>
                </a:lnTo>
                <a:lnTo>
                  <a:pt x="0" y="103232"/>
                </a:lnTo>
                <a:lnTo>
                  <a:pt x="108047" y="214051"/>
                </a:lnTo>
                <a:lnTo>
                  <a:pt x="136463" y="187666"/>
                </a:lnTo>
                <a:lnTo>
                  <a:pt x="305307" y="27704"/>
                </a:lnTo>
                <a:lnTo>
                  <a:pt x="278543" y="0"/>
                </a:lnTo>
                <a:close/>
              </a:path>
            </a:pathLst>
          </a:custGeom>
          <a:solidFill>
            <a:srgbClr val="33CC33"/>
          </a:solidFill>
        </p:spPr>
        <p:txBody>
          <a:bodyPr wrap="square" lIns="0" tIns="0" rIns="0" bIns="0" rtlCol="0"/>
          <a:lstStyle/>
          <a:p>
            <a:endParaRPr/>
          </a:p>
        </p:txBody>
      </p:sp>
      <p:sp>
        <p:nvSpPr>
          <p:cNvPr id="307" name="object 51">
            <a:extLst>
              <a:ext uri="{FF2B5EF4-FFF2-40B4-BE49-F238E27FC236}">
                <a16:creationId xmlns:a16="http://schemas.microsoft.com/office/drawing/2014/main" id="{7F0EBBE3-132D-4B0D-AEF0-E928ABB9F827}"/>
              </a:ext>
            </a:extLst>
          </p:cNvPr>
          <p:cNvSpPr/>
          <p:nvPr/>
        </p:nvSpPr>
        <p:spPr>
          <a:xfrm>
            <a:off x="4811119" y="4254158"/>
            <a:ext cx="305435" cy="214629"/>
          </a:xfrm>
          <a:custGeom>
            <a:avLst/>
            <a:gdLst/>
            <a:ahLst/>
            <a:cxnLst/>
            <a:rect l="l" t="t" r="r" b="b"/>
            <a:pathLst>
              <a:path w="305435" h="214629">
                <a:moveTo>
                  <a:pt x="278543" y="0"/>
                </a:moveTo>
                <a:lnTo>
                  <a:pt x="109369" y="159631"/>
                </a:lnTo>
                <a:lnTo>
                  <a:pt x="28085" y="76517"/>
                </a:lnTo>
                <a:lnTo>
                  <a:pt x="0" y="103232"/>
                </a:lnTo>
                <a:lnTo>
                  <a:pt x="108047" y="214051"/>
                </a:lnTo>
                <a:lnTo>
                  <a:pt x="136463" y="187666"/>
                </a:lnTo>
                <a:lnTo>
                  <a:pt x="305307" y="27704"/>
                </a:lnTo>
                <a:lnTo>
                  <a:pt x="278543" y="0"/>
                </a:lnTo>
                <a:close/>
              </a:path>
            </a:pathLst>
          </a:custGeom>
          <a:solidFill>
            <a:srgbClr val="33CC33"/>
          </a:solidFill>
        </p:spPr>
        <p:txBody>
          <a:bodyPr wrap="square" lIns="0" tIns="0" rIns="0" bIns="0" rtlCol="0"/>
          <a:lstStyle/>
          <a:p>
            <a:endParaRPr/>
          </a:p>
        </p:txBody>
      </p:sp>
      <p:sp>
        <p:nvSpPr>
          <p:cNvPr id="308" name="object 52">
            <a:extLst>
              <a:ext uri="{FF2B5EF4-FFF2-40B4-BE49-F238E27FC236}">
                <a16:creationId xmlns:a16="http://schemas.microsoft.com/office/drawing/2014/main" id="{5896FC97-82E2-4276-BE33-642A436A6592}"/>
              </a:ext>
            </a:extLst>
          </p:cNvPr>
          <p:cNvSpPr/>
          <p:nvPr/>
        </p:nvSpPr>
        <p:spPr>
          <a:xfrm>
            <a:off x="6220819" y="4231299"/>
            <a:ext cx="305435" cy="214629"/>
          </a:xfrm>
          <a:custGeom>
            <a:avLst/>
            <a:gdLst/>
            <a:ahLst/>
            <a:cxnLst/>
            <a:rect l="l" t="t" r="r" b="b"/>
            <a:pathLst>
              <a:path w="305434" h="214629">
                <a:moveTo>
                  <a:pt x="278543" y="0"/>
                </a:moveTo>
                <a:lnTo>
                  <a:pt x="109369" y="159631"/>
                </a:lnTo>
                <a:lnTo>
                  <a:pt x="28085" y="76517"/>
                </a:lnTo>
                <a:lnTo>
                  <a:pt x="0" y="103232"/>
                </a:lnTo>
                <a:lnTo>
                  <a:pt x="108047" y="214051"/>
                </a:lnTo>
                <a:lnTo>
                  <a:pt x="136463" y="187666"/>
                </a:lnTo>
                <a:lnTo>
                  <a:pt x="305307" y="27704"/>
                </a:lnTo>
                <a:lnTo>
                  <a:pt x="278543" y="0"/>
                </a:lnTo>
                <a:close/>
              </a:path>
            </a:pathLst>
          </a:custGeom>
          <a:solidFill>
            <a:srgbClr val="33CC33"/>
          </a:solidFill>
        </p:spPr>
        <p:txBody>
          <a:bodyPr wrap="square" lIns="0" tIns="0" rIns="0" bIns="0" rtlCol="0"/>
          <a:lstStyle/>
          <a:p>
            <a:endParaRPr/>
          </a:p>
        </p:txBody>
      </p:sp>
      <p:sp>
        <p:nvSpPr>
          <p:cNvPr id="312" name="object 56">
            <a:extLst>
              <a:ext uri="{FF2B5EF4-FFF2-40B4-BE49-F238E27FC236}">
                <a16:creationId xmlns:a16="http://schemas.microsoft.com/office/drawing/2014/main" id="{2FCCA00C-D91F-4258-AC1D-F984D641F573}"/>
              </a:ext>
            </a:extLst>
          </p:cNvPr>
          <p:cNvSpPr txBox="1"/>
          <p:nvPr/>
        </p:nvSpPr>
        <p:spPr>
          <a:xfrm>
            <a:off x="7101840" y="4156328"/>
            <a:ext cx="4893945" cy="360000"/>
          </a:xfrm>
          <a:prstGeom prst="rect">
            <a:avLst/>
          </a:prstGeom>
          <a:solidFill>
            <a:srgbClr val="DAE2F3"/>
          </a:solidFill>
          <a:effectLst>
            <a:innerShdw blurRad="63500" dist="50800" dir="13500000">
              <a:prstClr val="black">
                <a:alpha val="50000"/>
              </a:prstClr>
            </a:innerShdw>
          </a:effectLst>
        </p:spPr>
        <p:txBody>
          <a:bodyPr vert="horz" wrap="square" lIns="0" tIns="92710" rIns="0" bIns="0" rtlCol="0">
            <a:spAutoFit/>
          </a:bodyPr>
          <a:lstStyle/>
          <a:p>
            <a:pPr marL="167005">
              <a:lnSpc>
                <a:spcPct val="100000"/>
              </a:lnSpc>
              <a:spcBef>
                <a:spcPts val="730"/>
              </a:spcBef>
            </a:pPr>
            <a:r>
              <a:rPr sz="1100" dirty="0">
                <a:cs typeface="Carlito"/>
              </a:rPr>
              <a:t>Robo y desperfectos por robo, atracos </a:t>
            </a:r>
            <a:r>
              <a:rPr sz="1100" spc="-5" dirty="0">
                <a:cs typeface="Carlito"/>
              </a:rPr>
              <a:t>fuera </a:t>
            </a:r>
            <a:r>
              <a:rPr sz="1100" dirty="0">
                <a:cs typeface="Carlito"/>
              </a:rPr>
              <a:t>del hogar, </a:t>
            </a:r>
            <a:r>
              <a:rPr sz="1100" spc="-5" dirty="0">
                <a:cs typeface="Carlito"/>
              </a:rPr>
              <a:t>sustitución</a:t>
            </a:r>
            <a:r>
              <a:rPr sz="1100" spc="-185" dirty="0">
                <a:cs typeface="Carlito"/>
              </a:rPr>
              <a:t> </a:t>
            </a:r>
            <a:r>
              <a:rPr sz="1100" spc="-5" dirty="0">
                <a:cs typeface="Carlito"/>
              </a:rPr>
              <a:t>de </a:t>
            </a:r>
            <a:r>
              <a:rPr sz="1100" dirty="0">
                <a:cs typeface="Carlito"/>
              </a:rPr>
              <a:t>cerraduras</a:t>
            </a:r>
            <a:endParaRPr sz="1100">
              <a:cs typeface="Carlito"/>
            </a:endParaRPr>
          </a:p>
        </p:txBody>
      </p:sp>
      <p:sp>
        <p:nvSpPr>
          <p:cNvPr id="316" name="object 60">
            <a:extLst>
              <a:ext uri="{FF2B5EF4-FFF2-40B4-BE49-F238E27FC236}">
                <a16:creationId xmlns:a16="http://schemas.microsoft.com/office/drawing/2014/main" id="{E9546810-59F8-492E-BCA6-1E4E39644CDC}"/>
              </a:ext>
            </a:extLst>
          </p:cNvPr>
          <p:cNvSpPr txBox="1"/>
          <p:nvPr/>
        </p:nvSpPr>
        <p:spPr>
          <a:xfrm>
            <a:off x="621791" y="4692776"/>
            <a:ext cx="2161540" cy="1044000"/>
          </a:xfrm>
          <a:prstGeom prst="rect">
            <a:avLst/>
          </a:prstGeom>
          <a:solidFill>
            <a:srgbClr val="DAE2F3"/>
          </a:solidFill>
          <a:effectLst>
            <a:innerShdw blurRad="63500" dist="50800" dir="13500000">
              <a:prstClr val="black">
                <a:alpha val="50000"/>
              </a:prstClr>
            </a:innerShdw>
          </a:effectLst>
        </p:spPr>
        <p:txBody>
          <a:bodyPr vert="horz" wrap="square" lIns="0" tIns="0" rIns="0" bIns="0" rtlCol="0">
            <a:spAutoFit/>
          </a:bodyPr>
          <a:lstStyle/>
          <a:p>
            <a:pPr>
              <a:lnSpc>
                <a:spcPct val="100000"/>
              </a:lnSpc>
            </a:pPr>
            <a:endParaRPr sz="1200" dirty="0">
              <a:cs typeface="Times New Roman"/>
            </a:endParaRPr>
          </a:p>
          <a:p>
            <a:pPr>
              <a:lnSpc>
                <a:spcPct val="100000"/>
              </a:lnSpc>
              <a:spcBef>
                <a:spcPts val="5"/>
              </a:spcBef>
            </a:pPr>
            <a:endParaRPr sz="1100" dirty="0">
              <a:cs typeface="Times New Roman"/>
            </a:endParaRPr>
          </a:p>
          <a:p>
            <a:pPr algn="ctr">
              <a:lnSpc>
                <a:spcPct val="100000"/>
              </a:lnSpc>
            </a:pPr>
            <a:r>
              <a:rPr sz="1200" spc="-10" dirty="0">
                <a:cs typeface="Carlito"/>
              </a:rPr>
              <a:t>Reposición estética</a:t>
            </a:r>
            <a:r>
              <a:rPr sz="1200" spc="15" dirty="0">
                <a:cs typeface="Carlito"/>
              </a:rPr>
              <a:t> </a:t>
            </a:r>
            <a:r>
              <a:rPr sz="1200" dirty="0">
                <a:cs typeface="Carlito"/>
              </a:rPr>
              <a:t>del</a:t>
            </a:r>
          </a:p>
          <a:p>
            <a:pPr marL="635" algn="ctr">
              <a:lnSpc>
                <a:spcPct val="100000"/>
              </a:lnSpc>
            </a:pPr>
            <a:r>
              <a:rPr sz="1200" spc="-5" dirty="0">
                <a:cs typeface="Carlito"/>
              </a:rPr>
              <a:t>continente</a:t>
            </a:r>
            <a:endParaRPr sz="1200" dirty="0">
              <a:cs typeface="Carlito"/>
            </a:endParaRPr>
          </a:p>
        </p:txBody>
      </p:sp>
      <p:sp>
        <p:nvSpPr>
          <p:cNvPr id="317" name="object 61">
            <a:extLst>
              <a:ext uri="{FF2B5EF4-FFF2-40B4-BE49-F238E27FC236}">
                <a16:creationId xmlns:a16="http://schemas.microsoft.com/office/drawing/2014/main" id="{A5BFCF35-F383-420F-88DB-B5D034770266}"/>
              </a:ext>
            </a:extLst>
          </p:cNvPr>
          <p:cNvSpPr/>
          <p:nvPr/>
        </p:nvSpPr>
        <p:spPr>
          <a:xfrm>
            <a:off x="3236855" y="5068230"/>
            <a:ext cx="307340" cy="215265"/>
          </a:xfrm>
          <a:custGeom>
            <a:avLst/>
            <a:gdLst/>
            <a:ahLst/>
            <a:cxnLst/>
            <a:rect l="l" t="t" r="r" b="b"/>
            <a:pathLst>
              <a:path w="307339" h="215264">
                <a:moveTo>
                  <a:pt x="279877" y="0"/>
                </a:moveTo>
                <a:lnTo>
                  <a:pt x="109892" y="160395"/>
                </a:lnTo>
                <a:lnTo>
                  <a:pt x="28220" y="76883"/>
                </a:lnTo>
                <a:lnTo>
                  <a:pt x="0" y="103727"/>
                </a:lnTo>
                <a:lnTo>
                  <a:pt x="108564" y="215076"/>
                </a:lnTo>
                <a:lnTo>
                  <a:pt x="137116" y="188564"/>
                </a:lnTo>
                <a:lnTo>
                  <a:pt x="306769" y="27837"/>
                </a:lnTo>
                <a:lnTo>
                  <a:pt x="279877" y="0"/>
                </a:lnTo>
                <a:close/>
              </a:path>
            </a:pathLst>
          </a:custGeom>
          <a:solidFill>
            <a:srgbClr val="33CC33"/>
          </a:solidFill>
        </p:spPr>
        <p:txBody>
          <a:bodyPr wrap="square" lIns="0" tIns="0" rIns="0" bIns="0" rtlCol="0"/>
          <a:lstStyle/>
          <a:p>
            <a:endParaRPr/>
          </a:p>
        </p:txBody>
      </p:sp>
      <p:sp>
        <p:nvSpPr>
          <p:cNvPr id="318" name="object 62">
            <a:extLst>
              <a:ext uri="{FF2B5EF4-FFF2-40B4-BE49-F238E27FC236}">
                <a16:creationId xmlns:a16="http://schemas.microsoft.com/office/drawing/2014/main" id="{FAABED1F-AE35-4D94-A861-8A9F8D59DFD4}"/>
              </a:ext>
            </a:extLst>
          </p:cNvPr>
          <p:cNvSpPr/>
          <p:nvPr/>
        </p:nvSpPr>
        <p:spPr>
          <a:xfrm>
            <a:off x="4792831" y="5060355"/>
            <a:ext cx="305435" cy="214629"/>
          </a:xfrm>
          <a:custGeom>
            <a:avLst/>
            <a:gdLst/>
            <a:ahLst/>
            <a:cxnLst/>
            <a:rect l="l" t="t" r="r" b="b"/>
            <a:pathLst>
              <a:path w="305435" h="214629">
                <a:moveTo>
                  <a:pt x="278543" y="0"/>
                </a:moveTo>
                <a:lnTo>
                  <a:pt x="109369" y="159631"/>
                </a:lnTo>
                <a:lnTo>
                  <a:pt x="28085" y="76517"/>
                </a:lnTo>
                <a:lnTo>
                  <a:pt x="0" y="103232"/>
                </a:lnTo>
                <a:lnTo>
                  <a:pt x="108047" y="214051"/>
                </a:lnTo>
                <a:lnTo>
                  <a:pt x="136463" y="187666"/>
                </a:lnTo>
                <a:lnTo>
                  <a:pt x="305307" y="27704"/>
                </a:lnTo>
                <a:lnTo>
                  <a:pt x="278543" y="0"/>
                </a:lnTo>
                <a:close/>
              </a:path>
            </a:pathLst>
          </a:custGeom>
          <a:solidFill>
            <a:srgbClr val="33CC33"/>
          </a:solidFill>
        </p:spPr>
        <p:txBody>
          <a:bodyPr wrap="square" lIns="0" tIns="0" rIns="0" bIns="0" rtlCol="0"/>
          <a:lstStyle/>
          <a:p>
            <a:endParaRPr/>
          </a:p>
        </p:txBody>
      </p:sp>
      <p:sp>
        <p:nvSpPr>
          <p:cNvPr id="319" name="object 63">
            <a:extLst>
              <a:ext uri="{FF2B5EF4-FFF2-40B4-BE49-F238E27FC236}">
                <a16:creationId xmlns:a16="http://schemas.microsoft.com/office/drawing/2014/main" id="{1D75BEE0-EEFE-4D59-845E-0D3B20299E91}"/>
              </a:ext>
            </a:extLst>
          </p:cNvPr>
          <p:cNvSpPr/>
          <p:nvPr/>
        </p:nvSpPr>
        <p:spPr>
          <a:xfrm>
            <a:off x="6208627" y="5060355"/>
            <a:ext cx="305435" cy="214629"/>
          </a:xfrm>
          <a:custGeom>
            <a:avLst/>
            <a:gdLst/>
            <a:ahLst/>
            <a:cxnLst/>
            <a:rect l="l" t="t" r="r" b="b"/>
            <a:pathLst>
              <a:path w="305434" h="214629">
                <a:moveTo>
                  <a:pt x="278543" y="0"/>
                </a:moveTo>
                <a:lnTo>
                  <a:pt x="109369" y="159631"/>
                </a:lnTo>
                <a:lnTo>
                  <a:pt x="28085" y="76517"/>
                </a:lnTo>
                <a:lnTo>
                  <a:pt x="0" y="103232"/>
                </a:lnTo>
                <a:lnTo>
                  <a:pt x="108047" y="214051"/>
                </a:lnTo>
                <a:lnTo>
                  <a:pt x="136463" y="187666"/>
                </a:lnTo>
                <a:lnTo>
                  <a:pt x="305307" y="27704"/>
                </a:lnTo>
                <a:lnTo>
                  <a:pt x="278543" y="0"/>
                </a:lnTo>
                <a:close/>
              </a:path>
            </a:pathLst>
          </a:custGeom>
          <a:solidFill>
            <a:srgbClr val="33CC33"/>
          </a:solidFill>
        </p:spPr>
        <p:txBody>
          <a:bodyPr wrap="square" lIns="0" tIns="0" rIns="0" bIns="0" rtlCol="0"/>
          <a:lstStyle/>
          <a:p>
            <a:endParaRPr/>
          </a:p>
        </p:txBody>
      </p:sp>
      <p:sp>
        <p:nvSpPr>
          <p:cNvPr id="323" name="object 67">
            <a:extLst>
              <a:ext uri="{FF2B5EF4-FFF2-40B4-BE49-F238E27FC236}">
                <a16:creationId xmlns:a16="http://schemas.microsoft.com/office/drawing/2014/main" id="{75FAE532-C47E-40F1-A2C3-240629968143}"/>
              </a:ext>
            </a:extLst>
          </p:cNvPr>
          <p:cNvSpPr txBox="1"/>
          <p:nvPr/>
        </p:nvSpPr>
        <p:spPr>
          <a:xfrm>
            <a:off x="7101840" y="4718683"/>
            <a:ext cx="4893945" cy="1044000"/>
          </a:xfrm>
          <a:prstGeom prst="rect">
            <a:avLst/>
          </a:prstGeom>
          <a:solidFill>
            <a:srgbClr val="DAE2F3"/>
          </a:solidFill>
          <a:effectLst>
            <a:innerShdw blurRad="63500" dist="50800" dir="13500000">
              <a:prstClr val="black">
                <a:alpha val="50000"/>
              </a:prstClr>
            </a:innerShdw>
          </a:effectLst>
        </p:spPr>
        <p:txBody>
          <a:bodyPr vert="horz" wrap="square" lIns="0" tIns="100965" rIns="0" bIns="0" rtlCol="0">
            <a:spAutoFit/>
          </a:bodyPr>
          <a:lstStyle/>
          <a:p>
            <a:pPr marL="147320" marR="136525" indent="-1905" algn="ctr">
              <a:lnSpc>
                <a:spcPct val="100000"/>
              </a:lnSpc>
              <a:spcBef>
                <a:spcPts val="795"/>
              </a:spcBef>
            </a:pPr>
            <a:r>
              <a:rPr sz="1100" spc="-5" dirty="0">
                <a:cs typeface="Carlito"/>
              </a:rPr>
              <a:t>Tras una </a:t>
            </a:r>
            <a:r>
              <a:rPr sz="1100" dirty="0">
                <a:cs typeface="Carlito"/>
              </a:rPr>
              <a:t>reparación por la rotura </a:t>
            </a:r>
            <a:r>
              <a:rPr sz="1100" spc="-5" dirty="0">
                <a:cs typeface="Carlito"/>
              </a:rPr>
              <a:t>de una </a:t>
            </a:r>
            <a:r>
              <a:rPr sz="1100" dirty="0">
                <a:cs typeface="Carlito"/>
              </a:rPr>
              <a:t>tubería </a:t>
            </a:r>
            <a:r>
              <a:rPr sz="1100" spc="-5" dirty="0">
                <a:cs typeface="Carlito"/>
              </a:rPr>
              <a:t>se pinta </a:t>
            </a:r>
            <a:r>
              <a:rPr sz="1100" dirty="0">
                <a:cs typeface="Carlito"/>
              </a:rPr>
              <a:t>la pared afectada, pero  también el </a:t>
            </a:r>
            <a:r>
              <a:rPr sz="1100" spc="-5" dirty="0">
                <a:cs typeface="Carlito"/>
              </a:rPr>
              <a:t>resto de </a:t>
            </a:r>
            <a:r>
              <a:rPr sz="1100" dirty="0">
                <a:cs typeface="Carlito"/>
              </a:rPr>
              <a:t>paredes </a:t>
            </a:r>
            <a:r>
              <a:rPr sz="1100" spc="-5" dirty="0">
                <a:cs typeface="Carlito"/>
              </a:rPr>
              <a:t>de </a:t>
            </a:r>
            <a:r>
              <a:rPr sz="1100" dirty="0">
                <a:cs typeface="Carlito"/>
              </a:rPr>
              <a:t>la estancia para mantener la </a:t>
            </a:r>
            <a:r>
              <a:rPr sz="1100" spc="-5" dirty="0">
                <a:cs typeface="Carlito"/>
              </a:rPr>
              <a:t>unidad </a:t>
            </a:r>
            <a:r>
              <a:rPr sz="1100" dirty="0">
                <a:cs typeface="Carlito"/>
              </a:rPr>
              <a:t>estética.  </a:t>
            </a:r>
            <a:r>
              <a:rPr sz="1100" spc="-5" dirty="0">
                <a:cs typeface="Carlito"/>
              </a:rPr>
              <a:t>Esta garantía de </a:t>
            </a:r>
            <a:r>
              <a:rPr sz="1100" dirty="0">
                <a:cs typeface="Carlito"/>
              </a:rPr>
              <a:t>carácter </a:t>
            </a:r>
            <a:r>
              <a:rPr sz="1100" spc="-5" dirty="0">
                <a:cs typeface="Carlito"/>
              </a:rPr>
              <a:t>consecuencial </a:t>
            </a:r>
            <a:r>
              <a:rPr sz="1100" dirty="0">
                <a:cs typeface="Carlito"/>
              </a:rPr>
              <a:t>va a </a:t>
            </a:r>
            <a:r>
              <a:rPr sz="1100" spc="-5" dirty="0">
                <a:cs typeface="Carlito"/>
              </a:rPr>
              <a:t>ligada </a:t>
            </a:r>
            <a:r>
              <a:rPr sz="1100" dirty="0">
                <a:cs typeface="Carlito"/>
              </a:rPr>
              <a:t>a cualquier </a:t>
            </a:r>
            <a:r>
              <a:rPr sz="1100" spc="-5" dirty="0">
                <a:cs typeface="Carlito"/>
              </a:rPr>
              <a:t>siniestro </a:t>
            </a:r>
            <a:r>
              <a:rPr sz="1100" dirty="0">
                <a:cs typeface="Carlito"/>
              </a:rPr>
              <a:t>cubierto  por la </a:t>
            </a:r>
            <a:r>
              <a:rPr sz="1100" spc="-5" dirty="0">
                <a:cs typeface="Carlito"/>
              </a:rPr>
              <a:t>póliza </a:t>
            </a:r>
            <a:r>
              <a:rPr sz="1100" dirty="0">
                <a:cs typeface="Carlito"/>
              </a:rPr>
              <a:t>pero </a:t>
            </a:r>
            <a:r>
              <a:rPr sz="1100" spc="-5" dirty="0">
                <a:cs typeface="Carlito"/>
              </a:rPr>
              <a:t>se indica </a:t>
            </a:r>
            <a:r>
              <a:rPr sz="1100" dirty="0">
                <a:cs typeface="Carlito"/>
              </a:rPr>
              <a:t>en </a:t>
            </a:r>
            <a:r>
              <a:rPr sz="1100" spc="-5" dirty="0">
                <a:cs typeface="Carlito"/>
              </a:rPr>
              <a:t>este </a:t>
            </a:r>
            <a:r>
              <a:rPr sz="1100" dirty="0">
                <a:cs typeface="Carlito"/>
              </a:rPr>
              <a:t>apartado por </a:t>
            </a:r>
            <a:r>
              <a:rPr sz="1100" spc="-5" dirty="0">
                <a:cs typeface="Carlito"/>
              </a:rPr>
              <a:t>su uso </a:t>
            </a:r>
            <a:r>
              <a:rPr sz="1100" dirty="0">
                <a:cs typeface="Carlito"/>
              </a:rPr>
              <a:t>en las garantías </a:t>
            </a:r>
            <a:r>
              <a:rPr sz="1100" spc="-5" dirty="0">
                <a:cs typeface="Carlito"/>
              </a:rPr>
              <a:t>de</a:t>
            </a:r>
            <a:r>
              <a:rPr sz="1100" spc="-120" dirty="0">
                <a:cs typeface="Carlito"/>
              </a:rPr>
              <a:t> </a:t>
            </a:r>
            <a:r>
              <a:rPr sz="1100" dirty="0">
                <a:cs typeface="Carlito"/>
              </a:rPr>
              <a:t>mayor  frecuencia.</a:t>
            </a:r>
          </a:p>
        </p:txBody>
      </p:sp>
      <p:sp>
        <p:nvSpPr>
          <p:cNvPr id="324" name="object 68">
            <a:extLst>
              <a:ext uri="{FF2B5EF4-FFF2-40B4-BE49-F238E27FC236}">
                <a16:creationId xmlns:a16="http://schemas.microsoft.com/office/drawing/2014/main" id="{0CE2A530-4F9D-405A-BD26-AB4810594F7E}"/>
              </a:ext>
            </a:extLst>
          </p:cNvPr>
          <p:cNvSpPr txBox="1"/>
          <p:nvPr/>
        </p:nvSpPr>
        <p:spPr>
          <a:xfrm>
            <a:off x="6027546" y="5352745"/>
            <a:ext cx="652145" cy="197490"/>
          </a:xfrm>
          <a:prstGeom prst="rect">
            <a:avLst/>
          </a:prstGeom>
        </p:spPr>
        <p:txBody>
          <a:bodyPr vert="horz" wrap="square" lIns="0" tIns="12700" rIns="0" bIns="0" rtlCol="0">
            <a:spAutoFit/>
          </a:bodyPr>
          <a:lstStyle/>
          <a:p>
            <a:pPr marL="12700">
              <a:lnSpc>
                <a:spcPct val="100000"/>
              </a:lnSpc>
              <a:spcBef>
                <a:spcPts val="100"/>
              </a:spcBef>
            </a:pPr>
            <a:r>
              <a:rPr sz="1200" dirty="0">
                <a:cs typeface="Carlito"/>
              </a:rPr>
              <a:t>Ampliable</a:t>
            </a:r>
            <a:endParaRPr sz="1200">
              <a:cs typeface="Carlito"/>
            </a:endParaRPr>
          </a:p>
        </p:txBody>
      </p:sp>
      <p:sp>
        <p:nvSpPr>
          <p:cNvPr id="325" name="object 69">
            <a:extLst>
              <a:ext uri="{FF2B5EF4-FFF2-40B4-BE49-F238E27FC236}">
                <a16:creationId xmlns:a16="http://schemas.microsoft.com/office/drawing/2014/main" id="{10DE1DC8-1125-4155-8C2A-445EA895756A}"/>
              </a:ext>
            </a:extLst>
          </p:cNvPr>
          <p:cNvSpPr txBox="1"/>
          <p:nvPr/>
        </p:nvSpPr>
        <p:spPr>
          <a:xfrm>
            <a:off x="1768601" y="6050457"/>
            <a:ext cx="8650605" cy="228268"/>
          </a:xfrm>
          <a:prstGeom prst="rect">
            <a:avLst/>
          </a:prstGeom>
        </p:spPr>
        <p:txBody>
          <a:bodyPr vert="horz" wrap="square" lIns="0" tIns="12700" rIns="0" bIns="0" rtlCol="0">
            <a:spAutoFit/>
          </a:bodyPr>
          <a:lstStyle/>
          <a:p>
            <a:pPr marL="12700">
              <a:lnSpc>
                <a:spcPct val="100000"/>
              </a:lnSpc>
              <a:spcBef>
                <a:spcPts val="100"/>
              </a:spcBef>
            </a:pPr>
            <a:r>
              <a:rPr sz="1400" b="1" spc="-25" dirty="0">
                <a:cs typeface="Carlito"/>
              </a:rPr>
              <a:t>Todas</a:t>
            </a:r>
            <a:r>
              <a:rPr sz="1400" b="1" spc="-35" dirty="0">
                <a:cs typeface="Carlito"/>
              </a:rPr>
              <a:t> </a:t>
            </a:r>
            <a:r>
              <a:rPr sz="1400" b="1" dirty="0">
                <a:cs typeface="Carlito"/>
              </a:rPr>
              <a:t>las</a:t>
            </a:r>
            <a:r>
              <a:rPr sz="1400" b="1" spc="5" dirty="0">
                <a:cs typeface="Carlito"/>
              </a:rPr>
              <a:t> </a:t>
            </a:r>
            <a:r>
              <a:rPr sz="1400" b="1" spc="-5" dirty="0">
                <a:cs typeface="Carlito"/>
              </a:rPr>
              <a:t>configuraciones</a:t>
            </a:r>
            <a:r>
              <a:rPr sz="1400" b="1" spc="-30" dirty="0">
                <a:cs typeface="Carlito"/>
              </a:rPr>
              <a:t> </a:t>
            </a:r>
            <a:r>
              <a:rPr sz="1400" b="1" spc="-5" dirty="0">
                <a:cs typeface="Carlito"/>
              </a:rPr>
              <a:t>contemplan</a:t>
            </a:r>
            <a:r>
              <a:rPr sz="1400" b="1" spc="-35" dirty="0">
                <a:cs typeface="Carlito"/>
              </a:rPr>
              <a:t> </a:t>
            </a:r>
            <a:r>
              <a:rPr sz="1400" b="1" spc="-5" dirty="0">
                <a:cs typeface="Carlito"/>
              </a:rPr>
              <a:t>estas</a:t>
            </a:r>
            <a:r>
              <a:rPr sz="1400" b="1" spc="-35" dirty="0">
                <a:cs typeface="Carlito"/>
              </a:rPr>
              <a:t> </a:t>
            </a:r>
            <a:r>
              <a:rPr sz="1400" b="1" spc="-10" dirty="0">
                <a:cs typeface="Carlito"/>
              </a:rPr>
              <a:t>garantías</a:t>
            </a:r>
            <a:r>
              <a:rPr sz="1400" b="1" spc="-15" dirty="0">
                <a:cs typeface="Carlito"/>
              </a:rPr>
              <a:t> </a:t>
            </a:r>
            <a:r>
              <a:rPr sz="1400" b="1" dirty="0">
                <a:cs typeface="Carlito"/>
              </a:rPr>
              <a:t>que</a:t>
            </a:r>
            <a:r>
              <a:rPr sz="1400" b="1" spc="-20" dirty="0">
                <a:cs typeface="Carlito"/>
              </a:rPr>
              <a:t> </a:t>
            </a:r>
            <a:r>
              <a:rPr sz="1400" b="1" spc="-5" dirty="0">
                <a:cs typeface="Carlito"/>
              </a:rPr>
              <a:t>protegen</a:t>
            </a:r>
            <a:r>
              <a:rPr sz="1400" b="1" spc="-35" dirty="0">
                <a:cs typeface="Carlito"/>
              </a:rPr>
              <a:t> </a:t>
            </a:r>
            <a:r>
              <a:rPr sz="1400" b="1" dirty="0">
                <a:cs typeface="Carlito"/>
              </a:rPr>
              <a:t>al</a:t>
            </a:r>
            <a:r>
              <a:rPr sz="1400" b="1" spc="-5" dirty="0">
                <a:cs typeface="Carlito"/>
              </a:rPr>
              <a:t> Asegurado</a:t>
            </a:r>
            <a:r>
              <a:rPr sz="1400" b="1" spc="-35" dirty="0">
                <a:cs typeface="Carlito"/>
              </a:rPr>
              <a:t> </a:t>
            </a:r>
            <a:r>
              <a:rPr sz="1400" b="1" spc="-5" dirty="0">
                <a:cs typeface="Carlito"/>
              </a:rPr>
              <a:t>ante</a:t>
            </a:r>
            <a:r>
              <a:rPr sz="1400" b="1" spc="-25" dirty="0">
                <a:cs typeface="Carlito"/>
              </a:rPr>
              <a:t> </a:t>
            </a:r>
            <a:r>
              <a:rPr sz="1400" b="1" dirty="0">
                <a:cs typeface="Carlito"/>
              </a:rPr>
              <a:t>las</a:t>
            </a:r>
            <a:r>
              <a:rPr sz="1400" b="1" spc="-5" dirty="0">
                <a:cs typeface="Carlito"/>
              </a:rPr>
              <a:t> </a:t>
            </a:r>
            <a:r>
              <a:rPr sz="1400" b="1" dirty="0">
                <a:cs typeface="Carlito"/>
              </a:rPr>
              <a:t>situaciones</a:t>
            </a:r>
            <a:r>
              <a:rPr sz="1400" b="1" spc="-30" dirty="0">
                <a:cs typeface="Carlito"/>
              </a:rPr>
              <a:t> </a:t>
            </a:r>
            <a:r>
              <a:rPr sz="1400" b="1" spc="-5" dirty="0">
                <a:cs typeface="Carlito"/>
              </a:rPr>
              <a:t>más</a:t>
            </a:r>
            <a:r>
              <a:rPr sz="1400" b="1" spc="-10" dirty="0">
                <a:cs typeface="Carlito"/>
              </a:rPr>
              <a:t> frecuentes.</a:t>
            </a:r>
            <a:endParaRPr sz="1400">
              <a:cs typeface="Carlito"/>
            </a:endParaRPr>
          </a:p>
        </p:txBody>
      </p:sp>
      <p:sp>
        <p:nvSpPr>
          <p:cNvPr id="329" name="object 73">
            <a:extLst>
              <a:ext uri="{FF2B5EF4-FFF2-40B4-BE49-F238E27FC236}">
                <a16:creationId xmlns:a16="http://schemas.microsoft.com/office/drawing/2014/main" id="{F5C34423-9AA2-41B8-838E-9995E8EDC0DF}"/>
              </a:ext>
            </a:extLst>
          </p:cNvPr>
          <p:cNvSpPr txBox="1"/>
          <p:nvPr/>
        </p:nvSpPr>
        <p:spPr>
          <a:xfrm>
            <a:off x="2851404" y="1749933"/>
            <a:ext cx="1295400" cy="302006"/>
          </a:xfrm>
          <a:prstGeom prst="rect">
            <a:avLst/>
          </a:prstGeom>
          <a:solidFill>
            <a:srgbClr val="2D75B6"/>
          </a:solidFill>
          <a:effectLst>
            <a:innerShdw blurRad="63500" dist="50800" dir="13500000">
              <a:prstClr val="black">
                <a:alpha val="50000"/>
              </a:prstClr>
            </a:innerShdw>
          </a:effectLst>
        </p:spPr>
        <p:txBody>
          <a:bodyPr vert="horz" wrap="square" lIns="0" tIns="85725" rIns="0" bIns="0" rtlCol="0">
            <a:spAutoFit/>
          </a:bodyPr>
          <a:lstStyle/>
          <a:p>
            <a:pPr marL="179705">
              <a:lnSpc>
                <a:spcPct val="100000"/>
              </a:lnSpc>
              <a:spcBef>
                <a:spcPts val="675"/>
              </a:spcBef>
            </a:pPr>
            <a:r>
              <a:rPr sz="1400" spc="-5" dirty="0">
                <a:solidFill>
                  <a:srgbClr val="FFFFFF"/>
                </a:solidFill>
                <a:cs typeface="Carlito"/>
              </a:rPr>
              <a:t>BÁSICO</a:t>
            </a:r>
            <a:r>
              <a:rPr sz="1400" spc="-40" dirty="0">
                <a:solidFill>
                  <a:srgbClr val="FFFFFF"/>
                </a:solidFill>
                <a:cs typeface="Carlito"/>
              </a:rPr>
              <a:t> </a:t>
            </a:r>
            <a:r>
              <a:rPr sz="1400" spc="-10" dirty="0">
                <a:solidFill>
                  <a:srgbClr val="FFFFFF"/>
                </a:solidFill>
                <a:cs typeface="Carlito"/>
              </a:rPr>
              <a:t>PLUS</a:t>
            </a:r>
            <a:endParaRPr sz="1400">
              <a:cs typeface="Carlito"/>
            </a:endParaRPr>
          </a:p>
        </p:txBody>
      </p:sp>
      <p:sp>
        <p:nvSpPr>
          <p:cNvPr id="333" name="object 77">
            <a:extLst>
              <a:ext uri="{FF2B5EF4-FFF2-40B4-BE49-F238E27FC236}">
                <a16:creationId xmlns:a16="http://schemas.microsoft.com/office/drawing/2014/main" id="{76B5FADC-1081-4B71-9DDC-6146B1A8F94E}"/>
              </a:ext>
            </a:extLst>
          </p:cNvPr>
          <p:cNvSpPr txBox="1"/>
          <p:nvPr/>
        </p:nvSpPr>
        <p:spPr>
          <a:xfrm>
            <a:off x="4258055" y="1748408"/>
            <a:ext cx="1297305" cy="302006"/>
          </a:xfrm>
          <a:prstGeom prst="rect">
            <a:avLst/>
          </a:prstGeom>
          <a:solidFill>
            <a:srgbClr val="2D75B6"/>
          </a:solidFill>
          <a:effectLst>
            <a:innerShdw blurRad="63500" dist="50800" dir="13500000">
              <a:prstClr val="black">
                <a:alpha val="50000"/>
              </a:prstClr>
            </a:innerShdw>
          </a:effectLst>
        </p:spPr>
        <p:txBody>
          <a:bodyPr vert="horz" wrap="square" lIns="0" tIns="85725" rIns="0" bIns="0" rtlCol="0">
            <a:spAutoFit/>
          </a:bodyPr>
          <a:lstStyle/>
          <a:p>
            <a:pPr marL="249554">
              <a:lnSpc>
                <a:spcPct val="100000"/>
              </a:lnSpc>
              <a:spcBef>
                <a:spcPts val="675"/>
              </a:spcBef>
            </a:pPr>
            <a:r>
              <a:rPr sz="1400" dirty="0">
                <a:solidFill>
                  <a:srgbClr val="FFFFFF"/>
                </a:solidFill>
                <a:cs typeface="Carlito"/>
              </a:rPr>
              <a:t>AMPLIADO</a:t>
            </a:r>
            <a:endParaRPr sz="1400">
              <a:cs typeface="Carlito"/>
            </a:endParaRPr>
          </a:p>
        </p:txBody>
      </p:sp>
      <p:sp>
        <p:nvSpPr>
          <p:cNvPr id="337" name="object 81">
            <a:extLst>
              <a:ext uri="{FF2B5EF4-FFF2-40B4-BE49-F238E27FC236}">
                <a16:creationId xmlns:a16="http://schemas.microsoft.com/office/drawing/2014/main" id="{1080C515-EDEB-4EA2-9254-0C0954006288}"/>
              </a:ext>
            </a:extLst>
          </p:cNvPr>
          <p:cNvSpPr txBox="1"/>
          <p:nvPr/>
        </p:nvSpPr>
        <p:spPr>
          <a:xfrm>
            <a:off x="5666232" y="1748408"/>
            <a:ext cx="1297305" cy="302006"/>
          </a:xfrm>
          <a:prstGeom prst="rect">
            <a:avLst/>
          </a:prstGeom>
          <a:solidFill>
            <a:srgbClr val="2D75B6"/>
          </a:solidFill>
          <a:effectLst>
            <a:innerShdw blurRad="63500" dist="50800" dir="13500000">
              <a:prstClr val="black">
                <a:alpha val="50000"/>
              </a:prstClr>
            </a:innerShdw>
          </a:effectLst>
        </p:spPr>
        <p:txBody>
          <a:bodyPr vert="horz" wrap="square" lIns="0" tIns="85725" rIns="0" bIns="0" rtlCol="0">
            <a:spAutoFit/>
          </a:bodyPr>
          <a:lstStyle/>
          <a:p>
            <a:pPr marL="278130">
              <a:lnSpc>
                <a:spcPct val="100000"/>
              </a:lnSpc>
              <a:spcBef>
                <a:spcPts val="675"/>
              </a:spcBef>
            </a:pPr>
            <a:r>
              <a:rPr sz="1400" spc="-5" dirty="0">
                <a:solidFill>
                  <a:srgbClr val="FFFFFF"/>
                </a:solidFill>
                <a:cs typeface="Carlito"/>
              </a:rPr>
              <a:t>PREMIUM</a:t>
            </a:r>
            <a:endParaRPr sz="1400">
              <a:cs typeface="Carlito"/>
            </a:endParaRPr>
          </a:p>
        </p:txBody>
      </p:sp>
      <p:sp>
        <p:nvSpPr>
          <p:cNvPr id="338" name="object 82">
            <a:extLst>
              <a:ext uri="{FF2B5EF4-FFF2-40B4-BE49-F238E27FC236}">
                <a16:creationId xmlns:a16="http://schemas.microsoft.com/office/drawing/2014/main" id="{BCB0E79F-234E-4FF7-8B99-AEFC8CDD61CF}"/>
              </a:ext>
            </a:extLst>
          </p:cNvPr>
          <p:cNvSpPr/>
          <p:nvPr/>
        </p:nvSpPr>
        <p:spPr>
          <a:xfrm>
            <a:off x="576072" y="1240916"/>
            <a:ext cx="10764520" cy="0"/>
          </a:xfrm>
          <a:custGeom>
            <a:avLst/>
            <a:gdLst/>
            <a:ahLst/>
            <a:cxnLst/>
            <a:rect l="l" t="t" r="r" b="b"/>
            <a:pathLst>
              <a:path w="10764520">
                <a:moveTo>
                  <a:pt x="0" y="0"/>
                </a:moveTo>
                <a:lnTo>
                  <a:pt x="10764012" y="0"/>
                </a:lnTo>
              </a:path>
            </a:pathLst>
          </a:custGeom>
          <a:ln w="12192">
            <a:solidFill>
              <a:srgbClr val="000000"/>
            </a:solidFill>
          </a:ln>
        </p:spPr>
        <p:txBody>
          <a:bodyPr wrap="square" lIns="0" tIns="0" rIns="0" bIns="0" rtlCol="0"/>
          <a:lstStyle/>
          <a:p>
            <a:endParaRPr/>
          </a:p>
        </p:txBody>
      </p:sp>
      <p:sp>
        <p:nvSpPr>
          <p:cNvPr id="339" name="object 83">
            <a:extLst>
              <a:ext uri="{FF2B5EF4-FFF2-40B4-BE49-F238E27FC236}">
                <a16:creationId xmlns:a16="http://schemas.microsoft.com/office/drawing/2014/main" id="{06815BB9-0E53-4D8C-97C3-D3DA8CA0E3F9}"/>
              </a:ext>
            </a:extLst>
          </p:cNvPr>
          <p:cNvSpPr/>
          <p:nvPr/>
        </p:nvSpPr>
        <p:spPr>
          <a:xfrm>
            <a:off x="2857500" y="2993517"/>
            <a:ext cx="4114800" cy="0"/>
          </a:xfrm>
          <a:custGeom>
            <a:avLst/>
            <a:gdLst/>
            <a:ahLst/>
            <a:cxnLst/>
            <a:rect l="l" t="t" r="r" b="b"/>
            <a:pathLst>
              <a:path w="4114800">
                <a:moveTo>
                  <a:pt x="0" y="0"/>
                </a:moveTo>
                <a:lnTo>
                  <a:pt x="4114800" y="0"/>
                </a:lnTo>
              </a:path>
            </a:pathLst>
          </a:custGeom>
          <a:ln w="9525">
            <a:solidFill>
              <a:schemeClr val="tx1"/>
            </a:solidFill>
            <a:prstDash val="sysDot"/>
          </a:ln>
        </p:spPr>
        <p:txBody>
          <a:bodyPr wrap="square" lIns="0" tIns="0" rIns="0" bIns="0" rtlCol="0"/>
          <a:lstStyle/>
          <a:p>
            <a:endParaRPr/>
          </a:p>
        </p:txBody>
      </p:sp>
      <p:sp>
        <p:nvSpPr>
          <p:cNvPr id="340" name="object 84">
            <a:extLst>
              <a:ext uri="{FF2B5EF4-FFF2-40B4-BE49-F238E27FC236}">
                <a16:creationId xmlns:a16="http://schemas.microsoft.com/office/drawing/2014/main" id="{2538E1A1-81C6-429A-9905-AEDF9ED713A2}"/>
              </a:ext>
            </a:extLst>
          </p:cNvPr>
          <p:cNvSpPr/>
          <p:nvPr/>
        </p:nvSpPr>
        <p:spPr>
          <a:xfrm>
            <a:off x="2895600" y="3590925"/>
            <a:ext cx="4114800" cy="0"/>
          </a:xfrm>
          <a:custGeom>
            <a:avLst/>
            <a:gdLst/>
            <a:ahLst/>
            <a:cxnLst/>
            <a:rect l="l" t="t" r="r" b="b"/>
            <a:pathLst>
              <a:path w="4114800">
                <a:moveTo>
                  <a:pt x="0" y="0"/>
                </a:moveTo>
                <a:lnTo>
                  <a:pt x="4114800" y="0"/>
                </a:lnTo>
              </a:path>
            </a:pathLst>
          </a:custGeom>
          <a:ln w="9525">
            <a:solidFill>
              <a:schemeClr val="tx1"/>
            </a:solidFill>
            <a:prstDash val="sysDot"/>
          </a:ln>
        </p:spPr>
        <p:txBody>
          <a:bodyPr wrap="square" lIns="0" tIns="0" rIns="0" bIns="0" rtlCol="0"/>
          <a:lstStyle/>
          <a:p>
            <a:endParaRPr/>
          </a:p>
        </p:txBody>
      </p:sp>
      <p:sp>
        <p:nvSpPr>
          <p:cNvPr id="341" name="object 85">
            <a:extLst>
              <a:ext uri="{FF2B5EF4-FFF2-40B4-BE49-F238E27FC236}">
                <a16:creationId xmlns:a16="http://schemas.microsoft.com/office/drawing/2014/main" id="{C8508D08-2B53-4FEC-97CA-5785C2C692A8}"/>
              </a:ext>
            </a:extLst>
          </p:cNvPr>
          <p:cNvSpPr/>
          <p:nvPr/>
        </p:nvSpPr>
        <p:spPr>
          <a:xfrm>
            <a:off x="2883407" y="4112133"/>
            <a:ext cx="4114800" cy="0"/>
          </a:xfrm>
          <a:custGeom>
            <a:avLst/>
            <a:gdLst/>
            <a:ahLst/>
            <a:cxnLst/>
            <a:rect l="l" t="t" r="r" b="b"/>
            <a:pathLst>
              <a:path w="4114800">
                <a:moveTo>
                  <a:pt x="0" y="0"/>
                </a:moveTo>
                <a:lnTo>
                  <a:pt x="4114800" y="0"/>
                </a:lnTo>
              </a:path>
            </a:pathLst>
          </a:custGeom>
          <a:ln w="9525">
            <a:solidFill>
              <a:schemeClr val="tx1"/>
            </a:solidFill>
            <a:prstDash val="sysDot"/>
          </a:ln>
        </p:spPr>
        <p:txBody>
          <a:bodyPr wrap="square" lIns="0" tIns="0" rIns="0" bIns="0" rtlCol="0"/>
          <a:lstStyle/>
          <a:p>
            <a:endParaRPr/>
          </a:p>
        </p:txBody>
      </p:sp>
      <p:sp>
        <p:nvSpPr>
          <p:cNvPr id="342" name="object 86">
            <a:extLst>
              <a:ext uri="{FF2B5EF4-FFF2-40B4-BE49-F238E27FC236}">
                <a16:creationId xmlns:a16="http://schemas.microsoft.com/office/drawing/2014/main" id="{FA6FD0C1-2F60-4E18-B4E2-282F089726DA}"/>
              </a:ext>
            </a:extLst>
          </p:cNvPr>
          <p:cNvSpPr/>
          <p:nvPr/>
        </p:nvSpPr>
        <p:spPr>
          <a:xfrm>
            <a:off x="2831592" y="4657725"/>
            <a:ext cx="4114800" cy="0"/>
          </a:xfrm>
          <a:custGeom>
            <a:avLst/>
            <a:gdLst/>
            <a:ahLst/>
            <a:cxnLst/>
            <a:rect l="l" t="t" r="r" b="b"/>
            <a:pathLst>
              <a:path w="4114800">
                <a:moveTo>
                  <a:pt x="0" y="0"/>
                </a:moveTo>
                <a:lnTo>
                  <a:pt x="4114800" y="0"/>
                </a:lnTo>
              </a:path>
            </a:pathLst>
          </a:custGeom>
          <a:ln w="9525">
            <a:solidFill>
              <a:schemeClr val="tx1"/>
            </a:solidFill>
            <a:prstDash val="sysDot"/>
          </a:ln>
        </p:spPr>
        <p:txBody>
          <a:bodyPr wrap="square" lIns="0" tIns="0" rIns="0" bIns="0" rtlCol="0"/>
          <a:lstStyle/>
          <a:p>
            <a:endParaRPr/>
          </a:p>
        </p:txBody>
      </p:sp>
      <p:pic>
        <p:nvPicPr>
          <p:cNvPr id="45" name="Picture 6" descr="Resultado de imagen de ir a inicio">
            <a:hlinkClick r:id="rId7" action="ppaction://hlinksldjump"/>
            <a:extLst>
              <a:ext uri="{FF2B5EF4-FFF2-40B4-BE49-F238E27FC236}">
                <a16:creationId xmlns:a16="http://schemas.microsoft.com/office/drawing/2014/main" id="{D68545D7-0C42-4006-9FDD-022A38F003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47" name="Rectángulo 46">
            <a:extLst>
              <a:ext uri="{FF2B5EF4-FFF2-40B4-BE49-F238E27FC236}">
                <a16:creationId xmlns:a16="http://schemas.microsoft.com/office/drawing/2014/main" id="{218E04AE-164D-4311-86A5-F09B6086BFA4}"/>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470860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esquinas redondeadas 24">
            <a:extLst>
              <a:ext uri="{FF2B5EF4-FFF2-40B4-BE49-F238E27FC236}">
                <a16:creationId xmlns:a16="http://schemas.microsoft.com/office/drawing/2014/main" id="{FA157D17-BA35-454A-B526-E52310AE014C}"/>
              </a:ext>
            </a:extLst>
          </p:cNvPr>
          <p:cNvSpPr/>
          <p:nvPr/>
        </p:nvSpPr>
        <p:spPr>
          <a:xfrm>
            <a:off x="2263366" y="134765"/>
            <a:ext cx="5739991" cy="41861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dirty="0">
                <a:solidFill>
                  <a:schemeClr val="bg1"/>
                </a:solidFill>
              </a:rPr>
              <a:t>APOYOS o ARGUMENTOS  -</a:t>
            </a:r>
            <a:r>
              <a:rPr lang="es-ES" b="1" dirty="0">
                <a:cs typeface="Arial"/>
              </a:rPr>
              <a:t> Asistencia </a:t>
            </a:r>
            <a:r>
              <a:rPr lang="es-ES" b="1" spc="-5" dirty="0">
                <a:cs typeface="Arial"/>
              </a:rPr>
              <a:t>en el</a:t>
            </a:r>
            <a:r>
              <a:rPr lang="es-ES" b="1" spc="-60" dirty="0">
                <a:cs typeface="Arial"/>
              </a:rPr>
              <a:t> </a:t>
            </a:r>
            <a:r>
              <a:rPr lang="es-ES" b="1" dirty="0">
                <a:cs typeface="Arial"/>
              </a:rPr>
              <a:t>Hogar</a:t>
            </a:r>
            <a:endParaRPr lang="es-ES" b="1" dirty="0">
              <a:solidFill>
                <a:schemeClr val="bg1"/>
              </a:solidFill>
            </a:endParaRPr>
          </a:p>
        </p:txBody>
      </p:sp>
      <p:pic>
        <p:nvPicPr>
          <p:cNvPr id="12" name="Imagen 11">
            <a:extLst>
              <a:ext uri="{FF2B5EF4-FFF2-40B4-BE49-F238E27FC236}">
                <a16:creationId xmlns:a16="http://schemas.microsoft.com/office/drawing/2014/main" id="{E02154B7-A89A-4498-9557-C593F6997200}"/>
              </a:ext>
            </a:extLst>
          </p:cNvPr>
          <p:cNvPicPr>
            <a:picLocks noChangeAspect="1"/>
          </p:cNvPicPr>
          <p:nvPr/>
        </p:nvPicPr>
        <p:blipFill>
          <a:blip r:embed="rId3"/>
          <a:stretch>
            <a:fillRect/>
          </a:stretch>
        </p:blipFill>
        <p:spPr>
          <a:xfrm>
            <a:off x="136407" y="27159"/>
            <a:ext cx="1054469" cy="382357"/>
          </a:xfrm>
          <a:prstGeom prst="rect">
            <a:avLst/>
          </a:prstGeom>
        </p:spPr>
      </p:pic>
      <p:sp>
        <p:nvSpPr>
          <p:cNvPr id="13" name="Botón de acción: ir hacia delante o siguiente 12">
            <a:hlinkClick r:id="" action="ppaction://hlinkshowjump?jump=nextslide" highlightClick="1"/>
            <a:extLst>
              <a:ext uri="{FF2B5EF4-FFF2-40B4-BE49-F238E27FC236}">
                <a16:creationId xmlns:a16="http://schemas.microsoft.com/office/drawing/2014/main" id="{1FD67663-3853-4FB3-94AE-4716303830CA}"/>
              </a:ext>
            </a:extLst>
          </p:cNvPr>
          <p:cNvSpPr/>
          <p:nvPr/>
        </p:nvSpPr>
        <p:spPr>
          <a:xfrm>
            <a:off x="11590151" y="6597788"/>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Botón de acción: ir hacia atrás o anterior 13">
            <a:hlinkClick r:id="" action="ppaction://hlinkshowjump?jump=previousslide" highlightClick="1"/>
            <a:extLst>
              <a:ext uri="{FF2B5EF4-FFF2-40B4-BE49-F238E27FC236}">
                <a16:creationId xmlns:a16="http://schemas.microsoft.com/office/drawing/2014/main" id="{A1753467-8CE0-42BC-94F3-0A44C65B556E}"/>
              </a:ext>
            </a:extLst>
          </p:cNvPr>
          <p:cNvSpPr/>
          <p:nvPr/>
        </p:nvSpPr>
        <p:spPr>
          <a:xfrm>
            <a:off x="72428" y="6568774"/>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0 Imagen">
            <a:hlinkClick r:id="rId4" action="ppaction://hlinksldjump"/>
            <a:extLst>
              <a:ext uri="{FF2B5EF4-FFF2-40B4-BE49-F238E27FC236}">
                <a16:creationId xmlns:a16="http://schemas.microsoft.com/office/drawing/2014/main" id="{7FC352BA-C239-47C6-9EBC-25287C17A03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pic>
        <p:nvPicPr>
          <p:cNvPr id="18" name="Imagen 17" descr="Imagen que contiene Texto&#10;&#10;Descripción generada automáticamente">
            <a:extLst>
              <a:ext uri="{FF2B5EF4-FFF2-40B4-BE49-F238E27FC236}">
                <a16:creationId xmlns:a16="http://schemas.microsoft.com/office/drawing/2014/main" id="{0FB946FC-4FDD-41D3-A883-21BEE14A64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695" y="31894"/>
            <a:ext cx="1408942" cy="453951"/>
          </a:xfrm>
          <a:prstGeom prst="rect">
            <a:avLst/>
          </a:prstGeom>
          <a:solidFill>
            <a:schemeClr val="bg1"/>
          </a:solidFill>
        </p:spPr>
      </p:pic>
      <p:sp>
        <p:nvSpPr>
          <p:cNvPr id="84" name="object 3">
            <a:extLst>
              <a:ext uri="{FF2B5EF4-FFF2-40B4-BE49-F238E27FC236}">
                <a16:creationId xmlns:a16="http://schemas.microsoft.com/office/drawing/2014/main" id="{D9564DB9-ECED-4855-AA66-9DF09DF92B4D}"/>
              </a:ext>
            </a:extLst>
          </p:cNvPr>
          <p:cNvSpPr txBox="1"/>
          <p:nvPr/>
        </p:nvSpPr>
        <p:spPr>
          <a:xfrm>
            <a:off x="288036" y="633196"/>
            <a:ext cx="11302115" cy="471924"/>
          </a:xfrm>
          <a:prstGeom prst="rect">
            <a:avLst/>
          </a:prstGeom>
        </p:spPr>
        <p:txBody>
          <a:bodyPr vert="horz" wrap="square" lIns="0" tIns="40640" rIns="0" bIns="0" rtlCol="0">
            <a:spAutoFit/>
          </a:bodyPr>
          <a:lstStyle/>
          <a:p>
            <a:pPr marL="28575">
              <a:lnSpc>
                <a:spcPct val="100000"/>
              </a:lnSpc>
              <a:spcBef>
                <a:spcPts val="320"/>
              </a:spcBef>
            </a:pPr>
            <a:r>
              <a:rPr lang="es-ES" sz="1400" b="1" dirty="0">
                <a:cs typeface="Arial"/>
              </a:rPr>
              <a:t>Asistencia </a:t>
            </a:r>
            <a:r>
              <a:rPr lang="es-ES" sz="1400" b="1" spc="-5" dirty="0">
                <a:cs typeface="Arial"/>
              </a:rPr>
              <a:t>en el</a:t>
            </a:r>
            <a:r>
              <a:rPr lang="es-ES" sz="1400" b="1" spc="-60" dirty="0">
                <a:cs typeface="Arial"/>
              </a:rPr>
              <a:t> </a:t>
            </a:r>
            <a:r>
              <a:rPr lang="es-ES" sz="1400" b="1" dirty="0">
                <a:cs typeface="Arial"/>
              </a:rPr>
              <a:t>Hogar: </a:t>
            </a:r>
            <a:r>
              <a:rPr lang="es-ES" sz="1400" dirty="0">
                <a:solidFill>
                  <a:srgbClr val="9A938F"/>
                </a:solidFill>
                <a:cs typeface="Arial"/>
              </a:rPr>
              <a:t>Cobertura diferencial. Con servicios de asistencia en el Hogar que permiten realizar un mantenimiento de la vivienda por averías o  trabajos de reparación no originados por las garantías anteriormente descritas de alta intensidad o de uso frecuente</a:t>
            </a:r>
          </a:p>
        </p:txBody>
      </p:sp>
      <p:sp>
        <p:nvSpPr>
          <p:cNvPr id="126" name="object 51">
            <a:extLst>
              <a:ext uri="{FF2B5EF4-FFF2-40B4-BE49-F238E27FC236}">
                <a16:creationId xmlns:a16="http://schemas.microsoft.com/office/drawing/2014/main" id="{B4F9C4A3-2D1A-470E-8773-7692E43C0B01}"/>
              </a:ext>
            </a:extLst>
          </p:cNvPr>
          <p:cNvSpPr/>
          <p:nvPr/>
        </p:nvSpPr>
        <p:spPr>
          <a:xfrm>
            <a:off x="288036" y="1078740"/>
            <a:ext cx="11302115" cy="45719"/>
          </a:xfrm>
          <a:custGeom>
            <a:avLst/>
            <a:gdLst/>
            <a:ahLst/>
            <a:cxnLst/>
            <a:rect l="l" t="t" r="r" b="b"/>
            <a:pathLst>
              <a:path w="10764520">
                <a:moveTo>
                  <a:pt x="0" y="0"/>
                </a:moveTo>
                <a:lnTo>
                  <a:pt x="10764012" y="0"/>
                </a:lnTo>
              </a:path>
            </a:pathLst>
          </a:custGeom>
          <a:ln w="12192">
            <a:solidFill>
              <a:srgbClr val="000000"/>
            </a:solidFill>
          </a:ln>
        </p:spPr>
        <p:txBody>
          <a:bodyPr wrap="square" lIns="0" tIns="0" rIns="0" bIns="0" rtlCol="0"/>
          <a:lstStyle/>
          <a:p>
            <a:endParaRPr/>
          </a:p>
        </p:txBody>
      </p:sp>
      <p:sp>
        <p:nvSpPr>
          <p:cNvPr id="151" name="object 68">
            <a:extLst>
              <a:ext uri="{FF2B5EF4-FFF2-40B4-BE49-F238E27FC236}">
                <a16:creationId xmlns:a16="http://schemas.microsoft.com/office/drawing/2014/main" id="{226F2BA3-5CEB-429E-BED0-F0EA43009E31}"/>
              </a:ext>
            </a:extLst>
          </p:cNvPr>
          <p:cNvSpPr txBox="1"/>
          <p:nvPr/>
        </p:nvSpPr>
        <p:spPr>
          <a:xfrm>
            <a:off x="2002538" y="6632105"/>
            <a:ext cx="8080375" cy="182101"/>
          </a:xfrm>
          <a:prstGeom prst="rect">
            <a:avLst/>
          </a:prstGeom>
        </p:spPr>
        <p:txBody>
          <a:bodyPr vert="horz" wrap="square" lIns="0" tIns="12700" rIns="0" bIns="0" rtlCol="0">
            <a:spAutoFit/>
          </a:bodyPr>
          <a:lstStyle/>
          <a:p>
            <a:pPr marL="12700">
              <a:lnSpc>
                <a:spcPct val="100000"/>
              </a:lnSpc>
              <a:spcBef>
                <a:spcPts val="100"/>
              </a:spcBef>
            </a:pPr>
            <a:r>
              <a:rPr sz="1100" dirty="0">
                <a:cs typeface="Arial"/>
              </a:rPr>
              <a:t>*“Ampliado”</a:t>
            </a:r>
            <a:r>
              <a:rPr sz="1100" spc="-95" dirty="0">
                <a:cs typeface="Arial"/>
              </a:rPr>
              <a:t> </a:t>
            </a:r>
            <a:r>
              <a:rPr sz="1100" dirty="0">
                <a:cs typeface="Carlito"/>
              </a:rPr>
              <a:t>y</a:t>
            </a:r>
            <a:r>
              <a:rPr sz="1100" spc="10" dirty="0">
                <a:cs typeface="Carlito"/>
              </a:rPr>
              <a:t> </a:t>
            </a:r>
            <a:r>
              <a:rPr sz="1100" spc="-15" dirty="0">
                <a:cs typeface="Arial"/>
              </a:rPr>
              <a:t>“Premium”</a:t>
            </a:r>
            <a:r>
              <a:rPr sz="1100" spc="-85" dirty="0">
                <a:cs typeface="Arial"/>
              </a:rPr>
              <a:t> </a:t>
            </a:r>
            <a:r>
              <a:rPr sz="1100" spc="-35" dirty="0">
                <a:cs typeface="Arial"/>
              </a:rPr>
              <a:t>no</a:t>
            </a:r>
            <a:r>
              <a:rPr sz="1100" spc="-55" dirty="0">
                <a:cs typeface="Arial"/>
              </a:rPr>
              <a:t> </a:t>
            </a:r>
            <a:r>
              <a:rPr sz="1100" spc="-40" dirty="0">
                <a:cs typeface="Arial"/>
              </a:rPr>
              <a:t>cuentan</a:t>
            </a:r>
            <a:r>
              <a:rPr sz="1100" spc="-75" dirty="0">
                <a:cs typeface="Arial"/>
              </a:rPr>
              <a:t> </a:t>
            </a:r>
            <a:r>
              <a:rPr sz="1100" spc="-50" dirty="0">
                <a:cs typeface="Arial"/>
              </a:rPr>
              <a:t>expresamente</a:t>
            </a:r>
            <a:r>
              <a:rPr sz="1100" spc="-80" dirty="0">
                <a:cs typeface="Arial"/>
              </a:rPr>
              <a:t> </a:t>
            </a:r>
            <a:r>
              <a:rPr sz="1100" spc="-50" dirty="0">
                <a:cs typeface="Arial"/>
              </a:rPr>
              <a:t>con</a:t>
            </a:r>
            <a:r>
              <a:rPr sz="1100" spc="-75" dirty="0">
                <a:cs typeface="Arial"/>
              </a:rPr>
              <a:t> </a:t>
            </a:r>
            <a:r>
              <a:rPr sz="1100" spc="-40" dirty="0">
                <a:cs typeface="Arial"/>
              </a:rPr>
              <a:t>“Asistencia</a:t>
            </a:r>
            <a:r>
              <a:rPr sz="1100" spc="-95" dirty="0">
                <a:cs typeface="Arial"/>
              </a:rPr>
              <a:t> </a:t>
            </a:r>
            <a:r>
              <a:rPr sz="1100" spc="-25" dirty="0">
                <a:cs typeface="Arial"/>
              </a:rPr>
              <a:t>Urgente”,</a:t>
            </a:r>
            <a:r>
              <a:rPr sz="1100" spc="-70" dirty="0">
                <a:cs typeface="Arial"/>
              </a:rPr>
              <a:t> </a:t>
            </a:r>
            <a:r>
              <a:rPr sz="1100" spc="-30" dirty="0">
                <a:cs typeface="Arial"/>
              </a:rPr>
              <a:t>pero</a:t>
            </a:r>
            <a:r>
              <a:rPr sz="1100" spc="-60" dirty="0">
                <a:cs typeface="Arial"/>
              </a:rPr>
              <a:t> </a:t>
            </a:r>
            <a:r>
              <a:rPr sz="1100" spc="-90" dirty="0">
                <a:cs typeface="Arial"/>
              </a:rPr>
              <a:t>sí</a:t>
            </a:r>
            <a:r>
              <a:rPr sz="1100" spc="-60" dirty="0">
                <a:cs typeface="Arial"/>
              </a:rPr>
              <a:t> </a:t>
            </a:r>
            <a:r>
              <a:rPr sz="1100" spc="-50" dirty="0">
                <a:cs typeface="Arial"/>
              </a:rPr>
              <a:t>con</a:t>
            </a:r>
            <a:r>
              <a:rPr sz="1100" spc="-60" dirty="0">
                <a:cs typeface="Arial"/>
              </a:rPr>
              <a:t> </a:t>
            </a:r>
            <a:r>
              <a:rPr sz="1100" spc="-55" dirty="0">
                <a:cs typeface="Arial"/>
              </a:rPr>
              <a:t>una</a:t>
            </a:r>
            <a:r>
              <a:rPr sz="1100" spc="-60" dirty="0">
                <a:cs typeface="Arial"/>
              </a:rPr>
              <a:t> </a:t>
            </a:r>
            <a:r>
              <a:rPr sz="1100" spc="-40" dirty="0">
                <a:cs typeface="Arial"/>
              </a:rPr>
              <a:t>versión</a:t>
            </a:r>
            <a:r>
              <a:rPr sz="1100" spc="-75" dirty="0">
                <a:cs typeface="Arial"/>
              </a:rPr>
              <a:t> </a:t>
            </a:r>
            <a:r>
              <a:rPr sz="1100" spc="-80" dirty="0">
                <a:cs typeface="Arial"/>
              </a:rPr>
              <a:t>más</a:t>
            </a:r>
            <a:r>
              <a:rPr sz="1100" spc="-65" dirty="0">
                <a:cs typeface="Arial"/>
              </a:rPr>
              <a:t> </a:t>
            </a:r>
            <a:r>
              <a:rPr sz="1100" spc="-75" dirty="0">
                <a:cs typeface="Arial"/>
              </a:rPr>
              <a:t>avanzada</a:t>
            </a:r>
            <a:r>
              <a:rPr sz="1100" spc="-60" dirty="0">
                <a:cs typeface="Arial"/>
              </a:rPr>
              <a:t> </a:t>
            </a:r>
            <a:r>
              <a:rPr sz="1100" spc="-45" dirty="0">
                <a:cs typeface="Arial"/>
              </a:rPr>
              <a:t>“Asistencia</a:t>
            </a:r>
            <a:r>
              <a:rPr sz="1100" spc="-85" dirty="0">
                <a:cs typeface="Arial"/>
              </a:rPr>
              <a:t> </a:t>
            </a:r>
            <a:r>
              <a:rPr sz="1100" spc="-50" dirty="0">
                <a:cs typeface="Arial"/>
              </a:rPr>
              <a:t>en</a:t>
            </a:r>
            <a:r>
              <a:rPr sz="1100" spc="-60" dirty="0">
                <a:cs typeface="Arial"/>
              </a:rPr>
              <a:t> </a:t>
            </a:r>
            <a:r>
              <a:rPr sz="1100" spc="-30" dirty="0">
                <a:cs typeface="Arial"/>
              </a:rPr>
              <a:t>el</a:t>
            </a:r>
            <a:r>
              <a:rPr sz="1100" spc="-50" dirty="0">
                <a:cs typeface="Arial"/>
              </a:rPr>
              <a:t> </a:t>
            </a:r>
            <a:r>
              <a:rPr sz="1100" spc="-35" dirty="0">
                <a:cs typeface="Arial"/>
              </a:rPr>
              <a:t>Hogar”</a:t>
            </a:r>
            <a:endParaRPr sz="1100" dirty="0">
              <a:cs typeface="Arial"/>
            </a:endParaRPr>
          </a:p>
        </p:txBody>
      </p:sp>
      <p:sp>
        <p:nvSpPr>
          <p:cNvPr id="155" name="object 18">
            <a:extLst>
              <a:ext uri="{FF2B5EF4-FFF2-40B4-BE49-F238E27FC236}">
                <a16:creationId xmlns:a16="http://schemas.microsoft.com/office/drawing/2014/main" id="{E8534349-DB70-4EDD-8982-9129A12F60FA}"/>
              </a:ext>
            </a:extLst>
          </p:cNvPr>
          <p:cNvSpPr txBox="1"/>
          <p:nvPr/>
        </p:nvSpPr>
        <p:spPr>
          <a:xfrm>
            <a:off x="7252716" y="1656613"/>
            <a:ext cx="4688205" cy="504000"/>
          </a:xfrm>
          <a:prstGeom prst="rect">
            <a:avLst/>
          </a:prstGeom>
          <a:solidFill>
            <a:srgbClr val="C5DFB4"/>
          </a:solidFill>
          <a:effectLst>
            <a:innerShdw blurRad="63500" dist="50800" dir="13500000">
              <a:prstClr val="black">
                <a:alpha val="50000"/>
              </a:prstClr>
            </a:innerShdw>
          </a:effectLst>
        </p:spPr>
        <p:txBody>
          <a:bodyPr vert="horz" wrap="square" lIns="0" tIns="36000" rIns="0" bIns="0" rtlCol="0" anchor="t" anchorCtr="0">
            <a:noAutofit/>
          </a:bodyPr>
          <a:lstStyle/>
          <a:p>
            <a:pPr marL="92075">
              <a:lnSpc>
                <a:spcPts val="1070"/>
              </a:lnSpc>
            </a:pPr>
            <a:r>
              <a:rPr sz="1000" spc="-5" dirty="0">
                <a:cs typeface="Carlito"/>
              </a:rPr>
              <a:t>Para averías </a:t>
            </a:r>
            <a:r>
              <a:rPr sz="1000" dirty="0">
                <a:cs typeface="Carlito"/>
              </a:rPr>
              <a:t>no </a:t>
            </a:r>
            <a:r>
              <a:rPr sz="1000" spc="-5" dirty="0">
                <a:cs typeface="Carlito"/>
              </a:rPr>
              <a:t>amparadas por siniestros</a:t>
            </a:r>
            <a:r>
              <a:rPr sz="1000" spc="-25" dirty="0">
                <a:cs typeface="Carlito"/>
              </a:rPr>
              <a:t> </a:t>
            </a:r>
            <a:r>
              <a:rPr sz="1000" spc="-5" dirty="0">
                <a:cs typeface="Carlito"/>
              </a:rPr>
              <a:t>cubiertos:</a:t>
            </a:r>
            <a:endParaRPr sz="1000" dirty="0">
              <a:cs typeface="Carlito"/>
            </a:endParaRPr>
          </a:p>
          <a:p>
            <a:pPr marL="92075">
              <a:lnSpc>
                <a:spcPct val="100000"/>
              </a:lnSpc>
            </a:pPr>
            <a:r>
              <a:rPr sz="1000" spc="-10" dirty="0">
                <a:cs typeface="Carlito"/>
              </a:rPr>
              <a:t>Coste </a:t>
            </a:r>
            <a:r>
              <a:rPr sz="1000" spc="-5" dirty="0">
                <a:cs typeface="Carlito"/>
              </a:rPr>
              <a:t>de desplazamiento + 3 horas de mano </a:t>
            </a:r>
            <a:r>
              <a:rPr sz="1000" dirty="0">
                <a:cs typeface="Carlito"/>
              </a:rPr>
              <a:t>de</a:t>
            </a:r>
            <a:r>
              <a:rPr sz="1000" spc="40" dirty="0">
                <a:cs typeface="Carlito"/>
              </a:rPr>
              <a:t> </a:t>
            </a:r>
            <a:r>
              <a:rPr sz="1000" spc="-5" dirty="0">
                <a:cs typeface="Carlito"/>
              </a:rPr>
              <a:t>obra:</a:t>
            </a:r>
            <a:endParaRPr sz="1000" dirty="0">
              <a:cs typeface="Carlito"/>
            </a:endParaRPr>
          </a:p>
          <a:p>
            <a:pPr marL="92075">
              <a:lnSpc>
                <a:spcPts val="1185"/>
              </a:lnSpc>
            </a:pPr>
            <a:r>
              <a:rPr sz="1000" spc="-5" dirty="0">
                <a:cs typeface="Carlito"/>
              </a:rPr>
              <a:t>Electricidad. Fontanería, Cerrajería (apertura de puertas</a:t>
            </a:r>
            <a:r>
              <a:rPr sz="1000" spc="5" dirty="0">
                <a:cs typeface="Carlito"/>
              </a:rPr>
              <a:t> </a:t>
            </a:r>
            <a:r>
              <a:rPr sz="1000" spc="-5" dirty="0">
                <a:cs typeface="Carlito"/>
              </a:rPr>
              <a:t>exteriores)</a:t>
            </a:r>
            <a:endParaRPr sz="1000" dirty="0">
              <a:cs typeface="Carlito"/>
            </a:endParaRPr>
          </a:p>
        </p:txBody>
      </p:sp>
      <p:sp>
        <p:nvSpPr>
          <p:cNvPr id="159" name="object 22">
            <a:extLst>
              <a:ext uri="{FF2B5EF4-FFF2-40B4-BE49-F238E27FC236}">
                <a16:creationId xmlns:a16="http://schemas.microsoft.com/office/drawing/2014/main" id="{0F1529D7-AB4D-4037-8937-709169563F96}"/>
              </a:ext>
            </a:extLst>
          </p:cNvPr>
          <p:cNvSpPr txBox="1"/>
          <p:nvPr/>
        </p:nvSpPr>
        <p:spPr>
          <a:xfrm>
            <a:off x="7228331" y="5730240"/>
            <a:ext cx="4688205" cy="432000"/>
          </a:xfrm>
          <a:prstGeom prst="rect">
            <a:avLst/>
          </a:prstGeom>
          <a:solidFill>
            <a:srgbClr val="C5DFB4"/>
          </a:solidFill>
          <a:effectLst>
            <a:innerShdw blurRad="63500" dist="50800" dir="13500000">
              <a:prstClr val="black">
                <a:alpha val="50000"/>
              </a:prstClr>
            </a:innerShdw>
          </a:effectLst>
        </p:spPr>
        <p:txBody>
          <a:bodyPr vert="horz" wrap="square" lIns="0" tIns="24130" rIns="0" bIns="0" rtlCol="0">
            <a:noAutofit/>
          </a:bodyPr>
          <a:lstStyle/>
          <a:p>
            <a:pPr marL="92075">
              <a:lnSpc>
                <a:spcPct val="100000"/>
              </a:lnSpc>
              <a:spcBef>
                <a:spcPts val="190"/>
              </a:spcBef>
            </a:pPr>
            <a:r>
              <a:rPr sz="1100" spc="-5" dirty="0">
                <a:cs typeface="Carlito"/>
              </a:rPr>
              <a:t>Conexión con profesionales cualificados para reparaciones y</a:t>
            </a:r>
            <a:r>
              <a:rPr sz="1100" spc="-20" dirty="0">
                <a:cs typeface="Carlito"/>
              </a:rPr>
              <a:t> </a:t>
            </a:r>
            <a:r>
              <a:rPr sz="1100" spc="-10" dirty="0">
                <a:cs typeface="Carlito"/>
              </a:rPr>
              <a:t>reformas.</a:t>
            </a:r>
            <a:endParaRPr sz="1100" dirty="0">
              <a:cs typeface="Carlito"/>
            </a:endParaRPr>
          </a:p>
          <a:p>
            <a:pPr marL="92075">
              <a:lnSpc>
                <a:spcPct val="100000"/>
              </a:lnSpc>
            </a:pPr>
            <a:r>
              <a:rPr sz="1100" spc="-5" dirty="0">
                <a:cs typeface="Carlito"/>
              </a:rPr>
              <a:t>Cubierto el coste del primer</a:t>
            </a:r>
            <a:r>
              <a:rPr sz="1100" spc="35" dirty="0">
                <a:cs typeface="Carlito"/>
              </a:rPr>
              <a:t> </a:t>
            </a:r>
            <a:r>
              <a:rPr sz="1100" spc="-5" dirty="0">
                <a:cs typeface="Carlito"/>
              </a:rPr>
              <a:t>desplazamiento.</a:t>
            </a:r>
            <a:endParaRPr sz="1100" dirty="0">
              <a:cs typeface="Carlito"/>
            </a:endParaRPr>
          </a:p>
        </p:txBody>
      </p:sp>
      <p:sp>
        <p:nvSpPr>
          <p:cNvPr id="163" name="object 26">
            <a:extLst>
              <a:ext uri="{FF2B5EF4-FFF2-40B4-BE49-F238E27FC236}">
                <a16:creationId xmlns:a16="http://schemas.microsoft.com/office/drawing/2014/main" id="{DEB08DFA-66E2-4239-B96B-F4513A781B45}"/>
              </a:ext>
            </a:extLst>
          </p:cNvPr>
          <p:cNvSpPr txBox="1"/>
          <p:nvPr/>
        </p:nvSpPr>
        <p:spPr>
          <a:xfrm>
            <a:off x="309372" y="1685798"/>
            <a:ext cx="2501265" cy="324000"/>
          </a:xfrm>
          <a:prstGeom prst="rect">
            <a:avLst/>
          </a:prstGeom>
          <a:solidFill>
            <a:srgbClr val="C5DFB4"/>
          </a:solidFill>
          <a:effectLst>
            <a:innerShdw blurRad="63500" dist="50800" dir="13500000">
              <a:prstClr val="black">
                <a:alpha val="50000"/>
              </a:prstClr>
            </a:innerShdw>
          </a:effectLst>
        </p:spPr>
        <p:txBody>
          <a:bodyPr vert="horz" wrap="square" lIns="0" tIns="36000" rIns="0" bIns="0" rtlCol="0">
            <a:noAutofit/>
          </a:bodyPr>
          <a:lstStyle/>
          <a:p>
            <a:pPr marL="680720">
              <a:lnSpc>
                <a:spcPct val="100000"/>
              </a:lnSpc>
              <a:spcBef>
                <a:spcPts val="80"/>
              </a:spcBef>
            </a:pPr>
            <a:r>
              <a:rPr sz="1200" spc="-5" dirty="0">
                <a:cs typeface="Carlito"/>
              </a:rPr>
              <a:t>Asistencia</a:t>
            </a:r>
            <a:r>
              <a:rPr sz="1200" dirty="0">
                <a:cs typeface="Carlito"/>
              </a:rPr>
              <a:t> </a:t>
            </a:r>
            <a:r>
              <a:rPr sz="1200" spc="-5" dirty="0">
                <a:cs typeface="Carlito"/>
              </a:rPr>
              <a:t>urgente</a:t>
            </a:r>
            <a:endParaRPr sz="1200" dirty="0">
              <a:cs typeface="Carlito"/>
            </a:endParaRPr>
          </a:p>
        </p:txBody>
      </p:sp>
      <p:sp>
        <p:nvSpPr>
          <p:cNvPr id="164" name="object 27">
            <a:extLst>
              <a:ext uri="{FF2B5EF4-FFF2-40B4-BE49-F238E27FC236}">
                <a16:creationId xmlns:a16="http://schemas.microsoft.com/office/drawing/2014/main" id="{B2840A86-9147-4B88-BB43-AB689F46BF8D}"/>
              </a:ext>
            </a:extLst>
          </p:cNvPr>
          <p:cNvSpPr txBox="1"/>
          <p:nvPr/>
        </p:nvSpPr>
        <p:spPr>
          <a:xfrm>
            <a:off x="3314191" y="1792985"/>
            <a:ext cx="575945" cy="197490"/>
          </a:xfrm>
          <a:prstGeom prst="rect">
            <a:avLst/>
          </a:prstGeom>
        </p:spPr>
        <p:txBody>
          <a:bodyPr vert="horz" wrap="square" lIns="0" tIns="12700" rIns="0" bIns="0" rtlCol="0">
            <a:spAutoFit/>
          </a:bodyPr>
          <a:lstStyle/>
          <a:p>
            <a:pPr marL="12700">
              <a:lnSpc>
                <a:spcPct val="100000"/>
              </a:lnSpc>
              <a:spcBef>
                <a:spcPts val="100"/>
              </a:spcBef>
            </a:pPr>
            <a:r>
              <a:rPr sz="1200" spc="-5" dirty="0">
                <a:cs typeface="Carlito"/>
              </a:rPr>
              <a:t>Opcional</a:t>
            </a:r>
            <a:endParaRPr sz="1200">
              <a:cs typeface="Carlito"/>
            </a:endParaRPr>
          </a:p>
        </p:txBody>
      </p:sp>
      <p:sp>
        <p:nvSpPr>
          <p:cNvPr id="168" name="object 31">
            <a:extLst>
              <a:ext uri="{FF2B5EF4-FFF2-40B4-BE49-F238E27FC236}">
                <a16:creationId xmlns:a16="http://schemas.microsoft.com/office/drawing/2014/main" id="{5F0C5661-3C7B-4FFE-985C-71F47492FEA6}"/>
              </a:ext>
            </a:extLst>
          </p:cNvPr>
          <p:cNvSpPr txBox="1"/>
          <p:nvPr/>
        </p:nvSpPr>
        <p:spPr>
          <a:xfrm>
            <a:off x="309372" y="5212460"/>
            <a:ext cx="2501265" cy="288000"/>
          </a:xfrm>
          <a:prstGeom prst="rect">
            <a:avLst/>
          </a:prstGeom>
          <a:solidFill>
            <a:srgbClr val="C5DFB4"/>
          </a:solidFill>
          <a:effectLst>
            <a:innerShdw blurRad="63500" dist="50800" dir="13500000">
              <a:prstClr val="black">
                <a:alpha val="50000"/>
              </a:prstClr>
            </a:innerShdw>
          </a:effectLst>
        </p:spPr>
        <p:txBody>
          <a:bodyPr vert="horz" wrap="square" lIns="0" tIns="62230" rIns="0" bIns="0" rtlCol="0">
            <a:spAutoFit/>
          </a:bodyPr>
          <a:lstStyle/>
          <a:p>
            <a:pPr marL="790575">
              <a:lnSpc>
                <a:spcPct val="100000"/>
              </a:lnSpc>
              <a:spcBef>
                <a:spcPts val="490"/>
              </a:spcBef>
            </a:pPr>
            <a:r>
              <a:rPr sz="1200" spc="-5" dirty="0">
                <a:cs typeface="Carlito"/>
              </a:rPr>
              <a:t>Bricoasistencia</a:t>
            </a:r>
            <a:endParaRPr sz="1200">
              <a:cs typeface="Carlito"/>
            </a:endParaRPr>
          </a:p>
        </p:txBody>
      </p:sp>
      <p:sp>
        <p:nvSpPr>
          <p:cNvPr id="169" name="object 32">
            <a:extLst>
              <a:ext uri="{FF2B5EF4-FFF2-40B4-BE49-F238E27FC236}">
                <a16:creationId xmlns:a16="http://schemas.microsoft.com/office/drawing/2014/main" id="{44E8C26D-A63A-45F3-8E6D-CBE8BAA1E1F0}"/>
              </a:ext>
            </a:extLst>
          </p:cNvPr>
          <p:cNvSpPr/>
          <p:nvPr/>
        </p:nvSpPr>
        <p:spPr>
          <a:xfrm>
            <a:off x="6450628" y="5171523"/>
            <a:ext cx="289560" cy="203200"/>
          </a:xfrm>
          <a:custGeom>
            <a:avLst/>
            <a:gdLst/>
            <a:ahLst/>
            <a:cxnLst/>
            <a:rect l="l" t="t" r="r" b="b"/>
            <a:pathLst>
              <a:path w="289559" h="203200">
                <a:moveTo>
                  <a:pt x="263807" y="0"/>
                </a:moveTo>
                <a:lnTo>
                  <a:pt x="103582" y="151186"/>
                </a:lnTo>
                <a:lnTo>
                  <a:pt x="26599" y="72469"/>
                </a:lnTo>
                <a:lnTo>
                  <a:pt x="0" y="97771"/>
                </a:lnTo>
                <a:lnTo>
                  <a:pt x="102331" y="202727"/>
                </a:lnTo>
                <a:lnTo>
                  <a:pt x="129244" y="177737"/>
                </a:lnTo>
                <a:lnTo>
                  <a:pt x="289156" y="26239"/>
                </a:lnTo>
                <a:lnTo>
                  <a:pt x="263807" y="0"/>
                </a:lnTo>
                <a:close/>
              </a:path>
            </a:pathLst>
          </a:custGeom>
          <a:solidFill>
            <a:srgbClr val="33CC33"/>
          </a:solidFill>
        </p:spPr>
        <p:txBody>
          <a:bodyPr wrap="square" lIns="0" tIns="0" rIns="0" bIns="0" rtlCol="0"/>
          <a:lstStyle/>
          <a:p>
            <a:endParaRPr/>
          </a:p>
        </p:txBody>
      </p:sp>
      <p:sp>
        <p:nvSpPr>
          <p:cNvPr id="173" name="object 36">
            <a:extLst>
              <a:ext uri="{FF2B5EF4-FFF2-40B4-BE49-F238E27FC236}">
                <a16:creationId xmlns:a16="http://schemas.microsoft.com/office/drawing/2014/main" id="{E374FC04-7959-40DF-BD4E-F5D9FEB89EA6}"/>
              </a:ext>
            </a:extLst>
          </p:cNvPr>
          <p:cNvSpPr txBox="1"/>
          <p:nvPr/>
        </p:nvSpPr>
        <p:spPr>
          <a:xfrm>
            <a:off x="7224903" y="5212460"/>
            <a:ext cx="4651375" cy="288000"/>
          </a:xfrm>
          <a:prstGeom prst="rect">
            <a:avLst/>
          </a:prstGeom>
          <a:solidFill>
            <a:srgbClr val="C5DFB4"/>
          </a:solidFill>
          <a:effectLst>
            <a:innerShdw blurRad="63500" dist="50800" dir="13500000">
              <a:prstClr val="black">
                <a:alpha val="50000"/>
              </a:prstClr>
            </a:innerShdw>
          </a:effectLst>
        </p:spPr>
        <p:txBody>
          <a:bodyPr vert="horz" wrap="square" lIns="0" tIns="0" rIns="0" bIns="0" rtlCol="0" anchor="ctr" anchorCtr="0">
            <a:noAutofit/>
          </a:bodyPr>
          <a:lstStyle/>
          <a:p>
            <a:pPr marL="92710">
              <a:lnSpc>
                <a:spcPct val="100000"/>
              </a:lnSpc>
              <a:spcBef>
                <a:spcPts val="5"/>
              </a:spcBef>
            </a:pPr>
            <a:r>
              <a:rPr lang="es-ES" sz="1100" spc="-10">
                <a:cs typeface="Carlito"/>
              </a:rPr>
              <a:t>Coste </a:t>
            </a:r>
            <a:r>
              <a:rPr lang="es-ES" sz="1100" spc="-5">
                <a:cs typeface="Carlito"/>
              </a:rPr>
              <a:t>de desplazamiento + 3 horas de mano </a:t>
            </a:r>
            <a:r>
              <a:rPr lang="es-ES" sz="1100">
                <a:cs typeface="Carlito"/>
              </a:rPr>
              <a:t>de </a:t>
            </a:r>
            <a:r>
              <a:rPr lang="es-ES" sz="1100" spc="-5">
                <a:cs typeface="Carlito"/>
              </a:rPr>
              <a:t>obras en tareas de</a:t>
            </a:r>
            <a:r>
              <a:rPr lang="es-ES" sz="1100" spc="60">
                <a:cs typeface="Carlito"/>
              </a:rPr>
              <a:t> </a:t>
            </a:r>
            <a:r>
              <a:rPr lang="es-ES" sz="1100" spc="-5">
                <a:cs typeface="Carlito"/>
              </a:rPr>
              <a:t>bricolaje.</a:t>
            </a:r>
            <a:endParaRPr lang="es-ES" sz="1100">
              <a:cs typeface="Carlito"/>
            </a:endParaRPr>
          </a:p>
        </p:txBody>
      </p:sp>
      <p:sp>
        <p:nvSpPr>
          <p:cNvPr id="174" name="object 37">
            <a:extLst>
              <a:ext uri="{FF2B5EF4-FFF2-40B4-BE49-F238E27FC236}">
                <a16:creationId xmlns:a16="http://schemas.microsoft.com/office/drawing/2014/main" id="{C8178607-A4DB-4629-88AB-AF3B3613C414}"/>
              </a:ext>
            </a:extLst>
          </p:cNvPr>
          <p:cNvSpPr txBox="1"/>
          <p:nvPr/>
        </p:nvSpPr>
        <p:spPr>
          <a:xfrm>
            <a:off x="5989065" y="5391734"/>
            <a:ext cx="1056005" cy="197490"/>
          </a:xfrm>
          <a:prstGeom prst="rect">
            <a:avLst/>
          </a:prstGeom>
        </p:spPr>
        <p:txBody>
          <a:bodyPr vert="horz" wrap="square" lIns="0" tIns="12700" rIns="0" bIns="0" rtlCol="0">
            <a:spAutoFit/>
          </a:bodyPr>
          <a:lstStyle/>
          <a:p>
            <a:pPr marL="12700">
              <a:lnSpc>
                <a:spcPct val="100000"/>
              </a:lnSpc>
              <a:spcBef>
                <a:spcPts val="100"/>
              </a:spcBef>
            </a:pPr>
            <a:r>
              <a:rPr sz="1200" dirty="0">
                <a:cs typeface="Carlito"/>
              </a:rPr>
              <a:t>2</a:t>
            </a:r>
            <a:r>
              <a:rPr sz="1200" spc="-40" dirty="0">
                <a:cs typeface="Carlito"/>
              </a:rPr>
              <a:t> </a:t>
            </a:r>
            <a:r>
              <a:rPr sz="1200" spc="-5" dirty="0">
                <a:cs typeface="Carlito"/>
              </a:rPr>
              <a:t>Intervenciones</a:t>
            </a:r>
            <a:endParaRPr sz="1200">
              <a:cs typeface="Carlito"/>
            </a:endParaRPr>
          </a:p>
        </p:txBody>
      </p:sp>
      <p:sp>
        <p:nvSpPr>
          <p:cNvPr id="175" name="object 38">
            <a:extLst>
              <a:ext uri="{FF2B5EF4-FFF2-40B4-BE49-F238E27FC236}">
                <a16:creationId xmlns:a16="http://schemas.microsoft.com/office/drawing/2014/main" id="{F2DFF101-3C88-4F47-8CFA-85C62F8E1E9C}"/>
              </a:ext>
            </a:extLst>
          </p:cNvPr>
          <p:cNvSpPr txBox="1"/>
          <p:nvPr/>
        </p:nvSpPr>
        <p:spPr>
          <a:xfrm>
            <a:off x="288036" y="5747003"/>
            <a:ext cx="2501265" cy="360000"/>
          </a:xfrm>
          <a:prstGeom prst="rect">
            <a:avLst/>
          </a:prstGeom>
          <a:solidFill>
            <a:srgbClr val="C5DFB4"/>
          </a:solidFill>
        </p:spPr>
        <p:txBody>
          <a:bodyPr vert="horz" wrap="square" lIns="0" tIns="0" rIns="0" bIns="0" rtlCol="0">
            <a:spAutoFit/>
          </a:bodyPr>
          <a:lstStyle/>
          <a:p>
            <a:pPr algn="ctr">
              <a:lnSpc>
                <a:spcPts val="1300"/>
              </a:lnSpc>
            </a:pPr>
            <a:r>
              <a:rPr sz="1200" spc="-5" dirty="0">
                <a:cs typeface="Carlito"/>
              </a:rPr>
              <a:t>Conexiones </a:t>
            </a:r>
            <a:r>
              <a:rPr sz="1200" spc="-10" dirty="0">
                <a:cs typeface="Carlito"/>
              </a:rPr>
              <a:t>para </a:t>
            </a:r>
            <a:r>
              <a:rPr sz="1200" dirty="0">
                <a:cs typeface="Carlito"/>
              </a:rPr>
              <a:t>el</a:t>
            </a:r>
            <a:r>
              <a:rPr sz="1200" spc="-15" dirty="0">
                <a:cs typeface="Carlito"/>
              </a:rPr>
              <a:t> </a:t>
            </a:r>
            <a:r>
              <a:rPr sz="1200" spc="-5" dirty="0">
                <a:cs typeface="Carlito"/>
              </a:rPr>
              <a:t>mantenimiento</a:t>
            </a:r>
            <a:endParaRPr sz="1200" dirty="0">
              <a:cs typeface="Carlito"/>
            </a:endParaRPr>
          </a:p>
          <a:p>
            <a:pPr marR="54610" algn="ctr">
              <a:lnSpc>
                <a:spcPts val="1425"/>
              </a:lnSpc>
            </a:pPr>
            <a:r>
              <a:rPr sz="1200" dirty="0">
                <a:cs typeface="Carlito"/>
              </a:rPr>
              <a:t>de la</a:t>
            </a:r>
            <a:r>
              <a:rPr sz="1200" spc="-15" dirty="0">
                <a:cs typeface="Carlito"/>
              </a:rPr>
              <a:t> </a:t>
            </a:r>
            <a:r>
              <a:rPr sz="1200" dirty="0">
                <a:cs typeface="Carlito"/>
              </a:rPr>
              <a:t>vivienda</a:t>
            </a:r>
          </a:p>
        </p:txBody>
      </p:sp>
      <p:sp>
        <p:nvSpPr>
          <p:cNvPr id="179" name="object 42">
            <a:extLst>
              <a:ext uri="{FF2B5EF4-FFF2-40B4-BE49-F238E27FC236}">
                <a16:creationId xmlns:a16="http://schemas.microsoft.com/office/drawing/2014/main" id="{CD641CF4-D9FD-4A10-B5DE-788D8D6DEC5B}"/>
              </a:ext>
            </a:extLst>
          </p:cNvPr>
          <p:cNvSpPr txBox="1"/>
          <p:nvPr/>
        </p:nvSpPr>
        <p:spPr>
          <a:xfrm>
            <a:off x="3006851" y="1211580"/>
            <a:ext cx="1297305" cy="302006"/>
          </a:xfrm>
          <a:prstGeom prst="rect">
            <a:avLst/>
          </a:prstGeom>
          <a:solidFill>
            <a:srgbClr val="2D75B6"/>
          </a:solidFill>
          <a:effectLst>
            <a:innerShdw blurRad="63500" dist="50800" dir="13500000">
              <a:prstClr val="black">
                <a:alpha val="50000"/>
              </a:prstClr>
            </a:innerShdw>
          </a:effectLst>
        </p:spPr>
        <p:txBody>
          <a:bodyPr vert="horz" wrap="square" lIns="0" tIns="85725" rIns="0" bIns="0" rtlCol="0">
            <a:spAutoFit/>
          </a:bodyPr>
          <a:lstStyle/>
          <a:p>
            <a:pPr marL="180340">
              <a:lnSpc>
                <a:spcPct val="100000"/>
              </a:lnSpc>
              <a:spcBef>
                <a:spcPts val="675"/>
              </a:spcBef>
            </a:pPr>
            <a:r>
              <a:rPr sz="1400" spc="-5" dirty="0">
                <a:solidFill>
                  <a:srgbClr val="FFFFFF"/>
                </a:solidFill>
                <a:cs typeface="Carlito"/>
              </a:rPr>
              <a:t>BÁSICO</a:t>
            </a:r>
            <a:r>
              <a:rPr sz="1400" spc="-40" dirty="0">
                <a:solidFill>
                  <a:srgbClr val="FFFFFF"/>
                </a:solidFill>
                <a:cs typeface="Carlito"/>
              </a:rPr>
              <a:t> </a:t>
            </a:r>
            <a:r>
              <a:rPr sz="1400" spc="-10" dirty="0">
                <a:solidFill>
                  <a:srgbClr val="FFFFFF"/>
                </a:solidFill>
                <a:cs typeface="Carlito"/>
              </a:rPr>
              <a:t>PLUS</a:t>
            </a:r>
            <a:endParaRPr sz="1400" dirty="0">
              <a:cs typeface="Carlito"/>
            </a:endParaRPr>
          </a:p>
        </p:txBody>
      </p:sp>
      <p:sp>
        <p:nvSpPr>
          <p:cNvPr id="183" name="object 46">
            <a:extLst>
              <a:ext uri="{FF2B5EF4-FFF2-40B4-BE49-F238E27FC236}">
                <a16:creationId xmlns:a16="http://schemas.microsoft.com/office/drawing/2014/main" id="{0F77C189-BE04-4B49-8108-878FE52DD2FC}"/>
              </a:ext>
            </a:extLst>
          </p:cNvPr>
          <p:cNvSpPr txBox="1"/>
          <p:nvPr/>
        </p:nvSpPr>
        <p:spPr>
          <a:xfrm>
            <a:off x="4415028" y="1210055"/>
            <a:ext cx="1295400" cy="301365"/>
          </a:xfrm>
          <a:prstGeom prst="rect">
            <a:avLst/>
          </a:prstGeom>
          <a:solidFill>
            <a:srgbClr val="2D75B6"/>
          </a:solidFill>
          <a:effectLst>
            <a:innerShdw blurRad="63500" dist="50800" dir="13500000">
              <a:prstClr val="black">
                <a:alpha val="50000"/>
              </a:prstClr>
            </a:innerShdw>
          </a:effectLst>
        </p:spPr>
        <p:txBody>
          <a:bodyPr vert="horz" wrap="square" lIns="0" tIns="85090" rIns="0" bIns="0" rtlCol="0">
            <a:spAutoFit/>
          </a:bodyPr>
          <a:lstStyle/>
          <a:p>
            <a:pPr marL="248920">
              <a:lnSpc>
                <a:spcPct val="100000"/>
              </a:lnSpc>
              <a:spcBef>
                <a:spcPts val="670"/>
              </a:spcBef>
            </a:pPr>
            <a:r>
              <a:rPr sz="1400" dirty="0">
                <a:solidFill>
                  <a:srgbClr val="FFFFFF"/>
                </a:solidFill>
                <a:cs typeface="Carlito"/>
              </a:rPr>
              <a:t>AMPLIADO</a:t>
            </a:r>
            <a:endParaRPr sz="1400">
              <a:cs typeface="Carlito"/>
            </a:endParaRPr>
          </a:p>
        </p:txBody>
      </p:sp>
      <p:sp>
        <p:nvSpPr>
          <p:cNvPr id="187" name="object 50">
            <a:extLst>
              <a:ext uri="{FF2B5EF4-FFF2-40B4-BE49-F238E27FC236}">
                <a16:creationId xmlns:a16="http://schemas.microsoft.com/office/drawing/2014/main" id="{BA9E7BE9-5414-4C7D-B113-B97CF19BF176}"/>
              </a:ext>
            </a:extLst>
          </p:cNvPr>
          <p:cNvSpPr txBox="1"/>
          <p:nvPr/>
        </p:nvSpPr>
        <p:spPr>
          <a:xfrm>
            <a:off x="5823203" y="1210055"/>
            <a:ext cx="1295400" cy="301365"/>
          </a:xfrm>
          <a:prstGeom prst="rect">
            <a:avLst/>
          </a:prstGeom>
          <a:solidFill>
            <a:srgbClr val="2D75B6"/>
          </a:solidFill>
          <a:effectLst>
            <a:innerShdw blurRad="63500" dist="50800" dir="13500000">
              <a:prstClr val="black">
                <a:alpha val="50000"/>
              </a:prstClr>
            </a:innerShdw>
          </a:effectLst>
        </p:spPr>
        <p:txBody>
          <a:bodyPr vert="horz" wrap="square" lIns="0" tIns="85090" rIns="0" bIns="0" rtlCol="0">
            <a:spAutoFit/>
          </a:bodyPr>
          <a:lstStyle/>
          <a:p>
            <a:pPr marL="277495">
              <a:lnSpc>
                <a:spcPct val="100000"/>
              </a:lnSpc>
              <a:spcBef>
                <a:spcPts val="670"/>
              </a:spcBef>
            </a:pPr>
            <a:r>
              <a:rPr sz="1400" spc="-5" dirty="0">
                <a:solidFill>
                  <a:srgbClr val="FFFFFF"/>
                </a:solidFill>
                <a:cs typeface="Carlito"/>
              </a:rPr>
              <a:t>PREMIUM</a:t>
            </a:r>
            <a:endParaRPr sz="1400">
              <a:cs typeface="Carlito"/>
            </a:endParaRPr>
          </a:p>
        </p:txBody>
      </p:sp>
      <p:grpSp>
        <p:nvGrpSpPr>
          <p:cNvPr id="191" name="object 55">
            <a:extLst>
              <a:ext uri="{FF2B5EF4-FFF2-40B4-BE49-F238E27FC236}">
                <a16:creationId xmlns:a16="http://schemas.microsoft.com/office/drawing/2014/main" id="{CEE4AD78-10A8-4BBF-99E6-D49777F65517}"/>
              </a:ext>
            </a:extLst>
          </p:cNvPr>
          <p:cNvGrpSpPr/>
          <p:nvPr/>
        </p:nvGrpSpPr>
        <p:grpSpPr>
          <a:xfrm>
            <a:off x="2940475" y="5704332"/>
            <a:ext cx="4114800" cy="304507"/>
            <a:chOff x="2940475" y="5704332"/>
            <a:chExt cx="4114800" cy="304507"/>
          </a:xfrm>
        </p:grpSpPr>
        <p:sp>
          <p:nvSpPr>
            <p:cNvPr id="192" name="object 56">
              <a:extLst>
                <a:ext uri="{FF2B5EF4-FFF2-40B4-BE49-F238E27FC236}">
                  <a16:creationId xmlns:a16="http://schemas.microsoft.com/office/drawing/2014/main" id="{5F093A83-103A-41E8-B754-D374804A1D22}"/>
                </a:ext>
              </a:extLst>
            </p:cNvPr>
            <p:cNvSpPr/>
            <p:nvPr/>
          </p:nvSpPr>
          <p:spPr>
            <a:xfrm>
              <a:off x="3501682" y="5779604"/>
              <a:ext cx="3220085" cy="229235"/>
            </a:xfrm>
            <a:custGeom>
              <a:avLst/>
              <a:gdLst/>
              <a:ahLst/>
              <a:cxnLst/>
              <a:rect l="l" t="t" r="r" b="b"/>
              <a:pathLst>
                <a:path w="3220084" h="229235">
                  <a:moveTo>
                    <a:pt x="289153" y="35001"/>
                  </a:moveTo>
                  <a:lnTo>
                    <a:pt x="263804" y="8890"/>
                  </a:lnTo>
                  <a:lnTo>
                    <a:pt x="103581" y="159308"/>
                  </a:lnTo>
                  <a:lnTo>
                    <a:pt x="26593" y="80987"/>
                  </a:lnTo>
                  <a:lnTo>
                    <a:pt x="0" y="106172"/>
                  </a:lnTo>
                  <a:lnTo>
                    <a:pt x="102336" y="210591"/>
                  </a:lnTo>
                  <a:lnTo>
                    <a:pt x="129247" y="185724"/>
                  </a:lnTo>
                  <a:lnTo>
                    <a:pt x="289153" y="35001"/>
                  </a:lnTo>
                  <a:close/>
                </a:path>
                <a:path w="3220084" h="229235">
                  <a:moveTo>
                    <a:pt x="1627225" y="52146"/>
                  </a:moveTo>
                  <a:lnTo>
                    <a:pt x="1601876" y="25908"/>
                  </a:lnTo>
                  <a:lnTo>
                    <a:pt x="1441653" y="177101"/>
                  </a:lnTo>
                  <a:lnTo>
                    <a:pt x="1364665" y="98374"/>
                  </a:lnTo>
                  <a:lnTo>
                    <a:pt x="1338072" y="123685"/>
                  </a:lnTo>
                  <a:lnTo>
                    <a:pt x="1440408" y="228638"/>
                  </a:lnTo>
                  <a:lnTo>
                    <a:pt x="1467319" y="203644"/>
                  </a:lnTo>
                  <a:lnTo>
                    <a:pt x="1627225" y="52146"/>
                  </a:lnTo>
                  <a:close/>
                </a:path>
                <a:path w="3220084" h="229235">
                  <a:moveTo>
                    <a:pt x="3219805" y="26238"/>
                  </a:moveTo>
                  <a:lnTo>
                    <a:pt x="3194456" y="0"/>
                  </a:lnTo>
                  <a:lnTo>
                    <a:pt x="3034233" y="151193"/>
                  </a:lnTo>
                  <a:lnTo>
                    <a:pt x="2957245" y="72466"/>
                  </a:lnTo>
                  <a:lnTo>
                    <a:pt x="2930652" y="97777"/>
                  </a:lnTo>
                  <a:lnTo>
                    <a:pt x="3032988" y="202730"/>
                  </a:lnTo>
                  <a:lnTo>
                    <a:pt x="3059900" y="177736"/>
                  </a:lnTo>
                  <a:lnTo>
                    <a:pt x="3219805" y="26238"/>
                  </a:lnTo>
                  <a:close/>
                </a:path>
              </a:pathLst>
            </a:custGeom>
            <a:solidFill>
              <a:srgbClr val="33CC33"/>
            </a:solidFill>
            <a:ln w="9525">
              <a:solidFill>
                <a:schemeClr val="tx1"/>
              </a:solidFill>
            </a:ln>
          </p:spPr>
          <p:txBody>
            <a:bodyPr wrap="square" lIns="0" tIns="0" rIns="0" bIns="0" rtlCol="0"/>
            <a:lstStyle/>
            <a:p>
              <a:endParaRPr/>
            </a:p>
          </p:txBody>
        </p:sp>
        <p:sp>
          <p:nvSpPr>
            <p:cNvPr id="193" name="object 57">
              <a:extLst>
                <a:ext uri="{FF2B5EF4-FFF2-40B4-BE49-F238E27FC236}">
                  <a16:creationId xmlns:a16="http://schemas.microsoft.com/office/drawing/2014/main" id="{027BD491-4745-42C8-A58C-D80A9E5BFFB5}"/>
                </a:ext>
              </a:extLst>
            </p:cNvPr>
            <p:cNvSpPr/>
            <p:nvPr/>
          </p:nvSpPr>
          <p:spPr>
            <a:xfrm>
              <a:off x="2940475" y="5704332"/>
              <a:ext cx="4114800" cy="0"/>
            </a:xfrm>
            <a:custGeom>
              <a:avLst/>
              <a:gdLst/>
              <a:ahLst/>
              <a:cxnLst/>
              <a:rect l="l" t="t" r="r" b="b"/>
              <a:pathLst>
                <a:path w="4114800">
                  <a:moveTo>
                    <a:pt x="0" y="0"/>
                  </a:moveTo>
                  <a:lnTo>
                    <a:pt x="4114800" y="0"/>
                  </a:lnTo>
                </a:path>
              </a:pathLst>
            </a:custGeom>
            <a:ln w="9525">
              <a:solidFill>
                <a:schemeClr val="tx1"/>
              </a:solidFill>
              <a:prstDash val="sysDot"/>
            </a:ln>
          </p:spPr>
          <p:txBody>
            <a:bodyPr wrap="square" lIns="0" tIns="0" rIns="0" bIns="0" rtlCol="0"/>
            <a:lstStyle/>
            <a:p>
              <a:endParaRPr dirty="0"/>
            </a:p>
          </p:txBody>
        </p:sp>
      </p:grpSp>
      <p:sp>
        <p:nvSpPr>
          <p:cNvPr id="194" name="object 58">
            <a:extLst>
              <a:ext uri="{FF2B5EF4-FFF2-40B4-BE49-F238E27FC236}">
                <a16:creationId xmlns:a16="http://schemas.microsoft.com/office/drawing/2014/main" id="{A17AE56A-C086-4F39-90A3-11833AFBF69D}"/>
              </a:ext>
            </a:extLst>
          </p:cNvPr>
          <p:cNvSpPr txBox="1"/>
          <p:nvPr/>
        </p:nvSpPr>
        <p:spPr>
          <a:xfrm>
            <a:off x="7243571" y="2215133"/>
            <a:ext cx="4697350" cy="2832100"/>
          </a:xfrm>
          <a:prstGeom prst="rect">
            <a:avLst/>
          </a:prstGeom>
          <a:solidFill>
            <a:srgbClr val="C5DFB4"/>
          </a:solidFill>
          <a:effectLst>
            <a:innerShdw blurRad="63500" dist="50800" dir="13500000">
              <a:prstClr val="black">
                <a:alpha val="50000"/>
              </a:prstClr>
            </a:innerShdw>
          </a:effectLst>
        </p:spPr>
        <p:txBody>
          <a:bodyPr vert="horz" wrap="square" lIns="0" tIns="36195" rIns="0" bIns="0" rtlCol="0">
            <a:spAutoFit/>
          </a:bodyPr>
          <a:lstStyle/>
          <a:p>
            <a:pPr marL="92075">
              <a:lnSpc>
                <a:spcPct val="100000"/>
              </a:lnSpc>
              <a:spcBef>
                <a:spcPts val="285"/>
              </a:spcBef>
            </a:pPr>
            <a:r>
              <a:rPr sz="1000" spc="-5" dirty="0">
                <a:cs typeface="Carlito"/>
              </a:rPr>
              <a:t>Para averías </a:t>
            </a:r>
            <a:r>
              <a:rPr sz="1000" dirty="0">
                <a:cs typeface="Carlito"/>
              </a:rPr>
              <a:t>no </a:t>
            </a:r>
            <a:r>
              <a:rPr sz="1000" spc="-5" dirty="0">
                <a:cs typeface="Carlito"/>
              </a:rPr>
              <a:t>amparadas por siniestros cubiertos, servicios de reparación</a:t>
            </a:r>
            <a:r>
              <a:rPr sz="1000" spc="10" dirty="0">
                <a:cs typeface="Carlito"/>
              </a:rPr>
              <a:t> </a:t>
            </a:r>
            <a:r>
              <a:rPr sz="1000" spc="-5" dirty="0">
                <a:cs typeface="Carlito"/>
              </a:rPr>
              <a:t>en:</a:t>
            </a:r>
            <a:endParaRPr sz="1000" dirty="0">
              <a:cs typeface="Carlito"/>
            </a:endParaRPr>
          </a:p>
          <a:p>
            <a:pPr marL="264160" indent="-172720">
              <a:lnSpc>
                <a:spcPct val="100000"/>
              </a:lnSpc>
              <a:buChar char="-"/>
              <a:tabLst>
                <a:tab pos="264160" algn="l"/>
                <a:tab pos="264795" algn="l"/>
              </a:tabLst>
            </a:pPr>
            <a:r>
              <a:rPr sz="1000" spc="-5" dirty="0">
                <a:cs typeface="Carlito"/>
              </a:rPr>
              <a:t>Fontanería</a:t>
            </a:r>
            <a:endParaRPr sz="1000" dirty="0">
              <a:cs typeface="Carlito"/>
            </a:endParaRPr>
          </a:p>
          <a:p>
            <a:pPr marL="264160" indent="-172720">
              <a:lnSpc>
                <a:spcPct val="100000"/>
              </a:lnSpc>
              <a:buChar char="-"/>
              <a:tabLst>
                <a:tab pos="264160" algn="l"/>
                <a:tab pos="264795" algn="l"/>
              </a:tabLst>
            </a:pPr>
            <a:r>
              <a:rPr sz="1000" spc="-5" dirty="0">
                <a:cs typeface="Carlito"/>
              </a:rPr>
              <a:t>Albañilería</a:t>
            </a:r>
            <a:endParaRPr sz="1000" dirty="0">
              <a:cs typeface="Carlito"/>
            </a:endParaRPr>
          </a:p>
          <a:p>
            <a:pPr marL="264160" indent="-172720">
              <a:lnSpc>
                <a:spcPct val="100000"/>
              </a:lnSpc>
              <a:buChar char="-"/>
              <a:tabLst>
                <a:tab pos="264160" algn="l"/>
                <a:tab pos="264795" algn="l"/>
              </a:tabLst>
            </a:pPr>
            <a:r>
              <a:rPr sz="1000" spc="-5" dirty="0">
                <a:cs typeface="Carlito"/>
              </a:rPr>
              <a:t>Cerrajería</a:t>
            </a:r>
            <a:endParaRPr sz="1000" dirty="0">
              <a:cs typeface="Carlito"/>
            </a:endParaRPr>
          </a:p>
          <a:p>
            <a:pPr marL="264160" indent="-172720">
              <a:lnSpc>
                <a:spcPct val="100000"/>
              </a:lnSpc>
              <a:spcBef>
                <a:spcPts val="5"/>
              </a:spcBef>
              <a:buChar char="-"/>
              <a:tabLst>
                <a:tab pos="264160" algn="l"/>
                <a:tab pos="264795" algn="l"/>
              </a:tabLst>
            </a:pPr>
            <a:r>
              <a:rPr sz="1000" spc="-5" dirty="0">
                <a:cs typeface="Carlito"/>
              </a:rPr>
              <a:t>Calderas y calentadores</a:t>
            </a:r>
            <a:endParaRPr sz="1000" dirty="0">
              <a:cs typeface="Carlito"/>
            </a:endParaRPr>
          </a:p>
          <a:p>
            <a:pPr marL="264160" indent="-172720">
              <a:lnSpc>
                <a:spcPct val="100000"/>
              </a:lnSpc>
              <a:buChar char="-"/>
              <a:tabLst>
                <a:tab pos="264160" algn="l"/>
                <a:tab pos="264795" algn="l"/>
              </a:tabLst>
            </a:pPr>
            <a:r>
              <a:rPr sz="1000" spc="-5" dirty="0">
                <a:cs typeface="Carlito"/>
              </a:rPr>
              <a:t>Persianas</a:t>
            </a:r>
            <a:endParaRPr sz="1000" dirty="0">
              <a:cs typeface="Carlito"/>
            </a:endParaRPr>
          </a:p>
          <a:p>
            <a:pPr marL="264160" indent="-172720">
              <a:lnSpc>
                <a:spcPct val="100000"/>
              </a:lnSpc>
              <a:buChar char="-"/>
              <a:tabLst>
                <a:tab pos="264160" algn="l"/>
                <a:tab pos="264795" algn="l"/>
              </a:tabLst>
            </a:pPr>
            <a:r>
              <a:rPr sz="1000" spc="-5" dirty="0">
                <a:cs typeface="Carlito"/>
              </a:rPr>
              <a:t>Electricidad</a:t>
            </a:r>
            <a:endParaRPr sz="1000" dirty="0">
              <a:cs typeface="Carlito"/>
            </a:endParaRPr>
          </a:p>
          <a:p>
            <a:pPr marL="264160" indent="-172720">
              <a:lnSpc>
                <a:spcPct val="100000"/>
              </a:lnSpc>
              <a:buChar char="-"/>
              <a:tabLst>
                <a:tab pos="264160" algn="l"/>
                <a:tab pos="264795" algn="l"/>
              </a:tabLst>
            </a:pPr>
            <a:r>
              <a:rPr sz="1000" spc="-5" dirty="0">
                <a:cs typeface="Carlito"/>
              </a:rPr>
              <a:t>Aparatos de aire</a:t>
            </a:r>
            <a:r>
              <a:rPr sz="1000" spc="-20" dirty="0">
                <a:cs typeface="Carlito"/>
              </a:rPr>
              <a:t> </a:t>
            </a:r>
            <a:r>
              <a:rPr sz="1000" spc="-5" dirty="0">
                <a:cs typeface="Carlito"/>
              </a:rPr>
              <a:t>acondicionado</a:t>
            </a:r>
            <a:endParaRPr sz="1000" dirty="0">
              <a:cs typeface="Carlito"/>
            </a:endParaRPr>
          </a:p>
          <a:p>
            <a:pPr marL="264160" indent="-172720">
              <a:lnSpc>
                <a:spcPct val="100000"/>
              </a:lnSpc>
              <a:buChar char="-"/>
              <a:tabLst>
                <a:tab pos="264160" algn="l"/>
                <a:tab pos="264795" algn="l"/>
              </a:tabLst>
            </a:pPr>
            <a:r>
              <a:rPr sz="1000" spc="-5" dirty="0">
                <a:cs typeface="Carlito"/>
              </a:rPr>
              <a:t>Electrodomésticos (línea</a:t>
            </a:r>
            <a:r>
              <a:rPr sz="1000" spc="5" dirty="0">
                <a:cs typeface="Carlito"/>
              </a:rPr>
              <a:t> </a:t>
            </a:r>
            <a:r>
              <a:rPr sz="1000" spc="-5" dirty="0">
                <a:cs typeface="Carlito"/>
              </a:rPr>
              <a:t>blanca)</a:t>
            </a:r>
            <a:endParaRPr sz="1000" dirty="0">
              <a:cs typeface="Carlito"/>
            </a:endParaRPr>
          </a:p>
          <a:p>
            <a:pPr marL="264160" indent="-172720">
              <a:lnSpc>
                <a:spcPct val="100000"/>
              </a:lnSpc>
              <a:buChar char="-"/>
              <a:tabLst>
                <a:tab pos="264160" algn="l"/>
                <a:tab pos="264795" algn="l"/>
              </a:tabLst>
            </a:pPr>
            <a:r>
              <a:rPr sz="1000" spc="-5" dirty="0">
                <a:cs typeface="Carlito"/>
              </a:rPr>
              <a:t>Aparatos de visión y sonido (línea</a:t>
            </a:r>
            <a:r>
              <a:rPr sz="1000" spc="-20" dirty="0">
                <a:cs typeface="Carlito"/>
              </a:rPr>
              <a:t> </a:t>
            </a:r>
            <a:r>
              <a:rPr sz="1000" spc="-5" dirty="0">
                <a:cs typeface="Carlito"/>
              </a:rPr>
              <a:t>marrón)</a:t>
            </a:r>
            <a:endParaRPr sz="1000" dirty="0">
              <a:cs typeface="Carlito"/>
            </a:endParaRPr>
          </a:p>
          <a:p>
            <a:pPr marL="264160" indent="-172720">
              <a:lnSpc>
                <a:spcPct val="100000"/>
              </a:lnSpc>
              <a:buChar char="-"/>
              <a:tabLst>
                <a:tab pos="264160" algn="l"/>
                <a:tab pos="264795" algn="l"/>
              </a:tabLst>
            </a:pPr>
            <a:r>
              <a:rPr sz="1000" spc="-5" dirty="0">
                <a:cs typeface="Carlito"/>
              </a:rPr>
              <a:t>Asistencia informática </a:t>
            </a:r>
            <a:r>
              <a:rPr sz="1000" spc="-10" dirty="0">
                <a:cs typeface="Carlito"/>
              </a:rPr>
              <a:t>(Además </a:t>
            </a:r>
            <a:r>
              <a:rPr sz="1000" spc="-5" dirty="0">
                <a:cs typeface="Carlito"/>
              </a:rPr>
              <a:t>de asistencia on line </a:t>
            </a:r>
            <a:r>
              <a:rPr sz="1000" spc="-10" dirty="0">
                <a:cs typeface="Carlito"/>
              </a:rPr>
              <a:t>está </a:t>
            </a:r>
            <a:r>
              <a:rPr sz="1000" spc="-5" dirty="0">
                <a:cs typeface="Carlito"/>
              </a:rPr>
              <a:t>incluida la reparación</a:t>
            </a:r>
            <a:r>
              <a:rPr sz="1000" spc="90" dirty="0">
                <a:cs typeface="Carlito"/>
              </a:rPr>
              <a:t> </a:t>
            </a:r>
            <a:r>
              <a:rPr sz="1000" spc="-5" dirty="0">
                <a:cs typeface="Carlito"/>
              </a:rPr>
              <a:t>de</a:t>
            </a:r>
            <a:endParaRPr sz="1000" dirty="0">
              <a:cs typeface="Carlito"/>
            </a:endParaRPr>
          </a:p>
          <a:p>
            <a:pPr marL="264160">
              <a:lnSpc>
                <a:spcPct val="100000"/>
              </a:lnSpc>
            </a:pPr>
            <a:r>
              <a:rPr sz="1000" spc="-5" dirty="0">
                <a:cs typeface="Carlito"/>
              </a:rPr>
              <a:t>equipos)</a:t>
            </a:r>
            <a:endParaRPr sz="1000" dirty="0">
              <a:cs typeface="Carlito"/>
            </a:endParaRPr>
          </a:p>
          <a:p>
            <a:pPr marL="92075">
              <a:lnSpc>
                <a:spcPct val="100000"/>
              </a:lnSpc>
              <a:spcBef>
                <a:spcPts val="5"/>
              </a:spcBef>
            </a:pPr>
            <a:r>
              <a:rPr sz="1000" spc="-5" dirty="0">
                <a:cs typeface="Carlito"/>
              </a:rPr>
              <a:t>Asistencia a</a:t>
            </a:r>
            <a:r>
              <a:rPr sz="1000" dirty="0">
                <a:cs typeface="Carlito"/>
              </a:rPr>
              <a:t> </a:t>
            </a:r>
            <a:r>
              <a:rPr sz="1000" spc="-5" dirty="0">
                <a:cs typeface="Carlito"/>
              </a:rPr>
              <a:t>personas:</a:t>
            </a:r>
            <a:endParaRPr sz="1000" dirty="0">
              <a:cs typeface="Carlito"/>
            </a:endParaRPr>
          </a:p>
          <a:p>
            <a:pPr marL="264160" indent="-172720">
              <a:lnSpc>
                <a:spcPct val="100000"/>
              </a:lnSpc>
              <a:buChar char="-"/>
              <a:tabLst>
                <a:tab pos="264160" algn="l"/>
                <a:tab pos="264795" algn="l"/>
              </a:tabLst>
            </a:pPr>
            <a:r>
              <a:rPr sz="1000" spc="-5" dirty="0">
                <a:cs typeface="Carlito"/>
              </a:rPr>
              <a:t>Atención médica urgente como consecuencia de </a:t>
            </a:r>
            <a:r>
              <a:rPr sz="1000" dirty="0">
                <a:cs typeface="Carlito"/>
              </a:rPr>
              <a:t>un </a:t>
            </a:r>
            <a:r>
              <a:rPr sz="1000" spc="-5" dirty="0">
                <a:cs typeface="Carlito"/>
              </a:rPr>
              <a:t>siniestro</a:t>
            </a:r>
            <a:r>
              <a:rPr sz="1000" spc="60" dirty="0">
                <a:cs typeface="Carlito"/>
              </a:rPr>
              <a:t> </a:t>
            </a:r>
            <a:r>
              <a:rPr sz="1000" spc="-5" dirty="0">
                <a:cs typeface="Carlito"/>
              </a:rPr>
              <a:t>cubierto</a:t>
            </a:r>
            <a:endParaRPr sz="1000" dirty="0">
              <a:cs typeface="Carlito"/>
            </a:endParaRPr>
          </a:p>
          <a:p>
            <a:pPr marL="264160" indent="-172720">
              <a:lnSpc>
                <a:spcPct val="100000"/>
              </a:lnSpc>
              <a:buChar char="-"/>
              <a:tabLst>
                <a:tab pos="264160" algn="l"/>
                <a:tab pos="264795" algn="l"/>
              </a:tabLst>
            </a:pPr>
            <a:r>
              <a:rPr sz="1000" spc="-5" dirty="0">
                <a:cs typeface="Carlito"/>
              </a:rPr>
              <a:t>Personal sanitario como consecuencia de </a:t>
            </a:r>
            <a:r>
              <a:rPr sz="1000" dirty="0">
                <a:cs typeface="Carlito"/>
              </a:rPr>
              <a:t>un</a:t>
            </a:r>
            <a:r>
              <a:rPr sz="1000" spc="10" dirty="0">
                <a:cs typeface="Carlito"/>
              </a:rPr>
              <a:t> </a:t>
            </a:r>
            <a:r>
              <a:rPr sz="1000" spc="-5" dirty="0">
                <a:cs typeface="Carlito"/>
              </a:rPr>
              <a:t>accidente</a:t>
            </a:r>
            <a:endParaRPr sz="1000" dirty="0">
              <a:cs typeface="Carlito"/>
            </a:endParaRPr>
          </a:p>
          <a:p>
            <a:pPr marL="264160" indent="-172720">
              <a:lnSpc>
                <a:spcPct val="100000"/>
              </a:lnSpc>
              <a:buChar char="-"/>
              <a:tabLst>
                <a:tab pos="264160" algn="l"/>
                <a:tab pos="264795" algn="l"/>
              </a:tabLst>
            </a:pPr>
            <a:r>
              <a:rPr sz="1000" spc="-5" dirty="0">
                <a:cs typeface="Carlito"/>
              </a:rPr>
              <a:t>Alojamiento temporal por desalojo urgente por declaración de</a:t>
            </a:r>
            <a:r>
              <a:rPr sz="1000" spc="20" dirty="0">
                <a:cs typeface="Carlito"/>
              </a:rPr>
              <a:t> </a:t>
            </a:r>
            <a:r>
              <a:rPr sz="1000" spc="-5" dirty="0">
                <a:cs typeface="Carlito"/>
              </a:rPr>
              <a:t>ruina</a:t>
            </a:r>
            <a:endParaRPr sz="1000" dirty="0">
              <a:cs typeface="Carlito"/>
            </a:endParaRPr>
          </a:p>
          <a:p>
            <a:pPr marL="264160" marR="553720" indent="-172720">
              <a:lnSpc>
                <a:spcPct val="100000"/>
              </a:lnSpc>
              <a:buChar char="-"/>
              <a:tabLst>
                <a:tab pos="264160" algn="l"/>
                <a:tab pos="264795" algn="l"/>
              </a:tabLst>
            </a:pPr>
            <a:r>
              <a:rPr sz="1000" spc="-5" dirty="0">
                <a:cs typeface="Carlito"/>
              </a:rPr>
              <a:t>Personal de seguridad para la vivienda por un siniestro (robo, vandalismo,  incendio,</a:t>
            </a:r>
            <a:r>
              <a:rPr sz="1000" spc="-15" dirty="0">
                <a:cs typeface="Carlito"/>
              </a:rPr>
              <a:t> </a:t>
            </a:r>
            <a:r>
              <a:rPr sz="1000" spc="-5" dirty="0">
                <a:cs typeface="Carlito"/>
              </a:rPr>
              <a:t>inundación)</a:t>
            </a:r>
            <a:endParaRPr sz="1000" dirty="0">
              <a:cs typeface="Carlito"/>
            </a:endParaRPr>
          </a:p>
        </p:txBody>
      </p:sp>
      <p:sp>
        <p:nvSpPr>
          <p:cNvPr id="198" name="object 62">
            <a:extLst>
              <a:ext uri="{FF2B5EF4-FFF2-40B4-BE49-F238E27FC236}">
                <a16:creationId xmlns:a16="http://schemas.microsoft.com/office/drawing/2014/main" id="{4FDB1BE5-0966-41D0-9435-EA5968071DB9}"/>
              </a:ext>
            </a:extLst>
          </p:cNvPr>
          <p:cNvSpPr txBox="1"/>
          <p:nvPr/>
        </p:nvSpPr>
        <p:spPr>
          <a:xfrm>
            <a:off x="309372" y="2302764"/>
            <a:ext cx="2501265" cy="2664000"/>
          </a:xfrm>
          <a:prstGeom prst="rect">
            <a:avLst/>
          </a:prstGeom>
          <a:solidFill>
            <a:srgbClr val="C5DFB4"/>
          </a:solidFill>
          <a:effectLst>
            <a:innerShdw blurRad="63500" dist="50800" dir="13500000">
              <a:prstClr val="black">
                <a:alpha val="50000"/>
              </a:prstClr>
            </a:innerShdw>
          </a:effectLst>
        </p:spPr>
        <p:txBody>
          <a:bodyPr vert="horz" wrap="square" lIns="0" tIns="0" rIns="0" bIns="0" rtlCol="0">
            <a:spAutoFit/>
          </a:bodyPr>
          <a:lstStyle/>
          <a:p>
            <a:pPr>
              <a:lnSpc>
                <a:spcPct val="100000"/>
              </a:lnSpc>
            </a:pPr>
            <a:endParaRPr sz="1200" dirty="0">
              <a:cs typeface="Times New Roman"/>
            </a:endParaRPr>
          </a:p>
          <a:p>
            <a:pPr>
              <a:lnSpc>
                <a:spcPct val="100000"/>
              </a:lnSpc>
            </a:pPr>
            <a:endParaRPr sz="1200" dirty="0">
              <a:cs typeface="Times New Roman"/>
            </a:endParaRPr>
          </a:p>
          <a:p>
            <a:pPr>
              <a:lnSpc>
                <a:spcPct val="100000"/>
              </a:lnSpc>
            </a:pPr>
            <a:endParaRPr sz="1200" dirty="0">
              <a:cs typeface="Times New Roman"/>
            </a:endParaRPr>
          </a:p>
          <a:p>
            <a:pPr>
              <a:lnSpc>
                <a:spcPct val="100000"/>
              </a:lnSpc>
            </a:pPr>
            <a:endParaRPr sz="1200" dirty="0">
              <a:cs typeface="Times New Roman"/>
            </a:endParaRPr>
          </a:p>
          <a:p>
            <a:pPr>
              <a:lnSpc>
                <a:spcPct val="100000"/>
              </a:lnSpc>
            </a:pPr>
            <a:endParaRPr sz="1200" dirty="0">
              <a:cs typeface="Times New Roman"/>
            </a:endParaRPr>
          </a:p>
          <a:p>
            <a:pPr>
              <a:lnSpc>
                <a:spcPct val="100000"/>
              </a:lnSpc>
              <a:spcBef>
                <a:spcPts val="20"/>
              </a:spcBef>
            </a:pPr>
            <a:endParaRPr sz="1750" dirty="0">
              <a:cs typeface="Times New Roman"/>
            </a:endParaRPr>
          </a:p>
          <a:p>
            <a:pPr marL="569595">
              <a:lnSpc>
                <a:spcPct val="100000"/>
              </a:lnSpc>
            </a:pPr>
            <a:r>
              <a:rPr sz="1200" spc="-5" dirty="0">
                <a:cs typeface="Calibri" panose="020F0502020204030204" pitchFamily="34" charset="0"/>
              </a:rPr>
              <a:t>Asistencia </a:t>
            </a:r>
            <a:r>
              <a:rPr sz="1200" dirty="0">
                <a:cs typeface="Calibri" panose="020F0502020204030204" pitchFamily="34" charset="0"/>
              </a:rPr>
              <a:t>en el</a:t>
            </a:r>
            <a:r>
              <a:rPr sz="1200" spc="5" dirty="0">
                <a:cs typeface="Calibri" panose="020F0502020204030204" pitchFamily="34" charset="0"/>
              </a:rPr>
              <a:t> </a:t>
            </a:r>
            <a:r>
              <a:rPr sz="1200" spc="-10" dirty="0">
                <a:cs typeface="Calibri" panose="020F0502020204030204" pitchFamily="34" charset="0"/>
              </a:rPr>
              <a:t>Hogar</a:t>
            </a:r>
            <a:endParaRPr sz="1200" dirty="0">
              <a:cs typeface="Calibri" panose="020F0502020204030204" pitchFamily="34" charset="0"/>
            </a:endParaRPr>
          </a:p>
        </p:txBody>
      </p:sp>
      <p:sp>
        <p:nvSpPr>
          <p:cNvPr id="199" name="object 63">
            <a:extLst>
              <a:ext uri="{FF2B5EF4-FFF2-40B4-BE49-F238E27FC236}">
                <a16:creationId xmlns:a16="http://schemas.microsoft.com/office/drawing/2014/main" id="{A12A687D-3678-4E3A-A1EC-C6DCB6233805}"/>
              </a:ext>
            </a:extLst>
          </p:cNvPr>
          <p:cNvSpPr/>
          <p:nvPr/>
        </p:nvSpPr>
        <p:spPr>
          <a:xfrm>
            <a:off x="3481070" y="3336776"/>
            <a:ext cx="306070" cy="76835"/>
          </a:xfrm>
          <a:custGeom>
            <a:avLst/>
            <a:gdLst/>
            <a:ahLst/>
            <a:cxnLst/>
            <a:rect l="l" t="t" r="r" b="b"/>
            <a:pathLst>
              <a:path w="306070" h="76835">
                <a:moveTo>
                  <a:pt x="305752" y="0"/>
                </a:moveTo>
                <a:lnTo>
                  <a:pt x="0" y="0"/>
                </a:lnTo>
                <a:lnTo>
                  <a:pt x="0" y="76348"/>
                </a:lnTo>
                <a:lnTo>
                  <a:pt x="305752" y="76348"/>
                </a:lnTo>
                <a:lnTo>
                  <a:pt x="305752" y="0"/>
                </a:lnTo>
                <a:close/>
              </a:path>
            </a:pathLst>
          </a:custGeom>
          <a:solidFill>
            <a:srgbClr val="EC7C30"/>
          </a:solidFill>
        </p:spPr>
        <p:txBody>
          <a:bodyPr wrap="square" lIns="0" tIns="0" rIns="0" bIns="0" rtlCol="0"/>
          <a:lstStyle/>
          <a:p>
            <a:endParaRPr/>
          </a:p>
        </p:txBody>
      </p:sp>
      <p:sp>
        <p:nvSpPr>
          <p:cNvPr id="200" name="object 64">
            <a:extLst>
              <a:ext uri="{FF2B5EF4-FFF2-40B4-BE49-F238E27FC236}">
                <a16:creationId xmlns:a16="http://schemas.microsoft.com/office/drawing/2014/main" id="{0DF2C1FF-A99E-48E0-86A0-189EC0198C70}"/>
              </a:ext>
            </a:extLst>
          </p:cNvPr>
          <p:cNvSpPr txBox="1"/>
          <p:nvPr/>
        </p:nvSpPr>
        <p:spPr>
          <a:xfrm>
            <a:off x="4457446" y="3237052"/>
            <a:ext cx="1056005" cy="197490"/>
          </a:xfrm>
          <a:prstGeom prst="rect">
            <a:avLst/>
          </a:prstGeom>
        </p:spPr>
        <p:txBody>
          <a:bodyPr vert="horz" wrap="square" lIns="0" tIns="12700" rIns="0" bIns="0" rtlCol="0">
            <a:spAutoFit/>
          </a:bodyPr>
          <a:lstStyle/>
          <a:p>
            <a:pPr marL="12700">
              <a:lnSpc>
                <a:spcPct val="100000"/>
              </a:lnSpc>
              <a:spcBef>
                <a:spcPts val="100"/>
              </a:spcBef>
            </a:pPr>
            <a:r>
              <a:rPr sz="1200" dirty="0">
                <a:cs typeface="Carlito"/>
              </a:rPr>
              <a:t>2</a:t>
            </a:r>
            <a:r>
              <a:rPr sz="1200" spc="-40" dirty="0">
                <a:cs typeface="Carlito"/>
              </a:rPr>
              <a:t> </a:t>
            </a:r>
            <a:r>
              <a:rPr sz="1200" spc="-5" dirty="0">
                <a:cs typeface="Carlito"/>
              </a:rPr>
              <a:t>Intervenciones</a:t>
            </a:r>
            <a:endParaRPr sz="1200">
              <a:cs typeface="Carlito"/>
            </a:endParaRPr>
          </a:p>
        </p:txBody>
      </p:sp>
      <p:sp>
        <p:nvSpPr>
          <p:cNvPr id="201" name="object 65">
            <a:extLst>
              <a:ext uri="{FF2B5EF4-FFF2-40B4-BE49-F238E27FC236}">
                <a16:creationId xmlns:a16="http://schemas.microsoft.com/office/drawing/2014/main" id="{E5667BF1-1E87-4284-A605-60C024E74A6B}"/>
              </a:ext>
            </a:extLst>
          </p:cNvPr>
          <p:cNvSpPr txBox="1"/>
          <p:nvPr/>
        </p:nvSpPr>
        <p:spPr>
          <a:xfrm>
            <a:off x="6226555" y="3251453"/>
            <a:ext cx="567690" cy="197490"/>
          </a:xfrm>
          <a:prstGeom prst="rect">
            <a:avLst/>
          </a:prstGeom>
        </p:spPr>
        <p:txBody>
          <a:bodyPr vert="horz" wrap="square" lIns="0" tIns="12700" rIns="0" bIns="0" rtlCol="0">
            <a:spAutoFit/>
          </a:bodyPr>
          <a:lstStyle/>
          <a:p>
            <a:pPr marL="12700">
              <a:lnSpc>
                <a:spcPct val="100000"/>
              </a:lnSpc>
              <a:spcBef>
                <a:spcPts val="100"/>
              </a:spcBef>
            </a:pPr>
            <a:r>
              <a:rPr sz="1200" spc="-5" dirty="0">
                <a:cs typeface="Carlito"/>
              </a:rPr>
              <a:t>Ilimitada</a:t>
            </a:r>
            <a:endParaRPr sz="1200">
              <a:cs typeface="Carlito"/>
            </a:endParaRPr>
          </a:p>
        </p:txBody>
      </p:sp>
      <p:sp>
        <p:nvSpPr>
          <p:cNvPr id="202" name="object 66">
            <a:extLst>
              <a:ext uri="{FF2B5EF4-FFF2-40B4-BE49-F238E27FC236}">
                <a16:creationId xmlns:a16="http://schemas.microsoft.com/office/drawing/2014/main" id="{BA6D960A-2FF5-40B1-939B-19EE8540CD44}"/>
              </a:ext>
            </a:extLst>
          </p:cNvPr>
          <p:cNvSpPr/>
          <p:nvPr/>
        </p:nvSpPr>
        <p:spPr>
          <a:xfrm>
            <a:off x="4786420" y="2999823"/>
            <a:ext cx="289560" cy="203200"/>
          </a:xfrm>
          <a:custGeom>
            <a:avLst/>
            <a:gdLst/>
            <a:ahLst/>
            <a:cxnLst/>
            <a:rect l="l" t="t" r="r" b="b"/>
            <a:pathLst>
              <a:path w="289560" h="203200">
                <a:moveTo>
                  <a:pt x="263807" y="0"/>
                </a:moveTo>
                <a:lnTo>
                  <a:pt x="103583" y="151186"/>
                </a:lnTo>
                <a:lnTo>
                  <a:pt x="26599" y="72469"/>
                </a:lnTo>
                <a:lnTo>
                  <a:pt x="0" y="97771"/>
                </a:lnTo>
                <a:lnTo>
                  <a:pt x="102331" y="202727"/>
                </a:lnTo>
                <a:lnTo>
                  <a:pt x="129244" y="177737"/>
                </a:lnTo>
                <a:lnTo>
                  <a:pt x="289155" y="26239"/>
                </a:lnTo>
                <a:lnTo>
                  <a:pt x="263807" y="0"/>
                </a:lnTo>
                <a:close/>
              </a:path>
            </a:pathLst>
          </a:custGeom>
          <a:solidFill>
            <a:srgbClr val="33CC33"/>
          </a:solidFill>
        </p:spPr>
        <p:txBody>
          <a:bodyPr wrap="square" lIns="0" tIns="0" rIns="0" bIns="0" rtlCol="0"/>
          <a:lstStyle/>
          <a:p>
            <a:endParaRPr/>
          </a:p>
        </p:txBody>
      </p:sp>
      <p:sp>
        <p:nvSpPr>
          <p:cNvPr id="203" name="object 67">
            <a:extLst>
              <a:ext uri="{FF2B5EF4-FFF2-40B4-BE49-F238E27FC236}">
                <a16:creationId xmlns:a16="http://schemas.microsoft.com/office/drawing/2014/main" id="{331BCBC7-3676-4FC8-870F-4B391FDD32BE}"/>
              </a:ext>
            </a:extLst>
          </p:cNvPr>
          <p:cNvSpPr/>
          <p:nvPr/>
        </p:nvSpPr>
        <p:spPr>
          <a:xfrm>
            <a:off x="6336328" y="3037923"/>
            <a:ext cx="289560" cy="203200"/>
          </a:xfrm>
          <a:custGeom>
            <a:avLst/>
            <a:gdLst/>
            <a:ahLst/>
            <a:cxnLst/>
            <a:rect l="l" t="t" r="r" b="b"/>
            <a:pathLst>
              <a:path w="289559" h="203200">
                <a:moveTo>
                  <a:pt x="263807" y="0"/>
                </a:moveTo>
                <a:lnTo>
                  <a:pt x="103582" y="151186"/>
                </a:lnTo>
                <a:lnTo>
                  <a:pt x="26599" y="72469"/>
                </a:lnTo>
                <a:lnTo>
                  <a:pt x="0" y="97771"/>
                </a:lnTo>
                <a:lnTo>
                  <a:pt x="102331" y="202727"/>
                </a:lnTo>
                <a:lnTo>
                  <a:pt x="129244" y="177737"/>
                </a:lnTo>
                <a:lnTo>
                  <a:pt x="289156" y="26239"/>
                </a:lnTo>
                <a:lnTo>
                  <a:pt x="263807" y="0"/>
                </a:lnTo>
                <a:close/>
              </a:path>
            </a:pathLst>
          </a:custGeom>
          <a:solidFill>
            <a:srgbClr val="33CC33"/>
          </a:solidFill>
        </p:spPr>
        <p:txBody>
          <a:bodyPr wrap="square" lIns="0" tIns="0" rIns="0" bIns="0" rtlCol="0"/>
          <a:lstStyle/>
          <a:p>
            <a:endParaRPr/>
          </a:p>
        </p:txBody>
      </p:sp>
      <p:sp>
        <p:nvSpPr>
          <p:cNvPr id="204" name="object 69">
            <a:extLst>
              <a:ext uri="{FF2B5EF4-FFF2-40B4-BE49-F238E27FC236}">
                <a16:creationId xmlns:a16="http://schemas.microsoft.com/office/drawing/2014/main" id="{CCF2FEF4-B631-43A1-AD5B-9763E3606298}"/>
              </a:ext>
            </a:extLst>
          </p:cNvPr>
          <p:cNvSpPr txBox="1"/>
          <p:nvPr/>
        </p:nvSpPr>
        <p:spPr>
          <a:xfrm>
            <a:off x="5160645" y="1750898"/>
            <a:ext cx="127000" cy="258404"/>
          </a:xfrm>
          <a:prstGeom prst="rect">
            <a:avLst/>
          </a:prstGeom>
        </p:spPr>
        <p:txBody>
          <a:bodyPr vert="horz" wrap="square" lIns="0" tIns="12065" rIns="0" bIns="0" rtlCol="0">
            <a:spAutoFit/>
          </a:bodyPr>
          <a:lstStyle/>
          <a:p>
            <a:pPr marL="12700">
              <a:lnSpc>
                <a:spcPct val="100000"/>
              </a:lnSpc>
              <a:spcBef>
                <a:spcPts val="95"/>
              </a:spcBef>
            </a:pPr>
            <a:r>
              <a:rPr sz="1600" spc="-5" dirty="0">
                <a:cs typeface="Carlito"/>
              </a:rPr>
              <a:t>*</a:t>
            </a:r>
            <a:endParaRPr sz="1600">
              <a:cs typeface="Carlito"/>
            </a:endParaRPr>
          </a:p>
        </p:txBody>
      </p:sp>
      <p:sp>
        <p:nvSpPr>
          <p:cNvPr id="205" name="object 70">
            <a:extLst>
              <a:ext uri="{FF2B5EF4-FFF2-40B4-BE49-F238E27FC236}">
                <a16:creationId xmlns:a16="http://schemas.microsoft.com/office/drawing/2014/main" id="{EDEB6D0C-42EF-401D-AE08-0B35FA284874}"/>
              </a:ext>
            </a:extLst>
          </p:cNvPr>
          <p:cNvSpPr txBox="1"/>
          <p:nvPr/>
        </p:nvSpPr>
        <p:spPr>
          <a:xfrm>
            <a:off x="6697471" y="1738629"/>
            <a:ext cx="126364" cy="258404"/>
          </a:xfrm>
          <a:prstGeom prst="rect">
            <a:avLst/>
          </a:prstGeom>
        </p:spPr>
        <p:txBody>
          <a:bodyPr vert="horz" wrap="square" lIns="0" tIns="12065" rIns="0" bIns="0" rtlCol="0">
            <a:spAutoFit/>
          </a:bodyPr>
          <a:lstStyle/>
          <a:p>
            <a:pPr marL="12700">
              <a:lnSpc>
                <a:spcPct val="100000"/>
              </a:lnSpc>
              <a:spcBef>
                <a:spcPts val="95"/>
              </a:spcBef>
            </a:pPr>
            <a:r>
              <a:rPr sz="1600" spc="-5" dirty="0">
                <a:cs typeface="Carlito"/>
              </a:rPr>
              <a:t>*</a:t>
            </a:r>
            <a:endParaRPr sz="1600">
              <a:cs typeface="Carlito"/>
            </a:endParaRPr>
          </a:p>
        </p:txBody>
      </p:sp>
      <p:sp>
        <p:nvSpPr>
          <p:cNvPr id="206" name="object 71">
            <a:extLst>
              <a:ext uri="{FF2B5EF4-FFF2-40B4-BE49-F238E27FC236}">
                <a16:creationId xmlns:a16="http://schemas.microsoft.com/office/drawing/2014/main" id="{9A8C379F-F71C-457C-B1BF-1FFAEB0F10FC}"/>
              </a:ext>
            </a:extLst>
          </p:cNvPr>
          <p:cNvSpPr/>
          <p:nvPr/>
        </p:nvSpPr>
        <p:spPr>
          <a:xfrm>
            <a:off x="3543300" y="5257800"/>
            <a:ext cx="216408" cy="216408"/>
          </a:xfrm>
          <a:prstGeom prst="rect">
            <a:avLst/>
          </a:prstGeom>
          <a:blipFill>
            <a:blip r:embed="rId7" cstate="print"/>
            <a:stretch>
              <a:fillRect/>
            </a:stretch>
          </a:blipFill>
        </p:spPr>
        <p:txBody>
          <a:bodyPr wrap="square" lIns="0" tIns="0" rIns="0" bIns="0" rtlCol="0"/>
          <a:lstStyle/>
          <a:p>
            <a:endParaRPr/>
          </a:p>
        </p:txBody>
      </p:sp>
      <p:sp>
        <p:nvSpPr>
          <p:cNvPr id="207" name="object 72">
            <a:extLst>
              <a:ext uri="{FF2B5EF4-FFF2-40B4-BE49-F238E27FC236}">
                <a16:creationId xmlns:a16="http://schemas.microsoft.com/office/drawing/2014/main" id="{321CB0EA-A276-4953-ABA9-2C2B8581FA53}"/>
              </a:ext>
            </a:extLst>
          </p:cNvPr>
          <p:cNvSpPr/>
          <p:nvPr/>
        </p:nvSpPr>
        <p:spPr>
          <a:xfrm>
            <a:off x="4978908" y="5245608"/>
            <a:ext cx="214884" cy="214884"/>
          </a:xfrm>
          <a:prstGeom prst="rect">
            <a:avLst/>
          </a:prstGeom>
          <a:blipFill>
            <a:blip r:embed="rId7" cstate="print"/>
            <a:stretch>
              <a:fillRect/>
            </a:stretch>
          </a:blipFill>
        </p:spPr>
        <p:txBody>
          <a:bodyPr wrap="square" lIns="0" tIns="0" rIns="0" bIns="0" rtlCol="0"/>
          <a:lstStyle/>
          <a:p>
            <a:endParaRPr/>
          </a:p>
        </p:txBody>
      </p:sp>
      <p:sp>
        <p:nvSpPr>
          <p:cNvPr id="208" name="object 73">
            <a:extLst>
              <a:ext uri="{FF2B5EF4-FFF2-40B4-BE49-F238E27FC236}">
                <a16:creationId xmlns:a16="http://schemas.microsoft.com/office/drawing/2014/main" id="{A29483AD-BB11-4163-B2C2-BFD5389BF647}"/>
              </a:ext>
            </a:extLst>
          </p:cNvPr>
          <p:cNvSpPr/>
          <p:nvPr/>
        </p:nvSpPr>
        <p:spPr>
          <a:xfrm>
            <a:off x="4940808" y="1828800"/>
            <a:ext cx="214884" cy="216408"/>
          </a:xfrm>
          <a:prstGeom prst="rect">
            <a:avLst/>
          </a:prstGeom>
          <a:blipFill>
            <a:blip r:embed="rId7" cstate="print"/>
            <a:stretch>
              <a:fillRect/>
            </a:stretch>
          </a:blipFill>
        </p:spPr>
        <p:txBody>
          <a:bodyPr wrap="square" lIns="0" tIns="0" rIns="0" bIns="0" rtlCol="0"/>
          <a:lstStyle/>
          <a:p>
            <a:endParaRPr/>
          </a:p>
        </p:txBody>
      </p:sp>
      <p:sp>
        <p:nvSpPr>
          <p:cNvPr id="209" name="object 74">
            <a:extLst>
              <a:ext uri="{FF2B5EF4-FFF2-40B4-BE49-F238E27FC236}">
                <a16:creationId xmlns:a16="http://schemas.microsoft.com/office/drawing/2014/main" id="{0EE23E16-240A-4CD8-93E2-64BE16BC08EA}"/>
              </a:ext>
            </a:extLst>
          </p:cNvPr>
          <p:cNvSpPr/>
          <p:nvPr/>
        </p:nvSpPr>
        <p:spPr>
          <a:xfrm>
            <a:off x="6412991" y="1816607"/>
            <a:ext cx="216408" cy="214884"/>
          </a:xfrm>
          <a:prstGeom prst="rect">
            <a:avLst/>
          </a:prstGeom>
          <a:blipFill>
            <a:blip r:embed="rId7" cstate="print"/>
            <a:stretch>
              <a:fillRect/>
            </a:stretch>
          </a:blipFill>
        </p:spPr>
        <p:txBody>
          <a:bodyPr wrap="square" lIns="0" tIns="0" rIns="0" bIns="0" rtlCol="0"/>
          <a:lstStyle/>
          <a:p>
            <a:endParaRPr/>
          </a:p>
        </p:txBody>
      </p:sp>
      <p:sp>
        <p:nvSpPr>
          <p:cNvPr id="210" name="object 75">
            <a:extLst>
              <a:ext uri="{FF2B5EF4-FFF2-40B4-BE49-F238E27FC236}">
                <a16:creationId xmlns:a16="http://schemas.microsoft.com/office/drawing/2014/main" id="{A56E555B-6AAE-414F-87A1-76536527157C}"/>
              </a:ext>
            </a:extLst>
          </p:cNvPr>
          <p:cNvSpPr/>
          <p:nvPr/>
        </p:nvSpPr>
        <p:spPr>
          <a:xfrm>
            <a:off x="2857500" y="2183892"/>
            <a:ext cx="4114800" cy="0"/>
          </a:xfrm>
          <a:custGeom>
            <a:avLst/>
            <a:gdLst/>
            <a:ahLst/>
            <a:cxnLst/>
            <a:rect l="l" t="t" r="r" b="b"/>
            <a:pathLst>
              <a:path w="4114800">
                <a:moveTo>
                  <a:pt x="0" y="0"/>
                </a:moveTo>
                <a:lnTo>
                  <a:pt x="4114800" y="0"/>
                </a:lnTo>
              </a:path>
            </a:pathLst>
          </a:custGeom>
          <a:ln w="9525">
            <a:solidFill>
              <a:schemeClr val="tx1"/>
            </a:solidFill>
            <a:prstDash val="sysDot"/>
          </a:ln>
        </p:spPr>
        <p:txBody>
          <a:bodyPr wrap="square" lIns="0" tIns="0" rIns="0" bIns="0" rtlCol="0"/>
          <a:lstStyle/>
          <a:p>
            <a:endParaRPr/>
          </a:p>
        </p:txBody>
      </p:sp>
      <p:sp>
        <p:nvSpPr>
          <p:cNvPr id="211" name="object 76">
            <a:extLst>
              <a:ext uri="{FF2B5EF4-FFF2-40B4-BE49-F238E27FC236}">
                <a16:creationId xmlns:a16="http://schemas.microsoft.com/office/drawing/2014/main" id="{C0A17110-B3D5-4EA7-A3E8-61DB96518DD3}"/>
              </a:ext>
            </a:extLst>
          </p:cNvPr>
          <p:cNvSpPr/>
          <p:nvPr/>
        </p:nvSpPr>
        <p:spPr>
          <a:xfrm>
            <a:off x="2883408" y="5121587"/>
            <a:ext cx="4114800" cy="0"/>
          </a:xfrm>
          <a:custGeom>
            <a:avLst/>
            <a:gdLst/>
            <a:ahLst/>
            <a:cxnLst/>
            <a:rect l="l" t="t" r="r" b="b"/>
            <a:pathLst>
              <a:path w="4114800">
                <a:moveTo>
                  <a:pt x="0" y="0"/>
                </a:moveTo>
                <a:lnTo>
                  <a:pt x="4114800" y="0"/>
                </a:lnTo>
              </a:path>
            </a:pathLst>
          </a:custGeom>
          <a:ln w="9525">
            <a:solidFill>
              <a:schemeClr val="tx1"/>
            </a:solidFill>
            <a:prstDash val="sysDot"/>
          </a:ln>
        </p:spPr>
        <p:txBody>
          <a:bodyPr wrap="square" lIns="0" tIns="0" rIns="0" bIns="0" rtlCol="0"/>
          <a:lstStyle/>
          <a:p>
            <a:endParaRPr/>
          </a:p>
        </p:txBody>
      </p:sp>
      <p:sp>
        <p:nvSpPr>
          <p:cNvPr id="212" name="object 38">
            <a:extLst>
              <a:ext uri="{FF2B5EF4-FFF2-40B4-BE49-F238E27FC236}">
                <a16:creationId xmlns:a16="http://schemas.microsoft.com/office/drawing/2014/main" id="{AC1BF086-164B-48C9-85CC-8D773CB788E7}"/>
              </a:ext>
            </a:extLst>
          </p:cNvPr>
          <p:cNvSpPr txBox="1"/>
          <p:nvPr/>
        </p:nvSpPr>
        <p:spPr>
          <a:xfrm>
            <a:off x="288036" y="5747002"/>
            <a:ext cx="2501265" cy="346249"/>
          </a:xfrm>
          <a:prstGeom prst="rect">
            <a:avLst/>
          </a:prstGeom>
          <a:solidFill>
            <a:srgbClr val="C5DFB4"/>
          </a:solidFill>
          <a:effectLst>
            <a:innerShdw blurRad="63500" dist="50800" dir="13500000">
              <a:prstClr val="black">
                <a:alpha val="50000"/>
              </a:prstClr>
            </a:innerShdw>
          </a:effectLst>
        </p:spPr>
        <p:txBody>
          <a:bodyPr vert="horz" wrap="square" lIns="0" tIns="0" rIns="0" bIns="0" rtlCol="0">
            <a:noAutofit/>
          </a:bodyPr>
          <a:lstStyle/>
          <a:p>
            <a:pPr algn="ctr">
              <a:lnSpc>
                <a:spcPts val="1300"/>
              </a:lnSpc>
            </a:pPr>
            <a:r>
              <a:rPr sz="1200" spc="-5" dirty="0">
                <a:latin typeface="Carlito"/>
                <a:cs typeface="Carlito"/>
              </a:rPr>
              <a:t>Conexiones </a:t>
            </a:r>
            <a:r>
              <a:rPr sz="1200" spc="-10" dirty="0">
                <a:latin typeface="Carlito"/>
                <a:cs typeface="Carlito"/>
              </a:rPr>
              <a:t>para </a:t>
            </a:r>
            <a:r>
              <a:rPr sz="1200" dirty="0">
                <a:latin typeface="Carlito"/>
                <a:cs typeface="Carlito"/>
              </a:rPr>
              <a:t>el</a:t>
            </a:r>
            <a:r>
              <a:rPr sz="1200" spc="-15" dirty="0">
                <a:latin typeface="Carlito"/>
                <a:cs typeface="Carlito"/>
              </a:rPr>
              <a:t> </a:t>
            </a:r>
            <a:r>
              <a:rPr sz="1200" spc="-5" dirty="0">
                <a:latin typeface="Carlito"/>
                <a:cs typeface="Carlito"/>
              </a:rPr>
              <a:t>mantenimiento</a:t>
            </a:r>
            <a:endParaRPr sz="1200" dirty="0">
              <a:latin typeface="Carlito"/>
              <a:cs typeface="Carlito"/>
            </a:endParaRPr>
          </a:p>
          <a:p>
            <a:pPr marR="54610" algn="ctr">
              <a:lnSpc>
                <a:spcPts val="1425"/>
              </a:lnSpc>
            </a:pPr>
            <a:r>
              <a:rPr sz="1200" dirty="0">
                <a:latin typeface="Carlito"/>
                <a:cs typeface="Carlito"/>
              </a:rPr>
              <a:t>de la</a:t>
            </a:r>
            <a:r>
              <a:rPr sz="1200" spc="-15" dirty="0">
                <a:latin typeface="Carlito"/>
                <a:cs typeface="Carlito"/>
              </a:rPr>
              <a:t> </a:t>
            </a:r>
            <a:r>
              <a:rPr sz="1200" dirty="0">
                <a:latin typeface="Carlito"/>
                <a:cs typeface="Carlito"/>
              </a:rPr>
              <a:t>vivienda</a:t>
            </a:r>
          </a:p>
        </p:txBody>
      </p:sp>
      <p:pic>
        <p:nvPicPr>
          <p:cNvPr id="43" name="Picture 6" descr="Resultado de imagen de ir a inicio">
            <a:hlinkClick r:id="rId8" action="ppaction://hlinksldjump"/>
            <a:extLst>
              <a:ext uri="{FF2B5EF4-FFF2-40B4-BE49-F238E27FC236}">
                <a16:creationId xmlns:a16="http://schemas.microsoft.com/office/drawing/2014/main" id="{AF007C55-D92E-416A-9F17-F8F5E37B1C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45" name="Rectángulo 44">
            <a:extLst>
              <a:ext uri="{FF2B5EF4-FFF2-40B4-BE49-F238E27FC236}">
                <a16:creationId xmlns:a16="http://schemas.microsoft.com/office/drawing/2014/main" id="{DA4FDE6A-17F4-4CC1-8309-6DAA44A2897F}"/>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054448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esquinas redondeadas 24">
            <a:extLst>
              <a:ext uri="{FF2B5EF4-FFF2-40B4-BE49-F238E27FC236}">
                <a16:creationId xmlns:a16="http://schemas.microsoft.com/office/drawing/2014/main" id="{FA157D17-BA35-454A-B526-E52310AE014C}"/>
              </a:ext>
            </a:extLst>
          </p:cNvPr>
          <p:cNvSpPr/>
          <p:nvPr/>
        </p:nvSpPr>
        <p:spPr>
          <a:xfrm>
            <a:off x="2263366" y="134765"/>
            <a:ext cx="5739991" cy="41861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dirty="0">
                <a:solidFill>
                  <a:schemeClr val="bg1"/>
                </a:solidFill>
              </a:rPr>
              <a:t>APOYOS o ARGUMENTOS  -</a:t>
            </a:r>
            <a:r>
              <a:rPr lang="es-ES" b="1" dirty="0">
                <a:cs typeface="Arial"/>
              </a:rPr>
              <a:t> Protección Jurídica</a:t>
            </a:r>
            <a:endParaRPr lang="es-ES" b="1" dirty="0">
              <a:solidFill>
                <a:schemeClr val="bg1"/>
              </a:solidFill>
            </a:endParaRPr>
          </a:p>
        </p:txBody>
      </p:sp>
      <p:pic>
        <p:nvPicPr>
          <p:cNvPr id="12" name="Imagen 11">
            <a:extLst>
              <a:ext uri="{FF2B5EF4-FFF2-40B4-BE49-F238E27FC236}">
                <a16:creationId xmlns:a16="http://schemas.microsoft.com/office/drawing/2014/main" id="{E02154B7-A89A-4498-9557-C593F6997200}"/>
              </a:ext>
            </a:extLst>
          </p:cNvPr>
          <p:cNvPicPr>
            <a:picLocks noChangeAspect="1"/>
          </p:cNvPicPr>
          <p:nvPr/>
        </p:nvPicPr>
        <p:blipFill>
          <a:blip r:embed="rId3"/>
          <a:stretch>
            <a:fillRect/>
          </a:stretch>
        </p:blipFill>
        <p:spPr>
          <a:xfrm>
            <a:off x="136407" y="27159"/>
            <a:ext cx="1054469" cy="382357"/>
          </a:xfrm>
          <a:prstGeom prst="rect">
            <a:avLst/>
          </a:prstGeom>
        </p:spPr>
      </p:pic>
      <p:sp>
        <p:nvSpPr>
          <p:cNvPr id="13" name="Botón de acción: ir hacia delante o siguiente 12">
            <a:hlinkClick r:id="" action="ppaction://hlinkshowjump?jump=nextslide" highlightClick="1"/>
            <a:extLst>
              <a:ext uri="{FF2B5EF4-FFF2-40B4-BE49-F238E27FC236}">
                <a16:creationId xmlns:a16="http://schemas.microsoft.com/office/drawing/2014/main" id="{1FD67663-3853-4FB3-94AE-4716303830CA}"/>
              </a:ext>
            </a:extLst>
          </p:cNvPr>
          <p:cNvSpPr/>
          <p:nvPr/>
        </p:nvSpPr>
        <p:spPr>
          <a:xfrm>
            <a:off x="11590151" y="6597788"/>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Botón de acción: ir hacia atrás o anterior 13">
            <a:hlinkClick r:id="" action="ppaction://hlinkshowjump?jump=previousslide" highlightClick="1"/>
            <a:extLst>
              <a:ext uri="{FF2B5EF4-FFF2-40B4-BE49-F238E27FC236}">
                <a16:creationId xmlns:a16="http://schemas.microsoft.com/office/drawing/2014/main" id="{A1753467-8CE0-42BC-94F3-0A44C65B556E}"/>
              </a:ext>
            </a:extLst>
          </p:cNvPr>
          <p:cNvSpPr/>
          <p:nvPr/>
        </p:nvSpPr>
        <p:spPr>
          <a:xfrm>
            <a:off x="72428" y="6568774"/>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0 Imagen">
            <a:hlinkClick r:id="rId4" action="ppaction://hlinksldjump"/>
            <a:extLst>
              <a:ext uri="{FF2B5EF4-FFF2-40B4-BE49-F238E27FC236}">
                <a16:creationId xmlns:a16="http://schemas.microsoft.com/office/drawing/2014/main" id="{7FC352BA-C239-47C6-9EBC-25287C17A03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pic>
        <p:nvPicPr>
          <p:cNvPr id="18" name="Imagen 17" descr="Imagen que contiene Texto&#10;&#10;Descripción generada automáticamente">
            <a:extLst>
              <a:ext uri="{FF2B5EF4-FFF2-40B4-BE49-F238E27FC236}">
                <a16:creationId xmlns:a16="http://schemas.microsoft.com/office/drawing/2014/main" id="{0FB946FC-4FDD-41D3-A883-21BEE14A64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695" y="31894"/>
            <a:ext cx="1408942" cy="453951"/>
          </a:xfrm>
          <a:prstGeom prst="rect">
            <a:avLst/>
          </a:prstGeom>
          <a:solidFill>
            <a:schemeClr val="bg1"/>
          </a:solidFill>
        </p:spPr>
      </p:pic>
      <p:sp>
        <p:nvSpPr>
          <p:cNvPr id="71" name="object 3">
            <a:extLst>
              <a:ext uri="{FF2B5EF4-FFF2-40B4-BE49-F238E27FC236}">
                <a16:creationId xmlns:a16="http://schemas.microsoft.com/office/drawing/2014/main" id="{30D468D0-E478-4D35-BE7D-66059353C1CB}"/>
              </a:ext>
            </a:extLst>
          </p:cNvPr>
          <p:cNvSpPr txBox="1"/>
          <p:nvPr/>
        </p:nvSpPr>
        <p:spPr>
          <a:xfrm>
            <a:off x="576072" y="616432"/>
            <a:ext cx="10764520" cy="460381"/>
          </a:xfrm>
          <a:prstGeom prst="rect">
            <a:avLst/>
          </a:prstGeom>
        </p:spPr>
        <p:txBody>
          <a:bodyPr vert="horz" wrap="square" lIns="0" tIns="29209" rIns="0" bIns="0" rtlCol="0">
            <a:spAutoFit/>
          </a:bodyPr>
          <a:lstStyle/>
          <a:p>
            <a:pPr marL="16510">
              <a:lnSpc>
                <a:spcPct val="100000"/>
              </a:lnSpc>
              <a:spcBef>
                <a:spcPts val="229"/>
              </a:spcBef>
            </a:pPr>
            <a:r>
              <a:rPr lang="es-ES" sz="1400" b="1">
                <a:cs typeface="Arial"/>
              </a:rPr>
              <a:t>Protección</a:t>
            </a:r>
            <a:r>
              <a:rPr lang="es-ES" sz="1400" b="1" spc="-45">
                <a:cs typeface="Arial"/>
              </a:rPr>
              <a:t> </a:t>
            </a:r>
            <a:r>
              <a:rPr lang="es-ES" sz="1400" b="1">
                <a:cs typeface="Arial"/>
              </a:rPr>
              <a:t>Jurídica: </a:t>
            </a:r>
            <a:r>
              <a:rPr lang="es-ES" sz="1400">
                <a:solidFill>
                  <a:srgbClr val="9A938F"/>
                </a:solidFill>
                <a:cs typeface="Arial"/>
              </a:rPr>
              <a:t>Asesoramiento y tramitación y en su caso defensa amistosa y judicial. La Protección Jurídica Integral amplía su alcance al ámbito  familiar y está configurada como Básica en las configuraciones Ampliado y Premium</a:t>
            </a:r>
          </a:p>
        </p:txBody>
      </p:sp>
      <p:sp>
        <p:nvSpPr>
          <p:cNvPr id="77" name="object 15">
            <a:extLst>
              <a:ext uri="{FF2B5EF4-FFF2-40B4-BE49-F238E27FC236}">
                <a16:creationId xmlns:a16="http://schemas.microsoft.com/office/drawing/2014/main" id="{B5A6BA68-10E8-41E3-933E-EB85D49441E4}"/>
              </a:ext>
            </a:extLst>
          </p:cNvPr>
          <p:cNvSpPr txBox="1"/>
          <p:nvPr/>
        </p:nvSpPr>
        <p:spPr>
          <a:xfrm>
            <a:off x="7023225" y="1906905"/>
            <a:ext cx="5062348" cy="1620315"/>
          </a:xfrm>
          <a:prstGeom prst="rect">
            <a:avLst/>
          </a:prstGeom>
          <a:solidFill>
            <a:srgbClr val="C5DFB4"/>
          </a:solidFill>
          <a:effectLst>
            <a:innerShdw blurRad="63500" dist="50800" dir="13500000">
              <a:prstClr val="black">
                <a:alpha val="50000"/>
              </a:prstClr>
            </a:innerShdw>
          </a:effectLst>
        </p:spPr>
        <p:txBody>
          <a:bodyPr vert="horz" wrap="square" lIns="0" tIns="4445" rIns="0" bIns="0" rtlCol="0">
            <a:spAutoFit/>
          </a:bodyPr>
          <a:lstStyle/>
          <a:p>
            <a:pPr>
              <a:lnSpc>
                <a:spcPct val="100000"/>
              </a:lnSpc>
              <a:spcBef>
                <a:spcPts val="35"/>
              </a:spcBef>
            </a:pPr>
            <a:endParaRPr sz="1050" dirty="0">
              <a:cs typeface="Times New Roman"/>
            </a:endParaRPr>
          </a:p>
          <a:p>
            <a:pPr marL="92075" marR="3003550">
              <a:lnSpc>
                <a:spcPct val="100000"/>
              </a:lnSpc>
              <a:spcBef>
                <a:spcPts val="5"/>
              </a:spcBef>
            </a:pPr>
            <a:r>
              <a:rPr sz="1050" spc="-5" dirty="0">
                <a:cs typeface="Carlito"/>
              </a:rPr>
              <a:t>Asistencia jurídica</a:t>
            </a:r>
            <a:r>
              <a:rPr sz="1050" spc="-45" dirty="0">
                <a:cs typeface="Carlito"/>
              </a:rPr>
              <a:t> </a:t>
            </a:r>
            <a:r>
              <a:rPr sz="1050" spc="-5" dirty="0">
                <a:cs typeface="Carlito"/>
              </a:rPr>
              <a:t>telefónica  Reclamación </a:t>
            </a:r>
            <a:r>
              <a:rPr sz="1050" dirty="0">
                <a:cs typeface="Carlito"/>
              </a:rPr>
              <a:t>de daños  </a:t>
            </a:r>
            <a:r>
              <a:rPr sz="1050" spc="-5" dirty="0">
                <a:cs typeface="Carlito"/>
              </a:rPr>
              <a:t>Derecho administrativo  Derecho de consumo</a:t>
            </a:r>
            <a:endParaRPr sz="1050" dirty="0">
              <a:cs typeface="Carlito"/>
            </a:endParaRPr>
          </a:p>
          <a:p>
            <a:pPr marL="92075" marR="102235">
              <a:lnSpc>
                <a:spcPct val="100000"/>
              </a:lnSpc>
            </a:pPr>
            <a:r>
              <a:rPr sz="1050" spc="-10" dirty="0">
                <a:cs typeface="Carlito"/>
              </a:rPr>
              <a:t>Como </a:t>
            </a:r>
            <a:r>
              <a:rPr sz="1050" spc="-5" dirty="0">
                <a:cs typeface="Carlito"/>
              </a:rPr>
              <a:t>propietario de la vivienda asegurada (reclamación por mudanzas, por defectos  de construcción, por obras </a:t>
            </a:r>
            <a:r>
              <a:rPr sz="1050" dirty="0">
                <a:cs typeface="Carlito"/>
              </a:rPr>
              <a:t>de </a:t>
            </a:r>
            <a:r>
              <a:rPr sz="1050" spc="-5" dirty="0">
                <a:cs typeface="Carlito"/>
              </a:rPr>
              <a:t>reforma, por servidumbres, frente a la Comunidad de  Propietarios)</a:t>
            </a:r>
            <a:endParaRPr sz="1050" dirty="0">
              <a:cs typeface="Carlito"/>
            </a:endParaRPr>
          </a:p>
          <a:p>
            <a:pPr marL="92075">
              <a:lnSpc>
                <a:spcPct val="100000"/>
              </a:lnSpc>
            </a:pPr>
            <a:r>
              <a:rPr sz="1050" spc="-10" dirty="0">
                <a:cs typeface="Carlito"/>
              </a:rPr>
              <a:t>Como </a:t>
            </a:r>
            <a:r>
              <a:rPr sz="1050" spc="-5" dirty="0">
                <a:cs typeface="Carlito"/>
              </a:rPr>
              <a:t>arrendatario de la vivienda</a:t>
            </a:r>
            <a:r>
              <a:rPr sz="1050" spc="5" dirty="0">
                <a:cs typeface="Carlito"/>
              </a:rPr>
              <a:t> </a:t>
            </a:r>
            <a:r>
              <a:rPr sz="1050" spc="-5" dirty="0">
                <a:cs typeface="Carlito"/>
              </a:rPr>
              <a:t>asegurada</a:t>
            </a:r>
            <a:endParaRPr sz="1050" dirty="0">
              <a:cs typeface="Carlito"/>
            </a:endParaRPr>
          </a:p>
          <a:p>
            <a:pPr marL="92075">
              <a:lnSpc>
                <a:spcPct val="100000"/>
              </a:lnSpc>
            </a:pPr>
            <a:r>
              <a:rPr sz="1050" spc="-5" dirty="0">
                <a:cs typeface="Carlito"/>
              </a:rPr>
              <a:t>Tramitación </a:t>
            </a:r>
            <a:r>
              <a:rPr sz="1050" dirty="0">
                <a:cs typeface="Carlito"/>
              </a:rPr>
              <a:t>de </a:t>
            </a:r>
            <a:r>
              <a:rPr sz="1050" spc="-5" dirty="0">
                <a:cs typeface="Carlito"/>
              </a:rPr>
              <a:t>expedientes de dominio, escritura, certificados, consignación</a:t>
            </a:r>
            <a:r>
              <a:rPr sz="1050" spc="85" dirty="0">
                <a:cs typeface="Carlito"/>
              </a:rPr>
              <a:t> </a:t>
            </a:r>
            <a:r>
              <a:rPr sz="1050" spc="-5" dirty="0">
                <a:cs typeface="Carlito"/>
              </a:rPr>
              <a:t>judicial</a:t>
            </a:r>
            <a:endParaRPr sz="1050" dirty="0">
              <a:cs typeface="Carlito"/>
            </a:endParaRPr>
          </a:p>
        </p:txBody>
      </p:sp>
      <p:sp>
        <p:nvSpPr>
          <p:cNvPr id="78" name="object 16">
            <a:extLst>
              <a:ext uri="{FF2B5EF4-FFF2-40B4-BE49-F238E27FC236}">
                <a16:creationId xmlns:a16="http://schemas.microsoft.com/office/drawing/2014/main" id="{FD500371-93D3-4E7E-B5DE-3F27F09129C0}"/>
              </a:ext>
            </a:extLst>
          </p:cNvPr>
          <p:cNvSpPr txBox="1"/>
          <p:nvPr/>
        </p:nvSpPr>
        <p:spPr>
          <a:xfrm>
            <a:off x="288036" y="1876425"/>
            <a:ext cx="2501265" cy="1692000"/>
          </a:xfrm>
          <a:prstGeom prst="rect">
            <a:avLst/>
          </a:prstGeom>
          <a:solidFill>
            <a:srgbClr val="C5DFB4"/>
          </a:solidFill>
          <a:effectLst>
            <a:innerShdw blurRad="63500" dist="50800" dir="13500000">
              <a:prstClr val="black">
                <a:alpha val="50000"/>
              </a:prstClr>
            </a:innerShdw>
          </a:effectLst>
        </p:spPr>
        <p:txBody>
          <a:bodyPr vert="horz" wrap="square" lIns="0" tIns="0" rIns="0" bIns="0" rtlCol="0">
            <a:spAutoFit/>
          </a:bodyPr>
          <a:lstStyle/>
          <a:p>
            <a:pPr>
              <a:lnSpc>
                <a:spcPct val="100000"/>
              </a:lnSpc>
            </a:pPr>
            <a:endParaRPr sz="1200" dirty="0">
              <a:cs typeface="Times New Roman"/>
            </a:endParaRPr>
          </a:p>
          <a:p>
            <a:pPr>
              <a:lnSpc>
                <a:spcPct val="100000"/>
              </a:lnSpc>
            </a:pPr>
            <a:endParaRPr sz="1200" dirty="0">
              <a:cs typeface="Times New Roman"/>
            </a:endParaRPr>
          </a:p>
          <a:p>
            <a:pPr>
              <a:lnSpc>
                <a:spcPct val="100000"/>
              </a:lnSpc>
              <a:spcBef>
                <a:spcPts val="40"/>
              </a:spcBef>
            </a:pPr>
            <a:endParaRPr sz="950" dirty="0">
              <a:cs typeface="Times New Roman"/>
            </a:endParaRPr>
          </a:p>
          <a:p>
            <a:pPr marL="170815" marR="164465" indent="-1270" algn="ctr">
              <a:lnSpc>
                <a:spcPct val="100000"/>
              </a:lnSpc>
            </a:pPr>
            <a:r>
              <a:rPr sz="1200" spc="-5" dirty="0">
                <a:cs typeface="Carlito"/>
              </a:rPr>
              <a:t>Protección Jurídica </a:t>
            </a:r>
            <a:r>
              <a:rPr sz="1200" dirty="0">
                <a:cs typeface="Carlito"/>
              </a:rPr>
              <a:t>de la vivienda  </a:t>
            </a:r>
            <a:r>
              <a:rPr sz="1200" spc="-5" dirty="0">
                <a:cs typeface="Carlito"/>
              </a:rPr>
              <a:t>(relacionadas </a:t>
            </a:r>
            <a:r>
              <a:rPr sz="1200" spc="-10" dirty="0">
                <a:cs typeface="Carlito"/>
              </a:rPr>
              <a:t>con </a:t>
            </a:r>
            <a:r>
              <a:rPr sz="1200" dirty="0">
                <a:cs typeface="Carlito"/>
              </a:rPr>
              <a:t>la vivienda, no</a:t>
            </a:r>
            <a:r>
              <a:rPr sz="1200" spc="-60" dirty="0">
                <a:cs typeface="Carlito"/>
              </a:rPr>
              <a:t> </a:t>
            </a:r>
            <a:r>
              <a:rPr sz="1200" dirty="0">
                <a:cs typeface="Carlito"/>
              </a:rPr>
              <a:t>el  </a:t>
            </a:r>
            <a:r>
              <a:rPr sz="1200" spc="-5" dirty="0">
                <a:cs typeface="Carlito"/>
              </a:rPr>
              <a:t>ámbito</a:t>
            </a:r>
            <a:r>
              <a:rPr sz="1200" spc="-10" dirty="0">
                <a:cs typeface="Carlito"/>
              </a:rPr>
              <a:t> </a:t>
            </a:r>
            <a:r>
              <a:rPr sz="1200" spc="-5" dirty="0">
                <a:cs typeface="Carlito"/>
              </a:rPr>
              <a:t>familiar)</a:t>
            </a:r>
            <a:endParaRPr sz="1200" dirty="0">
              <a:cs typeface="Carlito"/>
            </a:endParaRPr>
          </a:p>
        </p:txBody>
      </p:sp>
      <p:sp>
        <p:nvSpPr>
          <p:cNvPr id="79" name="object 17">
            <a:extLst>
              <a:ext uri="{FF2B5EF4-FFF2-40B4-BE49-F238E27FC236}">
                <a16:creationId xmlns:a16="http://schemas.microsoft.com/office/drawing/2014/main" id="{7B6E95E5-30CB-4A36-9CDC-75B1177E468B}"/>
              </a:ext>
            </a:extLst>
          </p:cNvPr>
          <p:cNvSpPr/>
          <p:nvPr/>
        </p:nvSpPr>
        <p:spPr>
          <a:xfrm>
            <a:off x="576072" y="1182624"/>
            <a:ext cx="10764520" cy="0"/>
          </a:xfrm>
          <a:custGeom>
            <a:avLst/>
            <a:gdLst/>
            <a:ahLst/>
            <a:cxnLst/>
            <a:rect l="l" t="t" r="r" b="b"/>
            <a:pathLst>
              <a:path w="10764520">
                <a:moveTo>
                  <a:pt x="0" y="0"/>
                </a:moveTo>
                <a:lnTo>
                  <a:pt x="10764012" y="0"/>
                </a:lnTo>
              </a:path>
            </a:pathLst>
          </a:custGeom>
          <a:ln w="12192">
            <a:solidFill>
              <a:srgbClr val="000000"/>
            </a:solidFill>
          </a:ln>
        </p:spPr>
        <p:txBody>
          <a:bodyPr wrap="square" lIns="0" tIns="0" rIns="0" bIns="0" rtlCol="0"/>
          <a:lstStyle/>
          <a:p>
            <a:endParaRPr/>
          </a:p>
        </p:txBody>
      </p:sp>
      <p:sp>
        <p:nvSpPr>
          <p:cNvPr id="83" name="object 21">
            <a:extLst>
              <a:ext uri="{FF2B5EF4-FFF2-40B4-BE49-F238E27FC236}">
                <a16:creationId xmlns:a16="http://schemas.microsoft.com/office/drawing/2014/main" id="{E0BBB351-6B62-4578-9709-0E1C49EA91A5}"/>
              </a:ext>
            </a:extLst>
          </p:cNvPr>
          <p:cNvSpPr txBox="1"/>
          <p:nvPr/>
        </p:nvSpPr>
        <p:spPr>
          <a:xfrm>
            <a:off x="2883026" y="1507616"/>
            <a:ext cx="1297305" cy="302006"/>
          </a:xfrm>
          <a:prstGeom prst="rect">
            <a:avLst/>
          </a:prstGeom>
          <a:solidFill>
            <a:srgbClr val="2D75B6"/>
          </a:solidFill>
          <a:effectLst>
            <a:innerShdw blurRad="63500" dist="50800" dir="13500000">
              <a:prstClr val="black">
                <a:alpha val="50000"/>
              </a:prstClr>
            </a:innerShdw>
          </a:effectLst>
        </p:spPr>
        <p:txBody>
          <a:bodyPr vert="horz" wrap="square" lIns="0" tIns="85725" rIns="0" bIns="0" rtlCol="0">
            <a:spAutoFit/>
          </a:bodyPr>
          <a:lstStyle/>
          <a:p>
            <a:pPr marL="180340">
              <a:lnSpc>
                <a:spcPct val="100000"/>
              </a:lnSpc>
              <a:spcBef>
                <a:spcPts val="675"/>
              </a:spcBef>
            </a:pPr>
            <a:r>
              <a:rPr sz="1400" spc="-5" dirty="0">
                <a:solidFill>
                  <a:srgbClr val="FFFFFF"/>
                </a:solidFill>
                <a:cs typeface="Carlito"/>
              </a:rPr>
              <a:t>BÁSICO</a:t>
            </a:r>
            <a:r>
              <a:rPr sz="1400" spc="-40" dirty="0">
                <a:solidFill>
                  <a:srgbClr val="FFFFFF"/>
                </a:solidFill>
                <a:cs typeface="Carlito"/>
              </a:rPr>
              <a:t> </a:t>
            </a:r>
            <a:r>
              <a:rPr sz="1400" spc="-10" dirty="0">
                <a:solidFill>
                  <a:srgbClr val="FFFFFF"/>
                </a:solidFill>
                <a:cs typeface="Carlito"/>
              </a:rPr>
              <a:t>PLUS</a:t>
            </a:r>
            <a:endParaRPr sz="1400">
              <a:cs typeface="Carlito"/>
            </a:endParaRPr>
          </a:p>
        </p:txBody>
      </p:sp>
      <p:sp>
        <p:nvSpPr>
          <p:cNvPr id="88" name="object 25">
            <a:extLst>
              <a:ext uri="{FF2B5EF4-FFF2-40B4-BE49-F238E27FC236}">
                <a16:creationId xmlns:a16="http://schemas.microsoft.com/office/drawing/2014/main" id="{4097E450-672C-48F6-AA97-0EFC24E1ADE3}"/>
              </a:ext>
            </a:extLst>
          </p:cNvPr>
          <p:cNvSpPr txBox="1"/>
          <p:nvPr/>
        </p:nvSpPr>
        <p:spPr>
          <a:xfrm>
            <a:off x="4291203" y="1506092"/>
            <a:ext cx="1295400" cy="302006"/>
          </a:xfrm>
          <a:prstGeom prst="rect">
            <a:avLst/>
          </a:prstGeom>
          <a:solidFill>
            <a:srgbClr val="2D75B6"/>
          </a:solidFill>
          <a:effectLst>
            <a:innerShdw blurRad="63500" dist="50800" dir="13500000">
              <a:prstClr val="black">
                <a:alpha val="50000"/>
              </a:prstClr>
            </a:innerShdw>
          </a:effectLst>
        </p:spPr>
        <p:txBody>
          <a:bodyPr vert="horz" wrap="square" lIns="0" tIns="85725" rIns="0" bIns="0" rtlCol="0">
            <a:spAutoFit/>
          </a:bodyPr>
          <a:lstStyle/>
          <a:p>
            <a:pPr marL="248920">
              <a:lnSpc>
                <a:spcPct val="100000"/>
              </a:lnSpc>
              <a:spcBef>
                <a:spcPts val="675"/>
              </a:spcBef>
            </a:pPr>
            <a:r>
              <a:rPr sz="1400" dirty="0">
                <a:solidFill>
                  <a:srgbClr val="FFFFFF"/>
                </a:solidFill>
                <a:cs typeface="Carlito"/>
              </a:rPr>
              <a:t>AMPLIADO</a:t>
            </a:r>
            <a:endParaRPr sz="1400">
              <a:cs typeface="Carlito"/>
            </a:endParaRPr>
          </a:p>
        </p:txBody>
      </p:sp>
      <p:sp>
        <p:nvSpPr>
          <p:cNvPr id="153" name="object 29">
            <a:extLst>
              <a:ext uri="{FF2B5EF4-FFF2-40B4-BE49-F238E27FC236}">
                <a16:creationId xmlns:a16="http://schemas.microsoft.com/office/drawing/2014/main" id="{3553E9F1-6ED6-4779-8147-14E13DF7B01B}"/>
              </a:ext>
            </a:extLst>
          </p:cNvPr>
          <p:cNvSpPr txBox="1"/>
          <p:nvPr/>
        </p:nvSpPr>
        <p:spPr>
          <a:xfrm>
            <a:off x="5699378" y="1506092"/>
            <a:ext cx="1295400" cy="302006"/>
          </a:xfrm>
          <a:prstGeom prst="rect">
            <a:avLst/>
          </a:prstGeom>
          <a:solidFill>
            <a:srgbClr val="2D75B6"/>
          </a:solidFill>
          <a:effectLst>
            <a:innerShdw blurRad="63500" dist="50800" dir="13500000">
              <a:prstClr val="black">
                <a:alpha val="50000"/>
              </a:prstClr>
            </a:innerShdw>
          </a:effectLst>
        </p:spPr>
        <p:txBody>
          <a:bodyPr vert="horz" wrap="square" lIns="0" tIns="85725" rIns="0" bIns="0" rtlCol="0">
            <a:spAutoFit/>
          </a:bodyPr>
          <a:lstStyle/>
          <a:p>
            <a:pPr marL="277495">
              <a:lnSpc>
                <a:spcPct val="100000"/>
              </a:lnSpc>
              <a:spcBef>
                <a:spcPts val="675"/>
              </a:spcBef>
            </a:pPr>
            <a:r>
              <a:rPr sz="1400" spc="-5" dirty="0">
                <a:solidFill>
                  <a:srgbClr val="FFFFFF"/>
                </a:solidFill>
                <a:cs typeface="Carlito"/>
              </a:rPr>
              <a:t>PREMIUM</a:t>
            </a:r>
            <a:endParaRPr sz="1400">
              <a:cs typeface="Carlito"/>
            </a:endParaRPr>
          </a:p>
        </p:txBody>
      </p:sp>
      <p:sp>
        <p:nvSpPr>
          <p:cNvPr id="154" name="object 30">
            <a:extLst>
              <a:ext uri="{FF2B5EF4-FFF2-40B4-BE49-F238E27FC236}">
                <a16:creationId xmlns:a16="http://schemas.microsoft.com/office/drawing/2014/main" id="{1B04054A-D18B-418C-843F-0661B90D20CC}"/>
              </a:ext>
            </a:extLst>
          </p:cNvPr>
          <p:cNvSpPr txBox="1"/>
          <p:nvPr/>
        </p:nvSpPr>
        <p:spPr>
          <a:xfrm>
            <a:off x="5122417" y="2550490"/>
            <a:ext cx="245745" cy="258404"/>
          </a:xfrm>
          <a:prstGeom prst="rect">
            <a:avLst/>
          </a:prstGeom>
        </p:spPr>
        <p:txBody>
          <a:bodyPr vert="horz" wrap="square" lIns="0" tIns="12065" rIns="0" bIns="0" rtlCol="0">
            <a:spAutoFit/>
          </a:bodyPr>
          <a:lstStyle/>
          <a:p>
            <a:pPr marL="38100">
              <a:lnSpc>
                <a:spcPct val="100000"/>
              </a:lnSpc>
              <a:spcBef>
                <a:spcPts val="95"/>
              </a:spcBef>
            </a:pPr>
            <a:r>
              <a:rPr sz="2400" baseline="-17361" dirty="0">
                <a:cs typeface="Carlito"/>
              </a:rPr>
              <a:t>*</a:t>
            </a:r>
            <a:r>
              <a:rPr sz="1050" dirty="0">
                <a:cs typeface="Carlito"/>
              </a:rPr>
              <a:t>2</a:t>
            </a:r>
            <a:endParaRPr sz="1050">
              <a:cs typeface="Carlito"/>
            </a:endParaRPr>
          </a:p>
        </p:txBody>
      </p:sp>
      <p:sp>
        <p:nvSpPr>
          <p:cNvPr id="155" name="object 34">
            <a:extLst>
              <a:ext uri="{FF2B5EF4-FFF2-40B4-BE49-F238E27FC236}">
                <a16:creationId xmlns:a16="http://schemas.microsoft.com/office/drawing/2014/main" id="{761633DE-6C92-4413-A976-88518C957E80}"/>
              </a:ext>
            </a:extLst>
          </p:cNvPr>
          <p:cNvSpPr txBox="1"/>
          <p:nvPr/>
        </p:nvSpPr>
        <p:spPr>
          <a:xfrm>
            <a:off x="7026094" y="3673220"/>
            <a:ext cx="5062349" cy="2830262"/>
          </a:xfrm>
          <a:prstGeom prst="rect">
            <a:avLst/>
          </a:prstGeom>
          <a:solidFill>
            <a:srgbClr val="C5DFB4"/>
          </a:solidFill>
          <a:effectLst>
            <a:innerShdw blurRad="63500" dist="50800" dir="13500000">
              <a:prstClr val="black">
                <a:alpha val="50000"/>
              </a:prstClr>
            </a:innerShdw>
          </a:effectLst>
        </p:spPr>
        <p:txBody>
          <a:bodyPr vert="horz" wrap="square" lIns="0" tIns="59690" rIns="0" bIns="0" rtlCol="0">
            <a:spAutoFit/>
          </a:bodyPr>
          <a:lstStyle/>
          <a:p>
            <a:pPr marL="92075" marR="3002280">
              <a:lnSpc>
                <a:spcPct val="100000"/>
              </a:lnSpc>
              <a:spcBef>
                <a:spcPts val="470"/>
              </a:spcBef>
            </a:pPr>
            <a:r>
              <a:rPr sz="1000" spc="-5" dirty="0">
                <a:cs typeface="Carlito"/>
              </a:rPr>
              <a:t>Asistencia jurídica</a:t>
            </a:r>
            <a:r>
              <a:rPr sz="1000" spc="-45" dirty="0">
                <a:cs typeface="Carlito"/>
              </a:rPr>
              <a:t> </a:t>
            </a:r>
            <a:r>
              <a:rPr sz="1000" spc="-5" dirty="0">
                <a:cs typeface="Carlito"/>
              </a:rPr>
              <a:t>telefónica  Reclamación </a:t>
            </a:r>
            <a:r>
              <a:rPr sz="1000" dirty="0">
                <a:cs typeface="Carlito"/>
              </a:rPr>
              <a:t>de</a:t>
            </a:r>
            <a:r>
              <a:rPr sz="1000" spc="-15" dirty="0">
                <a:cs typeface="Carlito"/>
              </a:rPr>
              <a:t> </a:t>
            </a:r>
            <a:r>
              <a:rPr sz="1000" dirty="0">
                <a:cs typeface="Carlito"/>
              </a:rPr>
              <a:t>daños</a:t>
            </a:r>
          </a:p>
          <a:p>
            <a:pPr marL="92075">
              <a:lnSpc>
                <a:spcPct val="100000"/>
              </a:lnSpc>
            </a:pPr>
            <a:r>
              <a:rPr sz="1000" spc="-10" dirty="0">
                <a:cs typeface="Carlito"/>
              </a:rPr>
              <a:t>Defensa </a:t>
            </a:r>
            <a:r>
              <a:rPr sz="1000" spc="-5" dirty="0">
                <a:cs typeface="Carlito"/>
              </a:rPr>
              <a:t>ante la responsabilidad</a:t>
            </a:r>
            <a:r>
              <a:rPr sz="1000" dirty="0">
                <a:cs typeface="Carlito"/>
              </a:rPr>
              <a:t> </a:t>
            </a:r>
            <a:r>
              <a:rPr sz="1000" spc="-5" dirty="0">
                <a:cs typeface="Carlito"/>
              </a:rPr>
              <a:t>penal</a:t>
            </a:r>
            <a:endParaRPr sz="1000" dirty="0">
              <a:cs typeface="Carlito"/>
            </a:endParaRPr>
          </a:p>
          <a:p>
            <a:pPr marL="92075">
              <a:lnSpc>
                <a:spcPct val="100000"/>
              </a:lnSpc>
            </a:pPr>
            <a:r>
              <a:rPr sz="1000" spc="-10" dirty="0">
                <a:cs typeface="Carlito"/>
              </a:rPr>
              <a:t>Defensa </a:t>
            </a:r>
            <a:r>
              <a:rPr sz="1000" spc="-5" dirty="0">
                <a:cs typeface="Carlito"/>
              </a:rPr>
              <a:t>ante la Administración </a:t>
            </a:r>
            <a:r>
              <a:rPr sz="1000" spc="-10" dirty="0">
                <a:cs typeface="Carlito"/>
              </a:rPr>
              <a:t>(vía</a:t>
            </a:r>
            <a:r>
              <a:rPr sz="1000" spc="10" dirty="0">
                <a:cs typeface="Carlito"/>
              </a:rPr>
              <a:t> </a:t>
            </a:r>
            <a:r>
              <a:rPr sz="1000" spc="-5" dirty="0">
                <a:cs typeface="Carlito"/>
              </a:rPr>
              <a:t>administrativa)</a:t>
            </a:r>
            <a:endParaRPr sz="1000" dirty="0">
              <a:cs typeface="Carlito"/>
            </a:endParaRPr>
          </a:p>
          <a:p>
            <a:pPr marL="92075" marR="476250">
              <a:lnSpc>
                <a:spcPct val="100000"/>
              </a:lnSpc>
            </a:pPr>
            <a:r>
              <a:rPr sz="1000" spc="-5" dirty="0">
                <a:cs typeface="Carlito"/>
              </a:rPr>
              <a:t>Reclamaciones a la Administración por accidente como consecuencia de mala  señalización o mal estado de la</a:t>
            </a:r>
            <a:r>
              <a:rPr sz="1000" spc="-10" dirty="0">
                <a:cs typeface="Carlito"/>
              </a:rPr>
              <a:t> </a:t>
            </a:r>
            <a:r>
              <a:rPr sz="1000" spc="-5" dirty="0">
                <a:cs typeface="Carlito"/>
              </a:rPr>
              <a:t>vía</a:t>
            </a:r>
            <a:endParaRPr sz="1000" dirty="0">
              <a:cs typeface="Carlito"/>
            </a:endParaRPr>
          </a:p>
          <a:p>
            <a:pPr marL="92075" marR="337820">
              <a:lnSpc>
                <a:spcPct val="100000"/>
              </a:lnSpc>
              <a:spcBef>
                <a:spcPts val="5"/>
              </a:spcBef>
            </a:pPr>
            <a:r>
              <a:rPr sz="1000" spc="-5" dirty="0">
                <a:cs typeface="Carlito"/>
              </a:rPr>
              <a:t>Derecho de consumo (reclamaciones </a:t>
            </a:r>
            <a:r>
              <a:rPr sz="1000" spc="-10" dirty="0">
                <a:cs typeface="Carlito"/>
              </a:rPr>
              <a:t>OMIC, </a:t>
            </a:r>
            <a:r>
              <a:rPr sz="1000" spc="-5" dirty="0">
                <a:cs typeface="Carlito"/>
              </a:rPr>
              <a:t>reclamaciones por compras, por  servicios prestados por terceros, reclamaciones a compañías suministradoras de  agua, gas, electricidad)</a:t>
            </a:r>
            <a:endParaRPr sz="1000" dirty="0">
              <a:cs typeface="Carlito"/>
            </a:endParaRPr>
          </a:p>
          <a:p>
            <a:pPr marL="92075" marR="229235">
              <a:lnSpc>
                <a:spcPct val="100000"/>
              </a:lnSpc>
            </a:pPr>
            <a:r>
              <a:rPr sz="1000" spc="-5" dirty="0">
                <a:cs typeface="Carlito"/>
              </a:rPr>
              <a:t>Derecho laboral </a:t>
            </a:r>
            <a:r>
              <a:rPr sz="1000" spc="-10" dirty="0">
                <a:cs typeface="Carlito"/>
              </a:rPr>
              <a:t>(defensa </a:t>
            </a:r>
            <a:r>
              <a:rPr sz="1000" spc="-5" dirty="0">
                <a:cs typeface="Carlito"/>
              </a:rPr>
              <a:t>en conflictos individuales de trabajo, pensiones públicas,  como empleador del servicio</a:t>
            </a:r>
            <a:r>
              <a:rPr sz="1000" spc="30" dirty="0">
                <a:cs typeface="Carlito"/>
              </a:rPr>
              <a:t> </a:t>
            </a:r>
            <a:r>
              <a:rPr sz="1000" spc="-5" dirty="0">
                <a:cs typeface="Carlito"/>
              </a:rPr>
              <a:t>doméstico)</a:t>
            </a:r>
            <a:endParaRPr sz="1000" dirty="0">
              <a:cs typeface="Carlito"/>
            </a:endParaRPr>
          </a:p>
          <a:p>
            <a:pPr marL="92075" marR="102235">
              <a:lnSpc>
                <a:spcPct val="100000"/>
              </a:lnSpc>
            </a:pPr>
            <a:r>
              <a:rPr sz="1000" spc="-10" dirty="0">
                <a:cs typeface="Carlito"/>
              </a:rPr>
              <a:t>Como </a:t>
            </a:r>
            <a:r>
              <a:rPr sz="1000" spc="-5" dirty="0">
                <a:cs typeface="Carlito"/>
              </a:rPr>
              <a:t>propietario de la vivienda asegurada (reclamación por mudanzas, por defectos  de construcción, por obras </a:t>
            </a:r>
            <a:r>
              <a:rPr sz="1000" dirty="0">
                <a:cs typeface="Carlito"/>
              </a:rPr>
              <a:t>de </a:t>
            </a:r>
            <a:r>
              <a:rPr sz="1000" spc="-5" dirty="0">
                <a:cs typeface="Carlito"/>
              </a:rPr>
              <a:t>reforma, por </a:t>
            </a:r>
            <a:r>
              <a:rPr sz="1000" spc="-10" dirty="0">
                <a:cs typeface="Carlito"/>
              </a:rPr>
              <a:t>servidumbres, </a:t>
            </a:r>
            <a:r>
              <a:rPr sz="1000" spc="-5" dirty="0">
                <a:cs typeface="Carlito"/>
              </a:rPr>
              <a:t>frente a la Comunidad de  Propietarios)</a:t>
            </a:r>
            <a:endParaRPr sz="1000" dirty="0">
              <a:cs typeface="Carlito"/>
            </a:endParaRPr>
          </a:p>
          <a:p>
            <a:pPr marL="92075">
              <a:lnSpc>
                <a:spcPct val="100000"/>
              </a:lnSpc>
            </a:pPr>
            <a:r>
              <a:rPr sz="1000" spc="-10" dirty="0">
                <a:cs typeface="Carlito"/>
              </a:rPr>
              <a:t>Como </a:t>
            </a:r>
            <a:r>
              <a:rPr sz="1000" spc="-5" dirty="0">
                <a:cs typeface="Carlito"/>
              </a:rPr>
              <a:t>arrendatario de la vivienda</a:t>
            </a:r>
            <a:r>
              <a:rPr sz="1000" spc="5" dirty="0">
                <a:cs typeface="Carlito"/>
              </a:rPr>
              <a:t> </a:t>
            </a:r>
            <a:r>
              <a:rPr sz="1000" spc="-5" dirty="0">
                <a:cs typeface="Carlito"/>
              </a:rPr>
              <a:t>asegurada</a:t>
            </a:r>
            <a:endParaRPr sz="1000" dirty="0">
              <a:cs typeface="Carlito"/>
            </a:endParaRPr>
          </a:p>
          <a:p>
            <a:pPr marL="92075">
              <a:lnSpc>
                <a:spcPct val="100000"/>
              </a:lnSpc>
            </a:pPr>
            <a:r>
              <a:rPr sz="1000" spc="-5" dirty="0">
                <a:cs typeface="Carlito"/>
              </a:rPr>
              <a:t>Fiscalidad </a:t>
            </a:r>
            <a:r>
              <a:rPr sz="1000" spc="-10" dirty="0">
                <a:cs typeface="Carlito"/>
              </a:rPr>
              <a:t>(defensa </a:t>
            </a:r>
            <a:r>
              <a:rPr sz="1000" spc="-5" dirty="0">
                <a:cs typeface="Carlito"/>
              </a:rPr>
              <a:t>hasta agotar la vía económico</a:t>
            </a:r>
            <a:r>
              <a:rPr sz="1000" spc="15" dirty="0">
                <a:cs typeface="Carlito"/>
              </a:rPr>
              <a:t> </a:t>
            </a:r>
            <a:r>
              <a:rPr sz="1000" spc="-5" dirty="0">
                <a:cs typeface="Carlito"/>
              </a:rPr>
              <a:t>administrativa)</a:t>
            </a:r>
            <a:endParaRPr sz="1000" dirty="0">
              <a:cs typeface="Carlito"/>
            </a:endParaRPr>
          </a:p>
          <a:p>
            <a:pPr marL="92075" marR="413384">
              <a:lnSpc>
                <a:spcPct val="100000"/>
              </a:lnSpc>
            </a:pPr>
            <a:r>
              <a:rPr sz="1000" spc="-5" dirty="0">
                <a:cs typeface="Carlito"/>
              </a:rPr>
              <a:t>Tramitación </a:t>
            </a:r>
            <a:r>
              <a:rPr sz="1000" dirty="0">
                <a:cs typeface="Carlito"/>
              </a:rPr>
              <a:t>de </a:t>
            </a:r>
            <a:r>
              <a:rPr sz="1000" spc="-5" dirty="0">
                <a:cs typeface="Carlito"/>
              </a:rPr>
              <a:t>expedientes de jurisdicción voluntaria, actuaciones notariales y  registrales</a:t>
            </a:r>
            <a:endParaRPr sz="1000" dirty="0">
              <a:cs typeface="Carlito"/>
            </a:endParaRPr>
          </a:p>
          <a:p>
            <a:pPr marL="92075">
              <a:lnSpc>
                <a:spcPct val="100000"/>
              </a:lnSpc>
            </a:pPr>
            <a:r>
              <a:rPr sz="1000" spc="-5" dirty="0">
                <a:cs typeface="Carlito"/>
              </a:rPr>
              <a:t>Tramitación </a:t>
            </a:r>
            <a:r>
              <a:rPr sz="1000" dirty="0">
                <a:cs typeface="Carlito"/>
              </a:rPr>
              <a:t>de </a:t>
            </a:r>
            <a:r>
              <a:rPr sz="1000" spc="-5" dirty="0">
                <a:cs typeface="Carlito"/>
              </a:rPr>
              <a:t>sanciones </a:t>
            </a:r>
            <a:r>
              <a:rPr sz="1000" dirty="0">
                <a:cs typeface="Carlito"/>
              </a:rPr>
              <a:t>de </a:t>
            </a:r>
            <a:r>
              <a:rPr sz="1000" spc="-5" dirty="0">
                <a:cs typeface="Carlito"/>
              </a:rPr>
              <a:t>vehículos de motor (multas </a:t>
            </a:r>
            <a:r>
              <a:rPr sz="1000" dirty="0">
                <a:cs typeface="Carlito"/>
              </a:rPr>
              <a:t>de</a:t>
            </a:r>
            <a:r>
              <a:rPr sz="1000" spc="-5" dirty="0">
                <a:cs typeface="Carlito"/>
              </a:rPr>
              <a:t> tráfico)</a:t>
            </a:r>
            <a:endParaRPr sz="1000" dirty="0">
              <a:cs typeface="Carlito"/>
            </a:endParaRPr>
          </a:p>
        </p:txBody>
      </p:sp>
      <p:sp>
        <p:nvSpPr>
          <p:cNvPr id="156" name="object 35">
            <a:extLst>
              <a:ext uri="{FF2B5EF4-FFF2-40B4-BE49-F238E27FC236}">
                <a16:creationId xmlns:a16="http://schemas.microsoft.com/office/drawing/2014/main" id="{062C05CB-85AF-4841-B800-AB40C31A32C2}"/>
              </a:ext>
            </a:extLst>
          </p:cNvPr>
          <p:cNvSpPr txBox="1"/>
          <p:nvPr/>
        </p:nvSpPr>
        <p:spPr>
          <a:xfrm>
            <a:off x="283864" y="3685568"/>
            <a:ext cx="2501265" cy="2808000"/>
          </a:xfrm>
          <a:prstGeom prst="rect">
            <a:avLst/>
          </a:prstGeom>
          <a:solidFill>
            <a:srgbClr val="C5DFB4"/>
          </a:solidFill>
          <a:effectLst>
            <a:innerShdw blurRad="63500" dist="50800" dir="13500000">
              <a:prstClr val="black">
                <a:alpha val="50000"/>
              </a:prstClr>
            </a:innerShdw>
          </a:effectLst>
        </p:spPr>
        <p:txBody>
          <a:bodyPr vert="horz" wrap="square" lIns="0" tIns="0" rIns="0" bIns="0" rtlCol="0">
            <a:spAutoFit/>
          </a:bodyPr>
          <a:lstStyle/>
          <a:p>
            <a:pPr>
              <a:lnSpc>
                <a:spcPct val="100000"/>
              </a:lnSpc>
            </a:pPr>
            <a:endParaRPr sz="1200" dirty="0">
              <a:cs typeface="Times New Roman"/>
            </a:endParaRPr>
          </a:p>
          <a:p>
            <a:pPr>
              <a:lnSpc>
                <a:spcPct val="100000"/>
              </a:lnSpc>
            </a:pPr>
            <a:endParaRPr sz="1200" dirty="0">
              <a:cs typeface="Times New Roman"/>
            </a:endParaRPr>
          </a:p>
          <a:p>
            <a:pPr>
              <a:lnSpc>
                <a:spcPct val="100000"/>
              </a:lnSpc>
            </a:pPr>
            <a:endParaRPr sz="1200" dirty="0">
              <a:cs typeface="Times New Roman"/>
            </a:endParaRPr>
          </a:p>
          <a:p>
            <a:pPr>
              <a:lnSpc>
                <a:spcPct val="100000"/>
              </a:lnSpc>
              <a:spcBef>
                <a:spcPts val="25"/>
              </a:spcBef>
            </a:pPr>
            <a:endParaRPr sz="1650" dirty="0">
              <a:cs typeface="Times New Roman"/>
            </a:endParaRPr>
          </a:p>
          <a:p>
            <a:pPr marL="370840" marR="364490" indent="43815" algn="just">
              <a:lnSpc>
                <a:spcPct val="100000"/>
              </a:lnSpc>
            </a:pPr>
            <a:r>
              <a:rPr sz="1200" spc="-5" dirty="0">
                <a:cs typeface="Carlito"/>
              </a:rPr>
              <a:t>Protección Jurídica </a:t>
            </a:r>
            <a:r>
              <a:rPr sz="1200" spc="-10" dirty="0">
                <a:cs typeface="Carlito"/>
              </a:rPr>
              <a:t>integral  </a:t>
            </a:r>
            <a:r>
              <a:rPr sz="1200" spc="-5" dirty="0">
                <a:cs typeface="Carlito"/>
              </a:rPr>
              <a:t>Asistencia jurídica </a:t>
            </a:r>
            <a:r>
              <a:rPr sz="1200" spc="-10" dirty="0">
                <a:cs typeface="Carlito"/>
              </a:rPr>
              <a:t>telefónica  </a:t>
            </a:r>
            <a:r>
              <a:rPr sz="1200" spc="-5" dirty="0">
                <a:cs typeface="Carlito"/>
              </a:rPr>
              <a:t>En cada caso tramitación</a:t>
            </a:r>
            <a:r>
              <a:rPr sz="1200" spc="-45" dirty="0">
                <a:cs typeface="Carlito"/>
              </a:rPr>
              <a:t> </a:t>
            </a:r>
            <a:r>
              <a:rPr sz="1200" dirty="0">
                <a:cs typeface="Carlito"/>
              </a:rPr>
              <a:t>de</a:t>
            </a:r>
          </a:p>
          <a:p>
            <a:pPr marL="1029335" marR="127635" indent="-894715" algn="just">
              <a:lnSpc>
                <a:spcPct val="100000"/>
              </a:lnSpc>
            </a:pPr>
            <a:r>
              <a:rPr sz="1200" spc="-5" dirty="0">
                <a:cs typeface="Carlito"/>
              </a:rPr>
              <a:t>reclamaciones </a:t>
            </a:r>
            <a:r>
              <a:rPr sz="1200" dirty="0">
                <a:cs typeface="Carlito"/>
              </a:rPr>
              <a:t>o </a:t>
            </a:r>
            <a:r>
              <a:rPr sz="1200" spc="-5" dirty="0">
                <a:cs typeface="Carlito"/>
              </a:rPr>
              <a:t>defensa amistosa </a:t>
            </a:r>
            <a:r>
              <a:rPr sz="1200" dirty="0">
                <a:cs typeface="Carlito"/>
              </a:rPr>
              <a:t>o  </a:t>
            </a:r>
            <a:r>
              <a:rPr sz="1200" spc="-5" dirty="0">
                <a:cs typeface="Carlito"/>
              </a:rPr>
              <a:t>judicial</a:t>
            </a:r>
            <a:endParaRPr sz="1200" dirty="0">
              <a:cs typeface="Carlito"/>
            </a:endParaRPr>
          </a:p>
        </p:txBody>
      </p:sp>
      <p:grpSp>
        <p:nvGrpSpPr>
          <p:cNvPr id="157" name="object 36">
            <a:extLst>
              <a:ext uri="{FF2B5EF4-FFF2-40B4-BE49-F238E27FC236}">
                <a16:creationId xmlns:a16="http://schemas.microsoft.com/office/drawing/2014/main" id="{0A7A8834-9468-438F-B615-95A267BCA240}"/>
              </a:ext>
            </a:extLst>
          </p:cNvPr>
          <p:cNvGrpSpPr/>
          <p:nvPr/>
        </p:nvGrpSpPr>
        <p:grpSpPr>
          <a:xfrm>
            <a:off x="2886075" y="2714625"/>
            <a:ext cx="4114800" cy="2683217"/>
            <a:chOff x="2886075" y="2286000"/>
            <a:chExt cx="4114800" cy="2683217"/>
          </a:xfrm>
        </p:grpSpPr>
        <p:sp>
          <p:nvSpPr>
            <p:cNvPr id="158" name="object 37">
              <a:extLst>
                <a:ext uri="{FF2B5EF4-FFF2-40B4-BE49-F238E27FC236}">
                  <a16:creationId xmlns:a16="http://schemas.microsoft.com/office/drawing/2014/main" id="{0309EB01-AF8D-4DD5-9B24-7485958C8DFD}"/>
                </a:ext>
              </a:extLst>
            </p:cNvPr>
            <p:cNvSpPr/>
            <p:nvPr/>
          </p:nvSpPr>
          <p:spPr>
            <a:xfrm>
              <a:off x="4899190" y="4746332"/>
              <a:ext cx="1863725" cy="222885"/>
            </a:xfrm>
            <a:custGeom>
              <a:avLst/>
              <a:gdLst/>
              <a:ahLst/>
              <a:cxnLst/>
              <a:rect l="l" t="t" r="r" b="b"/>
              <a:pathLst>
                <a:path w="1863725" h="222885">
                  <a:moveTo>
                    <a:pt x="289153" y="26238"/>
                  </a:moveTo>
                  <a:lnTo>
                    <a:pt x="263804" y="0"/>
                  </a:lnTo>
                  <a:lnTo>
                    <a:pt x="103581" y="151193"/>
                  </a:lnTo>
                  <a:lnTo>
                    <a:pt x="26593" y="72466"/>
                  </a:lnTo>
                  <a:lnTo>
                    <a:pt x="0" y="97777"/>
                  </a:lnTo>
                  <a:lnTo>
                    <a:pt x="102336" y="202730"/>
                  </a:lnTo>
                  <a:lnTo>
                    <a:pt x="129247" y="177736"/>
                  </a:lnTo>
                  <a:lnTo>
                    <a:pt x="289153" y="26238"/>
                  </a:lnTo>
                  <a:close/>
                </a:path>
                <a:path w="1863725" h="222885">
                  <a:moveTo>
                    <a:pt x="1863445" y="46050"/>
                  </a:moveTo>
                  <a:lnTo>
                    <a:pt x="1838096" y="19812"/>
                  </a:lnTo>
                  <a:lnTo>
                    <a:pt x="1677873" y="171005"/>
                  </a:lnTo>
                  <a:lnTo>
                    <a:pt x="1600885" y="92278"/>
                  </a:lnTo>
                  <a:lnTo>
                    <a:pt x="1574292" y="117589"/>
                  </a:lnTo>
                  <a:lnTo>
                    <a:pt x="1676628" y="222542"/>
                  </a:lnTo>
                  <a:lnTo>
                    <a:pt x="1703539" y="197548"/>
                  </a:lnTo>
                  <a:lnTo>
                    <a:pt x="1863445" y="46050"/>
                  </a:lnTo>
                  <a:close/>
                </a:path>
              </a:pathLst>
            </a:custGeom>
            <a:solidFill>
              <a:srgbClr val="33CC33"/>
            </a:solidFill>
          </p:spPr>
          <p:txBody>
            <a:bodyPr wrap="square" lIns="0" tIns="0" rIns="0" bIns="0" rtlCol="0"/>
            <a:lstStyle/>
            <a:p>
              <a:endParaRPr/>
            </a:p>
          </p:txBody>
        </p:sp>
        <p:sp>
          <p:nvSpPr>
            <p:cNvPr id="159" name="object 38">
              <a:extLst>
                <a:ext uri="{FF2B5EF4-FFF2-40B4-BE49-F238E27FC236}">
                  <a16:creationId xmlns:a16="http://schemas.microsoft.com/office/drawing/2014/main" id="{F938119E-FBB1-4C45-A106-603830A8C6EF}"/>
                </a:ext>
              </a:extLst>
            </p:cNvPr>
            <p:cNvSpPr/>
            <p:nvPr/>
          </p:nvSpPr>
          <p:spPr>
            <a:xfrm>
              <a:off x="4940807" y="2298191"/>
              <a:ext cx="214884" cy="216408"/>
            </a:xfrm>
            <a:prstGeom prst="rect">
              <a:avLst/>
            </a:prstGeom>
            <a:blipFill>
              <a:blip r:embed="rId7" cstate="print"/>
              <a:stretch>
                <a:fillRect/>
              </a:stretch>
            </a:blipFill>
          </p:spPr>
          <p:txBody>
            <a:bodyPr wrap="square" lIns="0" tIns="0" rIns="0" bIns="0" rtlCol="0"/>
            <a:lstStyle/>
            <a:p>
              <a:endParaRPr/>
            </a:p>
          </p:txBody>
        </p:sp>
        <p:sp>
          <p:nvSpPr>
            <p:cNvPr id="160" name="object 39">
              <a:extLst>
                <a:ext uri="{FF2B5EF4-FFF2-40B4-BE49-F238E27FC236}">
                  <a16:creationId xmlns:a16="http://schemas.microsoft.com/office/drawing/2014/main" id="{E025F066-4DF0-4C62-88D6-80191569875B}"/>
                </a:ext>
              </a:extLst>
            </p:cNvPr>
            <p:cNvSpPr/>
            <p:nvPr/>
          </p:nvSpPr>
          <p:spPr>
            <a:xfrm>
              <a:off x="6412991" y="2286000"/>
              <a:ext cx="216408" cy="216408"/>
            </a:xfrm>
            <a:prstGeom prst="rect">
              <a:avLst/>
            </a:prstGeom>
            <a:blipFill>
              <a:blip r:embed="rId7" cstate="print"/>
              <a:stretch>
                <a:fillRect/>
              </a:stretch>
            </a:blipFill>
          </p:spPr>
          <p:txBody>
            <a:bodyPr wrap="square" lIns="0" tIns="0" rIns="0" bIns="0" rtlCol="0"/>
            <a:lstStyle/>
            <a:p>
              <a:endParaRPr/>
            </a:p>
          </p:txBody>
        </p:sp>
        <p:sp>
          <p:nvSpPr>
            <p:cNvPr id="161" name="object 40">
              <a:extLst>
                <a:ext uri="{FF2B5EF4-FFF2-40B4-BE49-F238E27FC236}">
                  <a16:creationId xmlns:a16="http://schemas.microsoft.com/office/drawing/2014/main" id="{A10553FC-3EF7-4138-A861-F9885760B5AE}"/>
                </a:ext>
              </a:extLst>
            </p:cNvPr>
            <p:cNvSpPr/>
            <p:nvPr/>
          </p:nvSpPr>
          <p:spPr>
            <a:xfrm>
              <a:off x="3555491" y="4724400"/>
              <a:ext cx="216408" cy="216407"/>
            </a:xfrm>
            <a:prstGeom prst="rect">
              <a:avLst/>
            </a:prstGeom>
            <a:blipFill>
              <a:blip r:embed="rId7" cstate="print"/>
              <a:stretch>
                <a:fillRect/>
              </a:stretch>
            </a:blipFill>
          </p:spPr>
          <p:txBody>
            <a:bodyPr wrap="square" lIns="0" tIns="0" rIns="0" bIns="0" rtlCol="0"/>
            <a:lstStyle/>
            <a:p>
              <a:endParaRPr/>
            </a:p>
          </p:txBody>
        </p:sp>
        <p:sp>
          <p:nvSpPr>
            <p:cNvPr id="162" name="object 41">
              <a:extLst>
                <a:ext uri="{FF2B5EF4-FFF2-40B4-BE49-F238E27FC236}">
                  <a16:creationId xmlns:a16="http://schemas.microsoft.com/office/drawing/2014/main" id="{94DC538E-C86C-4F30-B818-3B525A2EE5A3}"/>
                </a:ext>
              </a:extLst>
            </p:cNvPr>
            <p:cNvSpPr/>
            <p:nvPr/>
          </p:nvSpPr>
          <p:spPr>
            <a:xfrm>
              <a:off x="2886075" y="3159633"/>
              <a:ext cx="4114800" cy="0"/>
            </a:xfrm>
            <a:custGeom>
              <a:avLst/>
              <a:gdLst/>
              <a:ahLst/>
              <a:cxnLst/>
              <a:rect l="l" t="t" r="r" b="b"/>
              <a:pathLst>
                <a:path w="4114800">
                  <a:moveTo>
                    <a:pt x="0" y="0"/>
                  </a:moveTo>
                  <a:lnTo>
                    <a:pt x="4114800" y="0"/>
                  </a:lnTo>
                </a:path>
              </a:pathLst>
            </a:custGeom>
            <a:ln w="9525">
              <a:solidFill>
                <a:schemeClr val="tx1"/>
              </a:solidFill>
              <a:prstDash val="sysDot"/>
            </a:ln>
          </p:spPr>
          <p:txBody>
            <a:bodyPr wrap="square" lIns="0" tIns="0" rIns="0" bIns="0" rtlCol="0"/>
            <a:lstStyle/>
            <a:p>
              <a:endParaRPr/>
            </a:p>
          </p:txBody>
        </p:sp>
      </p:grpSp>
      <p:sp>
        <p:nvSpPr>
          <p:cNvPr id="163" name="object 43">
            <a:extLst>
              <a:ext uri="{FF2B5EF4-FFF2-40B4-BE49-F238E27FC236}">
                <a16:creationId xmlns:a16="http://schemas.microsoft.com/office/drawing/2014/main" id="{1B68335E-A9D3-4672-8674-E9B0848CC4A9}"/>
              </a:ext>
            </a:extLst>
          </p:cNvPr>
          <p:cNvSpPr txBox="1"/>
          <p:nvPr/>
        </p:nvSpPr>
        <p:spPr>
          <a:xfrm>
            <a:off x="6684898" y="2550490"/>
            <a:ext cx="245745" cy="258404"/>
          </a:xfrm>
          <a:prstGeom prst="rect">
            <a:avLst/>
          </a:prstGeom>
        </p:spPr>
        <p:txBody>
          <a:bodyPr vert="horz" wrap="square" lIns="0" tIns="12065" rIns="0" bIns="0" rtlCol="0">
            <a:spAutoFit/>
          </a:bodyPr>
          <a:lstStyle/>
          <a:p>
            <a:pPr marL="38100">
              <a:lnSpc>
                <a:spcPct val="100000"/>
              </a:lnSpc>
              <a:spcBef>
                <a:spcPts val="95"/>
              </a:spcBef>
            </a:pPr>
            <a:r>
              <a:rPr sz="2400" baseline="-17361" dirty="0">
                <a:cs typeface="Carlito"/>
              </a:rPr>
              <a:t>*</a:t>
            </a:r>
            <a:r>
              <a:rPr sz="1050" dirty="0">
                <a:cs typeface="Carlito"/>
              </a:rPr>
              <a:t>2</a:t>
            </a:r>
            <a:endParaRPr sz="1050">
              <a:cs typeface="Carlito"/>
            </a:endParaRPr>
          </a:p>
        </p:txBody>
      </p:sp>
      <p:sp>
        <p:nvSpPr>
          <p:cNvPr id="164" name="object 44">
            <a:extLst>
              <a:ext uri="{FF2B5EF4-FFF2-40B4-BE49-F238E27FC236}">
                <a16:creationId xmlns:a16="http://schemas.microsoft.com/office/drawing/2014/main" id="{3830F309-CCCC-4DC0-B84E-6444B5574B88}"/>
              </a:ext>
            </a:extLst>
          </p:cNvPr>
          <p:cNvSpPr txBox="1"/>
          <p:nvPr/>
        </p:nvSpPr>
        <p:spPr>
          <a:xfrm>
            <a:off x="3339719" y="2654122"/>
            <a:ext cx="822325" cy="258404"/>
          </a:xfrm>
          <a:prstGeom prst="rect">
            <a:avLst/>
          </a:prstGeom>
        </p:spPr>
        <p:txBody>
          <a:bodyPr vert="horz" wrap="square" lIns="0" tIns="12065" rIns="0" bIns="0" rtlCol="0">
            <a:spAutoFit/>
          </a:bodyPr>
          <a:lstStyle/>
          <a:p>
            <a:pPr marL="38100">
              <a:lnSpc>
                <a:spcPct val="100000"/>
              </a:lnSpc>
              <a:spcBef>
                <a:spcPts val="95"/>
              </a:spcBef>
            </a:pPr>
            <a:r>
              <a:rPr sz="1200" spc="-5" dirty="0">
                <a:cs typeface="Carlito"/>
              </a:rPr>
              <a:t>Opcional</a:t>
            </a:r>
            <a:r>
              <a:rPr sz="1200" spc="-95" dirty="0">
                <a:cs typeface="Carlito"/>
              </a:rPr>
              <a:t> </a:t>
            </a:r>
            <a:r>
              <a:rPr sz="2400" baseline="12152" dirty="0">
                <a:cs typeface="Carlito"/>
              </a:rPr>
              <a:t>*</a:t>
            </a:r>
            <a:r>
              <a:rPr sz="1575" baseline="42328" dirty="0">
                <a:cs typeface="Carlito"/>
              </a:rPr>
              <a:t>1</a:t>
            </a:r>
            <a:endParaRPr sz="1575" baseline="42328">
              <a:cs typeface="Carlito"/>
            </a:endParaRPr>
          </a:p>
        </p:txBody>
      </p:sp>
      <p:sp>
        <p:nvSpPr>
          <p:cNvPr id="165" name="object 42">
            <a:extLst>
              <a:ext uri="{FF2B5EF4-FFF2-40B4-BE49-F238E27FC236}">
                <a16:creationId xmlns:a16="http://schemas.microsoft.com/office/drawing/2014/main" id="{4AEB2A84-714A-4A47-9E03-1C4B6946BF14}"/>
              </a:ext>
            </a:extLst>
          </p:cNvPr>
          <p:cNvSpPr txBox="1"/>
          <p:nvPr/>
        </p:nvSpPr>
        <p:spPr>
          <a:xfrm>
            <a:off x="1929638" y="6490817"/>
            <a:ext cx="7404862" cy="361315"/>
          </a:xfrm>
          <a:prstGeom prst="rect">
            <a:avLst/>
          </a:prstGeom>
        </p:spPr>
        <p:txBody>
          <a:bodyPr vert="horz" wrap="square" lIns="0" tIns="12700" rIns="0" bIns="0" rtlCol="0">
            <a:spAutoFit/>
          </a:bodyPr>
          <a:lstStyle/>
          <a:p>
            <a:pPr marL="38100">
              <a:lnSpc>
                <a:spcPct val="100000"/>
              </a:lnSpc>
              <a:spcBef>
                <a:spcPts val="100"/>
              </a:spcBef>
            </a:pPr>
            <a:r>
              <a:rPr sz="1100" spc="5" dirty="0">
                <a:cs typeface="Carlito"/>
              </a:rPr>
              <a:t>*</a:t>
            </a:r>
            <a:r>
              <a:rPr sz="1050" spc="7" baseline="27777" dirty="0">
                <a:cs typeface="Carlito"/>
              </a:rPr>
              <a:t>1 </a:t>
            </a:r>
            <a:r>
              <a:rPr sz="1100" spc="-5" dirty="0">
                <a:cs typeface="Carlito"/>
              </a:rPr>
              <a:t>Contratación </a:t>
            </a:r>
            <a:r>
              <a:rPr sz="1100" dirty="0">
                <a:cs typeface="Carlito"/>
              </a:rPr>
              <a:t>recomendada para reclamación </a:t>
            </a:r>
            <a:r>
              <a:rPr sz="1100" spc="-5" dirty="0">
                <a:cs typeface="Carlito"/>
              </a:rPr>
              <a:t>de </a:t>
            </a:r>
            <a:r>
              <a:rPr sz="1100" dirty="0">
                <a:cs typeface="Carlito"/>
              </a:rPr>
              <a:t>daños a</a:t>
            </a:r>
            <a:r>
              <a:rPr sz="1100" spc="-70" dirty="0">
                <a:cs typeface="Carlito"/>
              </a:rPr>
              <a:t> </a:t>
            </a:r>
            <a:r>
              <a:rPr sz="1100" dirty="0">
                <a:cs typeface="Carlito"/>
              </a:rPr>
              <a:t>terceros</a:t>
            </a:r>
          </a:p>
          <a:p>
            <a:pPr marL="38100">
              <a:lnSpc>
                <a:spcPct val="100000"/>
              </a:lnSpc>
            </a:pPr>
            <a:r>
              <a:rPr sz="1100" spc="5" dirty="0">
                <a:cs typeface="Carlito"/>
              </a:rPr>
              <a:t>*</a:t>
            </a:r>
            <a:r>
              <a:rPr sz="1050" spc="7" baseline="27777" dirty="0">
                <a:cs typeface="Carlito"/>
              </a:rPr>
              <a:t>2</a:t>
            </a:r>
            <a:r>
              <a:rPr sz="1050" spc="150" baseline="27777" dirty="0">
                <a:cs typeface="Carlito"/>
              </a:rPr>
              <a:t> </a:t>
            </a:r>
            <a:r>
              <a:rPr sz="1100" spc="-10" dirty="0">
                <a:cs typeface="Arial"/>
              </a:rPr>
              <a:t>“Ampliado”</a:t>
            </a:r>
            <a:r>
              <a:rPr sz="1100" spc="-95" dirty="0">
                <a:cs typeface="Arial"/>
              </a:rPr>
              <a:t> </a:t>
            </a:r>
            <a:r>
              <a:rPr sz="1100" spc="-55" dirty="0">
                <a:cs typeface="Arial"/>
              </a:rPr>
              <a:t>y</a:t>
            </a:r>
            <a:r>
              <a:rPr sz="1100" spc="-45" dirty="0">
                <a:cs typeface="Arial"/>
              </a:rPr>
              <a:t> </a:t>
            </a:r>
            <a:r>
              <a:rPr sz="1100" spc="-15" dirty="0">
                <a:cs typeface="Arial"/>
              </a:rPr>
              <a:t>“Premium”</a:t>
            </a:r>
            <a:r>
              <a:rPr sz="1100" spc="-95" dirty="0">
                <a:cs typeface="Arial"/>
              </a:rPr>
              <a:t> </a:t>
            </a:r>
            <a:r>
              <a:rPr sz="1100" spc="-35" dirty="0">
                <a:cs typeface="Arial"/>
              </a:rPr>
              <a:t>no</a:t>
            </a:r>
            <a:r>
              <a:rPr sz="1100" spc="-55" dirty="0">
                <a:cs typeface="Arial"/>
              </a:rPr>
              <a:t> </a:t>
            </a:r>
            <a:r>
              <a:rPr sz="1100" spc="-40" dirty="0">
                <a:cs typeface="Arial"/>
              </a:rPr>
              <a:t>cuentan</a:t>
            </a:r>
            <a:r>
              <a:rPr sz="1100" spc="-80" dirty="0">
                <a:cs typeface="Arial"/>
              </a:rPr>
              <a:t> </a:t>
            </a:r>
            <a:r>
              <a:rPr sz="1100" spc="-50" dirty="0">
                <a:cs typeface="Arial"/>
              </a:rPr>
              <a:t>expresamente</a:t>
            </a:r>
            <a:r>
              <a:rPr sz="1100" spc="-85" dirty="0">
                <a:cs typeface="Arial"/>
              </a:rPr>
              <a:t> </a:t>
            </a:r>
            <a:r>
              <a:rPr sz="1100" spc="-50" dirty="0">
                <a:cs typeface="Arial"/>
              </a:rPr>
              <a:t>con</a:t>
            </a:r>
            <a:r>
              <a:rPr sz="1100" spc="-70" dirty="0">
                <a:cs typeface="Arial"/>
              </a:rPr>
              <a:t> “PT</a:t>
            </a:r>
            <a:r>
              <a:rPr sz="1100" spc="-75" dirty="0">
                <a:cs typeface="Arial"/>
              </a:rPr>
              <a:t> </a:t>
            </a:r>
            <a:r>
              <a:rPr sz="1100" spc="-35" dirty="0">
                <a:cs typeface="Arial"/>
              </a:rPr>
              <a:t>Vivienda”,</a:t>
            </a:r>
            <a:r>
              <a:rPr sz="1100" spc="-65" dirty="0">
                <a:cs typeface="Arial"/>
              </a:rPr>
              <a:t> </a:t>
            </a:r>
            <a:r>
              <a:rPr sz="1100" dirty="0">
                <a:cs typeface="Carlito"/>
              </a:rPr>
              <a:t>pero </a:t>
            </a:r>
            <a:r>
              <a:rPr sz="1100" spc="-5" dirty="0">
                <a:cs typeface="Carlito"/>
              </a:rPr>
              <a:t>sí </a:t>
            </a:r>
            <a:r>
              <a:rPr sz="1100" dirty="0">
                <a:cs typeface="Carlito"/>
              </a:rPr>
              <a:t>con</a:t>
            </a:r>
            <a:r>
              <a:rPr sz="1100" spc="-20" dirty="0">
                <a:cs typeface="Carlito"/>
              </a:rPr>
              <a:t> </a:t>
            </a:r>
            <a:r>
              <a:rPr sz="1100" spc="-5" dirty="0">
                <a:cs typeface="Carlito"/>
              </a:rPr>
              <a:t>una</a:t>
            </a:r>
            <a:r>
              <a:rPr sz="1100" spc="10" dirty="0">
                <a:cs typeface="Carlito"/>
              </a:rPr>
              <a:t> </a:t>
            </a:r>
            <a:r>
              <a:rPr sz="1100" dirty="0">
                <a:cs typeface="Carlito"/>
              </a:rPr>
              <a:t>versión</a:t>
            </a:r>
            <a:r>
              <a:rPr sz="1100" spc="-35" dirty="0">
                <a:cs typeface="Carlito"/>
              </a:rPr>
              <a:t> </a:t>
            </a:r>
            <a:r>
              <a:rPr sz="1100" dirty="0">
                <a:cs typeface="Carlito"/>
              </a:rPr>
              <a:t>más</a:t>
            </a:r>
            <a:r>
              <a:rPr sz="1100" spc="-20" dirty="0">
                <a:cs typeface="Carlito"/>
              </a:rPr>
              <a:t> </a:t>
            </a:r>
            <a:r>
              <a:rPr sz="1100" dirty="0">
                <a:cs typeface="Carlito"/>
              </a:rPr>
              <a:t>avanzada</a:t>
            </a:r>
            <a:r>
              <a:rPr sz="1100" spc="5" dirty="0">
                <a:cs typeface="Carlito"/>
              </a:rPr>
              <a:t> </a:t>
            </a:r>
            <a:r>
              <a:rPr sz="1100" spc="-90" dirty="0">
                <a:cs typeface="Arial"/>
              </a:rPr>
              <a:t>“PJ</a:t>
            </a:r>
            <a:r>
              <a:rPr sz="1100" spc="-70" dirty="0">
                <a:cs typeface="Arial"/>
              </a:rPr>
              <a:t> </a:t>
            </a:r>
            <a:r>
              <a:rPr sz="1100" spc="-15" dirty="0">
                <a:cs typeface="Arial"/>
              </a:rPr>
              <a:t>Integral”</a:t>
            </a:r>
            <a:endParaRPr sz="1100" dirty="0">
              <a:cs typeface="Arial"/>
            </a:endParaRPr>
          </a:p>
        </p:txBody>
      </p:sp>
      <p:pic>
        <p:nvPicPr>
          <p:cNvPr id="28" name="Picture 6" descr="Resultado de imagen de ir a inicio">
            <a:hlinkClick r:id="rId8" action="ppaction://hlinksldjump"/>
            <a:extLst>
              <a:ext uri="{FF2B5EF4-FFF2-40B4-BE49-F238E27FC236}">
                <a16:creationId xmlns:a16="http://schemas.microsoft.com/office/drawing/2014/main" id="{E54BFB8B-E9FA-4BB6-B6E5-FB33AC0E78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30" name="Rectángulo 29">
            <a:extLst>
              <a:ext uri="{FF2B5EF4-FFF2-40B4-BE49-F238E27FC236}">
                <a16:creationId xmlns:a16="http://schemas.microsoft.com/office/drawing/2014/main" id="{4E97FD38-EE00-4AF0-8898-CE6ED6C27E70}"/>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36868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esquinas redondeadas 24">
            <a:extLst>
              <a:ext uri="{FF2B5EF4-FFF2-40B4-BE49-F238E27FC236}">
                <a16:creationId xmlns:a16="http://schemas.microsoft.com/office/drawing/2014/main" id="{FA157D17-BA35-454A-B526-E52310AE014C}"/>
              </a:ext>
            </a:extLst>
          </p:cNvPr>
          <p:cNvSpPr/>
          <p:nvPr/>
        </p:nvSpPr>
        <p:spPr>
          <a:xfrm>
            <a:off x="2263366" y="134765"/>
            <a:ext cx="5739991" cy="41861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dirty="0">
                <a:solidFill>
                  <a:schemeClr val="bg1"/>
                </a:solidFill>
              </a:rPr>
              <a:t>APOYOS o ARGUMENTOS  -</a:t>
            </a:r>
            <a:r>
              <a:rPr lang="es-ES" b="1" dirty="0">
                <a:cs typeface="Arial"/>
              </a:rPr>
              <a:t> Protección Jurídica</a:t>
            </a:r>
            <a:endParaRPr lang="es-ES" b="1" dirty="0">
              <a:solidFill>
                <a:schemeClr val="bg1"/>
              </a:solidFill>
            </a:endParaRPr>
          </a:p>
        </p:txBody>
      </p:sp>
      <p:pic>
        <p:nvPicPr>
          <p:cNvPr id="12" name="Imagen 11">
            <a:extLst>
              <a:ext uri="{FF2B5EF4-FFF2-40B4-BE49-F238E27FC236}">
                <a16:creationId xmlns:a16="http://schemas.microsoft.com/office/drawing/2014/main" id="{E02154B7-A89A-4498-9557-C593F6997200}"/>
              </a:ext>
            </a:extLst>
          </p:cNvPr>
          <p:cNvPicPr>
            <a:picLocks noChangeAspect="1"/>
          </p:cNvPicPr>
          <p:nvPr/>
        </p:nvPicPr>
        <p:blipFill>
          <a:blip r:embed="rId3"/>
          <a:stretch>
            <a:fillRect/>
          </a:stretch>
        </p:blipFill>
        <p:spPr>
          <a:xfrm>
            <a:off x="136407" y="27159"/>
            <a:ext cx="1054469" cy="382357"/>
          </a:xfrm>
          <a:prstGeom prst="rect">
            <a:avLst/>
          </a:prstGeom>
        </p:spPr>
      </p:pic>
      <p:sp>
        <p:nvSpPr>
          <p:cNvPr id="13" name="Botón de acción: ir hacia delante o siguiente 12">
            <a:hlinkClick r:id="" action="ppaction://hlinkshowjump?jump=nextslide" highlightClick="1"/>
            <a:extLst>
              <a:ext uri="{FF2B5EF4-FFF2-40B4-BE49-F238E27FC236}">
                <a16:creationId xmlns:a16="http://schemas.microsoft.com/office/drawing/2014/main" id="{1FD67663-3853-4FB3-94AE-4716303830CA}"/>
              </a:ext>
            </a:extLst>
          </p:cNvPr>
          <p:cNvSpPr/>
          <p:nvPr/>
        </p:nvSpPr>
        <p:spPr>
          <a:xfrm>
            <a:off x="11590151" y="6597788"/>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Botón de acción: ir hacia atrás o anterior 13">
            <a:hlinkClick r:id="" action="ppaction://hlinkshowjump?jump=previousslide" highlightClick="1"/>
            <a:extLst>
              <a:ext uri="{FF2B5EF4-FFF2-40B4-BE49-F238E27FC236}">
                <a16:creationId xmlns:a16="http://schemas.microsoft.com/office/drawing/2014/main" id="{A1753467-8CE0-42BC-94F3-0A44C65B556E}"/>
              </a:ext>
            </a:extLst>
          </p:cNvPr>
          <p:cNvSpPr/>
          <p:nvPr/>
        </p:nvSpPr>
        <p:spPr>
          <a:xfrm>
            <a:off x="72428" y="6568774"/>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0 Imagen">
            <a:hlinkClick r:id="rId4" action="ppaction://hlinksldjump"/>
            <a:extLst>
              <a:ext uri="{FF2B5EF4-FFF2-40B4-BE49-F238E27FC236}">
                <a16:creationId xmlns:a16="http://schemas.microsoft.com/office/drawing/2014/main" id="{7FC352BA-C239-47C6-9EBC-25287C17A03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pic>
        <p:nvPicPr>
          <p:cNvPr id="18" name="Imagen 17" descr="Imagen que contiene Texto&#10;&#10;Descripción generada automáticamente">
            <a:extLst>
              <a:ext uri="{FF2B5EF4-FFF2-40B4-BE49-F238E27FC236}">
                <a16:creationId xmlns:a16="http://schemas.microsoft.com/office/drawing/2014/main" id="{0FB946FC-4FDD-41D3-A883-21BEE14A64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695" y="31894"/>
            <a:ext cx="1408942" cy="453951"/>
          </a:xfrm>
          <a:prstGeom prst="rect">
            <a:avLst/>
          </a:prstGeom>
          <a:solidFill>
            <a:schemeClr val="bg1"/>
          </a:solidFill>
        </p:spPr>
      </p:pic>
      <p:sp>
        <p:nvSpPr>
          <p:cNvPr id="71" name="object 3">
            <a:extLst>
              <a:ext uri="{FF2B5EF4-FFF2-40B4-BE49-F238E27FC236}">
                <a16:creationId xmlns:a16="http://schemas.microsoft.com/office/drawing/2014/main" id="{30D468D0-E478-4D35-BE7D-66059353C1CB}"/>
              </a:ext>
            </a:extLst>
          </p:cNvPr>
          <p:cNvSpPr txBox="1"/>
          <p:nvPr/>
        </p:nvSpPr>
        <p:spPr>
          <a:xfrm>
            <a:off x="576072" y="616432"/>
            <a:ext cx="10764520" cy="460381"/>
          </a:xfrm>
          <a:prstGeom prst="rect">
            <a:avLst/>
          </a:prstGeom>
        </p:spPr>
        <p:txBody>
          <a:bodyPr vert="horz" wrap="square" lIns="0" tIns="29209" rIns="0" bIns="0" rtlCol="0">
            <a:spAutoFit/>
          </a:bodyPr>
          <a:lstStyle/>
          <a:p>
            <a:pPr marL="16510">
              <a:lnSpc>
                <a:spcPct val="100000"/>
              </a:lnSpc>
              <a:spcBef>
                <a:spcPts val="229"/>
              </a:spcBef>
            </a:pPr>
            <a:r>
              <a:rPr lang="es-ES" sz="1400" b="1" dirty="0">
                <a:cs typeface="Arial"/>
              </a:rPr>
              <a:t>Protección</a:t>
            </a:r>
            <a:r>
              <a:rPr lang="es-ES" sz="1400" b="1" spc="-45" dirty="0">
                <a:cs typeface="Arial"/>
              </a:rPr>
              <a:t> </a:t>
            </a:r>
            <a:r>
              <a:rPr lang="es-ES" sz="1400" b="1" dirty="0">
                <a:cs typeface="Arial"/>
              </a:rPr>
              <a:t>Jurídica: </a:t>
            </a:r>
            <a:r>
              <a:rPr lang="es-ES" sz="1400" dirty="0">
                <a:solidFill>
                  <a:srgbClr val="9A938F"/>
                </a:solidFill>
                <a:cs typeface="Arial"/>
              </a:rPr>
              <a:t>Asesoramiento y tramitación y en su caso defensa amistosa y judicial. La Protección Jurídica Integral amplía su alcance al ámbito  familiar y está configurada como Básica en las configuraciones Ampliado y Premium</a:t>
            </a:r>
          </a:p>
        </p:txBody>
      </p:sp>
      <p:sp>
        <p:nvSpPr>
          <p:cNvPr id="77" name="object 15">
            <a:extLst>
              <a:ext uri="{FF2B5EF4-FFF2-40B4-BE49-F238E27FC236}">
                <a16:creationId xmlns:a16="http://schemas.microsoft.com/office/drawing/2014/main" id="{B5A6BA68-10E8-41E3-933E-EB85D49441E4}"/>
              </a:ext>
            </a:extLst>
          </p:cNvPr>
          <p:cNvSpPr txBox="1"/>
          <p:nvPr/>
        </p:nvSpPr>
        <p:spPr>
          <a:xfrm>
            <a:off x="7007569" y="1904467"/>
            <a:ext cx="5071145" cy="1458733"/>
          </a:xfrm>
          <a:prstGeom prst="rect">
            <a:avLst/>
          </a:prstGeom>
          <a:solidFill>
            <a:srgbClr val="C5DFB4"/>
          </a:solidFill>
          <a:effectLst>
            <a:innerShdw blurRad="63500" dist="50800" dir="13500000">
              <a:prstClr val="black">
                <a:alpha val="50000"/>
              </a:prstClr>
            </a:innerShdw>
          </a:effectLst>
        </p:spPr>
        <p:txBody>
          <a:bodyPr vert="horz" wrap="square" lIns="0" tIns="4445" rIns="0" bIns="0" rtlCol="0">
            <a:spAutoFit/>
          </a:bodyPr>
          <a:lstStyle/>
          <a:p>
            <a:pPr>
              <a:lnSpc>
                <a:spcPct val="100000"/>
              </a:lnSpc>
              <a:spcBef>
                <a:spcPts val="35"/>
              </a:spcBef>
            </a:pPr>
            <a:endParaRPr sz="1050" dirty="0">
              <a:cs typeface="Times New Roman"/>
            </a:endParaRPr>
          </a:p>
          <a:p>
            <a:pPr marL="92075" marR="3003550">
              <a:lnSpc>
                <a:spcPct val="100000"/>
              </a:lnSpc>
              <a:spcBef>
                <a:spcPts val="5"/>
              </a:spcBef>
            </a:pPr>
            <a:r>
              <a:rPr sz="1050" spc="-5" dirty="0">
                <a:cs typeface="Carlito"/>
              </a:rPr>
              <a:t>Asistencia jurídica</a:t>
            </a:r>
            <a:r>
              <a:rPr sz="1050" spc="-45" dirty="0">
                <a:cs typeface="Carlito"/>
              </a:rPr>
              <a:t> </a:t>
            </a:r>
            <a:r>
              <a:rPr sz="1050" spc="-5" dirty="0">
                <a:cs typeface="Carlito"/>
              </a:rPr>
              <a:t>telefónica  Reclamación </a:t>
            </a:r>
            <a:r>
              <a:rPr sz="1050" dirty="0">
                <a:cs typeface="Carlito"/>
              </a:rPr>
              <a:t>de </a:t>
            </a:r>
            <a:r>
              <a:rPr sz="1050" dirty="0" err="1">
                <a:cs typeface="Carlito"/>
              </a:rPr>
              <a:t>daños</a:t>
            </a:r>
            <a:r>
              <a:rPr sz="1050" dirty="0">
                <a:cs typeface="Carlito"/>
              </a:rPr>
              <a:t>  </a:t>
            </a:r>
            <a:r>
              <a:rPr sz="1050" spc="-5" dirty="0">
                <a:cs typeface="Carlito"/>
              </a:rPr>
              <a:t>Derecho</a:t>
            </a:r>
            <a:r>
              <a:rPr lang="es-ES" sz="1050" spc="-5" dirty="0">
                <a:cs typeface="Carlito"/>
              </a:rPr>
              <a:t> </a:t>
            </a:r>
            <a:r>
              <a:rPr sz="1050" spc="-5" dirty="0" err="1">
                <a:cs typeface="Carlito"/>
              </a:rPr>
              <a:t>administrativo</a:t>
            </a:r>
            <a:r>
              <a:rPr sz="1050" spc="-5" dirty="0">
                <a:cs typeface="Carlito"/>
              </a:rPr>
              <a:t>  Derecho de consumo</a:t>
            </a:r>
            <a:endParaRPr sz="1050" dirty="0">
              <a:cs typeface="Carlito"/>
            </a:endParaRPr>
          </a:p>
          <a:p>
            <a:pPr marL="92075" marR="102235">
              <a:lnSpc>
                <a:spcPct val="100000"/>
              </a:lnSpc>
            </a:pPr>
            <a:r>
              <a:rPr sz="1050" spc="-10" dirty="0">
                <a:cs typeface="Carlito"/>
              </a:rPr>
              <a:t>Como </a:t>
            </a:r>
            <a:r>
              <a:rPr sz="1050" spc="-5" dirty="0">
                <a:cs typeface="Carlito"/>
              </a:rPr>
              <a:t>propietario de la vivienda asegurada (reclamación por mudanzas, por defectos  de construcción, por obras </a:t>
            </a:r>
            <a:r>
              <a:rPr sz="1050" dirty="0">
                <a:cs typeface="Carlito"/>
              </a:rPr>
              <a:t>de </a:t>
            </a:r>
            <a:r>
              <a:rPr sz="1050" spc="-5" dirty="0">
                <a:cs typeface="Carlito"/>
              </a:rPr>
              <a:t>reforma, por servidumbres, frente a la Comunidad de  Propietarios)</a:t>
            </a:r>
            <a:endParaRPr sz="1050" dirty="0">
              <a:cs typeface="Carlito"/>
            </a:endParaRPr>
          </a:p>
          <a:p>
            <a:pPr marL="92075">
              <a:lnSpc>
                <a:spcPct val="100000"/>
              </a:lnSpc>
            </a:pPr>
            <a:r>
              <a:rPr sz="1050" spc="-10" dirty="0">
                <a:cs typeface="Carlito"/>
              </a:rPr>
              <a:t>Como </a:t>
            </a:r>
            <a:r>
              <a:rPr sz="1050" spc="-5" dirty="0">
                <a:cs typeface="Carlito"/>
              </a:rPr>
              <a:t>arrendatario de la vivienda</a:t>
            </a:r>
            <a:r>
              <a:rPr sz="1050" spc="5" dirty="0">
                <a:cs typeface="Carlito"/>
              </a:rPr>
              <a:t> </a:t>
            </a:r>
            <a:r>
              <a:rPr sz="1050" spc="-5" dirty="0">
                <a:cs typeface="Carlito"/>
              </a:rPr>
              <a:t>asegurada</a:t>
            </a:r>
            <a:endParaRPr sz="1050" dirty="0">
              <a:cs typeface="Carlito"/>
            </a:endParaRPr>
          </a:p>
          <a:p>
            <a:pPr marL="92075">
              <a:lnSpc>
                <a:spcPct val="100000"/>
              </a:lnSpc>
            </a:pPr>
            <a:r>
              <a:rPr sz="1050" spc="-5" dirty="0">
                <a:cs typeface="Carlito"/>
              </a:rPr>
              <a:t>Tramitación </a:t>
            </a:r>
            <a:r>
              <a:rPr sz="1050" dirty="0">
                <a:cs typeface="Carlito"/>
              </a:rPr>
              <a:t>de </a:t>
            </a:r>
            <a:r>
              <a:rPr sz="1050" spc="-5" dirty="0">
                <a:cs typeface="Carlito"/>
              </a:rPr>
              <a:t>expedientes de dominio, escritura, certificados, consignación</a:t>
            </a:r>
            <a:r>
              <a:rPr sz="1050" spc="85" dirty="0">
                <a:cs typeface="Carlito"/>
              </a:rPr>
              <a:t> </a:t>
            </a:r>
            <a:r>
              <a:rPr sz="1050" spc="-5" dirty="0">
                <a:cs typeface="Carlito"/>
              </a:rPr>
              <a:t>judicial</a:t>
            </a:r>
            <a:endParaRPr sz="1050" dirty="0">
              <a:cs typeface="Carlito"/>
            </a:endParaRPr>
          </a:p>
        </p:txBody>
      </p:sp>
      <p:sp>
        <p:nvSpPr>
          <p:cNvPr id="78" name="object 16">
            <a:extLst>
              <a:ext uri="{FF2B5EF4-FFF2-40B4-BE49-F238E27FC236}">
                <a16:creationId xmlns:a16="http://schemas.microsoft.com/office/drawing/2014/main" id="{FD500371-93D3-4E7E-B5DE-3F27F09129C0}"/>
              </a:ext>
            </a:extLst>
          </p:cNvPr>
          <p:cNvSpPr txBox="1"/>
          <p:nvPr/>
        </p:nvSpPr>
        <p:spPr>
          <a:xfrm>
            <a:off x="288036" y="1876425"/>
            <a:ext cx="2501265" cy="1692000"/>
          </a:xfrm>
          <a:prstGeom prst="rect">
            <a:avLst/>
          </a:prstGeom>
          <a:solidFill>
            <a:srgbClr val="C5DFB4"/>
          </a:solidFill>
          <a:effectLst>
            <a:innerShdw blurRad="63500" dist="50800" dir="13500000">
              <a:prstClr val="black">
                <a:alpha val="50000"/>
              </a:prstClr>
            </a:innerShdw>
          </a:effectLst>
        </p:spPr>
        <p:txBody>
          <a:bodyPr vert="horz" wrap="square" lIns="0" tIns="0" rIns="0" bIns="0" rtlCol="0">
            <a:spAutoFit/>
          </a:bodyPr>
          <a:lstStyle/>
          <a:p>
            <a:pPr>
              <a:lnSpc>
                <a:spcPct val="100000"/>
              </a:lnSpc>
            </a:pPr>
            <a:endParaRPr sz="1200" dirty="0">
              <a:cs typeface="Times New Roman"/>
            </a:endParaRPr>
          </a:p>
          <a:p>
            <a:pPr>
              <a:lnSpc>
                <a:spcPct val="100000"/>
              </a:lnSpc>
            </a:pPr>
            <a:endParaRPr sz="1200" dirty="0">
              <a:cs typeface="Times New Roman"/>
            </a:endParaRPr>
          </a:p>
          <a:p>
            <a:pPr>
              <a:lnSpc>
                <a:spcPct val="100000"/>
              </a:lnSpc>
              <a:spcBef>
                <a:spcPts val="40"/>
              </a:spcBef>
            </a:pPr>
            <a:endParaRPr sz="950" dirty="0">
              <a:cs typeface="Times New Roman"/>
            </a:endParaRPr>
          </a:p>
          <a:p>
            <a:pPr marL="170815" marR="164465" indent="-1270" algn="ctr">
              <a:lnSpc>
                <a:spcPct val="100000"/>
              </a:lnSpc>
            </a:pPr>
            <a:r>
              <a:rPr sz="1200" spc="-5" dirty="0">
                <a:cs typeface="Carlito"/>
              </a:rPr>
              <a:t>Protección Jurídica </a:t>
            </a:r>
            <a:r>
              <a:rPr sz="1200" dirty="0">
                <a:cs typeface="Carlito"/>
              </a:rPr>
              <a:t>de la vivienda  </a:t>
            </a:r>
            <a:r>
              <a:rPr sz="1200" spc="-5" dirty="0">
                <a:cs typeface="Carlito"/>
              </a:rPr>
              <a:t>(relacionadas </a:t>
            </a:r>
            <a:r>
              <a:rPr sz="1200" spc="-10" dirty="0">
                <a:cs typeface="Carlito"/>
              </a:rPr>
              <a:t>con </a:t>
            </a:r>
            <a:r>
              <a:rPr sz="1200" dirty="0">
                <a:cs typeface="Carlito"/>
              </a:rPr>
              <a:t>la vivienda, no</a:t>
            </a:r>
            <a:r>
              <a:rPr sz="1200" spc="-60" dirty="0">
                <a:cs typeface="Carlito"/>
              </a:rPr>
              <a:t> </a:t>
            </a:r>
            <a:r>
              <a:rPr sz="1200" dirty="0">
                <a:cs typeface="Carlito"/>
              </a:rPr>
              <a:t>el  </a:t>
            </a:r>
            <a:r>
              <a:rPr sz="1200" spc="-5" dirty="0">
                <a:cs typeface="Carlito"/>
              </a:rPr>
              <a:t>ámbito</a:t>
            </a:r>
            <a:r>
              <a:rPr sz="1200" spc="-10" dirty="0">
                <a:cs typeface="Carlito"/>
              </a:rPr>
              <a:t> </a:t>
            </a:r>
            <a:r>
              <a:rPr sz="1200" spc="-5" dirty="0">
                <a:cs typeface="Carlito"/>
              </a:rPr>
              <a:t>familiar)</a:t>
            </a:r>
            <a:endParaRPr sz="1200" dirty="0">
              <a:cs typeface="Carlito"/>
            </a:endParaRPr>
          </a:p>
        </p:txBody>
      </p:sp>
      <p:sp>
        <p:nvSpPr>
          <p:cNvPr id="79" name="object 17">
            <a:extLst>
              <a:ext uri="{FF2B5EF4-FFF2-40B4-BE49-F238E27FC236}">
                <a16:creationId xmlns:a16="http://schemas.microsoft.com/office/drawing/2014/main" id="{7B6E95E5-30CB-4A36-9CDC-75B1177E468B}"/>
              </a:ext>
            </a:extLst>
          </p:cNvPr>
          <p:cNvSpPr/>
          <p:nvPr/>
        </p:nvSpPr>
        <p:spPr>
          <a:xfrm>
            <a:off x="576072" y="1182624"/>
            <a:ext cx="10764520" cy="0"/>
          </a:xfrm>
          <a:custGeom>
            <a:avLst/>
            <a:gdLst/>
            <a:ahLst/>
            <a:cxnLst/>
            <a:rect l="l" t="t" r="r" b="b"/>
            <a:pathLst>
              <a:path w="10764520">
                <a:moveTo>
                  <a:pt x="0" y="0"/>
                </a:moveTo>
                <a:lnTo>
                  <a:pt x="10764012" y="0"/>
                </a:lnTo>
              </a:path>
            </a:pathLst>
          </a:custGeom>
          <a:ln w="12192">
            <a:solidFill>
              <a:srgbClr val="000000"/>
            </a:solidFill>
          </a:ln>
        </p:spPr>
        <p:txBody>
          <a:bodyPr wrap="square" lIns="0" tIns="0" rIns="0" bIns="0" rtlCol="0"/>
          <a:lstStyle/>
          <a:p>
            <a:endParaRPr/>
          </a:p>
        </p:txBody>
      </p:sp>
      <p:sp>
        <p:nvSpPr>
          <p:cNvPr id="83" name="object 21">
            <a:extLst>
              <a:ext uri="{FF2B5EF4-FFF2-40B4-BE49-F238E27FC236}">
                <a16:creationId xmlns:a16="http://schemas.microsoft.com/office/drawing/2014/main" id="{E0BBB351-6B62-4578-9709-0E1C49EA91A5}"/>
              </a:ext>
            </a:extLst>
          </p:cNvPr>
          <p:cNvSpPr txBox="1"/>
          <p:nvPr/>
        </p:nvSpPr>
        <p:spPr>
          <a:xfrm>
            <a:off x="2883026" y="1507616"/>
            <a:ext cx="1224000" cy="288147"/>
          </a:xfrm>
          <a:prstGeom prst="rect">
            <a:avLst/>
          </a:prstGeom>
          <a:solidFill>
            <a:srgbClr val="2D75B6"/>
          </a:solidFill>
          <a:effectLst>
            <a:innerShdw blurRad="63500" dist="50800" dir="13500000">
              <a:prstClr val="black">
                <a:alpha val="50000"/>
              </a:prstClr>
            </a:innerShdw>
          </a:effectLst>
        </p:spPr>
        <p:txBody>
          <a:bodyPr vert="horz" wrap="square" lIns="0" tIns="72000" rIns="0" bIns="0" rtlCol="0" anchor="t" anchorCtr="0">
            <a:spAutoFit/>
          </a:bodyPr>
          <a:lstStyle/>
          <a:p>
            <a:pPr marL="180340">
              <a:lnSpc>
                <a:spcPct val="100000"/>
              </a:lnSpc>
              <a:spcBef>
                <a:spcPts val="675"/>
              </a:spcBef>
            </a:pPr>
            <a:r>
              <a:rPr sz="1400" spc="-5" dirty="0">
                <a:solidFill>
                  <a:srgbClr val="FFFFFF"/>
                </a:solidFill>
                <a:cs typeface="Carlito"/>
              </a:rPr>
              <a:t>BÁSICO</a:t>
            </a:r>
            <a:r>
              <a:rPr sz="1400" spc="-40" dirty="0">
                <a:solidFill>
                  <a:srgbClr val="FFFFFF"/>
                </a:solidFill>
                <a:cs typeface="Carlito"/>
              </a:rPr>
              <a:t> </a:t>
            </a:r>
            <a:r>
              <a:rPr sz="1400" spc="-10" dirty="0">
                <a:solidFill>
                  <a:srgbClr val="FFFFFF"/>
                </a:solidFill>
                <a:cs typeface="Carlito"/>
              </a:rPr>
              <a:t>PLUS</a:t>
            </a:r>
            <a:endParaRPr sz="1400" dirty="0">
              <a:cs typeface="Carlito"/>
            </a:endParaRPr>
          </a:p>
        </p:txBody>
      </p:sp>
      <p:sp>
        <p:nvSpPr>
          <p:cNvPr id="88" name="object 25">
            <a:extLst>
              <a:ext uri="{FF2B5EF4-FFF2-40B4-BE49-F238E27FC236}">
                <a16:creationId xmlns:a16="http://schemas.microsoft.com/office/drawing/2014/main" id="{4097E450-672C-48F6-AA97-0EFC24E1ADE3}"/>
              </a:ext>
            </a:extLst>
          </p:cNvPr>
          <p:cNvSpPr txBox="1"/>
          <p:nvPr/>
        </p:nvSpPr>
        <p:spPr>
          <a:xfrm>
            <a:off x="4291203" y="1506092"/>
            <a:ext cx="1224000" cy="288147"/>
          </a:xfrm>
          <a:prstGeom prst="rect">
            <a:avLst/>
          </a:prstGeom>
          <a:solidFill>
            <a:srgbClr val="2D75B6"/>
          </a:solidFill>
          <a:effectLst>
            <a:innerShdw blurRad="63500" dist="50800" dir="13500000">
              <a:prstClr val="black">
                <a:alpha val="50000"/>
              </a:prstClr>
            </a:innerShdw>
          </a:effectLst>
        </p:spPr>
        <p:txBody>
          <a:bodyPr vert="horz" wrap="square" lIns="0" tIns="72000" rIns="0" bIns="0" rtlCol="0" anchor="t" anchorCtr="0">
            <a:spAutoFit/>
          </a:bodyPr>
          <a:lstStyle/>
          <a:p>
            <a:pPr marL="248920">
              <a:lnSpc>
                <a:spcPct val="100000"/>
              </a:lnSpc>
              <a:spcBef>
                <a:spcPts val="675"/>
              </a:spcBef>
            </a:pPr>
            <a:r>
              <a:rPr sz="1400" dirty="0">
                <a:solidFill>
                  <a:srgbClr val="FFFFFF"/>
                </a:solidFill>
                <a:cs typeface="Carlito"/>
              </a:rPr>
              <a:t>AMPLIADO</a:t>
            </a:r>
            <a:endParaRPr sz="1400">
              <a:cs typeface="Carlito"/>
            </a:endParaRPr>
          </a:p>
        </p:txBody>
      </p:sp>
      <p:sp>
        <p:nvSpPr>
          <p:cNvPr id="153" name="object 29">
            <a:extLst>
              <a:ext uri="{FF2B5EF4-FFF2-40B4-BE49-F238E27FC236}">
                <a16:creationId xmlns:a16="http://schemas.microsoft.com/office/drawing/2014/main" id="{3553E9F1-6ED6-4779-8147-14E13DF7B01B}"/>
              </a:ext>
            </a:extLst>
          </p:cNvPr>
          <p:cNvSpPr txBox="1"/>
          <p:nvPr/>
        </p:nvSpPr>
        <p:spPr>
          <a:xfrm>
            <a:off x="5699378" y="1506092"/>
            <a:ext cx="1224000" cy="288147"/>
          </a:xfrm>
          <a:prstGeom prst="rect">
            <a:avLst/>
          </a:prstGeom>
          <a:solidFill>
            <a:srgbClr val="2D75B6"/>
          </a:solidFill>
          <a:effectLst>
            <a:innerShdw blurRad="63500" dist="50800" dir="13500000">
              <a:prstClr val="black">
                <a:alpha val="50000"/>
              </a:prstClr>
            </a:innerShdw>
          </a:effectLst>
        </p:spPr>
        <p:txBody>
          <a:bodyPr vert="horz" wrap="square" lIns="0" tIns="72000" rIns="0" bIns="0" rtlCol="0" anchor="t" anchorCtr="0">
            <a:spAutoFit/>
          </a:bodyPr>
          <a:lstStyle/>
          <a:p>
            <a:pPr marL="277495">
              <a:lnSpc>
                <a:spcPct val="100000"/>
              </a:lnSpc>
              <a:spcBef>
                <a:spcPts val="675"/>
              </a:spcBef>
            </a:pPr>
            <a:r>
              <a:rPr sz="1400" spc="-5" dirty="0">
                <a:solidFill>
                  <a:srgbClr val="FFFFFF"/>
                </a:solidFill>
                <a:cs typeface="Carlito"/>
              </a:rPr>
              <a:t>PREMIUM</a:t>
            </a:r>
            <a:endParaRPr sz="1400">
              <a:cs typeface="Carlito"/>
            </a:endParaRPr>
          </a:p>
        </p:txBody>
      </p:sp>
      <p:sp>
        <p:nvSpPr>
          <p:cNvPr id="154" name="object 30">
            <a:extLst>
              <a:ext uri="{FF2B5EF4-FFF2-40B4-BE49-F238E27FC236}">
                <a16:creationId xmlns:a16="http://schemas.microsoft.com/office/drawing/2014/main" id="{1B04054A-D18B-418C-843F-0661B90D20CC}"/>
              </a:ext>
            </a:extLst>
          </p:cNvPr>
          <p:cNvSpPr txBox="1"/>
          <p:nvPr/>
        </p:nvSpPr>
        <p:spPr>
          <a:xfrm>
            <a:off x="5122417" y="2550490"/>
            <a:ext cx="245745" cy="258404"/>
          </a:xfrm>
          <a:prstGeom prst="rect">
            <a:avLst/>
          </a:prstGeom>
        </p:spPr>
        <p:txBody>
          <a:bodyPr vert="horz" wrap="square" lIns="0" tIns="12065" rIns="0" bIns="0" rtlCol="0">
            <a:spAutoFit/>
          </a:bodyPr>
          <a:lstStyle/>
          <a:p>
            <a:pPr marL="38100">
              <a:lnSpc>
                <a:spcPct val="100000"/>
              </a:lnSpc>
              <a:spcBef>
                <a:spcPts val="95"/>
              </a:spcBef>
            </a:pPr>
            <a:r>
              <a:rPr sz="2400" baseline="-17361" dirty="0">
                <a:cs typeface="Carlito"/>
              </a:rPr>
              <a:t>*</a:t>
            </a:r>
            <a:r>
              <a:rPr sz="1050" dirty="0">
                <a:cs typeface="Carlito"/>
              </a:rPr>
              <a:t>2</a:t>
            </a:r>
            <a:endParaRPr sz="1050">
              <a:cs typeface="Carlito"/>
            </a:endParaRPr>
          </a:p>
        </p:txBody>
      </p:sp>
      <p:sp>
        <p:nvSpPr>
          <p:cNvPr id="155" name="object 34">
            <a:extLst>
              <a:ext uri="{FF2B5EF4-FFF2-40B4-BE49-F238E27FC236}">
                <a16:creationId xmlns:a16="http://schemas.microsoft.com/office/drawing/2014/main" id="{761633DE-6C92-4413-A976-88518C957E80}"/>
              </a:ext>
            </a:extLst>
          </p:cNvPr>
          <p:cNvSpPr txBox="1"/>
          <p:nvPr/>
        </p:nvSpPr>
        <p:spPr>
          <a:xfrm>
            <a:off x="7016366" y="3653764"/>
            <a:ext cx="5062349" cy="2830262"/>
          </a:xfrm>
          <a:prstGeom prst="rect">
            <a:avLst/>
          </a:prstGeom>
          <a:solidFill>
            <a:srgbClr val="C5DFB4"/>
          </a:solidFill>
          <a:effectLst>
            <a:innerShdw blurRad="63500" dist="50800" dir="13500000">
              <a:prstClr val="black">
                <a:alpha val="50000"/>
              </a:prstClr>
            </a:innerShdw>
          </a:effectLst>
        </p:spPr>
        <p:txBody>
          <a:bodyPr vert="horz" wrap="square" lIns="0" tIns="59690" rIns="0" bIns="0" rtlCol="0">
            <a:spAutoFit/>
          </a:bodyPr>
          <a:lstStyle/>
          <a:p>
            <a:pPr marL="92075" marR="3002280">
              <a:lnSpc>
                <a:spcPct val="100000"/>
              </a:lnSpc>
              <a:spcBef>
                <a:spcPts val="470"/>
              </a:spcBef>
            </a:pPr>
            <a:r>
              <a:rPr sz="1000" spc="-5" dirty="0">
                <a:cs typeface="Carlito"/>
              </a:rPr>
              <a:t>Asistencia jurídica</a:t>
            </a:r>
            <a:r>
              <a:rPr sz="1000" spc="-45" dirty="0">
                <a:cs typeface="Carlito"/>
              </a:rPr>
              <a:t> </a:t>
            </a:r>
            <a:r>
              <a:rPr sz="1000" spc="-5" dirty="0">
                <a:cs typeface="Carlito"/>
              </a:rPr>
              <a:t>telefónica  Reclamación </a:t>
            </a:r>
            <a:r>
              <a:rPr sz="1000" dirty="0">
                <a:cs typeface="Carlito"/>
              </a:rPr>
              <a:t>de</a:t>
            </a:r>
            <a:r>
              <a:rPr sz="1000" spc="-15" dirty="0">
                <a:cs typeface="Carlito"/>
              </a:rPr>
              <a:t> </a:t>
            </a:r>
            <a:r>
              <a:rPr sz="1000" dirty="0">
                <a:cs typeface="Carlito"/>
              </a:rPr>
              <a:t>daños</a:t>
            </a:r>
          </a:p>
          <a:p>
            <a:pPr marL="92075">
              <a:lnSpc>
                <a:spcPct val="100000"/>
              </a:lnSpc>
            </a:pPr>
            <a:r>
              <a:rPr sz="1000" spc="-10" dirty="0">
                <a:cs typeface="Carlito"/>
              </a:rPr>
              <a:t>Defensa </a:t>
            </a:r>
            <a:r>
              <a:rPr sz="1000" spc="-5" dirty="0">
                <a:cs typeface="Carlito"/>
              </a:rPr>
              <a:t>ante la responsabilidad</a:t>
            </a:r>
            <a:r>
              <a:rPr sz="1000" dirty="0">
                <a:cs typeface="Carlito"/>
              </a:rPr>
              <a:t> </a:t>
            </a:r>
            <a:r>
              <a:rPr sz="1000" spc="-5" dirty="0">
                <a:cs typeface="Carlito"/>
              </a:rPr>
              <a:t>penal</a:t>
            </a:r>
            <a:endParaRPr sz="1000" dirty="0">
              <a:cs typeface="Carlito"/>
            </a:endParaRPr>
          </a:p>
          <a:p>
            <a:pPr marL="92075">
              <a:lnSpc>
                <a:spcPct val="100000"/>
              </a:lnSpc>
            </a:pPr>
            <a:r>
              <a:rPr sz="1000" spc="-10" dirty="0">
                <a:cs typeface="Carlito"/>
              </a:rPr>
              <a:t>Defensa </a:t>
            </a:r>
            <a:r>
              <a:rPr sz="1000" spc="-5" dirty="0">
                <a:cs typeface="Carlito"/>
              </a:rPr>
              <a:t>ante la Administración </a:t>
            </a:r>
            <a:r>
              <a:rPr sz="1000" spc="-10" dirty="0">
                <a:cs typeface="Carlito"/>
              </a:rPr>
              <a:t>(vía</a:t>
            </a:r>
            <a:r>
              <a:rPr sz="1000" spc="10" dirty="0">
                <a:cs typeface="Carlito"/>
              </a:rPr>
              <a:t> </a:t>
            </a:r>
            <a:r>
              <a:rPr sz="1000" spc="-5" dirty="0">
                <a:cs typeface="Carlito"/>
              </a:rPr>
              <a:t>administrativa)</a:t>
            </a:r>
            <a:endParaRPr sz="1000" dirty="0">
              <a:cs typeface="Carlito"/>
            </a:endParaRPr>
          </a:p>
          <a:p>
            <a:pPr marL="92075" marR="476250">
              <a:lnSpc>
                <a:spcPct val="100000"/>
              </a:lnSpc>
            </a:pPr>
            <a:r>
              <a:rPr sz="1000" spc="-5" dirty="0">
                <a:cs typeface="Carlito"/>
              </a:rPr>
              <a:t>Reclamaciones a la Administración por accidente como consecuencia de mala  señalización o mal estado de la</a:t>
            </a:r>
            <a:r>
              <a:rPr sz="1000" spc="-10" dirty="0">
                <a:cs typeface="Carlito"/>
              </a:rPr>
              <a:t> </a:t>
            </a:r>
            <a:r>
              <a:rPr sz="1000" spc="-5" dirty="0">
                <a:cs typeface="Carlito"/>
              </a:rPr>
              <a:t>vía</a:t>
            </a:r>
            <a:endParaRPr sz="1000" dirty="0">
              <a:cs typeface="Carlito"/>
            </a:endParaRPr>
          </a:p>
          <a:p>
            <a:pPr marL="92075" marR="337820">
              <a:lnSpc>
                <a:spcPct val="100000"/>
              </a:lnSpc>
              <a:spcBef>
                <a:spcPts val="5"/>
              </a:spcBef>
            </a:pPr>
            <a:r>
              <a:rPr sz="1000" spc="-5" dirty="0">
                <a:cs typeface="Carlito"/>
              </a:rPr>
              <a:t>Derecho de consumo (reclamaciones </a:t>
            </a:r>
            <a:r>
              <a:rPr sz="1000" spc="-10" dirty="0">
                <a:cs typeface="Carlito"/>
              </a:rPr>
              <a:t>OMIC, </a:t>
            </a:r>
            <a:r>
              <a:rPr sz="1000" spc="-5" dirty="0">
                <a:cs typeface="Carlito"/>
              </a:rPr>
              <a:t>reclamaciones por compras, por  servicios prestados por terceros, reclamaciones a compañías suministradoras de  agua, gas, electricidad)</a:t>
            </a:r>
            <a:endParaRPr sz="1000" dirty="0">
              <a:cs typeface="Carlito"/>
            </a:endParaRPr>
          </a:p>
          <a:p>
            <a:pPr marL="92075" marR="229235">
              <a:lnSpc>
                <a:spcPct val="100000"/>
              </a:lnSpc>
            </a:pPr>
            <a:r>
              <a:rPr sz="1000" spc="-5" dirty="0">
                <a:cs typeface="Carlito"/>
              </a:rPr>
              <a:t>Derecho laboral </a:t>
            </a:r>
            <a:r>
              <a:rPr sz="1000" spc="-10" dirty="0">
                <a:cs typeface="Carlito"/>
              </a:rPr>
              <a:t>(defensa </a:t>
            </a:r>
            <a:r>
              <a:rPr sz="1000" spc="-5" dirty="0">
                <a:cs typeface="Carlito"/>
              </a:rPr>
              <a:t>en conflictos individuales de trabajo, pensiones públicas,  como empleador del servicio</a:t>
            </a:r>
            <a:r>
              <a:rPr sz="1000" spc="30" dirty="0">
                <a:cs typeface="Carlito"/>
              </a:rPr>
              <a:t> </a:t>
            </a:r>
            <a:r>
              <a:rPr sz="1000" spc="-5" dirty="0">
                <a:cs typeface="Carlito"/>
              </a:rPr>
              <a:t>doméstico)</a:t>
            </a:r>
            <a:endParaRPr sz="1000" dirty="0">
              <a:cs typeface="Carlito"/>
            </a:endParaRPr>
          </a:p>
          <a:p>
            <a:pPr marL="92075" marR="102235">
              <a:lnSpc>
                <a:spcPct val="100000"/>
              </a:lnSpc>
            </a:pPr>
            <a:r>
              <a:rPr sz="1000" spc="-10" dirty="0">
                <a:cs typeface="Carlito"/>
              </a:rPr>
              <a:t>Como </a:t>
            </a:r>
            <a:r>
              <a:rPr sz="1000" spc="-5" dirty="0">
                <a:cs typeface="Carlito"/>
              </a:rPr>
              <a:t>propietario de la vivienda asegurada (reclamación por mudanzas, por defectos  de construcción, por obras </a:t>
            </a:r>
            <a:r>
              <a:rPr sz="1000" dirty="0">
                <a:cs typeface="Carlito"/>
              </a:rPr>
              <a:t>de </a:t>
            </a:r>
            <a:r>
              <a:rPr sz="1000" spc="-5" dirty="0">
                <a:cs typeface="Carlito"/>
              </a:rPr>
              <a:t>reforma, por </a:t>
            </a:r>
            <a:r>
              <a:rPr sz="1000" spc="-10" dirty="0">
                <a:cs typeface="Carlito"/>
              </a:rPr>
              <a:t>servidumbres, </a:t>
            </a:r>
            <a:r>
              <a:rPr sz="1000" spc="-5" dirty="0">
                <a:cs typeface="Carlito"/>
              </a:rPr>
              <a:t>frente a la Comunidad de  Propietarios)</a:t>
            </a:r>
            <a:endParaRPr sz="1000" dirty="0">
              <a:cs typeface="Carlito"/>
            </a:endParaRPr>
          </a:p>
          <a:p>
            <a:pPr marL="92075">
              <a:lnSpc>
                <a:spcPct val="100000"/>
              </a:lnSpc>
            </a:pPr>
            <a:r>
              <a:rPr sz="1000" spc="-10" dirty="0">
                <a:cs typeface="Carlito"/>
              </a:rPr>
              <a:t>Como </a:t>
            </a:r>
            <a:r>
              <a:rPr sz="1000" spc="-5" dirty="0">
                <a:cs typeface="Carlito"/>
              </a:rPr>
              <a:t>arrendatario de la vivienda</a:t>
            </a:r>
            <a:r>
              <a:rPr sz="1000" spc="5" dirty="0">
                <a:cs typeface="Carlito"/>
              </a:rPr>
              <a:t> </a:t>
            </a:r>
            <a:r>
              <a:rPr sz="1000" spc="-5" dirty="0">
                <a:cs typeface="Carlito"/>
              </a:rPr>
              <a:t>asegurada</a:t>
            </a:r>
            <a:endParaRPr sz="1000" dirty="0">
              <a:cs typeface="Carlito"/>
            </a:endParaRPr>
          </a:p>
          <a:p>
            <a:pPr marL="92075">
              <a:lnSpc>
                <a:spcPct val="100000"/>
              </a:lnSpc>
            </a:pPr>
            <a:r>
              <a:rPr sz="1000" spc="-5" dirty="0">
                <a:cs typeface="Carlito"/>
              </a:rPr>
              <a:t>Fiscalidad </a:t>
            </a:r>
            <a:r>
              <a:rPr sz="1000" spc="-10" dirty="0">
                <a:cs typeface="Carlito"/>
              </a:rPr>
              <a:t>(defensa </a:t>
            </a:r>
            <a:r>
              <a:rPr sz="1000" spc="-5" dirty="0">
                <a:cs typeface="Carlito"/>
              </a:rPr>
              <a:t>hasta agotar la vía económico</a:t>
            </a:r>
            <a:r>
              <a:rPr sz="1000" spc="15" dirty="0">
                <a:cs typeface="Carlito"/>
              </a:rPr>
              <a:t> </a:t>
            </a:r>
            <a:r>
              <a:rPr sz="1000" spc="-5" dirty="0">
                <a:cs typeface="Carlito"/>
              </a:rPr>
              <a:t>administrativa)</a:t>
            </a:r>
            <a:endParaRPr sz="1000" dirty="0">
              <a:cs typeface="Carlito"/>
            </a:endParaRPr>
          </a:p>
          <a:p>
            <a:pPr marL="92075" marR="413384">
              <a:lnSpc>
                <a:spcPct val="100000"/>
              </a:lnSpc>
            </a:pPr>
            <a:r>
              <a:rPr sz="1000" spc="-5" dirty="0">
                <a:cs typeface="Carlito"/>
              </a:rPr>
              <a:t>Tramitación </a:t>
            </a:r>
            <a:r>
              <a:rPr sz="1000" dirty="0">
                <a:cs typeface="Carlito"/>
              </a:rPr>
              <a:t>de </a:t>
            </a:r>
            <a:r>
              <a:rPr sz="1000" spc="-5" dirty="0">
                <a:cs typeface="Carlito"/>
              </a:rPr>
              <a:t>expedientes de jurisdicción voluntaria, actuaciones notariales y  registrales</a:t>
            </a:r>
            <a:endParaRPr sz="1000" dirty="0">
              <a:cs typeface="Carlito"/>
            </a:endParaRPr>
          </a:p>
          <a:p>
            <a:pPr marL="92075">
              <a:lnSpc>
                <a:spcPct val="100000"/>
              </a:lnSpc>
            </a:pPr>
            <a:r>
              <a:rPr sz="1000" spc="-5" dirty="0">
                <a:cs typeface="Carlito"/>
              </a:rPr>
              <a:t>Tramitación </a:t>
            </a:r>
            <a:r>
              <a:rPr sz="1000" dirty="0">
                <a:cs typeface="Carlito"/>
              </a:rPr>
              <a:t>de </a:t>
            </a:r>
            <a:r>
              <a:rPr sz="1000" spc="-5" dirty="0">
                <a:cs typeface="Carlito"/>
              </a:rPr>
              <a:t>sanciones </a:t>
            </a:r>
            <a:r>
              <a:rPr sz="1000" dirty="0">
                <a:cs typeface="Carlito"/>
              </a:rPr>
              <a:t>de </a:t>
            </a:r>
            <a:r>
              <a:rPr sz="1000" spc="-5" dirty="0">
                <a:cs typeface="Carlito"/>
              </a:rPr>
              <a:t>vehículos de motor (multas </a:t>
            </a:r>
            <a:r>
              <a:rPr sz="1000" dirty="0">
                <a:cs typeface="Carlito"/>
              </a:rPr>
              <a:t>de</a:t>
            </a:r>
            <a:r>
              <a:rPr sz="1000" spc="-5" dirty="0">
                <a:cs typeface="Carlito"/>
              </a:rPr>
              <a:t> tráfico)</a:t>
            </a:r>
            <a:endParaRPr sz="1000" dirty="0">
              <a:cs typeface="Carlito"/>
            </a:endParaRPr>
          </a:p>
        </p:txBody>
      </p:sp>
      <p:sp>
        <p:nvSpPr>
          <p:cNvPr id="156" name="object 35">
            <a:extLst>
              <a:ext uri="{FF2B5EF4-FFF2-40B4-BE49-F238E27FC236}">
                <a16:creationId xmlns:a16="http://schemas.microsoft.com/office/drawing/2014/main" id="{062C05CB-85AF-4841-B800-AB40C31A32C2}"/>
              </a:ext>
            </a:extLst>
          </p:cNvPr>
          <p:cNvSpPr txBox="1"/>
          <p:nvPr/>
        </p:nvSpPr>
        <p:spPr>
          <a:xfrm>
            <a:off x="283864" y="3685568"/>
            <a:ext cx="2501265" cy="2808000"/>
          </a:xfrm>
          <a:prstGeom prst="rect">
            <a:avLst/>
          </a:prstGeom>
          <a:solidFill>
            <a:srgbClr val="C5DFB4"/>
          </a:solidFill>
          <a:effectLst>
            <a:innerShdw blurRad="63500" dist="50800" dir="13500000">
              <a:prstClr val="black">
                <a:alpha val="50000"/>
              </a:prstClr>
            </a:innerShdw>
          </a:effectLst>
        </p:spPr>
        <p:txBody>
          <a:bodyPr vert="horz" wrap="square" lIns="0" tIns="0" rIns="0" bIns="0" rtlCol="0">
            <a:spAutoFit/>
          </a:bodyPr>
          <a:lstStyle/>
          <a:p>
            <a:pPr>
              <a:lnSpc>
                <a:spcPct val="100000"/>
              </a:lnSpc>
            </a:pPr>
            <a:endParaRPr sz="1200" dirty="0">
              <a:cs typeface="Times New Roman"/>
            </a:endParaRPr>
          </a:p>
          <a:p>
            <a:pPr>
              <a:lnSpc>
                <a:spcPct val="100000"/>
              </a:lnSpc>
            </a:pPr>
            <a:endParaRPr sz="1200" dirty="0">
              <a:cs typeface="Times New Roman"/>
            </a:endParaRPr>
          </a:p>
          <a:p>
            <a:pPr>
              <a:lnSpc>
                <a:spcPct val="100000"/>
              </a:lnSpc>
            </a:pPr>
            <a:endParaRPr sz="1200" dirty="0">
              <a:cs typeface="Times New Roman"/>
            </a:endParaRPr>
          </a:p>
          <a:p>
            <a:pPr>
              <a:lnSpc>
                <a:spcPct val="100000"/>
              </a:lnSpc>
              <a:spcBef>
                <a:spcPts val="25"/>
              </a:spcBef>
            </a:pPr>
            <a:endParaRPr sz="1650" dirty="0">
              <a:cs typeface="Times New Roman"/>
            </a:endParaRPr>
          </a:p>
          <a:p>
            <a:pPr marL="370840" marR="364490" indent="43815" algn="just">
              <a:lnSpc>
                <a:spcPct val="100000"/>
              </a:lnSpc>
            </a:pPr>
            <a:r>
              <a:rPr sz="1200" spc="-5" dirty="0">
                <a:cs typeface="Carlito"/>
              </a:rPr>
              <a:t>Protección Jurídica </a:t>
            </a:r>
            <a:r>
              <a:rPr sz="1200" spc="-10" dirty="0">
                <a:cs typeface="Carlito"/>
              </a:rPr>
              <a:t>integral  </a:t>
            </a:r>
            <a:r>
              <a:rPr sz="1200" spc="-5" dirty="0">
                <a:cs typeface="Carlito"/>
              </a:rPr>
              <a:t>Asistencia jurídica </a:t>
            </a:r>
            <a:r>
              <a:rPr sz="1200" spc="-10" dirty="0">
                <a:cs typeface="Carlito"/>
              </a:rPr>
              <a:t>telefónica  </a:t>
            </a:r>
            <a:r>
              <a:rPr sz="1200" spc="-5" dirty="0">
                <a:cs typeface="Carlito"/>
              </a:rPr>
              <a:t>En cada caso tramitación</a:t>
            </a:r>
            <a:r>
              <a:rPr sz="1200" spc="-45" dirty="0">
                <a:cs typeface="Carlito"/>
              </a:rPr>
              <a:t> </a:t>
            </a:r>
            <a:r>
              <a:rPr sz="1200" dirty="0">
                <a:cs typeface="Carlito"/>
              </a:rPr>
              <a:t>de</a:t>
            </a:r>
          </a:p>
          <a:p>
            <a:pPr marL="1029335" marR="127635" indent="-894715" algn="just">
              <a:lnSpc>
                <a:spcPct val="100000"/>
              </a:lnSpc>
            </a:pPr>
            <a:r>
              <a:rPr sz="1200" spc="-5" dirty="0">
                <a:cs typeface="Carlito"/>
              </a:rPr>
              <a:t>reclamaciones </a:t>
            </a:r>
            <a:r>
              <a:rPr sz="1200" dirty="0">
                <a:cs typeface="Carlito"/>
              </a:rPr>
              <a:t>o </a:t>
            </a:r>
            <a:r>
              <a:rPr sz="1200" spc="-5" dirty="0">
                <a:cs typeface="Carlito"/>
              </a:rPr>
              <a:t>defensa amistosa </a:t>
            </a:r>
            <a:r>
              <a:rPr sz="1200" dirty="0">
                <a:cs typeface="Carlito"/>
              </a:rPr>
              <a:t>o  </a:t>
            </a:r>
            <a:r>
              <a:rPr sz="1200" spc="-5" dirty="0">
                <a:cs typeface="Carlito"/>
              </a:rPr>
              <a:t>judicial</a:t>
            </a:r>
            <a:endParaRPr sz="1200" dirty="0">
              <a:cs typeface="Carlito"/>
            </a:endParaRPr>
          </a:p>
        </p:txBody>
      </p:sp>
      <p:grpSp>
        <p:nvGrpSpPr>
          <p:cNvPr id="157" name="object 36">
            <a:extLst>
              <a:ext uri="{FF2B5EF4-FFF2-40B4-BE49-F238E27FC236}">
                <a16:creationId xmlns:a16="http://schemas.microsoft.com/office/drawing/2014/main" id="{0A7A8834-9468-438F-B615-95A267BCA240}"/>
              </a:ext>
            </a:extLst>
          </p:cNvPr>
          <p:cNvGrpSpPr/>
          <p:nvPr/>
        </p:nvGrpSpPr>
        <p:grpSpPr>
          <a:xfrm>
            <a:off x="2886075" y="2714625"/>
            <a:ext cx="4114800" cy="2683217"/>
            <a:chOff x="2886075" y="2286000"/>
            <a:chExt cx="4114800" cy="2683217"/>
          </a:xfrm>
        </p:grpSpPr>
        <p:sp>
          <p:nvSpPr>
            <p:cNvPr id="158" name="object 37">
              <a:extLst>
                <a:ext uri="{FF2B5EF4-FFF2-40B4-BE49-F238E27FC236}">
                  <a16:creationId xmlns:a16="http://schemas.microsoft.com/office/drawing/2014/main" id="{0309EB01-AF8D-4DD5-9B24-7485958C8DFD}"/>
                </a:ext>
              </a:extLst>
            </p:cNvPr>
            <p:cNvSpPr/>
            <p:nvPr/>
          </p:nvSpPr>
          <p:spPr>
            <a:xfrm>
              <a:off x="4899190" y="4746332"/>
              <a:ext cx="1863725" cy="222885"/>
            </a:xfrm>
            <a:custGeom>
              <a:avLst/>
              <a:gdLst/>
              <a:ahLst/>
              <a:cxnLst/>
              <a:rect l="l" t="t" r="r" b="b"/>
              <a:pathLst>
                <a:path w="1863725" h="222885">
                  <a:moveTo>
                    <a:pt x="289153" y="26238"/>
                  </a:moveTo>
                  <a:lnTo>
                    <a:pt x="263804" y="0"/>
                  </a:lnTo>
                  <a:lnTo>
                    <a:pt x="103581" y="151193"/>
                  </a:lnTo>
                  <a:lnTo>
                    <a:pt x="26593" y="72466"/>
                  </a:lnTo>
                  <a:lnTo>
                    <a:pt x="0" y="97777"/>
                  </a:lnTo>
                  <a:lnTo>
                    <a:pt x="102336" y="202730"/>
                  </a:lnTo>
                  <a:lnTo>
                    <a:pt x="129247" y="177736"/>
                  </a:lnTo>
                  <a:lnTo>
                    <a:pt x="289153" y="26238"/>
                  </a:lnTo>
                  <a:close/>
                </a:path>
                <a:path w="1863725" h="222885">
                  <a:moveTo>
                    <a:pt x="1863445" y="46050"/>
                  </a:moveTo>
                  <a:lnTo>
                    <a:pt x="1838096" y="19812"/>
                  </a:lnTo>
                  <a:lnTo>
                    <a:pt x="1677873" y="171005"/>
                  </a:lnTo>
                  <a:lnTo>
                    <a:pt x="1600885" y="92278"/>
                  </a:lnTo>
                  <a:lnTo>
                    <a:pt x="1574292" y="117589"/>
                  </a:lnTo>
                  <a:lnTo>
                    <a:pt x="1676628" y="222542"/>
                  </a:lnTo>
                  <a:lnTo>
                    <a:pt x="1703539" y="197548"/>
                  </a:lnTo>
                  <a:lnTo>
                    <a:pt x="1863445" y="46050"/>
                  </a:lnTo>
                  <a:close/>
                </a:path>
              </a:pathLst>
            </a:custGeom>
            <a:solidFill>
              <a:srgbClr val="33CC33"/>
            </a:solidFill>
          </p:spPr>
          <p:txBody>
            <a:bodyPr wrap="square" lIns="0" tIns="0" rIns="0" bIns="0" rtlCol="0"/>
            <a:lstStyle/>
            <a:p>
              <a:endParaRPr/>
            </a:p>
          </p:txBody>
        </p:sp>
        <p:sp>
          <p:nvSpPr>
            <p:cNvPr id="159" name="object 38">
              <a:extLst>
                <a:ext uri="{FF2B5EF4-FFF2-40B4-BE49-F238E27FC236}">
                  <a16:creationId xmlns:a16="http://schemas.microsoft.com/office/drawing/2014/main" id="{F938119E-FBB1-4C45-A106-603830A8C6EF}"/>
                </a:ext>
              </a:extLst>
            </p:cNvPr>
            <p:cNvSpPr/>
            <p:nvPr/>
          </p:nvSpPr>
          <p:spPr>
            <a:xfrm>
              <a:off x="4940807" y="2298191"/>
              <a:ext cx="214884" cy="216408"/>
            </a:xfrm>
            <a:prstGeom prst="rect">
              <a:avLst/>
            </a:prstGeom>
            <a:blipFill>
              <a:blip r:embed="rId7" cstate="print"/>
              <a:stretch>
                <a:fillRect/>
              </a:stretch>
            </a:blipFill>
          </p:spPr>
          <p:txBody>
            <a:bodyPr wrap="square" lIns="0" tIns="0" rIns="0" bIns="0" rtlCol="0"/>
            <a:lstStyle/>
            <a:p>
              <a:endParaRPr/>
            </a:p>
          </p:txBody>
        </p:sp>
        <p:sp>
          <p:nvSpPr>
            <p:cNvPr id="160" name="object 39">
              <a:extLst>
                <a:ext uri="{FF2B5EF4-FFF2-40B4-BE49-F238E27FC236}">
                  <a16:creationId xmlns:a16="http://schemas.microsoft.com/office/drawing/2014/main" id="{E025F066-4DF0-4C62-88D6-80191569875B}"/>
                </a:ext>
              </a:extLst>
            </p:cNvPr>
            <p:cNvSpPr/>
            <p:nvPr/>
          </p:nvSpPr>
          <p:spPr>
            <a:xfrm>
              <a:off x="6412991" y="2286000"/>
              <a:ext cx="216408" cy="216408"/>
            </a:xfrm>
            <a:prstGeom prst="rect">
              <a:avLst/>
            </a:prstGeom>
            <a:blipFill>
              <a:blip r:embed="rId7" cstate="print"/>
              <a:stretch>
                <a:fillRect/>
              </a:stretch>
            </a:blipFill>
          </p:spPr>
          <p:txBody>
            <a:bodyPr wrap="square" lIns="0" tIns="0" rIns="0" bIns="0" rtlCol="0"/>
            <a:lstStyle/>
            <a:p>
              <a:endParaRPr/>
            </a:p>
          </p:txBody>
        </p:sp>
        <p:sp>
          <p:nvSpPr>
            <p:cNvPr id="161" name="object 40">
              <a:extLst>
                <a:ext uri="{FF2B5EF4-FFF2-40B4-BE49-F238E27FC236}">
                  <a16:creationId xmlns:a16="http://schemas.microsoft.com/office/drawing/2014/main" id="{A10553FC-3EF7-4138-A861-F9885760B5AE}"/>
                </a:ext>
              </a:extLst>
            </p:cNvPr>
            <p:cNvSpPr/>
            <p:nvPr/>
          </p:nvSpPr>
          <p:spPr>
            <a:xfrm>
              <a:off x="3555491" y="4724400"/>
              <a:ext cx="216408" cy="216407"/>
            </a:xfrm>
            <a:prstGeom prst="rect">
              <a:avLst/>
            </a:prstGeom>
            <a:blipFill>
              <a:blip r:embed="rId7" cstate="print"/>
              <a:stretch>
                <a:fillRect/>
              </a:stretch>
            </a:blipFill>
          </p:spPr>
          <p:txBody>
            <a:bodyPr wrap="square" lIns="0" tIns="0" rIns="0" bIns="0" rtlCol="0"/>
            <a:lstStyle/>
            <a:p>
              <a:endParaRPr/>
            </a:p>
          </p:txBody>
        </p:sp>
        <p:sp>
          <p:nvSpPr>
            <p:cNvPr id="162" name="object 41">
              <a:extLst>
                <a:ext uri="{FF2B5EF4-FFF2-40B4-BE49-F238E27FC236}">
                  <a16:creationId xmlns:a16="http://schemas.microsoft.com/office/drawing/2014/main" id="{94DC538E-C86C-4F30-B818-3B525A2EE5A3}"/>
                </a:ext>
              </a:extLst>
            </p:cNvPr>
            <p:cNvSpPr/>
            <p:nvPr/>
          </p:nvSpPr>
          <p:spPr>
            <a:xfrm>
              <a:off x="2886075" y="3159633"/>
              <a:ext cx="4114800" cy="0"/>
            </a:xfrm>
            <a:custGeom>
              <a:avLst/>
              <a:gdLst/>
              <a:ahLst/>
              <a:cxnLst/>
              <a:rect l="l" t="t" r="r" b="b"/>
              <a:pathLst>
                <a:path w="4114800">
                  <a:moveTo>
                    <a:pt x="0" y="0"/>
                  </a:moveTo>
                  <a:lnTo>
                    <a:pt x="4114800" y="0"/>
                  </a:lnTo>
                </a:path>
              </a:pathLst>
            </a:custGeom>
            <a:ln w="9525">
              <a:solidFill>
                <a:schemeClr val="tx1"/>
              </a:solidFill>
              <a:prstDash val="sysDot"/>
            </a:ln>
          </p:spPr>
          <p:txBody>
            <a:bodyPr wrap="square" lIns="0" tIns="0" rIns="0" bIns="0" rtlCol="0"/>
            <a:lstStyle/>
            <a:p>
              <a:endParaRPr/>
            </a:p>
          </p:txBody>
        </p:sp>
      </p:grpSp>
      <p:sp>
        <p:nvSpPr>
          <p:cNvPr id="163" name="object 43">
            <a:extLst>
              <a:ext uri="{FF2B5EF4-FFF2-40B4-BE49-F238E27FC236}">
                <a16:creationId xmlns:a16="http://schemas.microsoft.com/office/drawing/2014/main" id="{1B68335E-A9D3-4672-8674-E9B0848CC4A9}"/>
              </a:ext>
            </a:extLst>
          </p:cNvPr>
          <p:cNvSpPr txBox="1"/>
          <p:nvPr/>
        </p:nvSpPr>
        <p:spPr>
          <a:xfrm>
            <a:off x="6625462" y="2559281"/>
            <a:ext cx="208830" cy="258404"/>
          </a:xfrm>
          <a:prstGeom prst="rect">
            <a:avLst/>
          </a:prstGeom>
        </p:spPr>
        <p:txBody>
          <a:bodyPr vert="horz" wrap="square" lIns="0" tIns="12065" rIns="0" bIns="0" rtlCol="0">
            <a:spAutoFit/>
          </a:bodyPr>
          <a:lstStyle/>
          <a:p>
            <a:pPr marL="38100">
              <a:lnSpc>
                <a:spcPct val="100000"/>
              </a:lnSpc>
              <a:spcBef>
                <a:spcPts val="95"/>
              </a:spcBef>
            </a:pPr>
            <a:r>
              <a:rPr sz="2400" baseline="-17361" dirty="0">
                <a:cs typeface="Carlito"/>
              </a:rPr>
              <a:t>*</a:t>
            </a:r>
            <a:r>
              <a:rPr sz="1050" dirty="0">
                <a:cs typeface="Carlito"/>
              </a:rPr>
              <a:t>2</a:t>
            </a:r>
          </a:p>
        </p:txBody>
      </p:sp>
      <p:sp>
        <p:nvSpPr>
          <p:cNvPr id="164" name="object 44">
            <a:extLst>
              <a:ext uri="{FF2B5EF4-FFF2-40B4-BE49-F238E27FC236}">
                <a16:creationId xmlns:a16="http://schemas.microsoft.com/office/drawing/2014/main" id="{3830F309-CCCC-4DC0-B84E-6444B5574B88}"/>
              </a:ext>
            </a:extLst>
          </p:cNvPr>
          <p:cNvSpPr txBox="1"/>
          <p:nvPr/>
        </p:nvSpPr>
        <p:spPr>
          <a:xfrm>
            <a:off x="3339719" y="2654122"/>
            <a:ext cx="822325" cy="258404"/>
          </a:xfrm>
          <a:prstGeom prst="rect">
            <a:avLst/>
          </a:prstGeom>
        </p:spPr>
        <p:txBody>
          <a:bodyPr vert="horz" wrap="square" lIns="0" tIns="12065" rIns="0" bIns="0" rtlCol="0">
            <a:spAutoFit/>
          </a:bodyPr>
          <a:lstStyle/>
          <a:p>
            <a:pPr marL="38100">
              <a:lnSpc>
                <a:spcPct val="100000"/>
              </a:lnSpc>
              <a:spcBef>
                <a:spcPts val="95"/>
              </a:spcBef>
            </a:pPr>
            <a:r>
              <a:rPr sz="1200" spc="-5" dirty="0">
                <a:cs typeface="Carlito"/>
              </a:rPr>
              <a:t>Opcional</a:t>
            </a:r>
            <a:r>
              <a:rPr sz="1200" spc="-95" dirty="0">
                <a:cs typeface="Carlito"/>
              </a:rPr>
              <a:t> </a:t>
            </a:r>
            <a:r>
              <a:rPr sz="2400" baseline="12152" dirty="0">
                <a:cs typeface="Carlito"/>
              </a:rPr>
              <a:t>*</a:t>
            </a:r>
            <a:r>
              <a:rPr sz="1575" baseline="42328" dirty="0">
                <a:cs typeface="Carlito"/>
              </a:rPr>
              <a:t>1</a:t>
            </a:r>
            <a:endParaRPr sz="1575" baseline="42328">
              <a:cs typeface="Carlito"/>
            </a:endParaRPr>
          </a:p>
        </p:txBody>
      </p:sp>
      <p:sp>
        <p:nvSpPr>
          <p:cNvPr id="165" name="object 42">
            <a:extLst>
              <a:ext uri="{FF2B5EF4-FFF2-40B4-BE49-F238E27FC236}">
                <a16:creationId xmlns:a16="http://schemas.microsoft.com/office/drawing/2014/main" id="{4AEB2A84-714A-4A47-9E03-1C4B6946BF14}"/>
              </a:ext>
            </a:extLst>
          </p:cNvPr>
          <p:cNvSpPr txBox="1"/>
          <p:nvPr/>
        </p:nvSpPr>
        <p:spPr>
          <a:xfrm>
            <a:off x="1929638" y="6500545"/>
            <a:ext cx="7404862" cy="361315"/>
          </a:xfrm>
          <a:prstGeom prst="rect">
            <a:avLst/>
          </a:prstGeom>
        </p:spPr>
        <p:txBody>
          <a:bodyPr vert="horz" wrap="square" lIns="0" tIns="12700" rIns="0" bIns="0" rtlCol="0">
            <a:spAutoFit/>
          </a:bodyPr>
          <a:lstStyle/>
          <a:p>
            <a:pPr marL="38100">
              <a:lnSpc>
                <a:spcPct val="100000"/>
              </a:lnSpc>
              <a:spcBef>
                <a:spcPts val="100"/>
              </a:spcBef>
            </a:pPr>
            <a:r>
              <a:rPr sz="1100" spc="5" dirty="0">
                <a:cs typeface="Carlito"/>
              </a:rPr>
              <a:t>*</a:t>
            </a:r>
            <a:r>
              <a:rPr sz="1050" spc="7" baseline="27777" dirty="0">
                <a:cs typeface="Carlito"/>
              </a:rPr>
              <a:t>1 </a:t>
            </a:r>
            <a:r>
              <a:rPr sz="1100" spc="-5" dirty="0">
                <a:cs typeface="Carlito"/>
              </a:rPr>
              <a:t>Contratación </a:t>
            </a:r>
            <a:r>
              <a:rPr sz="1100" dirty="0">
                <a:cs typeface="Carlito"/>
              </a:rPr>
              <a:t>recomendada para reclamación </a:t>
            </a:r>
            <a:r>
              <a:rPr sz="1100" spc="-5" dirty="0">
                <a:cs typeface="Carlito"/>
              </a:rPr>
              <a:t>de </a:t>
            </a:r>
            <a:r>
              <a:rPr sz="1100" dirty="0">
                <a:cs typeface="Carlito"/>
              </a:rPr>
              <a:t>daños a</a:t>
            </a:r>
            <a:r>
              <a:rPr sz="1100" spc="-70" dirty="0">
                <a:cs typeface="Carlito"/>
              </a:rPr>
              <a:t> </a:t>
            </a:r>
            <a:r>
              <a:rPr sz="1100" dirty="0">
                <a:cs typeface="Carlito"/>
              </a:rPr>
              <a:t>terceros</a:t>
            </a:r>
          </a:p>
          <a:p>
            <a:pPr marL="38100">
              <a:lnSpc>
                <a:spcPct val="100000"/>
              </a:lnSpc>
            </a:pPr>
            <a:r>
              <a:rPr sz="1100" spc="5" dirty="0">
                <a:cs typeface="Carlito"/>
              </a:rPr>
              <a:t>*</a:t>
            </a:r>
            <a:r>
              <a:rPr sz="1050" spc="7" baseline="27777" dirty="0">
                <a:cs typeface="Carlito"/>
              </a:rPr>
              <a:t>2</a:t>
            </a:r>
            <a:r>
              <a:rPr sz="1050" spc="150" baseline="27777" dirty="0">
                <a:cs typeface="Carlito"/>
              </a:rPr>
              <a:t> </a:t>
            </a:r>
            <a:r>
              <a:rPr sz="1100" spc="-10" dirty="0">
                <a:cs typeface="Arial"/>
              </a:rPr>
              <a:t>“Ampliado”</a:t>
            </a:r>
            <a:r>
              <a:rPr sz="1100" spc="-95" dirty="0">
                <a:cs typeface="Arial"/>
              </a:rPr>
              <a:t> </a:t>
            </a:r>
            <a:r>
              <a:rPr sz="1100" spc="-55" dirty="0">
                <a:cs typeface="Arial"/>
              </a:rPr>
              <a:t>y</a:t>
            </a:r>
            <a:r>
              <a:rPr sz="1100" spc="-45" dirty="0">
                <a:cs typeface="Arial"/>
              </a:rPr>
              <a:t> </a:t>
            </a:r>
            <a:r>
              <a:rPr sz="1100" spc="-15" dirty="0">
                <a:cs typeface="Arial"/>
              </a:rPr>
              <a:t>“Premium”</a:t>
            </a:r>
            <a:r>
              <a:rPr sz="1100" spc="-95" dirty="0">
                <a:cs typeface="Arial"/>
              </a:rPr>
              <a:t> </a:t>
            </a:r>
            <a:r>
              <a:rPr sz="1100" spc="-35" dirty="0">
                <a:cs typeface="Arial"/>
              </a:rPr>
              <a:t>no</a:t>
            </a:r>
            <a:r>
              <a:rPr sz="1100" spc="-55" dirty="0">
                <a:cs typeface="Arial"/>
              </a:rPr>
              <a:t> </a:t>
            </a:r>
            <a:r>
              <a:rPr sz="1100" spc="-40" dirty="0">
                <a:cs typeface="Arial"/>
              </a:rPr>
              <a:t>cuentan</a:t>
            </a:r>
            <a:r>
              <a:rPr sz="1100" spc="-80" dirty="0">
                <a:cs typeface="Arial"/>
              </a:rPr>
              <a:t> </a:t>
            </a:r>
            <a:r>
              <a:rPr sz="1100" spc="-50" dirty="0">
                <a:cs typeface="Arial"/>
              </a:rPr>
              <a:t>expresamente</a:t>
            </a:r>
            <a:r>
              <a:rPr sz="1100" spc="-85" dirty="0">
                <a:cs typeface="Arial"/>
              </a:rPr>
              <a:t> </a:t>
            </a:r>
            <a:r>
              <a:rPr sz="1100" spc="-50" dirty="0">
                <a:cs typeface="Arial"/>
              </a:rPr>
              <a:t>con</a:t>
            </a:r>
            <a:r>
              <a:rPr sz="1100" spc="-70" dirty="0">
                <a:cs typeface="Arial"/>
              </a:rPr>
              <a:t> “PT</a:t>
            </a:r>
            <a:r>
              <a:rPr sz="1100" spc="-75" dirty="0">
                <a:cs typeface="Arial"/>
              </a:rPr>
              <a:t> </a:t>
            </a:r>
            <a:r>
              <a:rPr sz="1100" spc="-35" dirty="0">
                <a:cs typeface="Arial"/>
              </a:rPr>
              <a:t>Vivienda”,</a:t>
            </a:r>
            <a:r>
              <a:rPr sz="1100" spc="-65" dirty="0">
                <a:cs typeface="Arial"/>
              </a:rPr>
              <a:t> </a:t>
            </a:r>
            <a:r>
              <a:rPr sz="1100" dirty="0">
                <a:cs typeface="Carlito"/>
              </a:rPr>
              <a:t>pero </a:t>
            </a:r>
            <a:r>
              <a:rPr sz="1100" spc="-5" dirty="0">
                <a:cs typeface="Carlito"/>
              </a:rPr>
              <a:t>sí </a:t>
            </a:r>
            <a:r>
              <a:rPr sz="1100" dirty="0">
                <a:cs typeface="Carlito"/>
              </a:rPr>
              <a:t>con</a:t>
            </a:r>
            <a:r>
              <a:rPr sz="1100" spc="-20" dirty="0">
                <a:cs typeface="Carlito"/>
              </a:rPr>
              <a:t> </a:t>
            </a:r>
            <a:r>
              <a:rPr sz="1100" spc="-5" dirty="0">
                <a:cs typeface="Carlito"/>
              </a:rPr>
              <a:t>una</a:t>
            </a:r>
            <a:r>
              <a:rPr sz="1100" spc="10" dirty="0">
                <a:cs typeface="Carlito"/>
              </a:rPr>
              <a:t> </a:t>
            </a:r>
            <a:r>
              <a:rPr sz="1100" dirty="0">
                <a:cs typeface="Carlito"/>
              </a:rPr>
              <a:t>versión</a:t>
            </a:r>
            <a:r>
              <a:rPr sz="1100" spc="-35" dirty="0">
                <a:cs typeface="Carlito"/>
              </a:rPr>
              <a:t> </a:t>
            </a:r>
            <a:r>
              <a:rPr sz="1100" dirty="0">
                <a:cs typeface="Carlito"/>
              </a:rPr>
              <a:t>más</a:t>
            </a:r>
            <a:r>
              <a:rPr sz="1100" spc="-20" dirty="0">
                <a:cs typeface="Carlito"/>
              </a:rPr>
              <a:t> </a:t>
            </a:r>
            <a:r>
              <a:rPr sz="1100" dirty="0">
                <a:cs typeface="Carlito"/>
              </a:rPr>
              <a:t>avanzada</a:t>
            </a:r>
            <a:r>
              <a:rPr sz="1100" spc="5" dirty="0">
                <a:cs typeface="Carlito"/>
              </a:rPr>
              <a:t> </a:t>
            </a:r>
            <a:r>
              <a:rPr sz="1100" spc="-90" dirty="0">
                <a:cs typeface="Arial"/>
              </a:rPr>
              <a:t>“PJ</a:t>
            </a:r>
            <a:r>
              <a:rPr sz="1100" spc="-70" dirty="0">
                <a:cs typeface="Arial"/>
              </a:rPr>
              <a:t> </a:t>
            </a:r>
            <a:r>
              <a:rPr sz="1100" spc="-15" dirty="0">
                <a:cs typeface="Arial"/>
              </a:rPr>
              <a:t>Integral”</a:t>
            </a:r>
            <a:endParaRPr sz="1100" dirty="0">
              <a:cs typeface="Arial"/>
            </a:endParaRPr>
          </a:p>
        </p:txBody>
      </p:sp>
      <p:pic>
        <p:nvPicPr>
          <p:cNvPr id="28" name="Picture 6" descr="Resultado de imagen de ir a inicio">
            <a:hlinkClick r:id="rId8" action="ppaction://hlinksldjump"/>
            <a:extLst>
              <a:ext uri="{FF2B5EF4-FFF2-40B4-BE49-F238E27FC236}">
                <a16:creationId xmlns:a16="http://schemas.microsoft.com/office/drawing/2014/main" id="{63E8037E-AFC8-4885-81D4-4CE58A43EE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30" name="Rectángulo 29">
            <a:extLst>
              <a:ext uri="{FF2B5EF4-FFF2-40B4-BE49-F238E27FC236}">
                <a16:creationId xmlns:a16="http://schemas.microsoft.com/office/drawing/2014/main" id="{8D244C2C-A8A1-4103-BEB9-55B18BEC0CCE}"/>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122510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esquinas redondeadas 24">
            <a:extLst>
              <a:ext uri="{FF2B5EF4-FFF2-40B4-BE49-F238E27FC236}">
                <a16:creationId xmlns:a16="http://schemas.microsoft.com/office/drawing/2014/main" id="{FA157D17-BA35-454A-B526-E52310AE014C}"/>
              </a:ext>
            </a:extLst>
          </p:cNvPr>
          <p:cNvSpPr/>
          <p:nvPr/>
        </p:nvSpPr>
        <p:spPr>
          <a:xfrm>
            <a:off x="2199992" y="134765"/>
            <a:ext cx="5426293" cy="41861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dirty="0">
                <a:solidFill>
                  <a:schemeClr val="bg1"/>
                </a:solidFill>
              </a:rPr>
              <a:t>PRESUPUESTO y  NO CONTRATACIÓN</a:t>
            </a:r>
          </a:p>
        </p:txBody>
      </p:sp>
      <p:sp>
        <p:nvSpPr>
          <p:cNvPr id="4" name="Rectángulo: esquinas redondeadas 3">
            <a:extLst>
              <a:ext uri="{FF2B5EF4-FFF2-40B4-BE49-F238E27FC236}">
                <a16:creationId xmlns:a16="http://schemas.microsoft.com/office/drawing/2014/main" id="{121D30DA-C038-4238-8A3C-055B528A8BB4}"/>
              </a:ext>
            </a:extLst>
          </p:cNvPr>
          <p:cNvSpPr/>
          <p:nvPr/>
        </p:nvSpPr>
        <p:spPr>
          <a:xfrm>
            <a:off x="135517" y="588442"/>
            <a:ext cx="11919461" cy="41861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Bef>
                <a:spcPts val="500"/>
              </a:spcBef>
              <a:spcAft>
                <a:spcPts val="1000"/>
              </a:spcAft>
            </a:pPr>
            <a:r>
              <a:rPr lang="es-ES" sz="12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Una vez informado al cliente de la modalidad de seguro que mejor se adapte a sus necesidades, pueden darse 3 posibilidades - </a:t>
            </a:r>
            <a:r>
              <a:rPr lang="es-ES" sz="1200" dirty="0">
                <a:solidFill>
                  <a:srgbClr val="FF0000"/>
                </a:solidFill>
              </a:rPr>
              <a:t>No se permite contratar con pasaporte</a:t>
            </a:r>
            <a:endParaRPr lang="es-ES" sz="12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17" name="Imagen 16">
            <a:extLst>
              <a:ext uri="{FF2B5EF4-FFF2-40B4-BE49-F238E27FC236}">
                <a16:creationId xmlns:a16="http://schemas.microsoft.com/office/drawing/2014/main" id="{FEA42A60-F31D-4CA1-9F8E-0349EFBB36F6}"/>
              </a:ext>
            </a:extLst>
          </p:cNvPr>
          <p:cNvPicPr>
            <a:picLocks noChangeAspect="1"/>
          </p:cNvPicPr>
          <p:nvPr/>
        </p:nvPicPr>
        <p:blipFill>
          <a:blip r:embed="rId3"/>
          <a:stretch>
            <a:fillRect/>
          </a:stretch>
        </p:blipFill>
        <p:spPr>
          <a:xfrm>
            <a:off x="136407" y="18106"/>
            <a:ext cx="1054469" cy="382357"/>
          </a:xfrm>
          <a:prstGeom prst="rect">
            <a:avLst/>
          </a:prstGeom>
        </p:spPr>
      </p:pic>
      <p:pic>
        <p:nvPicPr>
          <p:cNvPr id="21" name="0 Imagen">
            <a:hlinkClick r:id="rId4" action="ppaction://hlinksldjump"/>
            <a:extLst>
              <a:ext uri="{FF2B5EF4-FFF2-40B4-BE49-F238E27FC236}">
                <a16:creationId xmlns:a16="http://schemas.microsoft.com/office/drawing/2014/main" id="{9261DF3A-9D1E-4DF7-A3A5-66555700C8A3}"/>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pic>
        <p:nvPicPr>
          <p:cNvPr id="22" name="Picture 6" descr="Resultado de imagen de ir a inicio">
            <a:hlinkClick r:id="rId6" action="ppaction://hlinksldjump"/>
            <a:extLst>
              <a:ext uri="{FF2B5EF4-FFF2-40B4-BE49-F238E27FC236}">
                <a16:creationId xmlns:a16="http://schemas.microsoft.com/office/drawing/2014/main" id="{33875B06-6921-44C8-B3D1-E13B1E210C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n 22" descr="Imagen que contiene Texto&#10;&#10;Descripción generada automáticamente">
            <a:extLst>
              <a:ext uri="{FF2B5EF4-FFF2-40B4-BE49-F238E27FC236}">
                <a16:creationId xmlns:a16="http://schemas.microsoft.com/office/drawing/2014/main" id="{B32CEED4-9F79-4298-AA10-08D530E7D2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9695" y="31894"/>
            <a:ext cx="1408942" cy="453951"/>
          </a:xfrm>
          <a:prstGeom prst="rect">
            <a:avLst/>
          </a:prstGeom>
          <a:solidFill>
            <a:schemeClr val="bg1"/>
          </a:solidFill>
        </p:spPr>
      </p:pic>
      <p:sp>
        <p:nvSpPr>
          <p:cNvPr id="24" name="Rectángulo: esquinas redondeadas 23">
            <a:extLst>
              <a:ext uri="{FF2B5EF4-FFF2-40B4-BE49-F238E27FC236}">
                <a16:creationId xmlns:a16="http://schemas.microsoft.com/office/drawing/2014/main" id="{7DEB79B4-0749-4768-A11F-1CF944532D1F}"/>
              </a:ext>
            </a:extLst>
          </p:cNvPr>
          <p:cNvSpPr/>
          <p:nvPr/>
        </p:nvSpPr>
        <p:spPr>
          <a:xfrm>
            <a:off x="135517" y="4088805"/>
            <a:ext cx="11919461" cy="116866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marL="274638" lvl="0">
              <a:lnSpc>
                <a:spcPct val="107000"/>
              </a:lnSpc>
              <a:spcBef>
                <a:spcPts val="15"/>
              </a:spcBef>
              <a:tabLst>
                <a:tab pos="3547110" algn="l"/>
              </a:tabLst>
            </a:pPr>
            <a:r>
              <a:rPr lang="es-ES_tradnl" sz="1400" dirty="0">
                <a:solidFill>
                  <a:prstClr val="black"/>
                </a:solidFill>
                <a:latin typeface="Calibri" panose="020F0502020204030204" pitchFamily="34" charset="0"/>
                <a:ea typeface="Calibri" panose="020F0502020204030204" pitchFamily="34" charset="0"/>
                <a:cs typeface="Calibri" panose="020F0502020204030204" pitchFamily="34" charset="0"/>
              </a:rPr>
              <a:t>Si el cliente no quiere recibir presupuesto o descarta continuar con la contratación del seguro, tratar de capturar fecha vencimiento (ver </a:t>
            </a:r>
            <a:r>
              <a:rPr lang="es-ES_tradnl" sz="1400" dirty="0">
                <a:solidFill>
                  <a:prstClr val="black"/>
                </a:solidFill>
                <a:latin typeface="Calibri" panose="020F0502020204030204" pitchFamily="34" charset="0"/>
                <a:ea typeface="Calibri" panose="020F0502020204030204" pitchFamily="34" charset="0"/>
                <a:cs typeface="Calibri" panose="020F0502020204030204" pitchFamily="34" charset="0"/>
                <a:hlinkClick r:id="rId9" action="ppaction://hlinksldjump"/>
              </a:rPr>
              <a:t>operativa</a:t>
            </a:r>
            <a:r>
              <a:rPr lang="es-ES_tradnl" sz="1400" dirty="0">
                <a:solidFill>
                  <a:prstClr val="black"/>
                </a:solidFill>
                <a:latin typeface="Calibri" panose="020F0502020204030204" pitchFamily="34" charset="0"/>
                <a:ea typeface="Calibri" panose="020F0502020204030204" pitchFamily="34" charset="0"/>
                <a:cs typeface="Calibri" panose="020F0502020204030204" pitchFamily="34" charset="0"/>
              </a:rPr>
              <a:t> al respecto) y si no quiere despedida </a:t>
            </a:r>
            <a:r>
              <a:rPr lang="es-ES_tradnl" sz="1400" b="1" dirty="0">
                <a:solidFill>
                  <a:srgbClr val="5B9BD5"/>
                </a:solidFill>
                <a:latin typeface="Calibri" panose="020F0502020204030204" pitchFamily="34" charset="0"/>
                <a:ea typeface="Calibri" panose="020F0502020204030204" pitchFamily="34" charset="0"/>
                <a:cs typeface="Calibri" panose="020F0502020204030204" pitchFamily="34" charset="0"/>
              </a:rPr>
              <a:t>Agente</a:t>
            </a:r>
            <a:r>
              <a:rPr lang="es-ES_tradnl" sz="1400" b="1" i="1" dirty="0">
                <a:solidFill>
                  <a:srgbClr val="70AD47"/>
                </a:solidFill>
                <a:latin typeface="Calibri" panose="020F0502020204030204" pitchFamily="34" charset="0"/>
                <a:ea typeface="Calibri" panose="020F0502020204030204" pitchFamily="34" charset="0"/>
                <a:cs typeface="Calibri" panose="020F0502020204030204" pitchFamily="34" charset="0"/>
              </a:rPr>
              <a:t>: [Nombre cliente] muchas gracias por tu tiempo. Estaremos encantados de atenderte en el 900 22 22 66 para solucionarte cualquier duda que pueda surgirte. Buenos días /tardes. Que tengas un buen día.”</a:t>
            </a:r>
            <a:endParaRPr lang="es-ES" sz="1400"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marL="270510">
              <a:lnSpc>
                <a:spcPct val="115000"/>
              </a:lnSpc>
              <a:spcBef>
                <a:spcPts val="500"/>
              </a:spcBef>
              <a:spcAft>
                <a:spcPts val="1000"/>
              </a:spcAft>
            </a:pPr>
            <a:endParaRPr lang="es-ES" sz="1400" dirty="0"/>
          </a:p>
        </p:txBody>
      </p:sp>
      <p:sp>
        <p:nvSpPr>
          <p:cNvPr id="26" name="Rectángulo: esquinas redondeadas 25">
            <a:extLst>
              <a:ext uri="{FF2B5EF4-FFF2-40B4-BE49-F238E27FC236}">
                <a16:creationId xmlns:a16="http://schemas.microsoft.com/office/drawing/2014/main" id="{D9321D70-31EF-460C-B3AE-45EC89355112}"/>
              </a:ext>
            </a:extLst>
          </p:cNvPr>
          <p:cNvSpPr/>
          <p:nvPr/>
        </p:nvSpPr>
        <p:spPr>
          <a:xfrm>
            <a:off x="135517" y="1499773"/>
            <a:ext cx="11919461" cy="223247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marL="274638">
              <a:lnSpc>
                <a:spcPct val="107000"/>
              </a:lnSpc>
              <a:spcBef>
                <a:spcPts val="15"/>
              </a:spcBef>
              <a:tabLst>
                <a:tab pos="274638" algn="l"/>
                <a:tab pos="3546475" algn="l"/>
              </a:tabLst>
            </a:pPr>
            <a:r>
              <a:rPr lang="es-ES" sz="1400" b="1" i="1" u="sng" dirty="0">
                <a:solidFill>
                  <a:prstClr val="black"/>
                </a:solidFill>
                <a:latin typeface="Calibri" panose="020F0502020204030204" pitchFamily="34" charset="0"/>
                <a:ea typeface="Calibri" panose="020F0502020204030204" pitchFamily="34" charset="0"/>
                <a:cs typeface="Calibri" panose="020F0502020204030204" pitchFamily="34" charset="0"/>
              </a:rPr>
              <a:t>Importante</a:t>
            </a:r>
            <a:r>
              <a:rPr lang="es-ES" sz="1400" dirty="0">
                <a:solidFill>
                  <a:prstClr val="black"/>
                </a:solidFill>
                <a:latin typeface="Calibri" panose="020F0502020204030204" pitchFamily="34" charset="0"/>
                <a:ea typeface="Calibri" panose="020F0502020204030204" pitchFamily="34" charset="0"/>
                <a:cs typeface="Calibri" panose="020F0502020204030204" pitchFamily="34" charset="0"/>
              </a:rPr>
              <a:t>: una vez elegida la modalidad de seguro de hogar, forma de pago,… proponer al cliente enviarle el presupuesto por email. Si el cliente acepta, se le pedirán los datos solicitados en la ventana siguientes datos:</a:t>
            </a:r>
          </a:p>
          <a:p>
            <a:pPr marL="274638">
              <a:lnSpc>
                <a:spcPct val="107000"/>
              </a:lnSpc>
              <a:spcBef>
                <a:spcPts val="15"/>
              </a:spcBef>
              <a:tabLst>
                <a:tab pos="274638" algn="l"/>
                <a:tab pos="3546475" algn="l"/>
              </a:tabLst>
            </a:pPr>
            <a:r>
              <a:rPr lang="es-ES_tradnl" sz="1400" b="1" dirty="0">
                <a:solidFill>
                  <a:srgbClr val="5B9BD5"/>
                </a:solidFill>
                <a:latin typeface="Calibri" panose="020F0502020204030204" pitchFamily="34" charset="0"/>
                <a:ea typeface="Calibri" panose="020F0502020204030204" pitchFamily="34" charset="0"/>
                <a:cs typeface="Calibri" panose="020F0502020204030204" pitchFamily="34" charset="0"/>
              </a:rPr>
              <a:t>Agente</a:t>
            </a:r>
            <a:r>
              <a:rPr lang="es-ES" sz="1400" dirty="0">
                <a:solidFill>
                  <a:prstClr val="white"/>
                </a:solidFill>
                <a:latin typeface="Calibri" panose="020F0502020204030204" pitchFamily="34" charset="0"/>
                <a:ea typeface="YouYuan"/>
                <a:cs typeface="Calibri" panose="020F0502020204030204" pitchFamily="34" charset="0"/>
              </a:rPr>
              <a:t>: </a:t>
            </a:r>
            <a:r>
              <a:rPr lang="es-ES" sz="1400" b="1" i="1" dirty="0">
                <a:solidFill>
                  <a:srgbClr val="70AD47"/>
                </a:solidFill>
                <a:latin typeface="Calibri" panose="020F0502020204030204" pitchFamily="34" charset="0"/>
                <a:ea typeface="YouYuan"/>
                <a:cs typeface="Calibri" panose="020F0502020204030204" pitchFamily="34" charset="0"/>
              </a:rPr>
              <a:t>Para poder enviarte el presupuesto personalizado por correo electrónico a continuación te solicitaré tu nombre y apellidos, número de identificación fiscal (NIF/NIE), teléfono contacto y correo electrónico con la finalidad de gestionar el presupuesto solicitado. Trataremos estos datos conforme a nuestra política de privacidad, disponible en </a:t>
            </a:r>
            <a:r>
              <a:rPr lang="es-ES" sz="1400" b="1" i="1" dirty="0">
                <a:solidFill>
                  <a:srgbClr val="70AD47"/>
                </a:solidFill>
                <a:latin typeface="Calibri" panose="020F0502020204030204" pitchFamily="34" charset="0"/>
                <a:ea typeface="YouYuan"/>
                <a:cs typeface="Calibri" panose="020F0502020204030204" pitchFamily="34" charset="0"/>
                <a:hlinkClick r:id="rId10"/>
              </a:rPr>
              <a:t>www.telefonicaseguros.es/politica-de-privacidad/</a:t>
            </a:r>
            <a:endParaRPr lang="es-ES" sz="1400" b="1" i="1" dirty="0">
              <a:solidFill>
                <a:srgbClr val="70AD47"/>
              </a:solidFill>
              <a:latin typeface="Calibri" panose="020F0502020204030204" pitchFamily="34" charset="0"/>
              <a:ea typeface="YouYuan"/>
              <a:cs typeface="Calibri" panose="020F0502020204030204" pitchFamily="34" charset="0"/>
            </a:endParaRPr>
          </a:p>
          <a:p>
            <a:pPr marL="274638">
              <a:lnSpc>
                <a:spcPct val="107000"/>
              </a:lnSpc>
              <a:spcBef>
                <a:spcPts val="15"/>
              </a:spcBef>
              <a:tabLst>
                <a:tab pos="274638" algn="l"/>
                <a:tab pos="3546475" algn="l"/>
              </a:tabLst>
            </a:pPr>
            <a:endParaRPr lang="es-ES" sz="1400" b="1" i="1" dirty="0">
              <a:solidFill>
                <a:srgbClr val="70AD47"/>
              </a:solidFill>
              <a:latin typeface="Calibri" panose="020F0502020204030204" pitchFamily="34" charset="0"/>
              <a:ea typeface="YouYuan"/>
              <a:cs typeface="Calibri" panose="020F0502020204030204" pitchFamily="34" charset="0"/>
            </a:endParaRPr>
          </a:p>
          <a:p>
            <a:pPr marL="274638">
              <a:lnSpc>
                <a:spcPct val="107000"/>
              </a:lnSpc>
              <a:spcBef>
                <a:spcPts val="15"/>
              </a:spcBef>
              <a:buFont typeface="Arial" panose="020B0604020202020204" pitchFamily="34" charset="0"/>
              <a:buChar char="•"/>
              <a:tabLst>
                <a:tab pos="274638" algn="l"/>
                <a:tab pos="3546475" algn="l"/>
              </a:tabLst>
            </a:pPr>
            <a:r>
              <a:rPr lang="es-ES" sz="1400" dirty="0">
                <a:solidFill>
                  <a:prstClr val="black"/>
                </a:solidFill>
                <a:latin typeface="Calibri" panose="020F0502020204030204" pitchFamily="34" charset="0"/>
                <a:cs typeface="Calibri" panose="020F0502020204030204" pitchFamily="34" charset="0"/>
              </a:rPr>
              <a:t>Si el cliente los facilita enviar presupuesto y si no desea continuar con la contratación entonces despedida</a:t>
            </a:r>
          </a:p>
          <a:p>
            <a:pPr marL="274638">
              <a:lnSpc>
                <a:spcPct val="107000"/>
              </a:lnSpc>
              <a:spcBef>
                <a:spcPts val="15"/>
              </a:spcBef>
              <a:buFont typeface="Arial" panose="020B0604020202020204" pitchFamily="34" charset="0"/>
              <a:buChar char="•"/>
              <a:tabLst>
                <a:tab pos="274638" algn="l"/>
                <a:tab pos="3546475" algn="l"/>
              </a:tabLst>
            </a:pPr>
            <a:r>
              <a:rPr lang="es-ES" sz="1400" dirty="0">
                <a:solidFill>
                  <a:prstClr val="black"/>
                </a:solidFill>
                <a:latin typeface="Calibri" panose="020F0502020204030204" pitchFamily="34" charset="0"/>
                <a:cs typeface="Calibri" panose="020F0502020204030204" pitchFamily="34" charset="0"/>
              </a:rPr>
              <a:t>Si el cliente los facilita enviar presupuesto y desea continuar con la contratación entonces continuar el proceso</a:t>
            </a:r>
          </a:p>
          <a:p>
            <a:pPr marL="274638">
              <a:lnSpc>
                <a:spcPct val="107000"/>
              </a:lnSpc>
              <a:spcBef>
                <a:spcPts val="15"/>
              </a:spcBef>
              <a:buFont typeface="Arial" panose="020B0604020202020204" pitchFamily="34" charset="0"/>
              <a:buChar char="•"/>
              <a:tabLst>
                <a:tab pos="274638" algn="l"/>
                <a:tab pos="3546475" algn="l"/>
              </a:tabLst>
            </a:pPr>
            <a:r>
              <a:rPr lang="es-ES" sz="1400" dirty="0">
                <a:solidFill>
                  <a:prstClr val="black"/>
                </a:solidFill>
                <a:latin typeface="Calibri" panose="020F0502020204030204" pitchFamily="34" charset="0"/>
                <a:cs typeface="Calibri" panose="020F0502020204030204" pitchFamily="34" charset="0"/>
              </a:rPr>
              <a:t>Si no quiere facilitarlos no se insistirá y si no desea continuar con la contratación entonces despedida</a:t>
            </a:r>
          </a:p>
          <a:p>
            <a:pPr marL="457200">
              <a:lnSpc>
                <a:spcPct val="107000"/>
              </a:lnSpc>
              <a:spcBef>
                <a:spcPts val="15"/>
              </a:spcBef>
              <a:tabLst>
                <a:tab pos="3547110" algn="l"/>
              </a:tabLst>
            </a:pPr>
            <a:endParaRPr lang="es-ES" sz="1400"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marL="270510">
              <a:lnSpc>
                <a:spcPct val="115000"/>
              </a:lnSpc>
              <a:spcBef>
                <a:spcPts val="500"/>
              </a:spcBef>
              <a:spcAft>
                <a:spcPts val="1000"/>
              </a:spcAft>
            </a:pPr>
            <a:endParaRPr lang="es-ES" sz="1400" dirty="0"/>
          </a:p>
        </p:txBody>
      </p:sp>
      <p:sp>
        <p:nvSpPr>
          <p:cNvPr id="27" name="Rectángulo: esquinas redondeadas 26">
            <a:extLst>
              <a:ext uri="{FF2B5EF4-FFF2-40B4-BE49-F238E27FC236}">
                <a16:creationId xmlns:a16="http://schemas.microsoft.com/office/drawing/2014/main" id="{F8FE8337-4755-4E63-BAA0-4F25E4F8BD44}"/>
              </a:ext>
            </a:extLst>
          </p:cNvPr>
          <p:cNvSpPr/>
          <p:nvPr/>
        </p:nvSpPr>
        <p:spPr>
          <a:xfrm>
            <a:off x="536656" y="1222709"/>
            <a:ext cx="3025694" cy="37312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chemeClr val="tx1"/>
                </a:solidFill>
              </a:rPr>
              <a:t>Envío presupuesto</a:t>
            </a:r>
          </a:p>
        </p:txBody>
      </p:sp>
      <p:sp>
        <p:nvSpPr>
          <p:cNvPr id="28" name="Rectángulo: esquinas redondeadas 27">
            <a:extLst>
              <a:ext uri="{FF2B5EF4-FFF2-40B4-BE49-F238E27FC236}">
                <a16:creationId xmlns:a16="http://schemas.microsoft.com/office/drawing/2014/main" id="{39AC5D73-C6C2-494A-A96E-ECFF51B1E02F}"/>
              </a:ext>
            </a:extLst>
          </p:cNvPr>
          <p:cNvSpPr/>
          <p:nvPr/>
        </p:nvSpPr>
        <p:spPr>
          <a:xfrm>
            <a:off x="438452" y="3827287"/>
            <a:ext cx="5866662" cy="33900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chemeClr val="tx1"/>
                </a:solidFill>
              </a:rPr>
              <a:t>Cliente no quiere presupuesto y descarta continuar la contratación</a:t>
            </a:r>
          </a:p>
        </p:txBody>
      </p:sp>
      <p:sp>
        <p:nvSpPr>
          <p:cNvPr id="29" name="Rectángulo: esquinas redondeadas 28">
            <a:extLst>
              <a:ext uri="{FF2B5EF4-FFF2-40B4-BE49-F238E27FC236}">
                <a16:creationId xmlns:a16="http://schemas.microsoft.com/office/drawing/2014/main" id="{DB697624-7AF6-4768-9877-E1887E3A74BD}"/>
              </a:ext>
            </a:extLst>
          </p:cNvPr>
          <p:cNvSpPr/>
          <p:nvPr/>
        </p:nvSpPr>
        <p:spPr>
          <a:xfrm>
            <a:off x="135517" y="5633738"/>
            <a:ext cx="11919461" cy="78821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marL="274638">
              <a:lnSpc>
                <a:spcPct val="107000"/>
              </a:lnSpc>
              <a:spcBef>
                <a:spcPts val="15"/>
              </a:spcBef>
              <a:tabLst>
                <a:tab pos="274638" algn="l"/>
                <a:tab pos="3546475" algn="l"/>
              </a:tabLst>
            </a:pPr>
            <a:endParaRPr lang="es-ES" sz="1400" b="1" i="1" u="sng" dirty="0">
              <a:solidFill>
                <a:prstClr val="black"/>
              </a:solidFill>
              <a:latin typeface="Calibri" panose="020F0502020204030204" pitchFamily="34" charset="0"/>
              <a:cs typeface="Calibri" panose="020F0502020204030204" pitchFamily="34" charset="0"/>
            </a:endParaRPr>
          </a:p>
          <a:p>
            <a:pPr marL="274638">
              <a:lnSpc>
                <a:spcPct val="107000"/>
              </a:lnSpc>
              <a:spcBef>
                <a:spcPts val="15"/>
              </a:spcBef>
              <a:tabLst>
                <a:tab pos="274638" algn="l"/>
                <a:tab pos="3546475" algn="l"/>
              </a:tabLst>
            </a:pPr>
            <a:r>
              <a:rPr lang="es-ES" sz="1400" dirty="0">
                <a:solidFill>
                  <a:schemeClr val="tx1"/>
                </a:solidFill>
                <a:latin typeface="Calibri" panose="020F0502020204030204" pitchFamily="34" charset="0"/>
                <a:ea typeface="Calibri" panose="020F0502020204030204" pitchFamily="34" charset="0"/>
                <a:cs typeface="Times New Roman" panose="02020603050405020304" pitchFamily="18" charset="0"/>
              </a:rPr>
              <a:t>No le hagas preguntas abiertas porque le das la opción a que te diga que no y seguir el procedimiento indicado a continuación</a:t>
            </a:r>
            <a:endParaRPr lang="es-ES" sz="1400"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marL="270510">
              <a:lnSpc>
                <a:spcPct val="115000"/>
              </a:lnSpc>
              <a:spcBef>
                <a:spcPts val="500"/>
              </a:spcBef>
              <a:spcAft>
                <a:spcPts val="1000"/>
              </a:spcAft>
            </a:pPr>
            <a:endParaRPr lang="es-ES" sz="1400" dirty="0"/>
          </a:p>
        </p:txBody>
      </p:sp>
      <p:sp>
        <p:nvSpPr>
          <p:cNvPr id="30" name="Rectángulo: esquinas redondeadas 29">
            <a:extLst>
              <a:ext uri="{FF2B5EF4-FFF2-40B4-BE49-F238E27FC236}">
                <a16:creationId xmlns:a16="http://schemas.microsoft.com/office/drawing/2014/main" id="{88C043D2-03D5-48A6-BEEC-EC68B7BD5731}"/>
              </a:ext>
            </a:extLst>
          </p:cNvPr>
          <p:cNvSpPr/>
          <p:nvPr/>
        </p:nvSpPr>
        <p:spPr>
          <a:xfrm>
            <a:off x="536656" y="5356674"/>
            <a:ext cx="3463844" cy="37312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chemeClr val="tx1"/>
                </a:solidFill>
              </a:rPr>
              <a:t>El cliente quiere contratar - Contratación</a:t>
            </a:r>
          </a:p>
        </p:txBody>
      </p:sp>
      <p:sp>
        <p:nvSpPr>
          <p:cNvPr id="32" name="Botón de acción: ir hacia atrás o anterior 31">
            <a:hlinkClick r:id="" action="ppaction://hlinkshowjump?jump=previousslide" highlightClick="1"/>
            <a:extLst>
              <a:ext uri="{FF2B5EF4-FFF2-40B4-BE49-F238E27FC236}">
                <a16:creationId xmlns:a16="http://schemas.microsoft.com/office/drawing/2014/main" id="{FC917C9A-DE7C-4A95-874C-35E8AF046B27}"/>
              </a:ext>
            </a:extLst>
          </p:cNvPr>
          <p:cNvSpPr/>
          <p:nvPr/>
        </p:nvSpPr>
        <p:spPr>
          <a:xfrm>
            <a:off x="452205" y="6607441"/>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Botón de acción: ir hacia delante o siguiente 32">
            <a:hlinkClick r:id="" action="ppaction://hlinkshowjump?jump=nextslide" highlightClick="1"/>
            <a:extLst>
              <a:ext uri="{FF2B5EF4-FFF2-40B4-BE49-F238E27FC236}">
                <a16:creationId xmlns:a16="http://schemas.microsoft.com/office/drawing/2014/main" id="{9BC6B241-38EC-44B5-B0E1-58FB90C1A278}"/>
              </a:ext>
            </a:extLst>
          </p:cNvPr>
          <p:cNvSpPr/>
          <p:nvPr/>
        </p:nvSpPr>
        <p:spPr>
          <a:xfrm>
            <a:off x="11488567" y="6589384"/>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CuadroTexto 33">
            <a:extLst>
              <a:ext uri="{FF2B5EF4-FFF2-40B4-BE49-F238E27FC236}">
                <a16:creationId xmlns:a16="http://schemas.microsoft.com/office/drawing/2014/main" id="{11C203D5-5B3E-4254-97C1-8B7EA135DD72}"/>
              </a:ext>
            </a:extLst>
          </p:cNvPr>
          <p:cNvSpPr txBox="1"/>
          <p:nvPr/>
        </p:nvSpPr>
        <p:spPr>
          <a:xfrm>
            <a:off x="3739046" y="6398112"/>
            <a:ext cx="3538368" cy="400110"/>
          </a:xfrm>
          <a:prstGeom prst="rect">
            <a:avLst/>
          </a:prstGeom>
          <a:noFill/>
        </p:spPr>
        <p:txBody>
          <a:bodyPr wrap="square" rtlCol="0">
            <a:spAutoFit/>
          </a:bodyPr>
          <a:lstStyle/>
          <a:p>
            <a:r>
              <a:rPr lang="es-ES" sz="2000" b="1" dirty="0">
                <a:solidFill>
                  <a:srgbClr val="FF0000"/>
                </a:solidFill>
              </a:rPr>
              <a:t>Pendiente operativa tiendas</a:t>
            </a:r>
          </a:p>
        </p:txBody>
      </p:sp>
      <p:sp>
        <p:nvSpPr>
          <p:cNvPr id="18" name="Rectángulo 17">
            <a:extLst>
              <a:ext uri="{FF2B5EF4-FFF2-40B4-BE49-F238E27FC236}">
                <a16:creationId xmlns:a16="http://schemas.microsoft.com/office/drawing/2014/main" id="{00D659F0-72AA-42DA-8DA3-AB7A5841A5E0}"/>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806724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esquinas redondeadas 31">
            <a:extLst>
              <a:ext uri="{FF2B5EF4-FFF2-40B4-BE49-F238E27FC236}">
                <a16:creationId xmlns:a16="http://schemas.microsoft.com/office/drawing/2014/main" id="{C90AF457-760E-4286-9D8B-F97F066B47D2}"/>
              </a:ext>
            </a:extLst>
          </p:cNvPr>
          <p:cNvSpPr/>
          <p:nvPr/>
        </p:nvSpPr>
        <p:spPr>
          <a:xfrm>
            <a:off x="98871" y="3260826"/>
            <a:ext cx="11950253" cy="340210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108000" rtlCol="0" anchor="t" anchorCtr="0"/>
          <a:lstStyle/>
          <a:p>
            <a:pPr marL="182563">
              <a:lnSpc>
                <a:spcPct val="107000"/>
              </a:lnSpc>
            </a:pPr>
            <a:r>
              <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rPr>
              <a:t>Cumplimentar los datos necesarios para la contratación. Sin datos bancarios no se puede contratar, informar nos puede llamar en otro momento para la contratación. </a:t>
            </a:r>
          </a:p>
          <a:p>
            <a:pPr marL="182563">
              <a:lnSpc>
                <a:spcPct val="107000"/>
              </a:lnSpc>
            </a:pPr>
            <a:r>
              <a:rPr lang="es-ES_tradnl" sz="1200" b="1" dirty="0">
                <a:solidFill>
                  <a:prstClr val="black"/>
                </a:solidFill>
                <a:latin typeface="Calibri" panose="020F0502020204030204" pitchFamily="34" charset="0"/>
                <a:ea typeface="Calibri" panose="020F0502020204030204" pitchFamily="34" charset="0"/>
                <a:cs typeface="Calibri" panose="020F0502020204030204" pitchFamily="34" charset="0"/>
              </a:rPr>
              <a:t>Importante</a:t>
            </a:r>
            <a:r>
              <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rPr>
              <a:t>: Si no tiene los datos bancarios, sondear si es cliente Movistar y proponerle sea la misma cuenta bancaria con la que paga Movistar, para lo que hay que seguir los siguientes pasos:</a:t>
            </a:r>
          </a:p>
          <a:p>
            <a:pPr marL="182563">
              <a:lnSpc>
                <a:spcPct val="107000"/>
              </a:lnSpc>
            </a:pPr>
            <a:endPar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182563" lvl="2"/>
            <a:r>
              <a:rPr lang="es-ES" sz="1200" b="1" dirty="0">
                <a:solidFill>
                  <a:srgbClr val="4472C4"/>
                </a:solidFill>
                <a:latin typeface="Calibri" panose="020F0502020204030204" pitchFamily="34" charset="0"/>
                <a:cs typeface="Calibri" panose="020F0502020204030204" pitchFamily="34" charset="0"/>
              </a:rPr>
              <a:t>Agente</a:t>
            </a:r>
            <a:r>
              <a:rPr lang="es-ES" sz="1200" dirty="0">
                <a:solidFill>
                  <a:prstClr val="black"/>
                </a:solidFill>
              </a:rPr>
              <a:t>: </a:t>
            </a:r>
            <a:r>
              <a:rPr lang="es-ES" sz="1200" b="1" i="1" dirty="0">
                <a:solidFill>
                  <a:srgbClr val="70AD47"/>
                </a:solidFill>
                <a:latin typeface="Calibri" panose="020F0502020204030204" pitchFamily="34" charset="0"/>
                <a:cs typeface="Calibri" panose="020F0502020204030204" pitchFamily="34" charset="0"/>
              </a:rPr>
              <a:t>[nombre] eres cliente Movistar?</a:t>
            </a:r>
          </a:p>
          <a:p>
            <a:pPr marL="354013" lvl="2" indent="-171450">
              <a:buFont typeface="Arial" panose="020B0604020202020204" pitchFamily="34" charset="0"/>
              <a:buChar char="•"/>
            </a:pPr>
            <a:r>
              <a:rPr lang="es-ES" sz="1200" dirty="0">
                <a:solidFill>
                  <a:prstClr val="black"/>
                </a:solidFill>
              </a:rPr>
              <a:t>Si no lo es, no se puede acceder.  Si no hay datos bancarios, despedida</a:t>
            </a:r>
          </a:p>
          <a:p>
            <a:pPr marL="354013" lvl="2" indent="-171450">
              <a:buFont typeface="Arial" panose="020B0604020202020204" pitchFamily="34" charset="0"/>
              <a:buChar char="•"/>
            </a:pPr>
            <a:r>
              <a:rPr lang="es-ES" sz="1200" dirty="0">
                <a:solidFill>
                  <a:prstClr val="black"/>
                </a:solidFill>
              </a:rPr>
              <a:t>Si, pero no esta a mi nombre, no se puede acceder por protección de datos y además el tomador del seguro hogar debe ser la persona que llama. Si no hay datos bancarios, despedida</a:t>
            </a:r>
          </a:p>
          <a:p>
            <a:pPr marL="365125" lvl="2" indent="-182563">
              <a:buFont typeface="Arial" panose="020B0604020202020204" pitchFamily="34" charset="0"/>
              <a:buChar char="•"/>
            </a:pPr>
            <a:r>
              <a:rPr lang="es-ES" sz="1200" dirty="0">
                <a:solidFill>
                  <a:prstClr val="black"/>
                </a:solidFill>
              </a:rPr>
              <a:t>Si, y esta a mi nombre. Entonces </a:t>
            </a:r>
            <a:r>
              <a:rPr lang="es-ES" sz="1200" b="1" dirty="0">
                <a:solidFill>
                  <a:srgbClr val="4472C4"/>
                </a:solidFill>
                <a:latin typeface="Calibri" panose="020F0502020204030204" pitchFamily="34" charset="0"/>
                <a:cs typeface="Calibri" panose="020F0502020204030204" pitchFamily="34" charset="0"/>
              </a:rPr>
              <a:t>Agente</a:t>
            </a:r>
            <a:r>
              <a:rPr lang="es-ES" sz="1200" dirty="0">
                <a:solidFill>
                  <a:prstClr val="black"/>
                </a:solidFill>
              </a:rPr>
              <a:t>: </a:t>
            </a:r>
            <a:r>
              <a:rPr lang="es-ES" sz="1200" b="1" i="1" dirty="0">
                <a:solidFill>
                  <a:srgbClr val="70AD47"/>
                </a:solidFill>
                <a:latin typeface="Calibri" panose="020F0502020204030204" pitchFamily="34" charset="0"/>
                <a:cs typeface="Calibri" panose="020F0502020204030204" pitchFamily="34" charset="0"/>
              </a:rPr>
              <a:t>para poder acceder a consultar tus datos como cliente Movistar (nombre y apellidos, cuenta bancaria )  necesito me facilites tu código identificación fiscal (</a:t>
            </a:r>
            <a:r>
              <a:rPr lang="es-ES" sz="1200" b="1" i="1" dirty="0" err="1">
                <a:solidFill>
                  <a:srgbClr val="70AD47"/>
                </a:solidFill>
                <a:latin typeface="Calibri" panose="020F0502020204030204" pitchFamily="34" charset="0"/>
                <a:cs typeface="Calibri" panose="020F0502020204030204" pitchFamily="34" charset="0"/>
              </a:rPr>
              <a:t>dni</a:t>
            </a:r>
            <a:r>
              <a:rPr lang="es-ES" sz="1200" b="1" i="1" dirty="0">
                <a:solidFill>
                  <a:srgbClr val="70AD47"/>
                </a:solidFill>
                <a:latin typeface="Calibri" panose="020F0502020204030204" pitchFamily="34" charset="0"/>
                <a:cs typeface="Calibri" panose="020F0502020204030204" pitchFamily="34" charset="0"/>
              </a:rPr>
              <a:t>/nie…) y nos des tu consentimiento para poder acceder a consultar los datos indicados como cliente Movistar. Das tu consentimiento?</a:t>
            </a:r>
          </a:p>
          <a:p>
            <a:pPr marL="182563" lvl="2"/>
            <a:r>
              <a:rPr lang="es-ES" sz="1200" dirty="0">
                <a:solidFill>
                  <a:prstClr val="black"/>
                </a:solidFill>
              </a:rPr>
              <a:t> </a:t>
            </a:r>
          </a:p>
          <a:p>
            <a:pPr marL="811213" lvl="4" indent="-171450">
              <a:buFont typeface="Courier New" panose="02070309020205020404" pitchFamily="49" charset="0"/>
              <a:buChar char="o"/>
            </a:pPr>
            <a:r>
              <a:rPr lang="es-ES" sz="1200" dirty="0">
                <a:solidFill>
                  <a:prstClr val="black"/>
                </a:solidFill>
              </a:rPr>
              <a:t>No, no acceder y si no hay datos bancarios, despedida</a:t>
            </a:r>
          </a:p>
          <a:p>
            <a:pPr marL="811213" lvl="4" indent="-171450">
              <a:buFont typeface="Courier New" panose="02070309020205020404" pitchFamily="49" charset="0"/>
              <a:buChar char="o"/>
            </a:pPr>
            <a:r>
              <a:rPr lang="es-ES" sz="1200" dirty="0">
                <a:solidFill>
                  <a:prstClr val="black"/>
                </a:solidFill>
              </a:rPr>
              <a:t>Si: </a:t>
            </a:r>
            <a:r>
              <a:rPr lang="es-ES" sz="1200" b="1" dirty="0">
                <a:solidFill>
                  <a:srgbClr val="4472C4"/>
                </a:solidFill>
                <a:latin typeface="Calibri" panose="020F0502020204030204" pitchFamily="34" charset="0"/>
                <a:cs typeface="Calibri" panose="020F0502020204030204" pitchFamily="34" charset="0"/>
              </a:rPr>
              <a:t>Agente</a:t>
            </a:r>
            <a:r>
              <a:rPr lang="es-ES" sz="1200" dirty="0">
                <a:solidFill>
                  <a:prstClr val="black"/>
                </a:solidFill>
              </a:rPr>
              <a:t>: </a:t>
            </a:r>
            <a:r>
              <a:rPr lang="es-ES" sz="1200" b="1" i="1" dirty="0">
                <a:solidFill>
                  <a:srgbClr val="70AD47"/>
                </a:solidFill>
                <a:latin typeface="Calibri" panose="020F0502020204030204" pitchFamily="34" charset="0"/>
                <a:cs typeface="Calibri" panose="020F0502020204030204" pitchFamily="34" charset="0"/>
              </a:rPr>
              <a:t>muchas gracias, un momento mientras accedo a consultar la información como cliente Movistar</a:t>
            </a:r>
            <a:r>
              <a:rPr lang="es-ES" sz="1200" b="1" i="1" dirty="0">
                <a:solidFill>
                  <a:prstClr val="black"/>
                </a:solidFill>
              </a:rPr>
              <a:t>. </a:t>
            </a:r>
            <a:r>
              <a:rPr lang="es-ES" sz="1200" dirty="0">
                <a:solidFill>
                  <a:prstClr val="black"/>
                </a:solidFill>
              </a:rPr>
              <a:t>El agente informará de la cuenta a utilizar en la contratación del seguro y se continuará con el proceso.</a:t>
            </a:r>
          </a:p>
          <a:p>
            <a:pPr marL="182563" lvl="1"/>
            <a:r>
              <a:rPr lang="es-ES" sz="1000" dirty="0">
                <a:solidFill>
                  <a:prstClr val="black"/>
                </a:solidFill>
              </a:rPr>
              <a:t> </a:t>
            </a:r>
          </a:p>
          <a:p>
            <a:pPr marL="270510">
              <a:lnSpc>
                <a:spcPct val="115000"/>
              </a:lnSpc>
              <a:spcBef>
                <a:spcPts val="500"/>
              </a:spcBef>
              <a:spcAft>
                <a:spcPts val="1000"/>
              </a:spcAft>
            </a:pPr>
            <a:endParaRPr lang="es-ES" sz="1200" dirty="0"/>
          </a:p>
        </p:txBody>
      </p:sp>
      <p:sp>
        <p:nvSpPr>
          <p:cNvPr id="25" name="Rectángulo: esquinas redondeadas 24">
            <a:extLst>
              <a:ext uri="{FF2B5EF4-FFF2-40B4-BE49-F238E27FC236}">
                <a16:creationId xmlns:a16="http://schemas.microsoft.com/office/drawing/2014/main" id="{FA157D17-BA35-454A-B526-E52310AE014C}"/>
              </a:ext>
            </a:extLst>
          </p:cNvPr>
          <p:cNvSpPr/>
          <p:nvPr/>
        </p:nvSpPr>
        <p:spPr>
          <a:xfrm>
            <a:off x="2199992" y="134765"/>
            <a:ext cx="5426293" cy="41861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dirty="0">
                <a:solidFill>
                  <a:schemeClr val="bg1"/>
                </a:solidFill>
              </a:rPr>
              <a:t>CONTRATACIÓN</a:t>
            </a:r>
          </a:p>
        </p:txBody>
      </p:sp>
      <p:pic>
        <p:nvPicPr>
          <p:cNvPr id="17" name="Imagen 16">
            <a:extLst>
              <a:ext uri="{FF2B5EF4-FFF2-40B4-BE49-F238E27FC236}">
                <a16:creationId xmlns:a16="http://schemas.microsoft.com/office/drawing/2014/main" id="{FEA42A60-F31D-4CA1-9F8E-0349EFBB36F6}"/>
              </a:ext>
            </a:extLst>
          </p:cNvPr>
          <p:cNvPicPr>
            <a:picLocks noChangeAspect="1"/>
          </p:cNvPicPr>
          <p:nvPr/>
        </p:nvPicPr>
        <p:blipFill>
          <a:blip r:embed="rId3"/>
          <a:stretch>
            <a:fillRect/>
          </a:stretch>
        </p:blipFill>
        <p:spPr>
          <a:xfrm>
            <a:off x="136407" y="18106"/>
            <a:ext cx="1054469" cy="382357"/>
          </a:xfrm>
          <a:prstGeom prst="rect">
            <a:avLst/>
          </a:prstGeom>
        </p:spPr>
      </p:pic>
      <p:pic>
        <p:nvPicPr>
          <p:cNvPr id="21" name="0 Imagen">
            <a:hlinkClick r:id="rId4" action="ppaction://hlinksldjump"/>
            <a:extLst>
              <a:ext uri="{FF2B5EF4-FFF2-40B4-BE49-F238E27FC236}">
                <a16:creationId xmlns:a16="http://schemas.microsoft.com/office/drawing/2014/main" id="{9261DF3A-9D1E-4DF7-A3A5-66555700C8A3}"/>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pic>
        <p:nvPicPr>
          <p:cNvPr id="22" name="Picture 6" descr="Resultado de imagen de ir a inicio">
            <a:hlinkClick r:id="rId6" action="ppaction://hlinksldjump"/>
            <a:extLst>
              <a:ext uri="{FF2B5EF4-FFF2-40B4-BE49-F238E27FC236}">
                <a16:creationId xmlns:a16="http://schemas.microsoft.com/office/drawing/2014/main" id="{33875B06-6921-44C8-B3D1-E13B1E210C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n 22" descr="Imagen que contiene Texto&#10;&#10;Descripción generada automáticamente">
            <a:extLst>
              <a:ext uri="{FF2B5EF4-FFF2-40B4-BE49-F238E27FC236}">
                <a16:creationId xmlns:a16="http://schemas.microsoft.com/office/drawing/2014/main" id="{B32CEED4-9F79-4298-AA10-08D530E7D2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9695" y="31894"/>
            <a:ext cx="1408942" cy="453951"/>
          </a:xfrm>
          <a:prstGeom prst="rect">
            <a:avLst/>
          </a:prstGeom>
          <a:solidFill>
            <a:schemeClr val="bg1"/>
          </a:solidFill>
        </p:spPr>
      </p:pic>
      <p:sp>
        <p:nvSpPr>
          <p:cNvPr id="27" name="Botón de acción: ir hacia atrás o anterior 26">
            <a:hlinkClick r:id="" action="ppaction://hlinkshowjump?jump=previousslide" highlightClick="1"/>
            <a:extLst>
              <a:ext uri="{FF2B5EF4-FFF2-40B4-BE49-F238E27FC236}">
                <a16:creationId xmlns:a16="http://schemas.microsoft.com/office/drawing/2014/main" id="{3677345A-7570-4944-AEFC-DEC453AD4435}"/>
              </a:ext>
            </a:extLst>
          </p:cNvPr>
          <p:cNvSpPr/>
          <p:nvPr/>
        </p:nvSpPr>
        <p:spPr>
          <a:xfrm>
            <a:off x="109781" y="6557065"/>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dirty="0"/>
          </a:p>
        </p:txBody>
      </p:sp>
      <p:sp>
        <p:nvSpPr>
          <p:cNvPr id="28" name="CuadroTexto 27">
            <a:extLst>
              <a:ext uri="{FF2B5EF4-FFF2-40B4-BE49-F238E27FC236}">
                <a16:creationId xmlns:a16="http://schemas.microsoft.com/office/drawing/2014/main" id="{B7FB0170-2DAD-47DA-9BE4-2574FCA1DC71}"/>
              </a:ext>
            </a:extLst>
          </p:cNvPr>
          <p:cNvSpPr txBox="1"/>
          <p:nvPr/>
        </p:nvSpPr>
        <p:spPr>
          <a:xfrm>
            <a:off x="3748878" y="6561658"/>
            <a:ext cx="3538368" cy="400110"/>
          </a:xfrm>
          <a:prstGeom prst="rect">
            <a:avLst/>
          </a:prstGeom>
          <a:noFill/>
        </p:spPr>
        <p:txBody>
          <a:bodyPr wrap="square" rtlCol="0">
            <a:spAutoFit/>
          </a:bodyPr>
          <a:lstStyle/>
          <a:p>
            <a:r>
              <a:rPr lang="es-ES" sz="2000" b="1" dirty="0">
                <a:solidFill>
                  <a:srgbClr val="FF0000"/>
                </a:solidFill>
              </a:rPr>
              <a:t>Pendiente operativa tiendas</a:t>
            </a:r>
          </a:p>
        </p:txBody>
      </p:sp>
      <p:sp>
        <p:nvSpPr>
          <p:cNvPr id="18" name="Rectángulo 17">
            <a:extLst>
              <a:ext uri="{FF2B5EF4-FFF2-40B4-BE49-F238E27FC236}">
                <a16:creationId xmlns:a16="http://schemas.microsoft.com/office/drawing/2014/main" id="{28FA1742-DE23-4D14-A9D0-9DE21657B2F0}"/>
              </a:ext>
            </a:extLst>
          </p:cNvPr>
          <p:cNvSpPr/>
          <p:nvPr/>
        </p:nvSpPr>
        <p:spPr>
          <a:xfrm>
            <a:off x="6959686" y="285359"/>
            <a:ext cx="450764" cy="246221"/>
          </a:xfrm>
          <a:prstGeom prst="rect">
            <a:avLst/>
          </a:prstGeom>
        </p:spPr>
        <p:txBody>
          <a:bodyPr wrap="none">
            <a:spAutoFit/>
          </a:bodyPr>
          <a:lstStyle/>
          <a:p>
            <a:r>
              <a:rPr lang="es-ES" sz="1000" b="1" dirty="0">
                <a:solidFill>
                  <a:schemeClr val="bg1"/>
                </a:solidFill>
              </a:rPr>
              <a:t>(1/2)</a:t>
            </a:r>
            <a:endParaRPr lang="es-ES" sz="1000" dirty="0"/>
          </a:p>
        </p:txBody>
      </p:sp>
      <p:sp>
        <p:nvSpPr>
          <p:cNvPr id="19" name="Rectángulo: esquinas redondeadas 18">
            <a:extLst>
              <a:ext uri="{FF2B5EF4-FFF2-40B4-BE49-F238E27FC236}">
                <a16:creationId xmlns:a16="http://schemas.microsoft.com/office/drawing/2014/main" id="{A99C4B4A-FAB5-493E-9448-674089F4EBF5}"/>
              </a:ext>
            </a:extLst>
          </p:cNvPr>
          <p:cNvSpPr/>
          <p:nvPr/>
        </p:nvSpPr>
        <p:spPr>
          <a:xfrm>
            <a:off x="98871" y="908238"/>
            <a:ext cx="9222329" cy="174312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108000" rtlCol="0" anchor="t" anchorCtr="0"/>
          <a:lstStyle/>
          <a:p>
            <a:pPr marL="182563">
              <a:lnSpc>
                <a:spcPct val="107000"/>
              </a:lnSpc>
            </a:pPr>
            <a:r>
              <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rPr>
              <a:t>Si el cliente quiere continuar con la contratación, pasar a cumplimentar los datos del tomador solicitados, siendo necesario nos </a:t>
            </a:r>
            <a:r>
              <a:rPr lang="es-ES_tradnl" sz="1200" b="1" dirty="0">
                <a:solidFill>
                  <a:prstClr val="black"/>
                </a:solidFill>
                <a:latin typeface="Calibri" panose="020F0502020204030204" pitchFamily="34" charset="0"/>
                <a:ea typeface="Calibri" panose="020F0502020204030204" pitchFamily="34" charset="0"/>
                <a:cs typeface="Calibri" panose="020F0502020204030204" pitchFamily="34" charset="0"/>
              </a:rPr>
              <a:t>facilite</a:t>
            </a:r>
            <a:r>
              <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rPr>
              <a:t> su </a:t>
            </a:r>
            <a:r>
              <a:rPr lang="es-ES_tradnl" sz="1200" b="1" dirty="0">
                <a:solidFill>
                  <a:prstClr val="black"/>
                </a:solidFill>
                <a:latin typeface="Calibri" panose="020F0502020204030204" pitchFamily="34" charset="0"/>
                <a:ea typeface="Calibri" panose="020F0502020204030204" pitchFamily="34" charset="0"/>
                <a:cs typeface="Calibri" panose="020F0502020204030204" pitchFamily="34" charset="0"/>
              </a:rPr>
              <a:t>correo electrónico </a:t>
            </a:r>
            <a:r>
              <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rPr>
              <a:t>para poder enviarle la póliza de seguro</a:t>
            </a:r>
            <a:endParaRPr lang="es-ES_tradnl" sz="1200" b="1"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182563">
              <a:lnSpc>
                <a:spcPct val="107000"/>
              </a:lnSpc>
            </a:pPr>
            <a:r>
              <a:rPr lang="es-ES_tradnl" sz="1200" b="1" dirty="0">
                <a:solidFill>
                  <a:prstClr val="black"/>
                </a:solidFill>
                <a:latin typeface="Calibri" panose="020F0502020204030204" pitchFamily="34" charset="0"/>
                <a:ea typeface="Calibri" panose="020F0502020204030204" pitchFamily="34" charset="0"/>
                <a:cs typeface="Calibri" panose="020F0502020204030204" pitchFamily="34" charset="0"/>
              </a:rPr>
              <a:t>Importante</a:t>
            </a:r>
            <a:r>
              <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rPr>
              <a:t>: Una vez incorporados los datos del tomador, es obligatorio </a:t>
            </a:r>
            <a:r>
              <a:rPr lang="es-ES_tradnl" sz="1200" b="1" dirty="0">
                <a:solidFill>
                  <a:prstClr val="black"/>
                </a:solidFill>
                <a:latin typeface="Calibri" panose="020F0502020204030204" pitchFamily="34" charset="0"/>
                <a:ea typeface="Calibri" panose="020F0502020204030204" pitchFamily="34" charset="0"/>
                <a:cs typeface="Calibri" panose="020F0502020204030204" pitchFamily="34" charset="0"/>
              </a:rPr>
              <a:t>informar del nombre del mediador del seguro</a:t>
            </a:r>
            <a:r>
              <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rPr>
              <a:t>, que aparece reflejado en la pantalla datos del tomador:</a:t>
            </a:r>
            <a:endParaRPr lang="es-ES_tradnl" sz="1200" b="1" dirty="0">
              <a:solidFill>
                <a:srgbClr val="5B9BD5"/>
              </a:solidFill>
              <a:latin typeface="Calibri" panose="020F0502020204030204" pitchFamily="34" charset="0"/>
              <a:ea typeface="Calibri" panose="020F0502020204030204" pitchFamily="34" charset="0"/>
              <a:cs typeface="Calibri" panose="020F0502020204030204" pitchFamily="34" charset="0"/>
            </a:endParaRPr>
          </a:p>
          <a:p>
            <a:pPr marL="182563">
              <a:lnSpc>
                <a:spcPct val="107000"/>
              </a:lnSpc>
            </a:pPr>
            <a:r>
              <a:rPr lang="es-ES_tradnl" sz="1200" b="1" dirty="0">
                <a:solidFill>
                  <a:srgbClr val="5B9BD5"/>
                </a:solidFill>
                <a:latin typeface="Calibri" panose="020F0502020204030204" pitchFamily="34" charset="0"/>
                <a:ea typeface="Calibri" panose="020F0502020204030204" pitchFamily="34" charset="0"/>
                <a:cs typeface="Calibri" panose="020F0502020204030204" pitchFamily="34" charset="0"/>
              </a:rPr>
              <a:t>Agente</a:t>
            </a:r>
            <a:r>
              <a:rPr lang="es-ES" sz="1200" dirty="0">
                <a:solidFill>
                  <a:prstClr val="white"/>
                </a:solidFill>
                <a:latin typeface="Calibri" panose="020F0502020204030204" pitchFamily="34" charset="0"/>
                <a:ea typeface="YouYuan"/>
                <a:cs typeface="Calibri" panose="020F0502020204030204" pitchFamily="34" charset="0"/>
              </a:rPr>
              <a:t>:</a:t>
            </a:r>
            <a:r>
              <a:rPr lang="es-ES" sz="1200" b="1" i="1" dirty="0">
                <a:solidFill>
                  <a:srgbClr val="70AD47"/>
                </a:solidFill>
                <a:latin typeface="Calibri" panose="020F0502020204030204" pitchFamily="34" charset="0"/>
                <a:ea typeface="YouYuan"/>
                <a:cs typeface="Calibri" panose="020F0502020204030204" pitchFamily="34" charset="0"/>
              </a:rPr>
              <a:t>[Nombre cliente], te informamos que la contratación del Seguro de Hogar de Movistar Seguros se realiza actuando como mediador [</a:t>
            </a:r>
            <a:r>
              <a:rPr lang="es-ES" sz="1200" b="1" i="1" dirty="0">
                <a:solidFill>
                  <a:schemeClr val="tx1"/>
                </a:solidFill>
                <a:latin typeface="Calibri" panose="020F0502020204030204" pitchFamily="34" charset="0"/>
                <a:ea typeface="YouYuan"/>
                <a:cs typeface="Calibri" panose="020F0502020204030204" pitchFamily="34" charset="0"/>
              </a:rPr>
              <a:t>indicar lo que proceda</a:t>
            </a:r>
            <a:r>
              <a:rPr lang="es-ES" sz="1200" b="1" i="1" dirty="0">
                <a:solidFill>
                  <a:srgbClr val="70AD47"/>
                </a:solidFill>
                <a:latin typeface="Calibri" panose="020F0502020204030204" pitchFamily="34" charset="0"/>
                <a:ea typeface="YouYuan"/>
                <a:cs typeface="Calibri" panose="020F0502020204030204" pitchFamily="34" charset="0"/>
              </a:rPr>
              <a:t>: Telefónica de España SAU o Telefónica Móviles España SAU], agencia exclusiva de seguros de Telefónica Seguros y Reaseguros Compañía Aseguradora, S.A.U.</a:t>
            </a:r>
          </a:p>
          <a:p>
            <a:pPr marL="182563" lvl="0">
              <a:lnSpc>
                <a:spcPct val="107000"/>
              </a:lnSpc>
            </a:pPr>
            <a:endPar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270510">
              <a:lnSpc>
                <a:spcPct val="115000"/>
              </a:lnSpc>
              <a:spcBef>
                <a:spcPts val="500"/>
              </a:spcBef>
              <a:spcAft>
                <a:spcPts val="1000"/>
              </a:spcAft>
            </a:pPr>
            <a:endParaRPr lang="es-ES" sz="1200" dirty="0"/>
          </a:p>
        </p:txBody>
      </p:sp>
      <p:sp>
        <p:nvSpPr>
          <p:cNvPr id="20" name="Rectángulo: esquinas redondeadas 19">
            <a:extLst>
              <a:ext uri="{FF2B5EF4-FFF2-40B4-BE49-F238E27FC236}">
                <a16:creationId xmlns:a16="http://schemas.microsoft.com/office/drawing/2014/main" id="{95CF5546-48D9-4D3E-9FD7-82CAE4A9A2A4}"/>
              </a:ext>
            </a:extLst>
          </p:cNvPr>
          <p:cNvSpPr/>
          <p:nvPr/>
        </p:nvSpPr>
        <p:spPr>
          <a:xfrm>
            <a:off x="500011" y="573490"/>
            <a:ext cx="6094588" cy="45850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chemeClr val="tx1"/>
                </a:solidFill>
              </a:rPr>
              <a:t>Datos tomador y mediador</a:t>
            </a:r>
          </a:p>
        </p:txBody>
      </p:sp>
      <p:grpSp>
        <p:nvGrpSpPr>
          <p:cNvPr id="29" name="Grupo 28">
            <a:extLst>
              <a:ext uri="{FF2B5EF4-FFF2-40B4-BE49-F238E27FC236}">
                <a16:creationId xmlns:a16="http://schemas.microsoft.com/office/drawing/2014/main" id="{32A29CB4-07A9-4F12-BEBD-9314B6DA9187}"/>
              </a:ext>
            </a:extLst>
          </p:cNvPr>
          <p:cNvGrpSpPr/>
          <p:nvPr/>
        </p:nvGrpSpPr>
        <p:grpSpPr>
          <a:xfrm>
            <a:off x="9321200" y="962987"/>
            <a:ext cx="2819400" cy="1565382"/>
            <a:chOff x="2876550" y="1577259"/>
            <a:chExt cx="5638800" cy="2352675"/>
          </a:xfrm>
        </p:grpSpPr>
        <p:pic>
          <p:nvPicPr>
            <p:cNvPr id="30" name="Imagen 29">
              <a:extLst>
                <a:ext uri="{FF2B5EF4-FFF2-40B4-BE49-F238E27FC236}">
                  <a16:creationId xmlns:a16="http://schemas.microsoft.com/office/drawing/2014/main" id="{78E6F228-4FA8-412B-A2EE-5A634356706A}"/>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2876550" y="1577259"/>
              <a:ext cx="5638800" cy="2352675"/>
            </a:xfrm>
            <a:prstGeom prst="rect">
              <a:avLst/>
            </a:prstGeom>
            <a:noFill/>
            <a:ln>
              <a:solidFill>
                <a:schemeClr val="accent1">
                  <a:shade val="50000"/>
                </a:schemeClr>
              </a:solidFill>
            </a:ln>
          </p:spPr>
        </p:pic>
        <p:sp>
          <p:nvSpPr>
            <p:cNvPr id="31" name="Elipse 30">
              <a:extLst>
                <a:ext uri="{FF2B5EF4-FFF2-40B4-BE49-F238E27FC236}">
                  <a16:creationId xmlns:a16="http://schemas.microsoft.com/office/drawing/2014/main" id="{E42BF629-5687-4293-B7C2-99618B64671F}"/>
                </a:ext>
              </a:extLst>
            </p:cNvPr>
            <p:cNvSpPr/>
            <p:nvPr/>
          </p:nvSpPr>
          <p:spPr>
            <a:xfrm>
              <a:off x="2981325" y="3684721"/>
              <a:ext cx="933450" cy="230054"/>
            </a:xfrm>
            <a:prstGeom prst="ellipse">
              <a:avLst/>
            </a:prstGeom>
            <a:noFill/>
            <a:ln w="222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3" name="Rectángulo: esquinas redondeadas 32">
            <a:extLst>
              <a:ext uri="{FF2B5EF4-FFF2-40B4-BE49-F238E27FC236}">
                <a16:creationId xmlns:a16="http://schemas.microsoft.com/office/drawing/2014/main" id="{61E57469-150D-48D1-9E5D-11E88504DBE9}"/>
              </a:ext>
            </a:extLst>
          </p:cNvPr>
          <p:cNvSpPr/>
          <p:nvPr/>
        </p:nvSpPr>
        <p:spPr>
          <a:xfrm>
            <a:off x="500011" y="2950191"/>
            <a:ext cx="6094588" cy="45850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chemeClr val="tx1"/>
                </a:solidFill>
              </a:rPr>
              <a:t>Datos bancarios</a:t>
            </a:r>
          </a:p>
        </p:txBody>
      </p:sp>
      <p:sp>
        <p:nvSpPr>
          <p:cNvPr id="34" name="Botón de acción: ir hacia delante o siguiente 33">
            <a:hlinkClick r:id="" action="ppaction://hlinkshowjump?jump=nextslide" highlightClick="1"/>
            <a:extLst>
              <a:ext uri="{FF2B5EF4-FFF2-40B4-BE49-F238E27FC236}">
                <a16:creationId xmlns:a16="http://schemas.microsoft.com/office/drawing/2014/main" id="{FFADDC62-71B7-43F7-9AB0-AD706BB5E95C}"/>
              </a:ext>
            </a:extLst>
          </p:cNvPr>
          <p:cNvSpPr/>
          <p:nvPr/>
        </p:nvSpPr>
        <p:spPr>
          <a:xfrm>
            <a:off x="11488567" y="6589384"/>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a:extLst>
              <a:ext uri="{FF2B5EF4-FFF2-40B4-BE49-F238E27FC236}">
                <a16:creationId xmlns:a16="http://schemas.microsoft.com/office/drawing/2014/main" id="{30C7E972-E7B5-47FE-816A-8C15631122C0}"/>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039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esquinas redondeadas 24">
            <a:extLst>
              <a:ext uri="{FF2B5EF4-FFF2-40B4-BE49-F238E27FC236}">
                <a16:creationId xmlns:a16="http://schemas.microsoft.com/office/drawing/2014/main" id="{FA157D17-BA35-454A-B526-E52310AE014C}"/>
              </a:ext>
            </a:extLst>
          </p:cNvPr>
          <p:cNvSpPr/>
          <p:nvPr/>
        </p:nvSpPr>
        <p:spPr>
          <a:xfrm>
            <a:off x="2199992" y="134765"/>
            <a:ext cx="5426293" cy="41861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dirty="0">
                <a:solidFill>
                  <a:schemeClr val="bg1"/>
                </a:solidFill>
              </a:rPr>
              <a:t>CONTRATACIÓN</a:t>
            </a:r>
          </a:p>
        </p:txBody>
      </p:sp>
      <p:pic>
        <p:nvPicPr>
          <p:cNvPr id="17" name="Imagen 16">
            <a:extLst>
              <a:ext uri="{FF2B5EF4-FFF2-40B4-BE49-F238E27FC236}">
                <a16:creationId xmlns:a16="http://schemas.microsoft.com/office/drawing/2014/main" id="{FEA42A60-F31D-4CA1-9F8E-0349EFBB36F6}"/>
              </a:ext>
            </a:extLst>
          </p:cNvPr>
          <p:cNvPicPr>
            <a:picLocks noChangeAspect="1"/>
          </p:cNvPicPr>
          <p:nvPr/>
        </p:nvPicPr>
        <p:blipFill>
          <a:blip r:embed="rId3"/>
          <a:stretch>
            <a:fillRect/>
          </a:stretch>
        </p:blipFill>
        <p:spPr>
          <a:xfrm>
            <a:off x="136407" y="18106"/>
            <a:ext cx="1054469" cy="382357"/>
          </a:xfrm>
          <a:prstGeom prst="rect">
            <a:avLst/>
          </a:prstGeom>
        </p:spPr>
      </p:pic>
      <p:pic>
        <p:nvPicPr>
          <p:cNvPr id="21" name="0 Imagen">
            <a:hlinkClick r:id="rId4" action="ppaction://hlinksldjump"/>
            <a:extLst>
              <a:ext uri="{FF2B5EF4-FFF2-40B4-BE49-F238E27FC236}">
                <a16:creationId xmlns:a16="http://schemas.microsoft.com/office/drawing/2014/main" id="{9261DF3A-9D1E-4DF7-A3A5-66555700C8A3}"/>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pic>
        <p:nvPicPr>
          <p:cNvPr id="22" name="Picture 6" descr="Resultado de imagen de ir a inicio">
            <a:hlinkClick r:id="rId6" action="ppaction://hlinksldjump"/>
            <a:extLst>
              <a:ext uri="{FF2B5EF4-FFF2-40B4-BE49-F238E27FC236}">
                <a16:creationId xmlns:a16="http://schemas.microsoft.com/office/drawing/2014/main" id="{33875B06-6921-44C8-B3D1-E13B1E210C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n 22" descr="Imagen que contiene Texto&#10;&#10;Descripción generada automáticamente">
            <a:extLst>
              <a:ext uri="{FF2B5EF4-FFF2-40B4-BE49-F238E27FC236}">
                <a16:creationId xmlns:a16="http://schemas.microsoft.com/office/drawing/2014/main" id="{B32CEED4-9F79-4298-AA10-08D530E7D2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9695" y="31894"/>
            <a:ext cx="1408942" cy="453951"/>
          </a:xfrm>
          <a:prstGeom prst="rect">
            <a:avLst/>
          </a:prstGeom>
          <a:solidFill>
            <a:schemeClr val="bg1"/>
          </a:solidFill>
        </p:spPr>
      </p:pic>
      <p:sp>
        <p:nvSpPr>
          <p:cNvPr id="18" name="Rectángulo 17">
            <a:extLst>
              <a:ext uri="{FF2B5EF4-FFF2-40B4-BE49-F238E27FC236}">
                <a16:creationId xmlns:a16="http://schemas.microsoft.com/office/drawing/2014/main" id="{28FA1742-DE23-4D14-A9D0-9DE21657B2F0}"/>
              </a:ext>
            </a:extLst>
          </p:cNvPr>
          <p:cNvSpPr/>
          <p:nvPr/>
        </p:nvSpPr>
        <p:spPr>
          <a:xfrm>
            <a:off x="6959686" y="285359"/>
            <a:ext cx="450764" cy="246221"/>
          </a:xfrm>
          <a:prstGeom prst="rect">
            <a:avLst/>
          </a:prstGeom>
        </p:spPr>
        <p:txBody>
          <a:bodyPr wrap="none">
            <a:spAutoFit/>
          </a:bodyPr>
          <a:lstStyle/>
          <a:p>
            <a:r>
              <a:rPr lang="es-ES" sz="1000" b="1" dirty="0">
                <a:solidFill>
                  <a:schemeClr val="bg1"/>
                </a:solidFill>
              </a:rPr>
              <a:t>(2/2)</a:t>
            </a:r>
            <a:endParaRPr lang="es-ES" sz="1000" dirty="0"/>
          </a:p>
        </p:txBody>
      </p:sp>
      <p:sp>
        <p:nvSpPr>
          <p:cNvPr id="30" name="Rectángulo: esquinas redondeadas 29">
            <a:extLst>
              <a:ext uri="{FF2B5EF4-FFF2-40B4-BE49-F238E27FC236}">
                <a16:creationId xmlns:a16="http://schemas.microsoft.com/office/drawing/2014/main" id="{EADDCB7B-3633-44EA-89B6-DD090B9B8B28}"/>
              </a:ext>
            </a:extLst>
          </p:cNvPr>
          <p:cNvSpPr/>
          <p:nvPr/>
        </p:nvSpPr>
        <p:spPr>
          <a:xfrm>
            <a:off x="98871" y="4950880"/>
            <a:ext cx="11851382" cy="176782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108000" rtlCol="0" anchor="t" anchorCtr="0"/>
          <a:lstStyle/>
          <a:p>
            <a:pPr marL="270510">
              <a:lnSpc>
                <a:spcPct val="115000"/>
              </a:lnSpc>
              <a:spcBef>
                <a:spcPts val="500"/>
              </a:spcBef>
              <a:spcAft>
                <a:spcPts val="1000"/>
              </a:spcAft>
            </a:pPr>
            <a:r>
              <a:rPr lang="es-ES_tradnl" sz="1100" dirty="0">
                <a:solidFill>
                  <a:prstClr val="black"/>
                </a:solidFill>
                <a:latin typeface="Calibri" panose="020F0502020204030204" pitchFamily="34" charset="0"/>
                <a:cs typeface="Calibri" panose="020F0502020204030204" pitchFamily="34" charset="0"/>
              </a:rPr>
              <a:t>Una vez contratado el seguro de hogar preguntar al tomador por la dirección para correspondencia. </a:t>
            </a:r>
            <a:r>
              <a:rPr lang="es-ES_tradnl" sz="1100" b="1" dirty="0">
                <a:solidFill>
                  <a:srgbClr val="5B9BD5"/>
                </a:solidFill>
                <a:latin typeface="Calibri" panose="020F0502020204030204" pitchFamily="34" charset="0"/>
                <a:ea typeface="Calibri" panose="020F0502020204030204" pitchFamily="34" charset="0"/>
                <a:cs typeface="Calibri" panose="020F0502020204030204" pitchFamily="34" charset="0"/>
              </a:rPr>
              <a:t>Agente</a:t>
            </a:r>
            <a:r>
              <a:rPr lang="es-ES" sz="1100" dirty="0">
                <a:solidFill>
                  <a:prstClr val="white"/>
                </a:solidFill>
                <a:latin typeface="Calibri" panose="020F0502020204030204" pitchFamily="34" charset="0"/>
                <a:ea typeface="YouYuan"/>
                <a:cs typeface="Calibri" panose="020F0502020204030204" pitchFamily="34" charset="0"/>
              </a:rPr>
              <a:t>:</a:t>
            </a:r>
            <a:r>
              <a:rPr lang="es-ES" sz="1100" b="1" i="1" dirty="0">
                <a:solidFill>
                  <a:srgbClr val="70AD47"/>
                </a:solidFill>
                <a:latin typeface="Calibri" panose="020F0502020204030204" pitchFamily="34" charset="0"/>
                <a:ea typeface="YouYuan"/>
                <a:cs typeface="Calibri" panose="020F0502020204030204" pitchFamily="34" charset="0"/>
              </a:rPr>
              <a:t>[Nombre cliente], te informamos  que a efectos de correspondencia, en caso de que sea necesario, se utilizará la dirección de la vivienda que acabas de asegurar salvo que quieras facilitarnos otra.</a:t>
            </a:r>
          </a:p>
          <a:p>
            <a:pPr marL="1356360" lvl="2" indent="-171450">
              <a:spcBef>
                <a:spcPts val="500"/>
              </a:spcBef>
              <a:buFont typeface="Arial" panose="020B0604020202020204" pitchFamily="34" charset="0"/>
              <a:buChar char="•"/>
            </a:pPr>
            <a:r>
              <a:rPr lang="es-ES" sz="1100" dirty="0">
                <a:solidFill>
                  <a:prstClr val="black"/>
                </a:solidFill>
                <a:latin typeface="Calibri" panose="020F0502020204030204" pitchFamily="34" charset="0"/>
                <a:cs typeface="Calibri" panose="020F0502020204030204" pitchFamily="34" charset="0"/>
              </a:rPr>
              <a:t>Si cliente no quiere facilitar otra dirección. Despedida</a:t>
            </a:r>
          </a:p>
          <a:p>
            <a:pPr marL="1356360" lvl="2" indent="-171450">
              <a:spcBef>
                <a:spcPts val="500"/>
              </a:spcBef>
              <a:buFont typeface="Arial" panose="020B0604020202020204" pitchFamily="34" charset="0"/>
              <a:buChar char="•"/>
            </a:pPr>
            <a:r>
              <a:rPr lang="es-ES" sz="1100" dirty="0">
                <a:solidFill>
                  <a:prstClr val="black"/>
                </a:solidFill>
                <a:latin typeface="Calibri" panose="020F0502020204030204" pitchFamily="34" charset="0"/>
                <a:cs typeface="Calibri" panose="020F0502020204030204" pitchFamily="34" charset="0"/>
              </a:rPr>
              <a:t>Si quiere facilitar otra dirección en este momento, incorporar dirección en ficha cliente</a:t>
            </a:r>
            <a:endParaRPr lang="es-ES" sz="1100" dirty="0">
              <a:solidFill>
                <a:srgbClr val="FF0000"/>
              </a:solidFill>
              <a:latin typeface="Calibri" panose="020F0502020204030204" pitchFamily="34" charset="0"/>
              <a:cs typeface="Calibri" panose="020F0502020204030204" pitchFamily="34" charset="0"/>
            </a:endParaRPr>
          </a:p>
          <a:p>
            <a:pPr marL="1356360" lvl="2" indent="-171450">
              <a:spcBef>
                <a:spcPts val="500"/>
              </a:spcBef>
              <a:buFont typeface="Arial" panose="020B0604020202020204" pitchFamily="34" charset="0"/>
              <a:buChar char="•"/>
            </a:pPr>
            <a:r>
              <a:rPr lang="es-ES" sz="1100" dirty="0">
                <a:solidFill>
                  <a:prstClr val="black"/>
                </a:solidFill>
                <a:latin typeface="Calibri" panose="020F0502020204030204" pitchFamily="34" charset="0"/>
                <a:cs typeface="Calibri" panose="020F0502020204030204" pitchFamily="34" charset="0"/>
              </a:rPr>
              <a:t>Si quiere hacerlo en otro momento, informarle que puede llamarnos al 900 22 22 66 o también puede solicitarlo a través del área cliente</a:t>
            </a:r>
          </a:p>
          <a:p>
            <a:pPr marL="1356360" lvl="2" indent="-171450">
              <a:spcBef>
                <a:spcPts val="500"/>
              </a:spcBef>
              <a:buFont typeface="Arial" panose="020B0604020202020204" pitchFamily="34" charset="0"/>
              <a:buChar char="•"/>
            </a:pPr>
            <a:r>
              <a:rPr lang="es-ES" sz="1100" b="1" dirty="0">
                <a:solidFill>
                  <a:prstClr val="black"/>
                </a:solidFill>
                <a:latin typeface="Calibri" panose="020F0502020204030204" pitchFamily="34" charset="0"/>
                <a:cs typeface="Calibri" panose="020F0502020204030204" pitchFamily="34" charset="0"/>
              </a:rPr>
              <a:t>Importante</a:t>
            </a:r>
            <a:r>
              <a:rPr lang="es-ES" sz="1100" dirty="0">
                <a:solidFill>
                  <a:prstClr val="black"/>
                </a:solidFill>
                <a:latin typeface="Calibri" panose="020F0502020204030204" pitchFamily="34" charset="0"/>
                <a:cs typeface="Calibri" panose="020F0502020204030204" pitchFamily="34" charset="0"/>
              </a:rPr>
              <a:t>: la dirección de correspondencia es a nivel cliente, nunca a nivel de póliza. La póliza del seguro contratado se envía por email no por correo postal</a:t>
            </a:r>
          </a:p>
          <a:p>
            <a:pPr marL="270510">
              <a:lnSpc>
                <a:spcPct val="115000"/>
              </a:lnSpc>
              <a:spcBef>
                <a:spcPts val="500"/>
              </a:spcBef>
              <a:spcAft>
                <a:spcPts val="1000"/>
              </a:spcAft>
            </a:pPr>
            <a:endParaRPr lang="es-ES" sz="1100" dirty="0"/>
          </a:p>
        </p:txBody>
      </p:sp>
      <p:sp>
        <p:nvSpPr>
          <p:cNvPr id="31" name="Botón de acción: ir hacia atrás o anterior 30">
            <a:hlinkClick r:id="" action="ppaction://hlinkshowjump?jump=previousslide" highlightClick="1"/>
            <a:extLst>
              <a:ext uri="{FF2B5EF4-FFF2-40B4-BE49-F238E27FC236}">
                <a16:creationId xmlns:a16="http://schemas.microsoft.com/office/drawing/2014/main" id="{22E76957-F996-41D3-914C-DB54E8EFD326}"/>
              </a:ext>
            </a:extLst>
          </p:cNvPr>
          <p:cNvSpPr/>
          <p:nvPr/>
        </p:nvSpPr>
        <p:spPr>
          <a:xfrm>
            <a:off x="62156" y="6557065"/>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32" name="CuadroTexto 31">
            <a:extLst>
              <a:ext uri="{FF2B5EF4-FFF2-40B4-BE49-F238E27FC236}">
                <a16:creationId xmlns:a16="http://schemas.microsoft.com/office/drawing/2014/main" id="{687CA191-D042-4545-8B99-04EE91FD2763}"/>
              </a:ext>
            </a:extLst>
          </p:cNvPr>
          <p:cNvSpPr txBox="1"/>
          <p:nvPr/>
        </p:nvSpPr>
        <p:spPr>
          <a:xfrm>
            <a:off x="7916585" y="512303"/>
            <a:ext cx="3538368" cy="400110"/>
          </a:xfrm>
          <a:prstGeom prst="rect">
            <a:avLst/>
          </a:prstGeom>
          <a:noFill/>
        </p:spPr>
        <p:txBody>
          <a:bodyPr wrap="square" rtlCol="0">
            <a:spAutoFit/>
          </a:bodyPr>
          <a:lstStyle/>
          <a:p>
            <a:r>
              <a:rPr lang="es-ES" sz="2000" b="1" dirty="0">
                <a:solidFill>
                  <a:srgbClr val="FF0000"/>
                </a:solidFill>
              </a:rPr>
              <a:t>Pendiente operativa tiendas</a:t>
            </a:r>
          </a:p>
        </p:txBody>
      </p:sp>
      <p:sp>
        <p:nvSpPr>
          <p:cNvPr id="33" name="Rectángulo: esquinas redondeadas 32">
            <a:extLst>
              <a:ext uri="{FF2B5EF4-FFF2-40B4-BE49-F238E27FC236}">
                <a16:creationId xmlns:a16="http://schemas.microsoft.com/office/drawing/2014/main" id="{C628735C-7E10-4810-872D-108255B5F1D2}"/>
              </a:ext>
            </a:extLst>
          </p:cNvPr>
          <p:cNvSpPr/>
          <p:nvPr/>
        </p:nvSpPr>
        <p:spPr>
          <a:xfrm>
            <a:off x="98871" y="908239"/>
            <a:ext cx="11851382" cy="9980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108000" rtlCol="0" anchor="t" anchorCtr="0"/>
          <a:lstStyle/>
          <a:p>
            <a:pPr marL="182563">
              <a:lnSpc>
                <a:spcPct val="107000"/>
              </a:lnSpc>
            </a:pPr>
            <a:r>
              <a:rPr lang="es-ES_tradnl" sz="1100" dirty="0">
                <a:solidFill>
                  <a:prstClr val="black"/>
                </a:solidFill>
                <a:latin typeface="Calibri" panose="020F0502020204030204" pitchFamily="34" charset="0"/>
                <a:ea typeface="Calibri" panose="020F0502020204030204" pitchFamily="34" charset="0"/>
                <a:cs typeface="Calibri" panose="020F0502020204030204" pitchFamily="34" charset="0"/>
              </a:rPr>
              <a:t>Los datos necesarios son entidad financiera y número de préstamo.</a:t>
            </a:r>
          </a:p>
          <a:p>
            <a:pPr marL="182563">
              <a:lnSpc>
                <a:spcPct val="107000"/>
              </a:lnSpc>
            </a:pPr>
            <a:r>
              <a:rPr lang="es-ES_tradnl" sz="1100" dirty="0">
                <a:solidFill>
                  <a:prstClr val="black"/>
                </a:solidFill>
                <a:latin typeface="Calibri" panose="020F0502020204030204" pitchFamily="34" charset="0"/>
                <a:ea typeface="Calibri" panose="020F0502020204030204" pitchFamily="34" charset="0"/>
                <a:cs typeface="Calibri" panose="020F0502020204030204" pitchFamily="34" charset="0"/>
              </a:rPr>
              <a:t>Solo aparecerá si en la captura datos iniciales se ha marcado “SI” en la pregunta vivienda hipotecada. </a:t>
            </a:r>
          </a:p>
          <a:p>
            <a:pPr marL="182563">
              <a:lnSpc>
                <a:spcPct val="107000"/>
              </a:lnSpc>
            </a:pPr>
            <a:endParaRPr lang="es-ES_tradnl" sz="1100" b="1"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182563">
              <a:lnSpc>
                <a:spcPct val="107000"/>
              </a:lnSpc>
            </a:pPr>
            <a:r>
              <a:rPr lang="es-ES_tradnl" sz="1100" b="1" dirty="0">
                <a:solidFill>
                  <a:prstClr val="black"/>
                </a:solidFill>
                <a:latin typeface="Calibri" panose="020F0502020204030204" pitchFamily="34" charset="0"/>
                <a:ea typeface="Calibri" panose="020F0502020204030204" pitchFamily="34" charset="0"/>
                <a:cs typeface="Calibri" panose="020F0502020204030204" pitchFamily="34" charset="0"/>
              </a:rPr>
              <a:t>Importante</a:t>
            </a:r>
            <a:r>
              <a:rPr lang="es-ES_tradnl" sz="1100" dirty="0">
                <a:solidFill>
                  <a:prstClr val="black"/>
                </a:solidFill>
                <a:latin typeface="Calibri" panose="020F0502020204030204" pitchFamily="34" charset="0"/>
                <a:ea typeface="Calibri" panose="020F0502020204030204" pitchFamily="34" charset="0"/>
                <a:cs typeface="Calibri" panose="020F0502020204030204" pitchFamily="34" charset="0"/>
              </a:rPr>
              <a:t>: si la vivienda esta hipotecada y no se dispone de los datos necesarios, informar al cliente que nos llama mas adelante para facilitarlos y contratar esta cobertura</a:t>
            </a:r>
          </a:p>
          <a:p>
            <a:pPr marL="182563" lvl="0">
              <a:lnSpc>
                <a:spcPct val="107000"/>
              </a:lnSpc>
            </a:pPr>
            <a:endParaRPr lang="es-ES_tradnl" sz="11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270510">
              <a:lnSpc>
                <a:spcPct val="115000"/>
              </a:lnSpc>
              <a:spcBef>
                <a:spcPts val="500"/>
              </a:spcBef>
              <a:spcAft>
                <a:spcPts val="1000"/>
              </a:spcAft>
            </a:pPr>
            <a:endParaRPr lang="es-ES" sz="1100" dirty="0"/>
          </a:p>
        </p:txBody>
      </p:sp>
      <p:sp>
        <p:nvSpPr>
          <p:cNvPr id="34" name="Rectángulo: esquinas redondeadas 33">
            <a:extLst>
              <a:ext uri="{FF2B5EF4-FFF2-40B4-BE49-F238E27FC236}">
                <a16:creationId xmlns:a16="http://schemas.microsoft.com/office/drawing/2014/main" id="{A157124B-3843-4401-B26E-F2D43D832C94}"/>
              </a:ext>
            </a:extLst>
          </p:cNvPr>
          <p:cNvSpPr/>
          <p:nvPr/>
        </p:nvSpPr>
        <p:spPr>
          <a:xfrm>
            <a:off x="500011" y="600649"/>
            <a:ext cx="6094588" cy="41861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chemeClr val="tx1"/>
                </a:solidFill>
              </a:rPr>
              <a:t>Derechos del acreedor hipotecario – Cesión derechos por vivienda hipotecada</a:t>
            </a:r>
          </a:p>
        </p:txBody>
      </p:sp>
      <p:sp>
        <p:nvSpPr>
          <p:cNvPr id="41" name="Rectángulo: esquinas redondeadas 40">
            <a:extLst>
              <a:ext uri="{FF2B5EF4-FFF2-40B4-BE49-F238E27FC236}">
                <a16:creationId xmlns:a16="http://schemas.microsoft.com/office/drawing/2014/main" id="{E2BDF91D-A736-4779-8B35-CE1CA9F3DBDF}"/>
              </a:ext>
            </a:extLst>
          </p:cNvPr>
          <p:cNvSpPr/>
          <p:nvPr/>
        </p:nvSpPr>
        <p:spPr>
          <a:xfrm>
            <a:off x="98871" y="2205382"/>
            <a:ext cx="11851382" cy="64259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108000" rtlCol="0" anchor="t" anchorCtr="0"/>
          <a:lstStyle/>
          <a:p>
            <a:pPr marL="182563">
              <a:lnSpc>
                <a:spcPct val="107000"/>
              </a:lnSpc>
            </a:pPr>
            <a:r>
              <a:rPr lang="es-ES_tradnl" sz="1100" dirty="0">
                <a:solidFill>
                  <a:prstClr val="black"/>
                </a:solidFill>
                <a:latin typeface="Calibri" panose="020F0502020204030204" pitchFamily="34" charset="0"/>
                <a:ea typeface="Calibri" panose="020F0502020204030204" pitchFamily="34" charset="0"/>
                <a:cs typeface="Calibri" panose="020F0502020204030204" pitchFamily="34" charset="0"/>
              </a:rPr>
              <a:t>Si el asegurado es una persona diferente al tomador del seguro (por ejemplo cuando se trata de una vivienda alquilada,….), cumplimentar apartado “Datos del asegurado”.</a:t>
            </a:r>
          </a:p>
          <a:p>
            <a:pPr marL="182563">
              <a:lnSpc>
                <a:spcPct val="107000"/>
              </a:lnSpc>
            </a:pPr>
            <a:r>
              <a:rPr lang="es-ES_tradnl" sz="1100" b="1" dirty="0">
                <a:solidFill>
                  <a:prstClr val="black"/>
                </a:solidFill>
                <a:latin typeface="Calibri" panose="020F0502020204030204" pitchFamily="34" charset="0"/>
                <a:ea typeface="Calibri" panose="020F0502020204030204" pitchFamily="34" charset="0"/>
                <a:cs typeface="Calibri" panose="020F0502020204030204" pitchFamily="34" charset="0"/>
              </a:rPr>
              <a:t>Importante</a:t>
            </a:r>
            <a:r>
              <a:rPr lang="es-ES_tradnl" sz="1100" dirty="0">
                <a:solidFill>
                  <a:prstClr val="black"/>
                </a:solidFill>
                <a:latin typeface="Calibri" panose="020F0502020204030204" pitchFamily="34" charset="0"/>
                <a:ea typeface="Calibri" panose="020F0502020204030204" pitchFamily="34" charset="0"/>
                <a:cs typeface="Calibri" panose="020F0502020204030204" pitchFamily="34" charset="0"/>
              </a:rPr>
              <a:t>: si no dispone de la información necesaria continuar con la contratación e informar al cliente que nos puede llamar mas adelante para facilitarnos esta información. </a:t>
            </a:r>
          </a:p>
          <a:p>
            <a:pPr marL="270510">
              <a:lnSpc>
                <a:spcPct val="115000"/>
              </a:lnSpc>
              <a:spcBef>
                <a:spcPts val="500"/>
              </a:spcBef>
              <a:spcAft>
                <a:spcPts val="1000"/>
              </a:spcAft>
            </a:pPr>
            <a:endParaRPr lang="es-ES" sz="1100" dirty="0"/>
          </a:p>
        </p:txBody>
      </p:sp>
      <p:sp>
        <p:nvSpPr>
          <p:cNvPr id="42" name="Rectángulo: esquinas redondeadas 41">
            <a:extLst>
              <a:ext uri="{FF2B5EF4-FFF2-40B4-BE49-F238E27FC236}">
                <a16:creationId xmlns:a16="http://schemas.microsoft.com/office/drawing/2014/main" id="{A418FD33-6CBD-46E8-86DC-54AAF3F79655}"/>
              </a:ext>
            </a:extLst>
          </p:cNvPr>
          <p:cNvSpPr/>
          <p:nvPr/>
        </p:nvSpPr>
        <p:spPr>
          <a:xfrm>
            <a:off x="500011" y="1970215"/>
            <a:ext cx="6094588" cy="33637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chemeClr val="tx1"/>
                </a:solidFill>
              </a:rPr>
              <a:t>Datos del asegurado</a:t>
            </a:r>
          </a:p>
        </p:txBody>
      </p:sp>
      <p:sp>
        <p:nvSpPr>
          <p:cNvPr id="43" name="Rectángulo: esquinas redondeadas 42">
            <a:extLst>
              <a:ext uri="{FF2B5EF4-FFF2-40B4-BE49-F238E27FC236}">
                <a16:creationId xmlns:a16="http://schemas.microsoft.com/office/drawing/2014/main" id="{73760426-6009-4CE7-826A-3A73D7A54190}"/>
              </a:ext>
            </a:extLst>
          </p:cNvPr>
          <p:cNvSpPr/>
          <p:nvPr/>
        </p:nvSpPr>
        <p:spPr>
          <a:xfrm>
            <a:off x="98870" y="3167851"/>
            <a:ext cx="9454705" cy="136996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108000" rtlCol="0" anchor="t" anchorCtr="0"/>
          <a:lstStyle/>
          <a:p>
            <a:pPr marL="182563" lvl="0">
              <a:lnSpc>
                <a:spcPct val="107000"/>
              </a:lnSpc>
            </a:pPr>
            <a:r>
              <a:rPr lang="es-ES" sz="1100" dirty="0">
                <a:solidFill>
                  <a:prstClr val="black"/>
                </a:solidFill>
                <a:latin typeface="Calibri" panose="020F0502020204030204" pitchFamily="34" charset="0"/>
                <a:cs typeface="Calibri" panose="020F0502020204030204" pitchFamily="34" charset="0"/>
              </a:rPr>
              <a:t>Una vez cumplimentados todos los datos, el cliente ha de aceptar la contratación del seguro hogar para lo que se le leerá un texto resumen que el cliente ha de aceptar.</a:t>
            </a:r>
          </a:p>
          <a:p>
            <a:pPr marL="182563" lvl="0">
              <a:lnSpc>
                <a:spcPct val="107000"/>
              </a:lnSpc>
            </a:pPr>
            <a:endParaRPr lang="es-ES" sz="1100" dirty="0">
              <a:solidFill>
                <a:prstClr val="black"/>
              </a:solidFill>
              <a:latin typeface="Calibri" panose="020F0502020204030204" pitchFamily="34" charset="0"/>
              <a:cs typeface="Calibri" panose="020F0502020204030204" pitchFamily="34" charset="0"/>
            </a:endParaRPr>
          </a:p>
          <a:p>
            <a:pPr marL="182563" lvl="0">
              <a:lnSpc>
                <a:spcPct val="107000"/>
              </a:lnSpc>
            </a:pPr>
            <a:r>
              <a:rPr lang="es-ES" sz="1100" b="1" dirty="0">
                <a:solidFill>
                  <a:prstClr val="black"/>
                </a:solidFill>
                <a:latin typeface="Calibri" panose="020F0502020204030204" pitchFamily="34" charset="0"/>
                <a:cs typeface="Calibri" panose="020F0502020204030204" pitchFamily="34" charset="0"/>
              </a:rPr>
              <a:t>Importante</a:t>
            </a:r>
            <a:r>
              <a:rPr lang="es-ES" sz="1100" dirty="0">
                <a:solidFill>
                  <a:prstClr val="black"/>
                </a:solidFill>
                <a:latin typeface="Calibri" panose="020F0502020204030204" pitchFamily="34" charset="0"/>
                <a:cs typeface="Calibri" panose="020F0502020204030204" pitchFamily="34" charset="0"/>
              </a:rPr>
              <a:t>: Tras cumplimentar todos los datos de la pantalla Tomador y al pulsar sobre el botón “Contratar” aparece una ventana resumen con los datos que hay que incorporar en el texto que hay que leer y el cliente aceptar antes de dar por finalizada y validada la contratación. Tras la lectura y aceptación de la contratación por parte del cliente se enviará la póliza de forma automática y  se finalizará el proceso de contratación. </a:t>
            </a:r>
            <a:r>
              <a:rPr lang="es-ES" sz="1100" b="1" dirty="0">
                <a:solidFill>
                  <a:prstClr val="black"/>
                </a:solidFill>
                <a:latin typeface="Calibri" panose="020F0502020204030204" pitchFamily="34" charset="0"/>
                <a:cs typeface="Calibri" panose="020F0502020204030204" pitchFamily="34" charset="0"/>
              </a:rPr>
              <a:t>Texto cierre venta.</a:t>
            </a:r>
          </a:p>
          <a:p>
            <a:pPr marL="270510">
              <a:lnSpc>
                <a:spcPct val="115000"/>
              </a:lnSpc>
              <a:spcBef>
                <a:spcPts val="500"/>
              </a:spcBef>
              <a:spcAft>
                <a:spcPts val="1000"/>
              </a:spcAft>
            </a:pPr>
            <a:endParaRPr lang="es-ES" sz="1100" dirty="0"/>
          </a:p>
        </p:txBody>
      </p:sp>
      <p:sp>
        <p:nvSpPr>
          <p:cNvPr id="44" name="Rectángulo: esquinas redondeadas 43">
            <a:extLst>
              <a:ext uri="{FF2B5EF4-FFF2-40B4-BE49-F238E27FC236}">
                <a16:creationId xmlns:a16="http://schemas.microsoft.com/office/drawing/2014/main" id="{373963EE-06D7-4E32-8D4F-5ABC7DA3BA25}"/>
              </a:ext>
            </a:extLst>
          </p:cNvPr>
          <p:cNvSpPr/>
          <p:nvPr/>
        </p:nvSpPr>
        <p:spPr>
          <a:xfrm>
            <a:off x="500011" y="2932685"/>
            <a:ext cx="6094588" cy="33637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chemeClr val="tx1"/>
                </a:solidFill>
              </a:rPr>
              <a:t>Aceptación contratación</a:t>
            </a:r>
          </a:p>
        </p:txBody>
      </p:sp>
      <p:sp>
        <p:nvSpPr>
          <p:cNvPr id="45" name="Rectángulo: esquinas redondeadas 44">
            <a:extLst>
              <a:ext uri="{FF2B5EF4-FFF2-40B4-BE49-F238E27FC236}">
                <a16:creationId xmlns:a16="http://schemas.microsoft.com/office/drawing/2014/main" id="{EFF5A7E1-E10D-48C3-8834-461000395751}"/>
              </a:ext>
            </a:extLst>
          </p:cNvPr>
          <p:cNvSpPr/>
          <p:nvPr/>
        </p:nvSpPr>
        <p:spPr>
          <a:xfrm>
            <a:off x="500011" y="4715715"/>
            <a:ext cx="6094588" cy="37860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chemeClr val="tx1"/>
                </a:solidFill>
              </a:rPr>
              <a:t>Dirección para correspondencia</a:t>
            </a:r>
          </a:p>
        </p:txBody>
      </p:sp>
      <p:grpSp>
        <p:nvGrpSpPr>
          <p:cNvPr id="46" name="Grupo 45">
            <a:extLst>
              <a:ext uri="{FF2B5EF4-FFF2-40B4-BE49-F238E27FC236}">
                <a16:creationId xmlns:a16="http://schemas.microsoft.com/office/drawing/2014/main" id="{07A15F3C-2825-48C8-9C88-73F16C06E6C5}"/>
              </a:ext>
            </a:extLst>
          </p:cNvPr>
          <p:cNvGrpSpPr/>
          <p:nvPr/>
        </p:nvGrpSpPr>
        <p:grpSpPr>
          <a:xfrm>
            <a:off x="9744166" y="2931988"/>
            <a:ext cx="2104121" cy="1988596"/>
            <a:chOff x="9744166" y="3198688"/>
            <a:chExt cx="2104121" cy="1988596"/>
          </a:xfrm>
        </p:grpSpPr>
        <p:grpSp>
          <p:nvGrpSpPr>
            <p:cNvPr id="47" name="Grupo 46">
              <a:extLst>
                <a:ext uri="{FF2B5EF4-FFF2-40B4-BE49-F238E27FC236}">
                  <a16:creationId xmlns:a16="http://schemas.microsoft.com/office/drawing/2014/main" id="{C790E75B-6A60-4582-AC69-404816536BC3}"/>
                </a:ext>
              </a:extLst>
            </p:cNvPr>
            <p:cNvGrpSpPr/>
            <p:nvPr/>
          </p:nvGrpSpPr>
          <p:grpSpPr>
            <a:xfrm>
              <a:off x="9820275" y="3198688"/>
              <a:ext cx="1974926" cy="594918"/>
              <a:chOff x="8570498" y="5112932"/>
              <a:chExt cx="3486150" cy="1237729"/>
            </a:xfrm>
          </p:grpSpPr>
          <p:pic>
            <p:nvPicPr>
              <p:cNvPr id="51" name="Imagen 50">
                <a:extLst>
                  <a:ext uri="{FF2B5EF4-FFF2-40B4-BE49-F238E27FC236}">
                    <a16:creationId xmlns:a16="http://schemas.microsoft.com/office/drawing/2014/main" id="{EE307360-FF08-40D3-A6BB-EADDBECD728D}"/>
                  </a:ext>
                </a:extLst>
              </p:cNvPr>
              <p:cNvPicPr>
                <a:picLocks noChangeAspect="1"/>
              </p:cNvPicPr>
              <p:nvPr/>
            </p:nvPicPr>
            <p:blipFill rotWithShape="1">
              <a:blip r:embed="rId9"/>
              <a:srcRect b="91406"/>
              <a:stretch/>
            </p:blipFill>
            <p:spPr>
              <a:xfrm>
                <a:off x="8570498" y="5112932"/>
                <a:ext cx="3486150" cy="500152"/>
              </a:xfrm>
              <a:prstGeom prst="rect">
                <a:avLst/>
              </a:prstGeom>
            </p:spPr>
          </p:pic>
          <p:pic>
            <p:nvPicPr>
              <p:cNvPr id="52" name="Imagen 51">
                <a:extLst>
                  <a:ext uri="{FF2B5EF4-FFF2-40B4-BE49-F238E27FC236}">
                    <a16:creationId xmlns:a16="http://schemas.microsoft.com/office/drawing/2014/main" id="{29BF052B-64F2-4C23-8C6C-23F72592FA4C}"/>
                  </a:ext>
                </a:extLst>
              </p:cNvPr>
              <p:cNvPicPr>
                <a:picLocks noChangeAspect="1"/>
              </p:cNvPicPr>
              <p:nvPr/>
            </p:nvPicPr>
            <p:blipFill rotWithShape="1">
              <a:blip r:embed="rId9"/>
              <a:srcRect t="87605"/>
              <a:stretch/>
            </p:blipFill>
            <p:spPr>
              <a:xfrm>
                <a:off x="8570498" y="5629275"/>
                <a:ext cx="3486150" cy="721386"/>
              </a:xfrm>
              <a:prstGeom prst="rect">
                <a:avLst/>
              </a:prstGeom>
            </p:spPr>
          </p:pic>
        </p:grpSp>
        <p:grpSp>
          <p:nvGrpSpPr>
            <p:cNvPr id="48" name="Grupo 47">
              <a:extLst>
                <a:ext uri="{FF2B5EF4-FFF2-40B4-BE49-F238E27FC236}">
                  <a16:creationId xmlns:a16="http://schemas.microsoft.com/office/drawing/2014/main" id="{A15419CE-C7D3-4A4E-A218-CF9F3896ACB7}"/>
                </a:ext>
              </a:extLst>
            </p:cNvPr>
            <p:cNvGrpSpPr/>
            <p:nvPr/>
          </p:nvGrpSpPr>
          <p:grpSpPr>
            <a:xfrm>
              <a:off x="9744166" y="3712352"/>
              <a:ext cx="2104121" cy="1474932"/>
              <a:chOff x="9744166" y="3857200"/>
              <a:chExt cx="2104121" cy="1474932"/>
            </a:xfrm>
          </p:grpSpPr>
          <p:pic>
            <p:nvPicPr>
              <p:cNvPr id="49" name="Imagen 48">
                <a:extLst>
                  <a:ext uri="{FF2B5EF4-FFF2-40B4-BE49-F238E27FC236}">
                    <a16:creationId xmlns:a16="http://schemas.microsoft.com/office/drawing/2014/main" id="{2F12D40D-CA21-4161-90B7-5FB7F3EF0F12}"/>
                  </a:ext>
                </a:extLst>
              </p:cNvPr>
              <p:cNvPicPr>
                <a:picLocks noChangeAspect="1"/>
              </p:cNvPicPr>
              <p:nvPr/>
            </p:nvPicPr>
            <p:blipFill>
              <a:blip r:embed="rId10"/>
              <a:stretch>
                <a:fillRect/>
              </a:stretch>
            </p:blipFill>
            <p:spPr>
              <a:xfrm>
                <a:off x="9767189" y="3857200"/>
                <a:ext cx="2081098" cy="1474932"/>
              </a:xfrm>
              <a:prstGeom prst="rect">
                <a:avLst/>
              </a:prstGeom>
            </p:spPr>
          </p:pic>
          <p:sp>
            <p:nvSpPr>
              <p:cNvPr id="50" name="Elipse 49">
                <a:extLst>
                  <a:ext uri="{FF2B5EF4-FFF2-40B4-BE49-F238E27FC236}">
                    <a16:creationId xmlns:a16="http://schemas.microsoft.com/office/drawing/2014/main" id="{5C432A3F-EA9F-43B6-8726-699897A58B64}"/>
                  </a:ext>
                </a:extLst>
              </p:cNvPr>
              <p:cNvSpPr/>
              <p:nvPr/>
            </p:nvSpPr>
            <p:spPr>
              <a:xfrm>
                <a:off x="9744166" y="5163947"/>
                <a:ext cx="704471" cy="16052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
        <p:nvSpPr>
          <p:cNvPr id="26" name="Rectángulo 25">
            <a:extLst>
              <a:ext uri="{FF2B5EF4-FFF2-40B4-BE49-F238E27FC236}">
                <a16:creationId xmlns:a16="http://schemas.microsoft.com/office/drawing/2014/main" id="{33F10822-FE23-4610-8BDB-F011C1A2E343}"/>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6545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DF88ED1-57D9-4614-A8F9-5DD1645BD5CD}"/>
              </a:ext>
            </a:extLst>
          </p:cNvPr>
          <p:cNvSpPr txBox="1"/>
          <p:nvPr/>
        </p:nvSpPr>
        <p:spPr>
          <a:xfrm>
            <a:off x="428130" y="274290"/>
            <a:ext cx="11628052" cy="6524863"/>
          </a:xfrm>
          <a:prstGeom prst="rect">
            <a:avLst/>
          </a:prstGeom>
          <a:noFill/>
        </p:spPr>
        <p:txBody>
          <a:bodyPr wrap="square" rtlCol="0">
            <a:spAutoFit/>
          </a:bodyPr>
          <a:lstStyle/>
          <a:p>
            <a:pPr algn="just"/>
            <a:endParaRPr lang="es-ES" sz="1400" b="1" u="sng" dirty="0">
              <a:solidFill>
                <a:srgbClr val="002060"/>
              </a:solidFill>
              <a:ea typeface="Calibri" panose="020F0502020204030204" pitchFamily="34" charset="0"/>
              <a:cs typeface="Calibri" panose="020F0502020204030204" pitchFamily="34" charset="0"/>
            </a:endParaRPr>
          </a:p>
          <a:p>
            <a:pPr algn="just"/>
            <a:r>
              <a:rPr lang="es-ES" sz="1400" b="1" u="sng" dirty="0">
                <a:solidFill>
                  <a:srgbClr val="002060"/>
                </a:solidFill>
                <a:ea typeface="Calibri" panose="020F0502020204030204" pitchFamily="34" charset="0"/>
                <a:cs typeface="Calibri" panose="020F0502020204030204" pitchFamily="34" charset="0"/>
              </a:rPr>
              <a:t>Definición</a:t>
            </a:r>
            <a:r>
              <a:rPr lang="es-ES" sz="1400" b="1" dirty="0">
                <a:solidFill>
                  <a:srgbClr val="002060"/>
                </a:solidFill>
                <a:ea typeface="Calibri" panose="020F0502020204030204" pitchFamily="34" charset="0"/>
                <a:cs typeface="Calibri" panose="020F0502020204030204" pitchFamily="34" charset="0"/>
              </a:rPr>
              <a:t>: </a:t>
            </a:r>
            <a:r>
              <a:rPr lang="es-ES" sz="1200" dirty="0">
                <a:solidFill>
                  <a:srgbClr val="002060"/>
                </a:solidFill>
              </a:rPr>
              <a:t>Ante llamadas/emails de clientes solicitando un presupuesto o contratación de un seguro,  procederemos a elaborarlo a través del portal gestor, para lo que necesitaremos ir solicitando diferentes datos al cliente (que siempre debe ser el tomador del seguro)</a:t>
            </a:r>
            <a:endParaRPr lang="es-ES" sz="1400" b="1" u="sng" dirty="0">
              <a:solidFill>
                <a:srgbClr val="002060"/>
              </a:solidFill>
              <a:cs typeface="Calibri" panose="020F0502020204030204" pitchFamily="34" charset="0"/>
            </a:endParaRPr>
          </a:p>
          <a:p>
            <a:pPr algn="just"/>
            <a:endParaRPr lang="es-ES" sz="1400" dirty="0">
              <a:solidFill>
                <a:srgbClr val="002060"/>
              </a:solidFill>
            </a:endParaRPr>
          </a:p>
          <a:p>
            <a:pPr algn="just"/>
            <a:r>
              <a:rPr lang="es-ES" sz="1400" dirty="0">
                <a:solidFill>
                  <a:srgbClr val="002060"/>
                </a:solidFill>
              </a:rPr>
              <a:t>        </a:t>
            </a:r>
            <a:r>
              <a:rPr lang="es-ES" sz="1400" b="1" u="sng" dirty="0">
                <a:solidFill>
                  <a:srgbClr val="0000CC"/>
                </a:solidFill>
              </a:rPr>
              <a:t>1.2.1  ELABORACION PRESUPUESTO : CONSIDERACIONES PREVIAS </a:t>
            </a:r>
          </a:p>
          <a:p>
            <a:pPr marL="171450" indent="-171450" algn="just">
              <a:buFont typeface="Arial" panose="020B0604020202020204" pitchFamily="34" charset="0"/>
              <a:buChar char="•"/>
            </a:pPr>
            <a:endParaRPr lang="es-ES" sz="1200" dirty="0">
              <a:solidFill>
                <a:srgbClr val="002060"/>
              </a:solidFill>
              <a:cs typeface="Calibri" panose="020F0502020204030204" pitchFamily="34" charset="0"/>
            </a:endParaRPr>
          </a:p>
          <a:p>
            <a:pPr marL="171450" indent="-171450" algn="just">
              <a:buFont typeface="Arial" panose="020B0604020202020204" pitchFamily="34" charset="0"/>
              <a:buChar char="•"/>
            </a:pPr>
            <a:r>
              <a:rPr lang="es-ES" sz="1200" dirty="0">
                <a:solidFill>
                  <a:srgbClr val="002060"/>
                </a:solidFill>
                <a:cs typeface="Calibri" panose="020F0502020204030204" pitchFamily="34" charset="0"/>
              </a:rPr>
              <a:t>Sólo podemos realizar presupuesto para NIF o NIE, </a:t>
            </a:r>
            <a:r>
              <a:rPr lang="es-ES" sz="1200" b="1" dirty="0">
                <a:solidFill>
                  <a:srgbClr val="002060"/>
                </a:solidFill>
                <a:cs typeface="Calibri" panose="020F0502020204030204" pitchFamily="34" charset="0"/>
              </a:rPr>
              <a:t>no</a:t>
            </a:r>
            <a:r>
              <a:rPr lang="es-ES" sz="1200" dirty="0">
                <a:solidFill>
                  <a:srgbClr val="002060"/>
                </a:solidFill>
                <a:cs typeface="Calibri" panose="020F0502020204030204" pitchFamily="34" charset="0"/>
              </a:rPr>
              <a:t> para </a:t>
            </a:r>
            <a:r>
              <a:rPr lang="es-ES" sz="1200" b="1" dirty="0">
                <a:solidFill>
                  <a:srgbClr val="002060"/>
                </a:solidFill>
                <a:cs typeface="Calibri" panose="020F0502020204030204" pitchFamily="34" charset="0"/>
              </a:rPr>
              <a:t>pasaportes</a:t>
            </a:r>
          </a:p>
          <a:p>
            <a:pPr marL="171450" indent="-171450" algn="just">
              <a:buFont typeface="Arial" panose="020B0604020202020204" pitchFamily="34" charset="0"/>
              <a:buChar char="•"/>
            </a:pPr>
            <a:r>
              <a:rPr lang="es-ES" sz="1200" dirty="0">
                <a:solidFill>
                  <a:srgbClr val="002060"/>
                </a:solidFill>
                <a:cs typeface="Calibri" panose="020F0502020204030204" pitchFamily="34" charset="0"/>
              </a:rPr>
              <a:t>Debes </a:t>
            </a:r>
            <a:r>
              <a:rPr lang="es-ES" sz="1200" b="1" dirty="0">
                <a:solidFill>
                  <a:srgbClr val="002060"/>
                </a:solidFill>
              </a:rPr>
              <a:t>activar</a:t>
            </a:r>
            <a:r>
              <a:rPr lang="es-ES" altLang="es-ES" sz="1200" b="1" dirty="0">
                <a:solidFill>
                  <a:srgbClr val="002060"/>
                </a:solidFill>
              </a:rPr>
              <a:t> el botón del catastro ya </a:t>
            </a:r>
            <a:r>
              <a:rPr lang="es-ES" altLang="es-ES" sz="1200" dirty="0">
                <a:solidFill>
                  <a:srgbClr val="002060"/>
                </a:solidFill>
              </a:rPr>
              <a:t>que facilita la cumplimentación y validación de los datos referentes a la localización</a:t>
            </a:r>
            <a:r>
              <a:rPr lang="es-ES" altLang="es-ES" sz="1200" b="1" dirty="0">
                <a:solidFill>
                  <a:srgbClr val="002060"/>
                </a:solidFill>
              </a:rPr>
              <a:t> y los datos de los campos aparecen en castellano. </a:t>
            </a:r>
            <a:r>
              <a:rPr lang="es-ES" altLang="es-ES" sz="1200" dirty="0">
                <a:solidFill>
                  <a:srgbClr val="002060"/>
                </a:solidFill>
              </a:rPr>
              <a:t>Si la calle no la reconoce se incluirá manualmente desactivando el botón del catastro.</a:t>
            </a:r>
          </a:p>
          <a:p>
            <a:pPr marL="171450" indent="-171450" algn="just">
              <a:buFont typeface="Arial" panose="020B0604020202020204" pitchFamily="34" charset="0"/>
              <a:buChar char="•"/>
            </a:pPr>
            <a:endParaRPr lang="es-ES" altLang="es-ES" sz="1200" dirty="0">
              <a:solidFill>
                <a:srgbClr val="002060"/>
              </a:solidFill>
            </a:endParaRPr>
          </a:p>
          <a:p>
            <a:pPr marL="171450" indent="-171450" algn="just">
              <a:buFont typeface="Arial" panose="020B0604020202020204" pitchFamily="34" charset="0"/>
              <a:buChar char="•"/>
            </a:pPr>
            <a:r>
              <a:rPr lang="es-ES" altLang="es-ES" sz="1200" b="1" dirty="0">
                <a:solidFill>
                  <a:srgbClr val="002060"/>
                </a:solidFill>
              </a:rPr>
              <a:t>El botón no funciona para País Vasco y Navarra. </a:t>
            </a:r>
            <a:r>
              <a:rPr lang="es-ES" altLang="es-ES" sz="1200" dirty="0">
                <a:solidFill>
                  <a:srgbClr val="002060"/>
                </a:solidFill>
              </a:rPr>
              <a:t>En este caso hay que </a:t>
            </a:r>
            <a:r>
              <a:rPr lang="es-ES" altLang="es-ES" sz="1200" b="1" dirty="0">
                <a:solidFill>
                  <a:srgbClr val="002060"/>
                </a:solidFill>
              </a:rPr>
              <a:t>solicitar al tomador esta información </a:t>
            </a:r>
            <a:r>
              <a:rPr lang="es-ES" altLang="es-ES" sz="1200" dirty="0">
                <a:solidFill>
                  <a:srgbClr val="002060"/>
                </a:solidFill>
              </a:rPr>
              <a:t>:  calle, localidad , Año de Construcción, Superficie y Anexo </a:t>
            </a:r>
            <a:r>
              <a:rPr lang="es-ES" altLang="es-ES" sz="1200" dirty="0" err="1">
                <a:solidFill>
                  <a:srgbClr val="002060"/>
                </a:solidFill>
              </a:rPr>
              <a:t>etc</a:t>
            </a:r>
            <a:r>
              <a:rPr lang="es-ES" altLang="es-ES" sz="1200" dirty="0">
                <a:solidFill>
                  <a:srgbClr val="002060"/>
                </a:solidFill>
              </a:rPr>
              <a:t>…</a:t>
            </a:r>
          </a:p>
          <a:p>
            <a:pPr marL="171450" indent="-171450" algn="just">
              <a:buFont typeface="Arial" panose="020B0604020202020204" pitchFamily="34" charset="0"/>
              <a:buChar char="•"/>
            </a:pPr>
            <a:endParaRPr lang="es-ES" altLang="es-ES" sz="1200" dirty="0">
              <a:solidFill>
                <a:srgbClr val="002060"/>
              </a:solidFill>
            </a:endParaRPr>
          </a:p>
          <a:p>
            <a:pPr marL="171450" indent="-171450" algn="just">
              <a:buFont typeface="Arial" panose="020B0604020202020204" pitchFamily="34" charset="0"/>
              <a:buChar char="•"/>
            </a:pPr>
            <a:r>
              <a:rPr lang="es-ES" altLang="es-ES" sz="1200" b="1" dirty="0">
                <a:solidFill>
                  <a:srgbClr val="002060"/>
                </a:solidFill>
              </a:rPr>
              <a:t>Antigüedad de la vivienda:</a:t>
            </a:r>
          </a:p>
          <a:p>
            <a:pPr algn="just"/>
            <a:endParaRPr lang="es-ES" altLang="es-ES" sz="1200" dirty="0">
              <a:solidFill>
                <a:srgbClr val="0070C0"/>
              </a:solidFill>
            </a:endParaRPr>
          </a:p>
          <a:p>
            <a:pPr marL="628650" lvl="1" indent="-171450" algn="just">
              <a:buFont typeface="Courier New" panose="02070309020205020404" pitchFamily="49" charset="0"/>
              <a:buChar char="o"/>
            </a:pPr>
            <a:r>
              <a:rPr lang="es-ES" altLang="es-ES" sz="1200" b="1" dirty="0">
                <a:solidFill>
                  <a:srgbClr val="002060"/>
                </a:solidFill>
              </a:rPr>
              <a:t>TELEFÓNICA SEGUROS CON SANTALUCÍA:  </a:t>
            </a:r>
            <a:r>
              <a:rPr lang="es-ES" sz="1200" dirty="0">
                <a:solidFill>
                  <a:srgbClr val="002060"/>
                </a:solidFill>
              </a:rPr>
              <a:t>Si la vivienda </a:t>
            </a:r>
            <a:r>
              <a:rPr lang="es-ES" sz="1200" u="sng" dirty="0">
                <a:solidFill>
                  <a:srgbClr val="002060"/>
                </a:solidFill>
              </a:rPr>
              <a:t>tiene 100 o más años de antigüedad </a:t>
            </a:r>
            <a:r>
              <a:rPr lang="es-ES" sz="1200" b="1" dirty="0">
                <a:solidFill>
                  <a:srgbClr val="002060"/>
                </a:solidFill>
              </a:rPr>
              <a:t>NO se puede asegurar </a:t>
            </a:r>
            <a:r>
              <a:rPr lang="es-ES" sz="1200" dirty="0">
                <a:solidFill>
                  <a:srgbClr val="002060"/>
                </a:solidFill>
              </a:rPr>
              <a:t>y por tanto no se puede continuar con el proceso de contratación. Saldrá un pop up de no contratación </a:t>
            </a:r>
          </a:p>
          <a:p>
            <a:pPr lvl="1" algn="just"/>
            <a:endParaRPr lang="es-ES" sz="1200" dirty="0">
              <a:solidFill>
                <a:srgbClr val="002060"/>
              </a:solidFill>
            </a:endParaRPr>
          </a:p>
          <a:p>
            <a:pPr marL="628650" lvl="1" indent="-171450" algn="just">
              <a:buFont typeface="Courier New" panose="02070309020205020404" pitchFamily="49" charset="0"/>
              <a:buChar char="o"/>
            </a:pPr>
            <a:r>
              <a:rPr lang="es-ES" sz="1200" b="1" dirty="0">
                <a:solidFill>
                  <a:srgbClr val="002060"/>
                </a:solidFill>
              </a:rPr>
              <a:t>TELEFONICA SEGUROS</a:t>
            </a:r>
            <a:r>
              <a:rPr lang="es-ES" sz="1200" b="1" dirty="0">
                <a:latin typeface="Calibri" panose="020F0502020204030204" pitchFamily="34" charset="0"/>
                <a:ea typeface="Calibri" panose="020F0502020204030204" pitchFamily="34" charset="0"/>
                <a:cs typeface="Times New Roman" panose="02020603050405020304" pitchFamily="18" charset="0"/>
              </a:rPr>
              <a:t>: </a:t>
            </a:r>
            <a:r>
              <a:rPr lang="es-ES" sz="1200" dirty="0">
                <a:solidFill>
                  <a:srgbClr val="002060"/>
                </a:solidFill>
              </a:rPr>
              <a:t>Si la antigüedad de la vivienda </a:t>
            </a:r>
            <a:r>
              <a:rPr lang="es-ES" sz="1200" u="sng" dirty="0">
                <a:solidFill>
                  <a:srgbClr val="002060"/>
                </a:solidFill>
              </a:rPr>
              <a:t>es superior a 100 años</a:t>
            </a:r>
            <a:r>
              <a:rPr lang="es-ES" sz="1200" dirty="0">
                <a:solidFill>
                  <a:srgbClr val="002060"/>
                </a:solidFill>
              </a:rPr>
              <a:t>, se preguntará </a:t>
            </a:r>
            <a:r>
              <a:rPr lang="es-ES" sz="1200" u="sng" dirty="0">
                <a:solidFill>
                  <a:srgbClr val="002060"/>
                </a:solidFill>
              </a:rPr>
              <a:t>si se han realizado obras en los últimos 30 años</a:t>
            </a:r>
            <a:r>
              <a:rPr lang="es-ES" sz="1200" dirty="0">
                <a:solidFill>
                  <a:srgbClr val="002060"/>
                </a:solidFill>
              </a:rPr>
              <a:t>, en caso afirmativo se le dejará continuar con el proceso y si es negativo se le informará: </a:t>
            </a:r>
            <a:r>
              <a:rPr lang="es-ES" sz="1200" b="1" i="1" dirty="0">
                <a:solidFill>
                  <a:srgbClr val="70AD47"/>
                </a:solidFill>
                <a:latin typeface="Calibri" panose="020F0502020204030204" pitchFamily="34" charset="0"/>
                <a:cs typeface="Calibri" panose="020F0502020204030204" pitchFamily="34" charset="0"/>
              </a:rPr>
              <a:t>“</a:t>
            </a:r>
            <a:r>
              <a:rPr lang="es-ES" sz="1200" b="1" dirty="0">
                <a:solidFill>
                  <a:srgbClr val="002060"/>
                </a:solidFill>
              </a:rPr>
              <a:t>La vivienda no se puede asegurar y no se puede continuar con el proceso de contratación“</a:t>
            </a:r>
          </a:p>
          <a:p>
            <a:pPr marL="628650" lvl="1" indent="-171450" algn="just">
              <a:buFont typeface="Courier New" panose="02070309020205020404" pitchFamily="49" charset="0"/>
              <a:buChar char="o"/>
            </a:pPr>
            <a:endParaRPr lang="es-ES" sz="1200" b="1" dirty="0">
              <a:solidFill>
                <a:srgbClr val="002060"/>
              </a:solidFill>
            </a:endParaRPr>
          </a:p>
          <a:p>
            <a:pPr marL="628650" lvl="1" indent="-171450" algn="just">
              <a:buFont typeface="Courier New" panose="02070309020205020404" pitchFamily="49" charset="0"/>
              <a:buChar char="o"/>
            </a:pPr>
            <a:endParaRPr lang="es-ES" sz="1200" b="1" dirty="0">
              <a:solidFill>
                <a:srgbClr val="002060"/>
              </a:solidFill>
            </a:endParaRPr>
          </a:p>
          <a:p>
            <a:pPr marL="628650" lvl="1" indent="-171450" algn="just">
              <a:buFont typeface="Courier New" panose="02070309020205020404" pitchFamily="49" charset="0"/>
              <a:buChar char="o"/>
            </a:pPr>
            <a:endParaRPr lang="es-ES" sz="1200" b="1" dirty="0">
              <a:solidFill>
                <a:srgbClr val="002060"/>
              </a:solidFill>
            </a:endParaRPr>
          </a:p>
          <a:p>
            <a:pPr marL="628650" lvl="1" indent="-171450" algn="just">
              <a:buFont typeface="Courier New" panose="02070309020205020404" pitchFamily="49" charset="0"/>
              <a:buChar char="o"/>
            </a:pPr>
            <a:endParaRPr lang="es-ES" sz="1200" b="1" dirty="0">
              <a:solidFill>
                <a:srgbClr val="002060"/>
              </a:solidFill>
            </a:endParaRPr>
          </a:p>
          <a:p>
            <a:pPr marL="628650" lvl="1" indent="-171450" algn="just">
              <a:buFont typeface="Courier New" panose="02070309020205020404" pitchFamily="49" charset="0"/>
              <a:buChar char="o"/>
            </a:pPr>
            <a:endParaRPr lang="es-ES" sz="1200" b="1" dirty="0">
              <a:solidFill>
                <a:srgbClr val="002060"/>
              </a:solidFill>
            </a:endParaRPr>
          </a:p>
          <a:p>
            <a:pPr marL="628650" lvl="1" indent="-171450" algn="just">
              <a:buFont typeface="Courier New" panose="02070309020205020404" pitchFamily="49" charset="0"/>
              <a:buChar char="o"/>
            </a:pPr>
            <a:endParaRPr lang="es-ES" sz="1200" b="1" dirty="0">
              <a:solidFill>
                <a:srgbClr val="002060"/>
              </a:solidFill>
            </a:endParaRPr>
          </a:p>
          <a:p>
            <a:pPr marL="457200" lvl="4"/>
            <a:endParaRPr lang="es-ES" sz="1200" dirty="0">
              <a:solidFill>
                <a:srgbClr val="002060"/>
              </a:solidFill>
            </a:endParaRPr>
          </a:p>
          <a:p>
            <a:pPr marL="171450" lvl="3" indent="-171450">
              <a:buFont typeface="Arial" panose="020B0604020202020204" pitchFamily="34" charset="0"/>
              <a:buChar char="•"/>
            </a:pPr>
            <a:r>
              <a:rPr lang="es-ES" sz="1200" b="1" dirty="0">
                <a:solidFill>
                  <a:srgbClr val="002060"/>
                </a:solidFill>
              </a:rPr>
              <a:t>Límite sumas aseguradas</a:t>
            </a:r>
            <a:r>
              <a:rPr lang="es-ES" sz="1200" b="1" dirty="0">
                <a:solidFill>
                  <a:srgbClr val="0000CC"/>
                </a:solidFill>
              </a:rPr>
              <a:t>: </a:t>
            </a:r>
            <a:r>
              <a:rPr lang="es-ES" sz="1200" dirty="0">
                <a:solidFill>
                  <a:srgbClr val="002060"/>
                </a:solidFill>
              </a:rPr>
              <a:t>Utilizar siempre los importes recomendados, que están ajustados a las características y ubicación de la vivienda a asegurar.</a:t>
            </a:r>
          </a:p>
          <a:p>
            <a:pPr marL="0" lvl="3"/>
            <a:endParaRPr lang="es-ES" sz="1200" dirty="0">
              <a:solidFill>
                <a:srgbClr val="002060"/>
              </a:solidFill>
            </a:endParaRPr>
          </a:p>
          <a:p>
            <a:pPr marL="171450" indent="-171450" algn="just">
              <a:buFont typeface="Arial" panose="020B0604020202020204" pitchFamily="34" charset="0"/>
              <a:buChar char="•"/>
            </a:pPr>
            <a:r>
              <a:rPr lang="es-ES" sz="1200" b="1" dirty="0">
                <a:solidFill>
                  <a:srgbClr val="002060"/>
                </a:solidFill>
              </a:rPr>
              <a:t>Fecha inicio seguro: </a:t>
            </a:r>
          </a:p>
          <a:p>
            <a:pPr algn="just"/>
            <a:endParaRPr lang="es-ES" sz="1400" dirty="0">
              <a:solidFill>
                <a:srgbClr val="0000CC"/>
              </a:solidFill>
              <a:cs typeface="Calibri" panose="020F0502020204030204" pitchFamily="34" charset="0"/>
            </a:endParaRPr>
          </a:p>
          <a:p>
            <a:pPr marL="628650" lvl="1" indent="-171450" algn="just">
              <a:buFont typeface="Courier New" panose="02070309020205020404" pitchFamily="49" charset="0"/>
              <a:buChar char="o"/>
            </a:pPr>
            <a:r>
              <a:rPr lang="es-ES" sz="1200" b="1" dirty="0">
                <a:solidFill>
                  <a:srgbClr val="002060"/>
                </a:solidFill>
              </a:rPr>
              <a:t>TELEFÓNICA SEGUROS CON SANTALUCÍA: </a:t>
            </a:r>
            <a:r>
              <a:rPr lang="es-ES" sz="1200" dirty="0">
                <a:solidFill>
                  <a:srgbClr val="002060"/>
                </a:solidFill>
              </a:rPr>
              <a:t>Ten en cuenta que, si la fecha inicio del seguro es superior </a:t>
            </a:r>
            <a:r>
              <a:rPr lang="es-ES" sz="1200" b="1" u="sng" dirty="0">
                <a:solidFill>
                  <a:srgbClr val="002060"/>
                </a:solidFill>
              </a:rPr>
              <a:t>a 365 días </a:t>
            </a:r>
            <a:r>
              <a:rPr lang="es-ES" sz="1200" dirty="0">
                <a:solidFill>
                  <a:srgbClr val="002060"/>
                </a:solidFill>
              </a:rPr>
              <a:t>, no podrá realizarse la contratación y por tanto no se puede continuar. </a:t>
            </a:r>
          </a:p>
          <a:p>
            <a:pPr marL="628650" lvl="1" indent="-171450" algn="just">
              <a:buFont typeface="Courier New" panose="02070309020205020404" pitchFamily="49" charset="0"/>
              <a:buChar char="o"/>
            </a:pPr>
            <a:endParaRPr lang="es-ES" sz="1200" dirty="0">
              <a:solidFill>
                <a:srgbClr val="002060"/>
              </a:solidFill>
            </a:endParaRPr>
          </a:p>
          <a:p>
            <a:pPr marL="628650" lvl="1" indent="-171450" algn="just">
              <a:buFont typeface="Courier New" panose="02070309020205020404" pitchFamily="49" charset="0"/>
              <a:buChar char="o"/>
            </a:pPr>
            <a:r>
              <a:rPr lang="es-ES" sz="1200" b="1" dirty="0">
                <a:solidFill>
                  <a:srgbClr val="002060"/>
                </a:solidFill>
              </a:rPr>
              <a:t>TELEFONICA SEGUROS: </a:t>
            </a:r>
            <a:r>
              <a:rPr lang="es-ES" sz="1200" dirty="0">
                <a:solidFill>
                  <a:srgbClr val="002060"/>
                </a:solidFill>
              </a:rPr>
              <a:t>si la fecha inicio del seguro es superior </a:t>
            </a:r>
            <a:r>
              <a:rPr lang="es-ES" sz="1200" b="1" u="sng" dirty="0">
                <a:solidFill>
                  <a:srgbClr val="002060"/>
                </a:solidFill>
              </a:rPr>
              <a:t>a 1 año </a:t>
            </a:r>
            <a:r>
              <a:rPr lang="es-ES" sz="1200" dirty="0">
                <a:solidFill>
                  <a:srgbClr val="002060"/>
                </a:solidFill>
              </a:rPr>
              <a:t> no podrá realizarse la contratación y por tanto no se puede continuar</a:t>
            </a:r>
            <a:endParaRPr lang="es-ES" dirty="0"/>
          </a:p>
        </p:txBody>
      </p:sp>
      <p:pic>
        <p:nvPicPr>
          <p:cNvPr id="12" name="Picture 6" descr="Resultado de imagen de ir a inicio">
            <a:hlinkClick r:id="rId2" action="ppaction://hlinksldjump"/>
            <a:extLst>
              <a:ext uri="{FF2B5EF4-FFF2-40B4-BE49-F238E27FC236}">
                <a16:creationId xmlns:a16="http://schemas.microsoft.com/office/drawing/2014/main" id="{55BF64E9-3CE3-42A4-AC62-C7F15CFD2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8039" y="107242"/>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esquinas redondeadas 13">
            <a:extLst>
              <a:ext uri="{FF2B5EF4-FFF2-40B4-BE49-F238E27FC236}">
                <a16:creationId xmlns:a16="http://schemas.microsoft.com/office/drawing/2014/main" id="{A1AF1201-77E1-4F14-9910-C2056D9C6BC0}"/>
              </a:ext>
            </a:extLst>
          </p:cNvPr>
          <p:cNvSpPr/>
          <p:nvPr/>
        </p:nvSpPr>
        <p:spPr>
          <a:xfrm>
            <a:off x="375993" y="110168"/>
            <a:ext cx="11376430"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1.2 ELABORACION PRESPUESTO / cesión derechos vivienda hipotecada/ contratación y envío de póliza </a:t>
            </a:r>
          </a:p>
          <a:p>
            <a:endParaRPr lang="es-ES" b="1" dirty="0">
              <a:solidFill>
                <a:schemeClr val="bg1"/>
              </a:solidFill>
            </a:endParaRPr>
          </a:p>
        </p:txBody>
      </p:sp>
      <p:pic>
        <p:nvPicPr>
          <p:cNvPr id="15" name="Gráfico 14" descr="Advertencia">
            <a:extLst>
              <a:ext uri="{FF2B5EF4-FFF2-40B4-BE49-F238E27FC236}">
                <a16:creationId xmlns:a16="http://schemas.microsoft.com/office/drawing/2014/main" id="{DA09066F-3024-4DA4-B55A-899F8F76E2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84" y="1282716"/>
            <a:ext cx="315209" cy="315209"/>
          </a:xfrm>
          <a:prstGeom prst="rect">
            <a:avLst/>
          </a:prstGeom>
        </p:spPr>
      </p:pic>
      <p:pic>
        <p:nvPicPr>
          <p:cNvPr id="6" name="Gráfico 5" descr="Lupa">
            <a:extLst>
              <a:ext uri="{FF2B5EF4-FFF2-40B4-BE49-F238E27FC236}">
                <a16:creationId xmlns:a16="http://schemas.microsoft.com/office/drawing/2014/main" id="{3C08179E-B482-40F0-977F-9BA192EF36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167" y="5997518"/>
            <a:ext cx="217170" cy="217170"/>
          </a:xfrm>
          <a:prstGeom prst="rect">
            <a:avLst/>
          </a:prstGeom>
        </p:spPr>
      </p:pic>
      <p:pic>
        <p:nvPicPr>
          <p:cNvPr id="7" name="Gráfico 6" descr="Lupa">
            <a:extLst>
              <a:ext uri="{FF2B5EF4-FFF2-40B4-BE49-F238E27FC236}">
                <a16:creationId xmlns:a16="http://schemas.microsoft.com/office/drawing/2014/main" id="{03B97ADD-D7C5-44C9-BC41-ED3A15E37C8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163" y="3228082"/>
            <a:ext cx="217170" cy="217170"/>
          </a:xfrm>
          <a:prstGeom prst="rect">
            <a:avLst/>
          </a:prstGeom>
        </p:spPr>
      </p:pic>
      <p:pic>
        <p:nvPicPr>
          <p:cNvPr id="2" name="Imagen 1">
            <a:extLst>
              <a:ext uri="{FF2B5EF4-FFF2-40B4-BE49-F238E27FC236}">
                <a16:creationId xmlns:a16="http://schemas.microsoft.com/office/drawing/2014/main" id="{A32671D7-6A48-45E9-B72D-919C575BF051}"/>
              </a:ext>
            </a:extLst>
          </p:cNvPr>
          <p:cNvPicPr>
            <a:picLocks noChangeAspect="1"/>
          </p:cNvPicPr>
          <p:nvPr/>
        </p:nvPicPr>
        <p:blipFill>
          <a:blip r:embed="rId8"/>
          <a:stretch>
            <a:fillRect/>
          </a:stretch>
        </p:blipFill>
        <p:spPr>
          <a:xfrm>
            <a:off x="1041815" y="4073183"/>
            <a:ext cx="3552825" cy="990600"/>
          </a:xfrm>
          <a:prstGeom prst="rect">
            <a:avLst/>
          </a:prstGeom>
        </p:spPr>
      </p:pic>
      <p:sp>
        <p:nvSpPr>
          <p:cNvPr id="4" name="Botón de acción: ir hacia delante o siguiente 3">
            <a:hlinkClick r:id="" action="ppaction://hlinkshowjump?jump=nextslide" highlightClick="1"/>
            <a:extLst>
              <a:ext uri="{FF2B5EF4-FFF2-40B4-BE49-F238E27FC236}">
                <a16:creationId xmlns:a16="http://schemas.microsoft.com/office/drawing/2014/main" id="{189ECDF7-6B9B-468C-BF29-27AA2C85A219}"/>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Botón de acción: ir hacia atrás o anterior 10">
            <a:hlinkClick r:id="" action="ppaction://hlinkshowjump?jump=previousslide" highlightClick="1"/>
            <a:extLst>
              <a:ext uri="{FF2B5EF4-FFF2-40B4-BE49-F238E27FC236}">
                <a16:creationId xmlns:a16="http://schemas.microsoft.com/office/drawing/2014/main" id="{8D0D7A83-C4AC-402D-A1A4-2FD7F69AC59E}"/>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6826685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ángulo 42">
            <a:extLst>
              <a:ext uri="{FF2B5EF4-FFF2-40B4-BE49-F238E27FC236}">
                <a16:creationId xmlns:a16="http://schemas.microsoft.com/office/drawing/2014/main" id="{85863086-C28F-4F8E-993F-780F5053FFBD}"/>
              </a:ext>
            </a:extLst>
          </p:cNvPr>
          <p:cNvSpPr/>
          <p:nvPr/>
        </p:nvSpPr>
        <p:spPr>
          <a:xfrm>
            <a:off x="135517" y="2849038"/>
            <a:ext cx="11907754" cy="39898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9EB14617-3ECA-4985-AB33-4F15AD3FD60B}"/>
              </a:ext>
            </a:extLst>
          </p:cNvPr>
          <p:cNvSpPr/>
          <p:nvPr/>
        </p:nvSpPr>
        <p:spPr>
          <a:xfrm>
            <a:off x="147224" y="1121765"/>
            <a:ext cx="11907754" cy="1682259"/>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Rectángulo: esquinas redondeadas 45">
            <a:extLst>
              <a:ext uri="{FF2B5EF4-FFF2-40B4-BE49-F238E27FC236}">
                <a16:creationId xmlns:a16="http://schemas.microsoft.com/office/drawing/2014/main" id="{9126031E-5B3E-481F-8C04-4FD0E804199B}"/>
              </a:ext>
            </a:extLst>
          </p:cNvPr>
          <p:cNvSpPr/>
          <p:nvPr/>
        </p:nvSpPr>
        <p:spPr>
          <a:xfrm>
            <a:off x="199638" y="1392505"/>
            <a:ext cx="11764564" cy="135555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marL="104775" lvl="0" indent="-19050">
              <a:lnSpc>
                <a:spcPct val="107000"/>
              </a:lnSpc>
              <a:spcBef>
                <a:spcPts val="15"/>
              </a:spcBef>
              <a:tabLst>
                <a:tab pos="85725" algn="l"/>
                <a:tab pos="3546475" algn="l"/>
              </a:tabLst>
            </a:pPr>
            <a:r>
              <a:rPr lang="es-ES" sz="1100" b="1" dirty="0">
                <a:solidFill>
                  <a:prstClr val="black"/>
                </a:solidFill>
                <a:latin typeface="Calibri" panose="020F0502020204030204" pitchFamily="34" charset="0"/>
                <a:ea typeface="Calibri" panose="020F0502020204030204" pitchFamily="34" charset="0"/>
                <a:cs typeface="Calibri" panose="020F0502020204030204" pitchFamily="34" charset="0"/>
              </a:rPr>
              <a:t>Tipologías</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a:t>
            </a:r>
          </a:p>
          <a:p>
            <a:pPr marL="276225" lvl="0" indent="-190500">
              <a:lnSpc>
                <a:spcPct val="107000"/>
              </a:lnSpc>
              <a:spcBef>
                <a:spcPts val="15"/>
              </a:spcBef>
              <a:buFont typeface="Arial" panose="020B0604020202020204" pitchFamily="34" charset="0"/>
              <a:buChar char="•"/>
              <a:tabLst>
                <a:tab pos="3547110" algn="l"/>
              </a:tabLst>
            </a:pPr>
            <a:r>
              <a:rPr lang="es-ES" sz="1100" b="1" dirty="0">
                <a:solidFill>
                  <a:prstClr val="black"/>
                </a:solidFill>
                <a:latin typeface="Calibri" panose="020F0502020204030204" pitchFamily="34" charset="0"/>
                <a:ea typeface="Calibri" panose="020F0502020204030204" pitchFamily="34" charset="0"/>
                <a:cs typeface="Calibri" panose="020F0502020204030204" pitchFamily="34" charset="0"/>
              </a:rPr>
              <a:t>Primer nivel</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Toda reclamación recibida por escrito y presentada por el Cliente (correo electrónico o postal) a través de cualquiera de los buzones habilitados.</a:t>
            </a:r>
          </a:p>
          <a:p>
            <a:pPr marL="276225" lvl="0" indent="-190500">
              <a:lnSpc>
                <a:spcPct val="107000"/>
              </a:lnSpc>
              <a:spcBef>
                <a:spcPts val="15"/>
              </a:spcBef>
              <a:buFont typeface="Arial" panose="020B0604020202020204" pitchFamily="34" charset="0"/>
              <a:buChar char="•"/>
              <a:tabLst>
                <a:tab pos="3547110" algn="l"/>
              </a:tabLst>
            </a:pPr>
            <a:r>
              <a:rPr lang="es-ES" sz="1100" b="1" dirty="0">
                <a:solidFill>
                  <a:prstClr val="black"/>
                </a:solidFill>
                <a:latin typeface="Calibri" panose="020F0502020204030204" pitchFamily="34" charset="0"/>
                <a:ea typeface="Calibri" panose="020F0502020204030204" pitchFamily="34" charset="0"/>
                <a:cs typeface="Calibri" panose="020F0502020204030204" pitchFamily="34" charset="0"/>
              </a:rPr>
              <a:t>Segundo nivel</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Reclamación escrita (correo electrónico o correo postal) que interpuesta  por</a:t>
            </a:r>
            <a:r>
              <a:rPr lang="es-ES" sz="11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cualquier organismo/administración de defensa del consumidor, en nombre del </a:t>
            </a:r>
            <a:r>
              <a:rPr lang="es-ES" sz="1100" dirty="0">
                <a:solidFill>
                  <a:prstClr val="black"/>
                </a:solidFill>
                <a:latin typeface="Calibri" panose="020F0502020204030204" pitchFamily="34" charset="0"/>
                <a:cs typeface="Calibri" panose="020F0502020204030204" pitchFamily="34" charset="0"/>
              </a:rPr>
              <a:t>cliente, se reciba en cualquiera de los Servicios de Atención al Cliente de las entidades.</a:t>
            </a:r>
          </a:p>
          <a:p>
            <a:pPr marL="276225" lvl="0" indent="-190500">
              <a:lnSpc>
                <a:spcPct val="107000"/>
              </a:lnSpc>
              <a:spcBef>
                <a:spcPts val="15"/>
              </a:spcBef>
              <a:buFont typeface="Arial" panose="020B0604020202020204" pitchFamily="34" charset="0"/>
              <a:buChar char="•"/>
              <a:tabLst>
                <a:tab pos="3547110" algn="l"/>
              </a:tabLst>
            </a:pPr>
            <a:r>
              <a:rPr lang="es-ES" sz="1100" b="1" dirty="0">
                <a:solidFill>
                  <a:prstClr val="black"/>
                </a:solidFill>
                <a:latin typeface="Calibri" panose="020F0502020204030204" pitchFamily="34" charset="0"/>
                <a:ea typeface="Calibri" panose="020F0502020204030204" pitchFamily="34" charset="0"/>
                <a:cs typeface="Calibri" panose="020F0502020204030204" pitchFamily="34" charset="0"/>
              </a:rPr>
              <a:t>Tercer nivel</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Son aquellas reclamaciones que, resueltas en los niveles anteriores, sean interpuestas por los clientes ante la Dirección General de Seguros dirigidas a Telefónica Seguros o Santalucía.</a:t>
            </a:r>
          </a:p>
          <a:p>
            <a:pPr marL="270510">
              <a:lnSpc>
                <a:spcPct val="115000"/>
              </a:lnSpc>
              <a:spcBef>
                <a:spcPts val="500"/>
              </a:spcBef>
              <a:spcAft>
                <a:spcPts val="1000"/>
              </a:spcAft>
            </a:pPr>
            <a:endParaRPr lang="es-ES" sz="1100" dirty="0"/>
          </a:p>
        </p:txBody>
      </p:sp>
      <p:sp>
        <p:nvSpPr>
          <p:cNvPr id="48" name="Rectángulo: esquinas redondeadas 47">
            <a:extLst>
              <a:ext uri="{FF2B5EF4-FFF2-40B4-BE49-F238E27FC236}">
                <a16:creationId xmlns:a16="http://schemas.microsoft.com/office/drawing/2014/main" id="{4CB8A7A4-C5D4-4FF9-9962-92FF761CBD07}"/>
              </a:ext>
            </a:extLst>
          </p:cNvPr>
          <p:cNvSpPr/>
          <p:nvPr/>
        </p:nvSpPr>
        <p:spPr>
          <a:xfrm>
            <a:off x="199639" y="1134575"/>
            <a:ext cx="11764564" cy="25792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a:solidFill>
                  <a:schemeClr val="bg1"/>
                </a:solidFill>
              </a:rPr>
              <a:t>Terminología: expresión de insatisfacción o queja realizada por un cliente</a:t>
            </a:r>
          </a:p>
        </p:txBody>
      </p:sp>
      <p:sp>
        <p:nvSpPr>
          <p:cNvPr id="51" name="Rectángulo 50">
            <a:extLst>
              <a:ext uri="{FF2B5EF4-FFF2-40B4-BE49-F238E27FC236}">
                <a16:creationId xmlns:a16="http://schemas.microsoft.com/office/drawing/2014/main" id="{D5BA4D7B-5FD5-4DC9-B8D6-991C92C3F85B}"/>
              </a:ext>
            </a:extLst>
          </p:cNvPr>
          <p:cNvSpPr/>
          <p:nvPr/>
        </p:nvSpPr>
        <p:spPr>
          <a:xfrm>
            <a:off x="222788" y="6463312"/>
            <a:ext cx="11832190" cy="344069"/>
          </a:xfrm>
          <a:prstGeom prst="rect">
            <a:avLst/>
          </a:prstGeom>
        </p:spPr>
        <p:txBody>
          <a:bodyPr wrap="square">
            <a:spAutoFit/>
          </a:bodyPr>
          <a:lstStyle/>
          <a:p>
            <a:pPr>
              <a:lnSpc>
                <a:spcPct val="107000"/>
              </a:lnSpc>
              <a:tabLst>
                <a:tab pos="447675" algn="l"/>
                <a:tab pos="714375" algn="l"/>
              </a:tabLst>
            </a:pPr>
            <a:r>
              <a:rPr lang="es-ES" sz="1600" b="1">
                <a:solidFill>
                  <a:prstClr val="black"/>
                </a:solidFill>
                <a:latin typeface="Calibri" panose="020F0502020204030204" pitchFamily="34" charset="0"/>
                <a:cs typeface="Calibri" panose="020F0502020204030204" pitchFamily="34" charset="0"/>
              </a:rPr>
              <a:t>Se han establecido procesos de gestión de reclamaciones específicos según compañía con la que se haya contratado el seguro hogar.</a:t>
            </a:r>
          </a:p>
        </p:txBody>
      </p:sp>
      <p:sp>
        <p:nvSpPr>
          <p:cNvPr id="25" name="Rectángulo: esquinas redondeadas 24">
            <a:extLst>
              <a:ext uri="{FF2B5EF4-FFF2-40B4-BE49-F238E27FC236}">
                <a16:creationId xmlns:a16="http://schemas.microsoft.com/office/drawing/2014/main" id="{FA157D17-BA35-454A-B526-E52310AE014C}"/>
              </a:ext>
            </a:extLst>
          </p:cNvPr>
          <p:cNvSpPr/>
          <p:nvPr/>
        </p:nvSpPr>
        <p:spPr>
          <a:xfrm>
            <a:off x="1855959" y="134765"/>
            <a:ext cx="5554491" cy="418614"/>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dirty="0">
                <a:solidFill>
                  <a:schemeClr val="bg1"/>
                </a:solidFill>
              </a:rPr>
              <a:t>RECLAMACIONES: Protocolo actuación</a:t>
            </a:r>
          </a:p>
        </p:txBody>
      </p:sp>
      <p:sp>
        <p:nvSpPr>
          <p:cNvPr id="4" name="Rectángulo: esquinas redondeadas 3">
            <a:extLst>
              <a:ext uri="{FF2B5EF4-FFF2-40B4-BE49-F238E27FC236}">
                <a16:creationId xmlns:a16="http://schemas.microsoft.com/office/drawing/2014/main" id="{121D30DA-C038-4238-8A3C-055B528A8BB4}"/>
              </a:ext>
            </a:extLst>
          </p:cNvPr>
          <p:cNvSpPr/>
          <p:nvPr/>
        </p:nvSpPr>
        <p:spPr>
          <a:xfrm>
            <a:off x="135517" y="568986"/>
            <a:ext cx="11919461" cy="53996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Bef>
                <a:spcPts val="500"/>
              </a:spcBef>
              <a:spcAft>
                <a:spcPts val="1000"/>
              </a:spcAft>
            </a:pPr>
            <a:r>
              <a:rPr lang="es-ES" sz="12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Este procedimiento se aplica a todos los implicados en la atención a las reclamaciones de los clientes de Seguros de Hogar. De manera orientativa el equipo de reclamaciones estará integrado por el Servicio de Atención al Cliente de Telefónica Seguros (SAC) y las personas/equipo designadas por Telefónica Seguros y Santalucía, para la gestión de las mismas.</a:t>
            </a:r>
          </a:p>
        </p:txBody>
      </p:sp>
      <p:pic>
        <p:nvPicPr>
          <p:cNvPr id="19" name="Imagen 18">
            <a:extLst>
              <a:ext uri="{FF2B5EF4-FFF2-40B4-BE49-F238E27FC236}">
                <a16:creationId xmlns:a16="http://schemas.microsoft.com/office/drawing/2014/main" id="{A59E9864-71E1-4942-BDF5-912DC93956C2}"/>
              </a:ext>
            </a:extLst>
          </p:cNvPr>
          <p:cNvPicPr>
            <a:picLocks noChangeAspect="1"/>
          </p:cNvPicPr>
          <p:nvPr/>
        </p:nvPicPr>
        <p:blipFill>
          <a:blip r:embed="rId3"/>
          <a:stretch>
            <a:fillRect/>
          </a:stretch>
        </p:blipFill>
        <p:spPr>
          <a:xfrm>
            <a:off x="136407" y="18106"/>
            <a:ext cx="1054469" cy="382357"/>
          </a:xfrm>
          <a:prstGeom prst="rect">
            <a:avLst/>
          </a:prstGeom>
        </p:spPr>
      </p:pic>
      <p:sp>
        <p:nvSpPr>
          <p:cNvPr id="3" name="Botón de acción: ir hacia delante o siguiente 2">
            <a:hlinkClick r:id="" action="ppaction://hlinkshowjump?jump=nextslide" highlightClick="1"/>
            <a:extLst>
              <a:ext uri="{FF2B5EF4-FFF2-40B4-BE49-F238E27FC236}">
                <a16:creationId xmlns:a16="http://schemas.microsoft.com/office/drawing/2014/main" id="{2CFE32F3-C2F5-49AD-BFAB-BC571112F8C5}"/>
              </a:ext>
            </a:extLst>
          </p:cNvPr>
          <p:cNvSpPr/>
          <p:nvPr/>
        </p:nvSpPr>
        <p:spPr>
          <a:xfrm>
            <a:off x="11688024" y="6554709"/>
            <a:ext cx="355247" cy="28415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0 Imagen">
            <a:hlinkClick r:id="rId4" action="ppaction://hlinksldjump"/>
            <a:extLst>
              <a:ext uri="{FF2B5EF4-FFF2-40B4-BE49-F238E27FC236}">
                <a16:creationId xmlns:a16="http://schemas.microsoft.com/office/drawing/2014/main" id="{4BD93EAF-026B-437F-9515-45F0C8A27139}"/>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sp>
        <p:nvSpPr>
          <p:cNvPr id="20" name="Rectángulo 19">
            <a:extLst>
              <a:ext uri="{FF2B5EF4-FFF2-40B4-BE49-F238E27FC236}">
                <a16:creationId xmlns:a16="http://schemas.microsoft.com/office/drawing/2014/main" id="{AAAD81A7-8882-4875-8255-B033EEDB9C0E}"/>
              </a:ext>
            </a:extLst>
          </p:cNvPr>
          <p:cNvSpPr/>
          <p:nvPr/>
        </p:nvSpPr>
        <p:spPr>
          <a:xfrm>
            <a:off x="6959686" y="285359"/>
            <a:ext cx="450764" cy="246221"/>
          </a:xfrm>
          <a:prstGeom prst="rect">
            <a:avLst/>
          </a:prstGeom>
        </p:spPr>
        <p:txBody>
          <a:bodyPr wrap="none">
            <a:spAutoFit/>
          </a:bodyPr>
          <a:lstStyle/>
          <a:p>
            <a:r>
              <a:rPr lang="es-ES" sz="1000" b="1" dirty="0">
                <a:solidFill>
                  <a:schemeClr val="bg1"/>
                </a:solidFill>
              </a:rPr>
              <a:t>(1/2)</a:t>
            </a:r>
            <a:endParaRPr lang="es-ES" sz="1000" dirty="0"/>
          </a:p>
        </p:txBody>
      </p:sp>
      <p:pic>
        <p:nvPicPr>
          <p:cNvPr id="22" name="Imagen 21" descr="Imagen que contiene Texto&#10;&#10;Descripción generada automáticamente">
            <a:extLst>
              <a:ext uri="{FF2B5EF4-FFF2-40B4-BE49-F238E27FC236}">
                <a16:creationId xmlns:a16="http://schemas.microsoft.com/office/drawing/2014/main" id="{346C5AC0-2B4B-405F-8F90-67B2D833C9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6965" y="68530"/>
            <a:ext cx="1408942" cy="453951"/>
          </a:xfrm>
          <a:prstGeom prst="rect">
            <a:avLst/>
          </a:prstGeom>
          <a:solidFill>
            <a:schemeClr val="bg1"/>
          </a:solidFill>
        </p:spPr>
      </p:pic>
      <p:pic>
        <p:nvPicPr>
          <p:cNvPr id="24" name="Picture 6" descr="Resultado de imagen de ir a inicio">
            <a:hlinkClick r:id="rId7" action="ppaction://hlinksldjump"/>
            <a:extLst>
              <a:ext uri="{FF2B5EF4-FFF2-40B4-BE49-F238E27FC236}">
                <a16:creationId xmlns:a16="http://schemas.microsoft.com/office/drawing/2014/main" id="{2B27918F-4D79-401A-88A5-2C3BD4AEE1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21" name="Rectángulo: esquinas redondeadas 20">
            <a:extLst>
              <a:ext uri="{FF2B5EF4-FFF2-40B4-BE49-F238E27FC236}">
                <a16:creationId xmlns:a16="http://schemas.microsoft.com/office/drawing/2014/main" id="{C37C94C6-7F1E-4084-9A5B-FD6D87B0D327}"/>
              </a:ext>
            </a:extLst>
          </p:cNvPr>
          <p:cNvSpPr/>
          <p:nvPr/>
        </p:nvSpPr>
        <p:spPr>
          <a:xfrm>
            <a:off x="222789" y="3176155"/>
            <a:ext cx="5022980" cy="315936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a:lnSpc>
                <a:spcPct val="107000"/>
              </a:lnSpc>
              <a:tabLst>
                <a:tab pos="447675" algn="l"/>
                <a:tab pos="714375" algn="l"/>
              </a:tabLst>
            </a:pPr>
            <a:r>
              <a:rPr lang="es-ES" sz="1400" b="1" u="sng" dirty="0">
                <a:solidFill>
                  <a:prstClr val="black"/>
                </a:solidFill>
                <a:latin typeface="Calibri" panose="020F0502020204030204" pitchFamily="34" charset="0"/>
                <a:cs typeface="Calibri" panose="020F0502020204030204" pitchFamily="34" charset="0"/>
              </a:rPr>
              <a:t>Dónde presentarlas</a:t>
            </a:r>
            <a:r>
              <a:rPr lang="es-ES" sz="1400" b="1" dirty="0">
                <a:solidFill>
                  <a:prstClr val="black"/>
                </a:solidFill>
                <a:latin typeface="Calibri" panose="020F0502020204030204" pitchFamily="34" charset="0"/>
                <a:cs typeface="Calibri" panose="020F0502020204030204" pitchFamily="34" charset="0"/>
              </a:rPr>
              <a:t>:</a:t>
            </a:r>
          </a:p>
          <a:p>
            <a:pPr>
              <a:lnSpc>
                <a:spcPct val="107000"/>
              </a:lnSpc>
              <a:tabLst>
                <a:tab pos="447675" algn="l"/>
                <a:tab pos="714375" algn="l"/>
              </a:tabLst>
            </a:pPr>
            <a:endParaRPr lang="es-ES" sz="1100" b="1" dirty="0">
              <a:solidFill>
                <a:prstClr val="black"/>
              </a:solidFill>
              <a:latin typeface="Calibri" panose="020F0502020204030204" pitchFamily="34" charset="0"/>
              <a:cs typeface="Calibri" panose="020F0502020204030204" pitchFamily="34" charset="0"/>
            </a:endParaRPr>
          </a:p>
          <a:p>
            <a:pPr marL="171450" indent="-171450">
              <a:lnSpc>
                <a:spcPct val="107000"/>
              </a:lnSpc>
              <a:buFont typeface="Arial" panose="020B0604020202020204" pitchFamily="34" charset="0"/>
              <a:buChar char="•"/>
              <a:tabLst>
                <a:tab pos="447675" algn="l"/>
                <a:tab pos="714375" algn="l"/>
              </a:tabLst>
            </a:pPr>
            <a:r>
              <a:rPr lang="es-ES" sz="1100" b="1" i="1" u="sng" dirty="0">
                <a:solidFill>
                  <a:prstClr val="black"/>
                </a:solidFill>
                <a:latin typeface="Calibri" panose="020F0502020204030204" pitchFamily="34" charset="0"/>
                <a:cs typeface="Calibri" panose="020F0502020204030204" pitchFamily="34" charset="0"/>
              </a:rPr>
              <a:t>Por escrito </a:t>
            </a:r>
            <a:r>
              <a:rPr lang="es-ES" sz="1100" dirty="0">
                <a:solidFill>
                  <a:prstClr val="black"/>
                </a:solidFill>
                <a:latin typeface="Calibri" panose="020F0502020204030204" pitchFamily="34" charset="0"/>
                <a:cs typeface="Calibri" panose="020F0502020204030204" pitchFamily="34" charset="0"/>
              </a:rPr>
              <a:t>a las </a:t>
            </a:r>
            <a:r>
              <a:rPr lang="es-ES" sz="1100" b="1" dirty="0">
                <a:solidFill>
                  <a:prstClr val="black"/>
                </a:solidFill>
                <a:latin typeface="Calibri" panose="020F0502020204030204" pitchFamily="34" charset="0"/>
                <a:cs typeface="Calibri" panose="020F0502020204030204" pitchFamily="34" charset="0"/>
              </a:rPr>
              <a:t>direcciones de correo electrónico o postal indicados en la póliza y condicionados</a:t>
            </a:r>
            <a:r>
              <a:rPr lang="es-ES" sz="1100" dirty="0">
                <a:solidFill>
                  <a:prstClr val="black"/>
                </a:solidFill>
                <a:latin typeface="Calibri" panose="020F0502020204030204" pitchFamily="34" charset="0"/>
                <a:cs typeface="Calibri" panose="020F0502020204030204" pitchFamily="34" charset="0"/>
              </a:rPr>
              <a:t> que recibe el cliente por contratar un seguro de hogar </a:t>
            </a:r>
            <a:r>
              <a:rPr lang="es-ES" sz="1100" b="1" dirty="0">
                <a:solidFill>
                  <a:prstClr val="black"/>
                </a:solidFill>
                <a:latin typeface="Calibri" panose="020F0502020204030204" pitchFamily="34" charset="0"/>
                <a:cs typeface="Calibri" panose="020F0502020204030204" pitchFamily="34" charset="0"/>
              </a:rPr>
              <a:t>y que resuelven las propias compañías</a:t>
            </a:r>
            <a:r>
              <a:rPr lang="es-ES" sz="1100" dirty="0">
                <a:solidFill>
                  <a:prstClr val="black"/>
                </a:solidFill>
                <a:latin typeface="Calibri" panose="020F0502020204030204" pitchFamily="34" charset="0"/>
                <a:cs typeface="Calibri" panose="020F0502020204030204" pitchFamily="34" charset="0"/>
              </a:rPr>
              <a:t>. </a:t>
            </a:r>
          </a:p>
          <a:p>
            <a:pPr marL="171450" indent="-171450">
              <a:lnSpc>
                <a:spcPct val="107000"/>
              </a:lnSpc>
              <a:buFont typeface="Arial" panose="020B0604020202020204" pitchFamily="34" charset="0"/>
              <a:buChar char="•"/>
              <a:tabLst>
                <a:tab pos="447675" algn="l"/>
                <a:tab pos="714375" algn="l"/>
              </a:tabLst>
            </a:pPr>
            <a:endParaRPr lang="es-ES" sz="1100" dirty="0">
              <a:solidFill>
                <a:prstClr val="black"/>
              </a:solidFill>
              <a:latin typeface="Calibri" panose="020F0502020204030204" pitchFamily="34" charset="0"/>
              <a:cs typeface="Calibri" panose="020F0502020204030204" pitchFamily="34" charset="0"/>
            </a:endParaRPr>
          </a:p>
          <a:p>
            <a:pPr marL="171450" lvl="0" indent="-171450">
              <a:lnSpc>
                <a:spcPct val="107000"/>
              </a:lnSpc>
              <a:buFont typeface="Arial" panose="020B0604020202020204" pitchFamily="34" charset="0"/>
              <a:buChar char="•"/>
              <a:tabLst>
                <a:tab pos="447675" algn="l"/>
                <a:tab pos="714375" algn="l"/>
              </a:tabLst>
            </a:pPr>
            <a:r>
              <a:rPr lang="es-ES" sz="1100" dirty="0">
                <a:solidFill>
                  <a:prstClr val="black"/>
                </a:solidFill>
                <a:latin typeface="Calibri" panose="020F0502020204030204" pitchFamily="34" charset="0"/>
                <a:cs typeface="Calibri" panose="020F0502020204030204" pitchFamily="34" charset="0"/>
              </a:rPr>
              <a:t>Para </a:t>
            </a:r>
            <a:r>
              <a:rPr lang="es-ES" sz="1100" b="1" dirty="0">
                <a:solidFill>
                  <a:prstClr val="black"/>
                </a:solidFill>
                <a:latin typeface="Calibri" panose="020F0502020204030204" pitchFamily="34" charset="0"/>
                <a:cs typeface="Calibri" panose="020F0502020204030204" pitchFamily="34" charset="0"/>
              </a:rPr>
              <a:t>más información</a:t>
            </a:r>
            <a:r>
              <a:rPr lang="es-ES" sz="1100" dirty="0">
                <a:solidFill>
                  <a:prstClr val="black"/>
                </a:solidFill>
                <a:latin typeface="Calibri" panose="020F0502020204030204" pitchFamily="34" charset="0"/>
                <a:cs typeface="Calibri" panose="020F0502020204030204" pitchFamily="34" charset="0"/>
              </a:rPr>
              <a:t>, ver la siguiente dispositiva.</a:t>
            </a:r>
          </a:p>
          <a:p>
            <a:pPr marL="361950" indent="-180975">
              <a:lnSpc>
                <a:spcPct val="107000"/>
              </a:lnSpc>
              <a:buFont typeface="Arial" panose="020B0604020202020204" pitchFamily="34" charset="0"/>
              <a:buChar char="•"/>
              <a:tabLst>
                <a:tab pos="447675" algn="l"/>
                <a:tab pos="714375" algn="l"/>
              </a:tabLst>
            </a:pPr>
            <a:endParaRPr lang="es-ES" sz="1100" dirty="0">
              <a:solidFill>
                <a:prstClr val="black"/>
              </a:solidFill>
              <a:latin typeface="Calibri" panose="020F0502020204030204" pitchFamily="34" charset="0"/>
              <a:cs typeface="Calibri" panose="020F0502020204030204" pitchFamily="34" charset="0"/>
            </a:endParaRPr>
          </a:p>
          <a:p>
            <a:pPr marL="270510">
              <a:lnSpc>
                <a:spcPct val="115000"/>
              </a:lnSpc>
              <a:spcBef>
                <a:spcPts val="500"/>
              </a:spcBef>
              <a:spcAft>
                <a:spcPts val="1000"/>
              </a:spcAft>
            </a:pPr>
            <a:endParaRPr lang="es-ES" sz="1100" dirty="0"/>
          </a:p>
        </p:txBody>
      </p:sp>
      <p:sp>
        <p:nvSpPr>
          <p:cNvPr id="26" name="Rectángulo: esquinas redondeadas 25">
            <a:extLst>
              <a:ext uri="{FF2B5EF4-FFF2-40B4-BE49-F238E27FC236}">
                <a16:creationId xmlns:a16="http://schemas.microsoft.com/office/drawing/2014/main" id="{B7D6D7A2-14E1-40F1-889B-F319B404C60E}"/>
              </a:ext>
            </a:extLst>
          </p:cNvPr>
          <p:cNvSpPr/>
          <p:nvPr/>
        </p:nvSpPr>
        <p:spPr>
          <a:xfrm>
            <a:off x="222787" y="2877916"/>
            <a:ext cx="11741415" cy="312548"/>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a:solidFill>
                  <a:schemeClr val="bg1"/>
                </a:solidFill>
              </a:rPr>
              <a:t>Proceso General - Reclamaciones de Primer y Segundo Nivel – </a:t>
            </a:r>
          </a:p>
        </p:txBody>
      </p:sp>
      <p:sp>
        <p:nvSpPr>
          <p:cNvPr id="27" name="Rectángulo: esquinas redondeadas 26">
            <a:extLst>
              <a:ext uri="{FF2B5EF4-FFF2-40B4-BE49-F238E27FC236}">
                <a16:creationId xmlns:a16="http://schemas.microsoft.com/office/drawing/2014/main" id="{A58ACE0D-CFC8-4AA2-80E4-1BC38ADB7868}"/>
              </a:ext>
            </a:extLst>
          </p:cNvPr>
          <p:cNvSpPr/>
          <p:nvPr/>
        </p:nvSpPr>
        <p:spPr>
          <a:xfrm>
            <a:off x="5245769" y="3176155"/>
            <a:ext cx="4116892" cy="315936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lvl="0">
              <a:lnSpc>
                <a:spcPct val="107000"/>
              </a:lnSpc>
              <a:tabLst>
                <a:tab pos="447675" algn="l"/>
                <a:tab pos="714375" algn="l"/>
              </a:tabLst>
            </a:pPr>
            <a:r>
              <a:rPr lang="es-ES" sz="1400" b="1" u="sng" dirty="0">
                <a:solidFill>
                  <a:prstClr val="black"/>
                </a:solidFill>
                <a:latin typeface="Calibri" panose="020F0502020204030204" pitchFamily="34" charset="0"/>
                <a:ea typeface="Calibri" panose="020F0502020204030204" pitchFamily="34" charset="0"/>
                <a:cs typeface="Calibri" panose="020F0502020204030204" pitchFamily="34" charset="0"/>
              </a:rPr>
              <a:t>Documentación necesaria</a:t>
            </a:r>
            <a:r>
              <a:rPr lang="es-ES" sz="1400" dirty="0">
                <a:solidFill>
                  <a:prstClr val="black"/>
                </a:solidFill>
                <a:latin typeface="Calibri" panose="020F0502020204030204" pitchFamily="34" charset="0"/>
                <a:ea typeface="Calibri" panose="020F0502020204030204" pitchFamily="34" charset="0"/>
                <a:cs typeface="Calibri" panose="020F0502020204030204" pitchFamily="34" charset="0"/>
              </a:rPr>
              <a:t>: </a:t>
            </a:r>
          </a:p>
          <a:p>
            <a:pPr marL="171450" lvl="0" indent="-171450">
              <a:lnSpc>
                <a:spcPct val="107000"/>
              </a:lnSpc>
              <a:buFont typeface="Arial" panose="020B0604020202020204" pitchFamily="34" charset="0"/>
              <a:buChar char="•"/>
              <a:tabLst>
                <a:tab pos="447675" algn="l"/>
                <a:tab pos="714375" algn="l"/>
              </a:tabLst>
            </a:pPr>
            <a:endPar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171450" lvl="0" indent="-171450">
              <a:lnSpc>
                <a:spcPct val="107000"/>
              </a:lnSpc>
              <a:buFont typeface="Arial" panose="020B0604020202020204" pitchFamily="34" charset="0"/>
              <a:buChar char="•"/>
              <a:tabLst>
                <a:tab pos="447675" algn="l"/>
                <a:tab pos="714375" algn="l"/>
              </a:tabLst>
            </a:pP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La presentación de las quejas y reclamaciones podrá efectuarse, personalmente o mediante representación, en soporte papel o por medios informáticos, electrónicos o telemáticos, siempre que éstos permitan la lectura, impresión y conservación de los documentos.</a:t>
            </a:r>
          </a:p>
          <a:p>
            <a:pPr marL="180975">
              <a:lnSpc>
                <a:spcPct val="107000"/>
              </a:lnSpc>
              <a:tabLst>
                <a:tab pos="447675" algn="l"/>
                <a:tab pos="714375" algn="l"/>
              </a:tabLst>
            </a:pPr>
            <a:endParaRPr lang="es-ES" sz="1100" dirty="0">
              <a:solidFill>
                <a:prstClr val="black"/>
              </a:solidFill>
              <a:latin typeface="Calibri" panose="020F0502020204030204" pitchFamily="34" charset="0"/>
              <a:cs typeface="Calibri" panose="020F0502020204030204" pitchFamily="34" charset="0"/>
            </a:endParaRPr>
          </a:p>
          <a:p>
            <a:pPr marL="179388" indent="-179388">
              <a:lnSpc>
                <a:spcPct val="107000"/>
              </a:lnSpc>
              <a:buFont typeface="Arial" panose="020B0604020202020204" pitchFamily="34" charset="0"/>
              <a:buChar char="•"/>
              <a:tabLst>
                <a:tab pos="447675" algn="l"/>
                <a:tab pos="714375" algn="l"/>
              </a:tabLst>
            </a:pPr>
            <a:r>
              <a:rPr lang="es-ES" sz="1100" dirty="0">
                <a:solidFill>
                  <a:prstClr val="black"/>
                </a:solidFill>
                <a:latin typeface="Calibri" panose="020F0502020204030204" pitchFamily="34" charset="0"/>
                <a:cs typeface="Calibri" panose="020F0502020204030204" pitchFamily="34" charset="0"/>
              </a:rPr>
              <a:t>En el documento en donde se recoja la queja o reclamación se harán constar los datos identificativos del interesado (</a:t>
            </a:r>
            <a:r>
              <a:rPr lang="es-ES" sz="1100" b="1" dirty="0">
                <a:solidFill>
                  <a:prstClr val="black"/>
                </a:solidFill>
                <a:latin typeface="Calibri" panose="020F0502020204030204" pitchFamily="34" charset="0"/>
                <a:cs typeface="Calibri" panose="020F0502020204030204" pitchFamily="34" charset="0"/>
              </a:rPr>
              <a:t>nombre, apellidos y domicilio, numero identificación fiscal</a:t>
            </a:r>
            <a:r>
              <a:rPr lang="es-ES" sz="1100" dirty="0">
                <a:solidFill>
                  <a:prstClr val="black"/>
                </a:solidFill>
                <a:latin typeface="Calibri" panose="020F0502020204030204" pitchFamily="34" charset="0"/>
                <a:cs typeface="Calibri" panose="020F0502020204030204" pitchFamily="34" charset="0"/>
              </a:rPr>
              <a:t>) y, en su caso, de la persona que lo represente, así como el </a:t>
            </a:r>
            <a:r>
              <a:rPr lang="es-ES" sz="1100" b="1" dirty="0">
                <a:solidFill>
                  <a:prstClr val="black"/>
                </a:solidFill>
                <a:latin typeface="Calibri" panose="020F0502020204030204" pitchFamily="34" charset="0"/>
                <a:cs typeface="Calibri" panose="020F0502020204030204" pitchFamily="34" charset="0"/>
              </a:rPr>
              <a:t>motivo de la queja o reclamación, con indicación de la cuestión sobre la que se solicita un pronunciamiento y debiendo aportar la documentación en la que fundamente la misma. </a:t>
            </a:r>
            <a:endParaRPr lang="es-ES" sz="1100" dirty="0">
              <a:solidFill>
                <a:srgbClr val="FF0000"/>
              </a:solidFill>
              <a:latin typeface="Calibri" panose="020F0502020204030204" pitchFamily="34" charset="0"/>
              <a:cs typeface="Calibri" panose="020F0502020204030204" pitchFamily="34" charset="0"/>
            </a:endParaRPr>
          </a:p>
          <a:p>
            <a:pPr marL="361950" indent="-180975">
              <a:lnSpc>
                <a:spcPct val="107000"/>
              </a:lnSpc>
              <a:buFont typeface="Arial" panose="020B0604020202020204" pitchFamily="34" charset="0"/>
              <a:buChar char="•"/>
              <a:tabLst>
                <a:tab pos="447675" algn="l"/>
                <a:tab pos="714375" algn="l"/>
              </a:tabLst>
            </a:pPr>
            <a:endParaRPr lang="es-ES" sz="1100" dirty="0">
              <a:solidFill>
                <a:prstClr val="black"/>
              </a:solidFill>
              <a:latin typeface="Calibri" panose="020F0502020204030204" pitchFamily="34" charset="0"/>
              <a:cs typeface="Calibri" panose="020F0502020204030204" pitchFamily="34" charset="0"/>
            </a:endParaRPr>
          </a:p>
          <a:p>
            <a:pPr marL="270510">
              <a:lnSpc>
                <a:spcPct val="115000"/>
              </a:lnSpc>
              <a:spcBef>
                <a:spcPts val="500"/>
              </a:spcBef>
              <a:spcAft>
                <a:spcPts val="1000"/>
              </a:spcAft>
            </a:pPr>
            <a:endParaRPr lang="es-ES" sz="1100" dirty="0"/>
          </a:p>
        </p:txBody>
      </p:sp>
      <p:sp>
        <p:nvSpPr>
          <p:cNvPr id="28" name="Rectángulo: esquinas redondeadas 27">
            <a:extLst>
              <a:ext uri="{FF2B5EF4-FFF2-40B4-BE49-F238E27FC236}">
                <a16:creationId xmlns:a16="http://schemas.microsoft.com/office/drawing/2014/main" id="{230BFF28-5BAD-498B-98EF-27A0510FB048}"/>
              </a:ext>
            </a:extLst>
          </p:cNvPr>
          <p:cNvSpPr/>
          <p:nvPr/>
        </p:nvSpPr>
        <p:spPr>
          <a:xfrm>
            <a:off x="9362661" y="3174091"/>
            <a:ext cx="2601541" cy="315936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a:lnSpc>
                <a:spcPct val="107000"/>
              </a:lnSpc>
              <a:tabLst>
                <a:tab pos="447675" algn="l"/>
                <a:tab pos="714375" algn="l"/>
              </a:tabLst>
            </a:pPr>
            <a:r>
              <a:rPr lang="es-ES" sz="1400" b="1" u="sng">
                <a:solidFill>
                  <a:prstClr val="black"/>
                </a:solidFill>
                <a:latin typeface="Calibri" panose="020F0502020204030204" pitchFamily="34" charset="0"/>
                <a:cs typeface="Calibri" panose="020F0502020204030204" pitchFamily="34" charset="0"/>
              </a:rPr>
              <a:t>Cómo proceder</a:t>
            </a:r>
            <a:r>
              <a:rPr lang="es-ES" sz="1400" b="1">
                <a:solidFill>
                  <a:prstClr val="black"/>
                </a:solidFill>
                <a:latin typeface="Calibri" panose="020F0502020204030204" pitchFamily="34" charset="0"/>
                <a:cs typeface="Calibri" panose="020F0502020204030204" pitchFamily="34" charset="0"/>
              </a:rPr>
              <a:t>: </a:t>
            </a:r>
          </a:p>
          <a:p>
            <a:pPr>
              <a:lnSpc>
                <a:spcPct val="107000"/>
              </a:lnSpc>
              <a:tabLst>
                <a:tab pos="447675" algn="l"/>
                <a:tab pos="714375" algn="l"/>
              </a:tabLst>
            </a:pPr>
            <a:endParaRPr lang="es-ES" sz="1100" b="1">
              <a:solidFill>
                <a:prstClr val="black"/>
              </a:solidFill>
              <a:latin typeface="Calibri" panose="020F0502020204030204" pitchFamily="34" charset="0"/>
              <a:cs typeface="Calibri" panose="020F0502020204030204" pitchFamily="34" charset="0"/>
            </a:endParaRPr>
          </a:p>
          <a:p>
            <a:pPr marL="171450" indent="-171450">
              <a:lnSpc>
                <a:spcPct val="107000"/>
              </a:lnSpc>
              <a:buFont typeface="Arial" panose="020B0604020202020204" pitchFamily="34" charset="0"/>
              <a:buChar char="•"/>
              <a:tabLst>
                <a:tab pos="447675" algn="l"/>
                <a:tab pos="714375" algn="l"/>
              </a:tabLst>
            </a:pPr>
            <a:r>
              <a:rPr lang="es-ES" sz="1100">
                <a:solidFill>
                  <a:prstClr val="black"/>
                </a:solidFill>
                <a:latin typeface="Calibri" panose="020F0502020204030204" pitchFamily="34" charset="0"/>
                <a:cs typeface="Calibri" panose="020F0502020204030204" pitchFamily="34" charset="0"/>
              </a:rPr>
              <a:t>Se hará acuse de recibo al cliente y si falta información se le solicitará.</a:t>
            </a:r>
          </a:p>
          <a:p>
            <a:pPr marL="171450" indent="-171450">
              <a:lnSpc>
                <a:spcPct val="107000"/>
              </a:lnSpc>
              <a:buFont typeface="Arial" panose="020B0604020202020204" pitchFamily="34" charset="0"/>
              <a:buChar char="•"/>
              <a:tabLst>
                <a:tab pos="447675" algn="l"/>
                <a:tab pos="714375" algn="l"/>
              </a:tabLst>
            </a:pPr>
            <a:endParaRPr lang="es-ES" sz="1100">
              <a:solidFill>
                <a:prstClr val="black"/>
              </a:solidFill>
              <a:latin typeface="Calibri" panose="020F0502020204030204" pitchFamily="34" charset="0"/>
              <a:cs typeface="Calibri" panose="020F0502020204030204" pitchFamily="34" charset="0"/>
            </a:endParaRPr>
          </a:p>
          <a:p>
            <a:pPr marL="180975" indent="-180975">
              <a:lnSpc>
                <a:spcPct val="107000"/>
              </a:lnSpc>
              <a:buFont typeface="Arial" panose="020B0604020202020204" pitchFamily="34" charset="0"/>
              <a:buChar char="•"/>
              <a:tabLst>
                <a:tab pos="447675" algn="l"/>
                <a:tab pos="714375" algn="l"/>
              </a:tabLst>
            </a:pPr>
            <a:r>
              <a:rPr lang="es-ES" sz="1100">
                <a:solidFill>
                  <a:prstClr val="black"/>
                </a:solidFill>
                <a:latin typeface="Calibri" panose="020F0502020204030204" pitchFamily="34" charset="0"/>
                <a:cs typeface="Calibri" panose="020F0502020204030204" pitchFamily="34" charset="0"/>
              </a:rPr>
              <a:t>Se procederá a la apertura de un expediente que deberá resolverse, y comunicarse al cliente por el mismo medio en la que se ha recibió y de forma motivada, en el plazo máximo de un mes.</a:t>
            </a:r>
          </a:p>
          <a:p>
            <a:pPr marL="180975" indent="-180975">
              <a:lnSpc>
                <a:spcPct val="107000"/>
              </a:lnSpc>
              <a:buFont typeface="Arial" panose="020B0604020202020204" pitchFamily="34" charset="0"/>
              <a:buChar char="•"/>
              <a:tabLst>
                <a:tab pos="447675" algn="l"/>
                <a:tab pos="714375" algn="l"/>
              </a:tabLst>
            </a:pPr>
            <a:endParaRPr lang="es-ES" sz="1100">
              <a:solidFill>
                <a:prstClr val="black"/>
              </a:solidFill>
              <a:latin typeface="Calibri" panose="020F0502020204030204" pitchFamily="34" charset="0"/>
              <a:cs typeface="Calibri" panose="020F0502020204030204" pitchFamily="34" charset="0"/>
            </a:endParaRPr>
          </a:p>
          <a:p>
            <a:pPr marL="180975" indent="-180975">
              <a:lnSpc>
                <a:spcPct val="107000"/>
              </a:lnSpc>
              <a:buFont typeface="Arial" panose="020B0604020202020204" pitchFamily="34" charset="0"/>
              <a:buChar char="•"/>
              <a:tabLst>
                <a:tab pos="447675" algn="l"/>
                <a:tab pos="714375" algn="l"/>
              </a:tabLst>
            </a:pPr>
            <a:r>
              <a:rPr lang="es-ES" sz="1100">
                <a:solidFill>
                  <a:prstClr val="black"/>
                </a:solidFill>
                <a:latin typeface="Calibri" panose="020F0502020204030204" pitchFamily="34" charset="0"/>
                <a:cs typeface="Calibri" panose="020F0502020204030204" pitchFamily="34" charset="0"/>
              </a:rPr>
              <a:t>Para su resolución se consultará toda la información disponible y se accederá a las llamadas grabadas del cliente si fuera necesario.</a:t>
            </a:r>
          </a:p>
          <a:p>
            <a:pPr marL="270510">
              <a:lnSpc>
                <a:spcPct val="115000"/>
              </a:lnSpc>
              <a:spcBef>
                <a:spcPts val="500"/>
              </a:spcBef>
              <a:spcAft>
                <a:spcPts val="1000"/>
              </a:spcAft>
            </a:pPr>
            <a:endParaRPr lang="es-ES" sz="1100"/>
          </a:p>
        </p:txBody>
      </p:sp>
      <p:sp>
        <p:nvSpPr>
          <p:cNvPr id="29" name="Rectángulo 28">
            <a:extLst>
              <a:ext uri="{FF2B5EF4-FFF2-40B4-BE49-F238E27FC236}">
                <a16:creationId xmlns:a16="http://schemas.microsoft.com/office/drawing/2014/main" id="{EBBDC2C7-5C1B-4A6C-A40E-F8A9B6D9E43A}"/>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94341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74E0456A-AA08-46E8-8CF5-5A0F31FF4EB9}"/>
              </a:ext>
            </a:extLst>
          </p:cNvPr>
          <p:cNvSpPr/>
          <p:nvPr/>
        </p:nvSpPr>
        <p:spPr>
          <a:xfrm>
            <a:off x="5895975" y="5748960"/>
            <a:ext cx="6220526" cy="10240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E03D7A56-F9DC-4FB4-B1C4-1866659BCA5D}"/>
              </a:ext>
            </a:extLst>
          </p:cNvPr>
          <p:cNvSpPr/>
          <p:nvPr/>
        </p:nvSpPr>
        <p:spPr>
          <a:xfrm>
            <a:off x="5895975" y="1265408"/>
            <a:ext cx="6220526" cy="444868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8C1C0F3A-1988-4D15-ADD6-B7C02AE7425A}"/>
              </a:ext>
            </a:extLst>
          </p:cNvPr>
          <p:cNvSpPr/>
          <p:nvPr/>
        </p:nvSpPr>
        <p:spPr>
          <a:xfrm>
            <a:off x="88139" y="1247021"/>
            <a:ext cx="5667986" cy="552595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esquinas redondeadas 24">
            <a:extLst>
              <a:ext uri="{FF2B5EF4-FFF2-40B4-BE49-F238E27FC236}">
                <a16:creationId xmlns:a16="http://schemas.microsoft.com/office/drawing/2014/main" id="{FA157D17-BA35-454A-B526-E52310AE014C}"/>
              </a:ext>
            </a:extLst>
          </p:cNvPr>
          <p:cNvSpPr/>
          <p:nvPr/>
        </p:nvSpPr>
        <p:spPr>
          <a:xfrm>
            <a:off x="1429050" y="80447"/>
            <a:ext cx="7384557" cy="41861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dirty="0">
                <a:solidFill>
                  <a:schemeClr val="bg1"/>
                </a:solidFill>
              </a:rPr>
              <a:t>Proceso Gestión Quejas-Reclamaciones</a:t>
            </a:r>
          </a:p>
        </p:txBody>
      </p:sp>
      <p:sp>
        <p:nvSpPr>
          <p:cNvPr id="4" name="Rectángulo: esquinas redondeadas 3">
            <a:extLst>
              <a:ext uri="{FF2B5EF4-FFF2-40B4-BE49-F238E27FC236}">
                <a16:creationId xmlns:a16="http://schemas.microsoft.com/office/drawing/2014/main" id="{121D30DA-C038-4238-8A3C-055B528A8BB4}"/>
              </a:ext>
            </a:extLst>
          </p:cNvPr>
          <p:cNvSpPr/>
          <p:nvPr/>
        </p:nvSpPr>
        <p:spPr>
          <a:xfrm>
            <a:off x="135517" y="559867"/>
            <a:ext cx="11980984" cy="69743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Bef>
                <a:spcPts val="500"/>
              </a:spcBef>
              <a:spcAft>
                <a:spcPts val="1000"/>
              </a:spcAft>
            </a:pPr>
            <a:r>
              <a:rPr lang="es-ES" sz="12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Santalucía en su condición de coaseguradora, gestionará las reclamaciones asociadas a las pólizas de Telefónica Seguros con Santalucía, a excepción de las que tengan que ver con la ventas y bajas por desistimiento que las gestionará Telefónica Seguros a través del Call Center Movistar Seguros. Queja cuando la incidencia es telefónica y Reclamación cuando la incidencia es por escrito</a:t>
            </a:r>
          </a:p>
        </p:txBody>
      </p:sp>
      <p:sp>
        <p:nvSpPr>
          <p:cNvPr id="7" name="Rectángulo: esquinas redondeadas 6">
            <a:extLst>
              <a:ext uri="{FF2B5EF4-FFF2-40B4-BE49-F238E27FC236}">
                <a16:creationId xmlns:a16="http://schemas.microsoft.com/office/drawing/2014/main" id="{04006186-A0E3-4022-AF20-14F594C20203}"/>
              </a:ext>
            </a:extLst>
          </p:cNvPr>
          <p:cNvSpPr/>
          <p:nvPr/>
        </p:nvSpPr>
        <p:spPr>
          <a:xfrm>
            <a:off x="135516" y="1343025"/>
            <a:ext cx="5519039" cy="45850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Quejas Recibidas en Call Center Movistar Seguros</a:t>
            </a:r>
          </a:p>
        </p:txBody>
      </p:sp>
      <p:sp>
        <p:nvSpPr>
          <p:cNvPr id="11" name="Rectángulo: esquinas redondeadas 10">
            <a:extLst>
              <a:ext uri="{FF2B5EF4-FFF2-40B4-BE49-F238E27FC236}">
                <a16:creationId xmlns:a16="http://schemas.microsoft.com/office/drawing/2014/main" id="{B26953DE-E394-43C5-8BBE-3022BE535FC0}"/>
              </a:ext>
            </a:extLst>
          </p:cNvPr>
          <p:cNvSpPr/>
          <p:nvPr/>
        </p:nvSpPr>
        <p:spPr>
          <a:xfrm>
            <a:off x="5971477" y="1343025"/>
            <a:ext cx="6083501" cy="45850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Reclamaciones Recibidas en el buzón segurohogar@movistar.es</a:t>
            </a:r>
          </a:p>
        </p:txBody>
      </p:sp>
      <p:sp>
        <p:nvSpPr>
          <p:cNvPr id="12" name="Rectángulo: esquinas redondeadas 11">
            <a:extLst>
              <a:ext uri="{FF2B5EF4-FFF2-40B4-BE49-F238E27FC236}">
                <a16:creationId xmlns:a16="http://schemas.microsoft.com/office/drawing/2014/main" id="{77F5086C-3D53-4EC9-B8A1-F673AF177E8E}"/>
              </a:ext>
            </a:extLst>
          </p:cNvPr>
          <p:cNvSpPr/>
          <p:nvPr/>
        </p:nvSpPr>
        <p:spPr>
          <a:xfrm>
            <a:off x="5971476" y="1801528"/>
            <a:ext cx="6083502" cy="175129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marL="276225" lvl="0" indent="-190500">
              <a:lnSpc>
                <a:spcPct val="107000"/>
              </a:lnSpc>
              <a:spcBef>
                <a:spcPts val="15"/>
              </a:spcBef>
              <a:tabLst>
                <a:tab pos="180975" algn="l"/>
                <a:tab pos="3546475" algn="l"/>
              </a:tabLst>
            </a:pPr>
            <a:r>
              <a:rPr lang="es-ES" sz="1400" b="1" dirty="0">
                <a:solidFill>
                  <a:prstClr val="black"/>
                </a:solidFill>
                <a:latin typeface="Calibri" panose="020F0502020204030204" pitchFamily="34" charset="0"/>
                <a:ea typeface="Calibri" panose="020F0502020204030204" pitchFamily="34" charset="0"/>
                <a:cs typeface="Calibri" panose="020F0502020204030204" pitchFamily="34" charset="0"/>
              </a:rPr>
              <a:t>Reclamación relacionada con la venta o contratación del seguro</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a:t>
            </a:r>
          </a:p>
          <a:p>
            <a:pPr marL="276225" indent="-190500">
              <a:lnSpc>
                <a:spcPct val="107000"/>
              </a:lnSpc>
              <a:spcBef>
                <a:spcPts val="15"/>
              </a:spcBef>
              <a:tabLst>
                <a:tab pos="3547110" algn="l"/>
              </a:tabLst>
            </a:pP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a:t>
            </a:r>
            <a:r>
              <a:rPr lang="es-ES" sz="1100" dirty="0" err="1">
                <a:solidFill>
                  <a:prstClr val="black"/>
                </a:solidFill>
                <a:latin typeface="Calibri" panose="020F0502020204030204" pitchFamily="34" charset="0"/>
                <a:ea typeface="Calibri" panose="020F0502020204030204" pitchFamily="34" charset="0"/>
                <a:cs typeface="Calibri" panose="020F0502020204030204" pitchFamily="34" charset="0"/>
              </a:rPr>
              <a:t>p.ej</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modalidad contratada, datos del contrato, modificación del contrato, desistimiento…)</a:t>
            </a:r>
          </a:p>
          <a:p>
            <a:pPr marL="276225" lvl="0" indent="-190500">
              <a:lnSpc>
                <a:spcPct val="107000"/>
              </a:lnSpc>
              <a:spcBef>
                <a:spcPts val="15"/>
              </a:spcBef>
              <a:tabLst>
                <a:tab pos="3547110" algn="l"/>
              </a:tabLst>
            </a:pPr>
            <a:endPar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276225" lvl="0" indent="-190500">
              <a:lnSpc>
                <a:spcPct val="107000"/>
              </a:lnSpc>
              <a:spcBef>
                <a:spcPts val="15"/>
              </a:spcBef>
              <a:buFont typeface="Arial" panose="020B0604020202020204" pitchFamily="34" charset="0"/>
              <a:buChar char="•"/>
              <a:tabLst>
                <a:tab pos="3547110" algn="l"/>
              </a:tabLst>
            </a:pP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Se hará acuse de recibo al cliente y si falta información se le solicitará.</a:t>
            </a:r>
          </a:p>
          <a:p>
            <a:pPr marL="276225" lvl="0" indent="-190500">
              <a:lnSpc>
                <a:spcPct val="107000"/>
              </a:lnSpc>
              <a:spcBef>
                <a:spcPts val="15"/>
              </a:spcBef>
              <a:buFont typeface="Arial" panose="020B0604020202020204" pitchFamily="34" charset="0"/>
              <a:buChar char="•"/>
              <a:tabLst>
                <a:tab pos="3547110" algn="l"/>
              </a:tabLst>
            </a:pP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Se procederá a la apertura de un expediente que deberá </a:t>
            </a:r>
            <a:r>
              <a:rPr lang="es-ES" sz="1100" b="1" dirty="0">
                <a:solidFill>
                  <a:prstClr val="black"/>
                </a:solidFill>
                <a:latin typeface="Calibri" panose="020F0502020204030204" pitchFamily="34" charset="0"/>
                <a:ea typeface="Calibri" panose="020F0502020204030204" pitchFamily="34" charset="0"/>
                <a:cs typeface="Calibri" panose="020F0502020204030204" pitchFamily="34" charset="0"/>
              </a:rPr>
              <a:t>resolver</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y comunicar al cliente por escrito y de forma motivada, en el </a:t>
            </a:r>
            <a:r>
              <a:rPr lang="es-ES" sz="1100" b="1" dirty="0">
                <a:solidFill>
                  <a:prstClr val="black"/>
                </a:solidFill>
                <a:latin typeface="Calibri" panose="020F0502020204030204" pitchFamily="34" charset="0"/>
                <a:ea typeface="Calibri" panose="020F0502020204030204" pitchFamily="34" charset="0"/>
                <a:cs typeface="Calibri" panose="020F0502020204030204" pitchFamily="34" charset="0"/>
              </a:rPr>
              <a:t>plazo máximo de un mes</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a:t>
            </a:r>
          </a:p>
          <a:p>
            <a:pPr marL="276225" lvl="0" indent="-190500">
              <a:lnSpc>
                <a:spcPct val="107000"/>
              </a:lnSpc>
              <a:spcBef>
                <a:spcPts val="15"/>
              </a:spcBef>
              <a:buFont typeface="Arial" panose="020B0604020202020204" pitchFamily="34" charset="0"/>
              <a:buChar char="•"/>
              <a:tabLst>
                <a:tab pos="3547110" algn="l"/>
              </a:tabLst>
            </a:pPr>
            <a:r>
              <a:rPr lang="es-ES" sz="1100" b="1" dirty="0">
                <a:solidFill>
                  <a:prstClr val="black"/>
                </a:solidFill>
                <a:latin typeface="Calibri" panose="020F0502020204030204" pitchFamily="34" charset="0"/>
                <a:ea typeface="Calibri" panose="020F0502020204030204" pitchFamily="34" charset="0"/>
                <a:cs typeface="Calibri" panose="020F0502020204030204" pitchFamily="34" charset="0"/>
              </a:rPr>
              <a:t>Si para su resolución se necesitan las grabaciones correspondientes se </a:t>
            </a:r>
            <a:r>
              <a:rPr lang="es-ES" sz="1100" b="1" dirty="0">
                <a:solidFill>
                  <a:prstClr val="black"/>
                </a:solidFill>
                <a:latin typeface="Calibri" panose="020F0502020204030204" pitchFamily="34" charset="0"/>
                <a:cs typeface="Calibri" panose="020F0502020204030204" pitchFamily="34" charset="0"/>
              </a:rPr>
              <a:t>escucharan las llamadas a través de la aplicación correspondiente</a:t>
            </a:r>
          </a:p>
          <a:p>
            <a:pPr marL="276225" lvl="0" indent="-190500">
              <a:lnSpc>
                <a:spcPct val="107000"/>
              </a:lnSpc>
              <a:spcBef>
                <a:spcPts val="15"/>
              </a:spcBef>
              <a:buFont typeface="Arial" panose="020B0604020202020204" pitchFamily="34" charset="0"/>
              <a:buChar char="•"/>
              <a:tabLst>
                <a:tab pos="3547110" algn="l"/>
              </a:tabLst>
            </a:pPr>
            <a:endPar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270510">
              <a:lnSpc>
                <a:spcPct val="115000"/>
              </a:lnSpc>
              <a:spcBef>
                <a:spcPts val="500"/>
              </a:spcBef>
              <a:spcAft>
                <a:spcPts val="1000"/>
              </a:spcAft>
            </a:pPr>
            <a:endParaRPr lang="es-ES" sz="1100" dirty="0"/>
          </a:p>
        </p:txBody>
      </p:sp>
      <p:sp>
        <p:nvSpPr>
          <p:cNvPr id="13" name="Rectángulo: esquinas redondeadas 12">
            <a:extLst>
              <a:ext uri="{FF2B5EF4-FFF2-40B4-BE49-F238E27FC236}">
                <a16:creationId xmlns:a16="http://schemas.microsoft.com/office/drawing/2014/main" id="{EABB2621-5E9D-4C5E-A2D1-05F86089A29A}"/>
              </a:ext>
            </a:extLst>
          </p:cNvPr>
          <p:cNvSpPr/>
          <p:nvPr/>
        </p:nvSpPr>
        <p:spPr>
          <a:xfrm>
            <a:off x="5971476" y="3602525"/>
            <a:ext cx="6083502" cy="206277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marL="276225" lvl="0" indent="-190500">
              <a:lnSpc>
                <a:spcPct val="107000"/>
              </a:lnSpc>
              <a:spcBef>
                <a:spcPts val="15"/>
              </a:spcBef>
              <a:tabLst>
                <a:tab pos="180975" algn="l"/>
                <a:tab pos="3546475" algn="l"/>
              </a:tabLst>
            </a:pPr>
            <a:r>
              <a:rPr lang="es-ES" sz="1400" b="1" dirty="0">
                <a:solidFill>
                  <a:prstClr val="black"/>
                </a:solidFill>
                <a:latin typeface="Calibri" panose="020F0502020204030204" pitchFamily="34" charset="0"/>
                <a:ea typeface="Calibri" panose="020F0502020204030204" pitchFamily="34" charset="0"/>
                <a:cs typeface="Calibri" panose="020F0502020204030204" pitchFamily="34" charset="0"/>
              </a:rPr>
              <a:t>Reclamación relacionada con cobros, recibos, siniestros, bajas (no desistimiento)….</a:t>
            </a:r>
          </a:p>
          <a:p>
            <a:pPr marL="276225" lvl="0" indent="-190500">
              <a:lnSpc>
                <a:spcPct val="107000"/>
              </a:lnSpc>
              <a:spcBef>
                <a:spcPts val="15"/>
              </a:spcBef>
              <a:tabLst>
                <a:tab pos="180975" algn="l"/>
                <a:tab pos="3546475" algn="l"/>
              </a:tabLst>
            </a:pP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a:t>
            </a:r>
            <a:r>
              <a:rPr lang="es-ES" sz="1100" dirty="0" err="1">
                <a:solidFill>
                  <a:prstClr val="black"/>
                </a:solidFill>
                <a:latin typeface="Calibri" panose="020F0502020204030204" pitchFamily="34" charset="0"/>
                <a:ea typeface="Calibri" panose="020F0502020204030204" pitchFamily="34" charset="0"/>
                <a:cs typeface="Calibri" panose="020F0502020204030204" pitchFamily="34" charset="0"/>
              </a:rPr>
              <a:t>p.ej</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desacuerdo con el importe cobrado, falta de información previa Siniestro, reclama devolución/no pago de primas,…)</a:t>
            </a:r>
          </a:p>
          <a:p>
            <a:pPr marL="276225" lvl="0" indent="-190500">
              <a:lnSpc>
                <a:spcPct val="107000"/>
              </a:lnSpc>
              <a:spcBef>
                <a:spcPts val="15"/>
              </a:spcBef>
              <a:tabLst>
                <a:tab pos="3547110" algn="l"/>
              </a:tabLst>
            </a:pPr>
            <a:endPar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276225" lvl="0" indent="-190500">
              <a:lnSpc>
                <a:spcPct val="107000"/>
              </a:lnSpc>
              <a:spcBef>
                <a:spcPts val="15"/>
              </a:spcBef>
              <a:buFont typeface="Arial" panose="020B0604020202020204" pitchFamily="34" charset="0"/>
              <a:buChar char="•"/>
              <a:tabLst>
                <a:tab pos="3547110" algn="l"/>
              </a:tabLst>
            </a:pP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Se hará acuse de recibo al cliente  y se le informará de que su reclamación será reenviada al buzón de Reclamaciones de Santalucía, para su gestión y contestación.</a:t>
            </a:r>
          </a:p>
          <a:p>
            <a:pPr marL="276225" lvl="0" indent="-190500">
              <a:lnSpc>
                <a:spcPct val="107000"/>
              </a:lnSpc>
              <a:spcBef>
                <a:spcPts val="15"/>
              </a:spcBef>
              <a:buFont typeface="Arial" panose="020B0604020202020204" pitchFamily="34" charset="0"/>
              <a:buChar char="•"/>
              <a:tabLst>
                <a:tab pos="3547110" algn="l"/>
              </a:tabLst>
            </a:pP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Se reenviará el correo a </a:t>
            </a:r>
            <a:r>
              <a:rPr lang="es-ES" sz="1100" u="sng" dirty="0">
                <a:solidFill>
                  <a:schemeClr val="tx1"/>
                </a:solidFill>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atencion@santalucia.es</a:t>
            </a:r>
            <a:r>
              <a:rPr lang="es-ES" sz="1100" u="sng"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s-ES" sz="1100" dirty="0">
                <a:solidFill>
                  <a:schemeClr val="tx1"/>
                </a:solidFill>
                <a:latin typeface="Calibri" panose="020F0502020204030204" pitchFamily="34" charset="0"/>
                <a:ea typeface="Calibri" panose="020F0502020204030204" pitchFamily="34" charset="0"/>
                <a:cs typeface="Calibri" panose="020F0502020204030204" pitchFamily="34" charset="0"/>
              </a:rPr>
              <a:t> Santalucía procederá</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a la apertura de un expediente que deberá resolver, y comunicar al cliente por escrito y de forma motivada, en el plazo máximo de un mes.</a:t>
            </a:r>
          </a:p>
          <a:p>
            <a:pPr marL="270510">
              <a:lnSpc>
                <a:spcPct val="115000"/>
              </a:lnSpc>
              <a:spcBef>
                <a:spcPts val="500"/>
              </a:spcBef>
              <a:spcAft>
                <a:spcPts val="1000"/>
              </a:spcAft>
            </a:pPr>
            <a:endParaRPr lang="es-ES" sz="1100" dirty="0"/>
          </a:p>
        </p:txBody>
      </p:sp>
      <p:sp>
        <p:nvSpPr>
          <p:cNvPr id="14" name="Rectángulo: esquinas redondeadas 13">
            <a:extLst>
              <a:ext uri="{FF2B5EF4-FFF2-40B4-BE49-F238E27FC236}">
                <a16:creationId xmlns:a16="http://schemas.microsoft.com/office/drawing/2014/main" id="{9E4ED6EA-23EC-40CC-A384-D8797729BFF9}"/>
              </a:ext>
            </a:extLst>
          </p:cNvPr>
          <p:cNvSpPr/>
          <p:nvPr/>
        </p:nvSpPr>
        <p:spPr>
          <a:xfrm>
            <a:off x="5971476" y="5798660"/>
            <a:ext cx="6005175" cy="31221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Reclamaciones Recibidas en el buzón atención@santalucia.es </a:t>
            </a:r>
          </a:p>
        </p:txBody>
      </p:sp>
      <p:sp>
        <p:nvSpPr>
          <p:cNvPr id="15" name="Rectángulo: esquinas redondeadas 14">
            <a:extLst>
              <a:ext uri="{FF2B5EF4-FFF2-40B4-BE49-F238E27FC236}">
                <a16:creationId xmlns:a16="http://schemas.microsoft.com/office/drawing/2014/main" id="{ADADE917-B2B2-48E8-A0CD-F5A9B96B5EC0}"/>
              </a:ext>
            </a:extLst>
          </p:cNvPr>
          <p:cNvSpPr/>
          <p:nvPr/>
        </p:nvSpPr>
        <p:spPr>
          <a:xfrm>
            <a:off x="5971476" y="6110876"/>
            <a:ext cx="6005175" cy="60782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marL="85725">
              <a:lnSpc>
                <a:spcPct val="107000"/>
              </a:lnSpc>
              <a:spcBef>
                <a:spcPts val="15"/>
              </a:spcBef>
              <a:tabLst>
                <a:tab pos="3547110" algn="l"/>
              </a:tabLst>
            </a:pPr>
            <a:r>
              <a:rPr lang="es-ES" sz="1100" dirty="0">
                <a:solidFill>
                  <a:prstClr val="black"/>
                </a:solidFill>
                <a:latin typeface="Calibri" panose="020F0502020204030204" pitchFamily="34" charset="0"/>
                <a:cs typeface="Calibri" panose="020F0502020204030204" pitchFamily="34" charset="0"/>
              </a:rPr>
              <a:t>Si son relativas a </a:t>
            </a:r>
            <a:r>
              <a:rPr lang="es-ES" sz="1100" b="1" dirty="0">
                <a:solidFill>
                  <a:prstClr val="black"/>
                </a:solidFill>
                <a:latin typeface="Calibri" panose="020F0502020204030204" pitchFamily="34" charset="0"/>
                <a:cs typeface="Calibri" panose="020F0502020204030204" pitchFamily="34" charset="0"/>
              </a:rPr>
              <a:t>la venta o contratación</a:t>
            </a:r>
            <a:r>
              <a:rPr lang="es-ES" sz="1100" dirty="0">
                <a:solidFill>
                  <a:prstClr val="black"/>
                </a:solidFill>
                <a:latin typeface="Calibri" panose="020F0502020204030204" pitchFamily="34" charset="0"/>
                <a:cs typeface="Calibri" panose="020F0502020204030204" pitchFamily="34" charset="0"/>
              </a:rPr>
              <a:t> del seguro o bajas por desistimiento, Santalucía hará acuse de recibo al cliente y serán reenviadas al buzón segurohogar@movistar.es  para ser gestionadas por el Call Center de Movistar Seguros y dar respuesta al cliente en el plazo máximo de 1 mes.</a:t>
            </a:r>
          </a:p>
          <a:p>
            <a:pPr marL="270510">
              <a:lnSpc>
                <a:spcPct val="115000"/>
              </a:lnSpc>
              <a:spcBef>
                <a:spcPts val="500"/>
              </a:spcBef>
              <a:spcAft>
                <a:spcPts val="1000"/>
              </a:spcAft>
            </a:pPr>
            <a:endParaRPr lang="es-ES" sz="1100" dirty="0"/>
          </a:p>
        </p:txBody>
      </p:sp>
      <p:pic>
        <p:nvPicPr>
          <p:cNvPr id="26" name="Imagen 25">
            <a:extLst>
              <a:ext uri="{FF2B5EF4-FFF2-40B4-BE49-F238E27FC236}">
                <a16:creationId xmlns:a16="http://schemas.microsoft.com/office/drawing/2014/main" id="{0A113B48-7A8E-4C8B-B937-96B9B2575389}"/>
              </a:ext>
            </a:extLst>
          </p:cNvPr>
          <p:cNvPicPr>
            <a:picLocks noChangeAspect="1"/>
          </p:cNvPicPr>
          <p:nvPr/>
        </p:nvPicPr>
        <p:blipFill>
          <a:blip r:embed="rId3"/>
          <a:stretch>
            <a:fillRect/>
          </a:stretch>
        </p:blipFill>
        <p:spPr>
          <a:xfrm>
            <a:off x="136407" y="18106"/>
            <a:ext cx="1054469" cy="382357"/>
          </a:xfrm>
          <a:prstGeom prst="rect">
            <a:avLst/>
          </a:prstGeom>
        </p:spPr>
      </p:pic>
      <p:pic>
        <p:nvPicPr>
          <p:cNvPr id="30" name="0 Imagen">
            <a:hlinkClick r:id="rId4" action="ppaction://hlinksldjump"/>
            <a:extLst>
              <a:ext uri="{FF2B5EF4-FFF2-40B4-BE49-F238E27FC236}">
                <a16:creationId xmlns:a16="http://schemas.microsoft.com/office/drawing/2014/main" id="{5FE84E58-CF34-4EE7-A948-59D1911F482F}"/>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sp>
        <p:nvSpPr>
          <p:cNvPr id="21" name="Botón de acción: ir hacia atrás o anterior 20">
            <a:hlinkClick r:id="" action="ppaction://hlinkshowjump?jump=previousslide" highlightClick="1"/>
            <a:extLst>
              <a:ext uri="{FF2B5EF4-FFF2-40B4-BE49-F238E27FC236}">
                <a16:creationId xmlns:a16="http://schemas.microsoft.com/office/drawing/2014/main" id="{700C0F75-6902-4B56-845F-61EC223BEEFB}"/>
              </a:ext>
            </a:extLst>
          </p:cNvPr>
          <p:cNvSpPr/>
          <p:nvPr/>
        </p:nvSpPr>
        <p:spPr>
          <a:xfrm>
            <a:off x="109781" y="6557065"/>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3" name="Rectángulo 22">
            <a:extLst>
              <a:ext uri="{FF2B5EF4-FFF2-40B4-BE49-F238E27FC236}">
                <a16:creationId xmlns:a16="http://schemas.microsoft.com/office/drawing/2014/main" id="{76CEE5DC-9450-4B4C-AD73-E112A4F8CB4F}"/>
              </a:ext>
            </a:extLst>
          </p:cNvPr>
          <p:cNvSpPr/>
          <p:nvPr/>
        </p:nvSpPr>
        <p:spPr>
          <a:xfrm>
            <a:off x="8362844" y="233944"/>
            <a:ext cx="450764" cy="246221"/>
          </a:xfrm>
          <a:prstGeom prst="rect">
            <a:avLst/>
          </a:prstGeom>
        </p:spPr>
        <p:txBody>
          <a:bodyPr wrap="none">
            <a:spAutoFit/>
          </a:bodyPr>
          <a:lstStyle/>
          <a:p>
            <a:r>
              <a:rPr lang="es-ES" sz="1000" b="1">
                <a:solidFill>
                  <a:schemeClr val="bg1"/>
                </a:solidFill>
              </a:rPr>
              <a:t>(2/2)</a:t>
            </a:r>
            <a:endParaRPr lang="es-ES" sz="1000"/>
          </a:p>
        </p:txBody>
      </p:sp>
      <p:pic>
        <p:nvPicPr>
          <p:cNvPr id="28" name="Imagen 27" descr="Imagen que contiene Texto&#10;&#10;Descripción generada automáticamente">
            <a:extLst>
              <a:ext uri="{FF2B5EF4-FFF2-40B4-BE49-F238E27FC236}">
                <a16:creationId xmlns:a16="http://schemas.microsoft.com/office/drawing/2014/main" id="{784C0294-629B-4650-A8DB-4C97CD773F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1781" y="45110"/>
            <a:ext cx="1408942" cy="453951"/>
          </a:xfrm>
          <a:prstGeom prst="rect">
            <a:avLst/>
          </a:prstGeom>
          <a:solidFill>
            <a:schemeClr val="bg1"/>
          </a:solidFill>
        </p:spPr>
      </p:pic>
      <p:pic>
        <p:nvPicPr>
          <p:cNvPr id="22" name="Picture 6" descr="Resultado de imagen de ir a inicio">
            <a:hlinkClick r:id="rId7" action="ppaction://hlinksldjump"/>
            <a:extLst>
              <a:ext uri="{FF2B5EF4-FFF2-40B4-BE49-F238E27FC236}">
                <a16:creationId xmlns:a16="http://schemas.microsoft.com/office/drawing/2014/main" id="{BB304EBF-B6F5-4F3A-828B-062C095130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a:extLst>
              <a:ext uri="{FF2B5EF4-FFF2-40B4-BE49-F238E27FC236}">
                <a16:creationId xmlns:a16="http://schemas.microsoft.com/office/drawing/2014/main" id="{C14B75AF-46A9-47C9-A24E-B579B30F1E58}"/>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Rectángulo: esquinas redondeadas 23">
            <a:extLst>
              <a:ext uri="{FF2B5EF4-FFF2-40B4-BE49-F238E27FC236}">
                <a16:creationId xmlns:a16="http://schemas.microsoft.com/office/drawing/2014/main" id="{909CDD31-527A-4E34-9947-19911BB4BE43}"/>
              </a:ext>
            </a:extLst>
          </p:cNvPr>
          <p:cNvSpPr/>
          <p:nvPr/>
        </p:nvSpPr>
        <p:spPr>
          <a:xfrm>
            <a:off x="135515" y="5143833"/>
            <a:ext cx="5519039" cy="154347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marL="104775" marR="0" lvl="0" indent="-19050" algn="l" defTabSz="914400" rtl="0" eaLnBrk="1" fontAlgn="auto" latinLnBrk="0" hangingPunct="1">
              <a:lnSpc>
                <a:spcPct val="107000"/>
              </a:lnSpc>
              <a:spcBef>
                <a:spcPts val="15"/>
              </a:spcBef>
              <a:spcAft>
                <a:spcPts val="0"/>
              </a:spcAft>
              <a:buClrTx/>
              <a:buSzTx/>
              <a:buFontTx/>
              <a:buNone/>
              <a:tabLst>
                <a:tab pos="85725" algn="l"/>
                <a:tab pos="3546475" algn="l"/>
              </a:tabLst>
              <a:defRPr/>
            </a:pPr>
            <a:r>
              <a:rPr kumimoji="0" lang="es-E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Queja relacionada con siniestros, bajas (no desistimiento)</a:t>
            </a: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s-ES" sz="11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p.ej</a:t>
            </a: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falta de información previa Siniestro, </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no le han dado de baja, .</a:t>
            </a: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a:p>
            <a:pPr marL="276225" marR="0" lvl="0" indent="-190500" algn="l" defTabSz="914400" rtl="0" eaLnBrk="1" fontAlgn="auto" latinLnBrk="0" hangingPunct="1">
              <a:lnSpc>
                <a:spcPct val="107000"/>
              </a:lnSpc>
              <a:spcBef>
                <a:spcPts val="15"/>
              </a:spcBef>
              <a:spcAft>
                <a:spcPts val="0"/>
              </a:spcAft>
              <a:buClrTx/>
              <a:buSzTx/>
              <a:buFont typeface="Arial" panose="020B0604020202020204" pitchFamily="34" charset="0"/>
              <a:buChar char="•"/>
              <a:tabLst>
                <a:tab pos="3547110" algn="l"/>
              </a:tabLst>
              <a:defRPr/>
            </a:pP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Las gestiona Santalucía </a:t>
            </a:r>
          </a:p>
          <a:p>
            <a:pPr marL="276225" marR="0" lvl="0" indent="-190500" algn="l" defTabSz="914400" rtl="0" eaLnBrk="1" fontAlgn="auto" latinLnBrk="0" hangingPunct="1">
              <a:lnSpc>
                <a:spcPct val="107000"/>
              </a:lnSpc>
              <a:spcBef>
                <a:spcPts val="15"/>
              </a:spcBef>
              <a:spcAft>
                <a:spcPts val="0"/>
              </a:spcAft>
              <a:buClrTx/>
              <a:buSzTx/>
              <a:buFont typeface="Arial" panose="020B0604020202020204" pitchFamily="34" charset="0"/>
              <a:buChar char="•"/>
              <a:tabLst>
                <a:tab pos="3547110" algn="l"/>
              </a:tabLst>
              <a:defRPr/>
            </a:pP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Derivar la llamada al área correspondiente de Santalucía por botonera telefónica</a:t>
            </a:r>
          </a:p>
          <a:p>
            <a:pPr marL="276225" marR="0" lvl="0" indent="-190500" algn="l" defTabSz="914400" rtl="0" eaLnBrk="1" fontAlgn="auto" latinLnBrk="0" hangingPunct="1">
              <a:lnSpc>
                <a:spcPct val="107000"/>
              </a:lnSpc>
              <a:spcBef>
                <a:spcPts val="15"/>
              </a:spcBef>
              <a:spcAft>
                <a:spcPts val="0"/>
              </a:spcAft>
              <a:buClrTx/>
              <a:buSzTx/>
              <a:buFont typeface="Arial" panose="020B0604020202020204" pitchFamily="34" charset="0"/>
              <a:buChar char="•"/>
              <a:tabLst>
                <a:tab pos="3547110" algn="l"/>
              </a:tabLst>
              <a:defRPr/>
            </a:pP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En caso no sea posible transferir o el cliente no quiera que se le pase con otro área, se le facilitará correo electrónico </a:t>
            </a: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hlinkClick r:id="rId2"/>
              </a:rPr>
              <a:t>atencion@santalucia.es</a:t>
            </a: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y la dirección postal:  Plaza de España </a:t>
            </a:r>
            <a:r>
              <a:rPr kumimoji="0" lang="es-ES" sz="11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nº</a:t>
            </a: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15, 28008 Madrid, para que ejerza su derecho a reclamar por escrito.</a:t>
            </a:r>
            <a:endParaRPr kumimoji="0" lang="es-E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Botón de acción: ir hacia atrás o anterior 28">
            <a:hlinkClick r:id="" action="ppaction://hlinkshowjump?jump=previousslide" highlightClick="1"/>
            <a:extLst>
              <a:ext uri="{FF2B5EF4-FFF2-40B4-BE49-F238E27FC236}">
                <a16:creationId xmlns:a16="http://schemas.microsoft.com/office/drawing/2014/main" id="{ABA600F8-DBAC-4F30-91E5-286C9958227D}"/>
              </a:ext>
            </a:extLst>
          </p:cNvPr>
          <p:cNvSpPr/>
          <p:nvPr/>
        </p:nvSpPr>
        <p:spPr>
          <a:xfrm>
            <a:off x="109781" y="6557065"/>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ángulo: esquinas redondeadas 30">
            <a:extLst>
              <a:ext uri="{FF2B5EF4-FFF2-40B4-BE49-F238E27FC236}">
                <a16:creationId xmlns:a16="http://schemas.microsoft.com/office/drawing/2014/main" id="{6E39E0F6-5416-4443-BDC0-C84AE2535AF9}"/>
              </a:ext>
            </a:extLst>
          </p:cNvPr>
          <p:cNvSpPr/>
          <p:nvPr/>
        </p:nvSpPr>
        <p:spPr>
          <a:xfrm>
            <a:off x="135515" y="3696217"/>
            <a:ext cx="5519039" cy="141263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marL="104775" marR="0" lvl="0" indent="-19050" algn="l" defTabSz="914400" rtl="0" eaLnBrk="1" fontAlgn="auto" latinLnBrk="0" hangingPunct="1">
              <a:lnSpc>
                <a:spcPct val="107000"/>
              </a:lnSpc>
              <a:spcBef>
                <a:spcPts val="15"/>
              </a:spcBef>
              <a:spcAft>
                <a:spcPts val="0"/>
              </a:spcAft>
              <a:buClrTx/>
              <a:buSzTx/>
              <a:buFontTx/>
              <a:buNone/>
              <a:tabLst>
                <a:tab pos="85725" algn="l"/>
                <a:tab pos="3546475" algn="l"/>
              </a:tabLst>
              <a:defRPr/>
            </a:pPr>
            <a:r>
              <a:rPr kumimoji="0" lang="es-E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Queja relacionada con cobros, recibos</a:t>
            </a: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s-ES" sz="11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p.ej</a:t>
            </a: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desacuerdo con el importe cobrado</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duplicado recibo</a:t>
            </a: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a:p>
            <a:pPr marL="276225" marR="0" lvl="0" indent="-190500" algn="l" defTabSz="914400" rtl="0" eaLnBrk="1" fontAlgn="auto" latinLnBrk="0" hangingPunct="1">
              <a:lnSpc>
                <a:spcPct val="107000"/>
              </a:lnSpc>
              <a:spcBef>
                <a:spcPts val="15"/>
              </a:spcBef>
              <a:spcAft>
                <a:spcPts val="0"/>
              </a:spcAft>
              <a:buClrTx/>
              <a:buSzTx/>
              <a:buFont typeface="Arial" panose="020B0604020202020204" pitchFamily="34" charset="0"/>
              <a:buChar char="•"/>
              <a:tabLst>
                <a:tab pos="3547110" algn="l"/>
              </a:tabLst>
              <a:defRPr/>
            </a:pP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Las gestiona Call Center Movistar Seguros según operativa marcada</a:t>
            </a:r>
          </a:p>
          <a:p>
            <a:pPr marL="276225" marR="0" lvl="0" indent="-190500" algn="l" defTabSz="914400" rtl="0" eaLnBrk="1" fontAlgn="auto" latinLnBrk="0" hangingPunct="1">
              <a:lnSpc>
                <a:spcPct val="107000"/>
              </a:lnSpc>
              <a:spcBef>
                <a:spcPts val="15"/>
              </a:spcBef>
              <a:spcAft>
                <a:spcPts val="0"/>
              </a:spcAft>
              <a:buClrTx/>
              <a:buSzTx/>
              <a:buFont typeface="Arial" panose="020B0604020202020204" pitchFamily="34" charset="0"/>
              <a:buChar char="•"/>
              <a:tabLst>
                <a:tab pos="3547110" algn="l"/>
              </a:tabLst>
              <a:defRPr/>
            </a:pP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En caso que el cliente no queda satisfecho con la explicación o quiera que se le pase con otro área, se le facilitará correo electrónico </a:t>
            </a: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hlinkClick r:id="rId2"/>
              </a:rPr>
              <a:t>atencion@santalucia.es</a:t>
            </a: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y la dirección postal:  Plaza de España </a:t>
            </a:r>
            <a:r>
              <a:rPr kumimoji="0" lang="es-ES" sz="11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nº</a:t>
            </a: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15, 28008 Madrid, para que ejerza su derecho a reclamar por escrito.</a:t>
            </a:r>
            <a:endParaRPr kumimoji="0" lang="es-E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ectángulo: esquinas redondeadas 31">
            <a:extLst>
              <a:ext uri="{FF2B5EF4-FFF2-40B4-BE49-F238E27FC236}">
                <a16:creationId xmlns:a16="http://schemas.microsoft.com/office/drawing/2014/main" id="{78401EC3-3384-464D-BF16-8571DC6D089A}"/>
              </a:ext>
            </a:extLst>
          </p:cNvPr>
          <p:cNvSpPr/>
          <p:nvPr/>
        </p:nvSpPr>
        <p:spPr>
          <a:xfrm>
            <a:off x="135516" y="1792904"/>
            <a:ext cx="5519039" cy="187068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marL="276225" marR="0" lvl="0" indent="-190500" algn="l" defTabSz="914400" rtl="0" eaLnBrk="1" fontAlgn="auto" latinLnBrk="0" hangingPunct="1">
              <a:lnSpc>
                <a:spcPct val="107000"/>
              </a:lnSpc>
              <a:spcBef>
                <a:spcPts val="15"/>
              </a:spcBef>
              <a:spcAft>
                <a:spcPts val="0"/>
              </a:spcAft>
              <a:buClrTx/>
              <a:buSzTx/>
              <a:buFontTx/>
              <a:buNone/>
              <a:tabLst>
                <a:tab pos="180975" algn="l"/>
                <a:tab pos="3546475" algn="l"/>
              </a:tabLst>
              <a:defRPr/>
            </a:pPr>
            <a:r>
              <a:rPr kumimoji="0" lang="es-E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Queja relacionada con la ventas y bajas por desistimiento del seguro</a:t>
            </a: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a:p>
            <a:pPr marL="276225" marR="0" lvl="0" indent="-190500" algn="l" defTabSz="914400" rtl="0" eaLnBrk="1" fontAlgn="auto" latinLnBrk="0" hangingPunct="1">
              <a:lnSpc>
                <a:spcPct val="107000"/>
              </a:lnSpc>
              <a:spcBef>
                <a:spcPts val="15"/>
              </a:spcBef>
              <a:spcAft>
                <a:spcPts val="0"/>
              </a:spcAft>
              <a:buClrTx/>
              <a:buSzTx/>
              <a:buFontTx/>
              <a:buNone/>
              <a:tabLst>
                <a:tab pos="3547110" algn="l"/>
              </a:tabLst>
              <a:defRPr/>
            </a:pP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r>
              <a:rPr kumimoji="0" lang="es-ES" sz="11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p.ej</a:t>
            </a: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modalidad contratada, datos del contrato, modificación del contrato,…)</a:t>
            </a:r>
          </a:p>
          <a:p>
            <a:pPr marL="276225" marR="0" lvl="0" indent="-190500" algn="l" defTabSz="914400" rtl="0" eaLnBrk="1" fontAlgn="auto" latinLnBrk="0" hangingPunct="1">
              <a:lnSpc>
                <a:spcPct val="107000"/>
              </a:lnSpc>
              <a:spcBef>
                <a:spcPts val="15"/>
              </a:spcBef>
              <a:spcAft>
                <a:spcPts val="0"/>
              </a:spcAft>
              <a:buClrTx/>
              <a:buSzTx/>
              <a:buFontTx/>
              <a:buNone/>
              <a:tabLst>
                <a:tab pos="3547110" algn="l"/>
              </a:tabLst>
              <a:defRPr/>
            </a:pPr>
            <a:endPar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76225" marR="0" lvl="0" indent="-190500" algn="l" defTabSz="914400" rtl="0" eaLnBrk="1" fontAlgn="auto" latinLnBrk="0" hangingPunct="1">
              <a:lnSpc>
                <a:spcPct val="107000"/>
              </a:lnSpc>
              <a:spcBef>
                <a:spcPts val="15"/>
              </a:spcBef>
              <a:spcAft>
                <a:spcPts val="0"/>
              </a:spcAft>
              <a:buClrTx/>
              <a:buSzTx/>
              <a:buFont typeface="Arial" panose="020B0604020202020204" pitchFamily="34" charset="0"/>
              <a:buChar char="•"/>
              <a:tabLst>
                <a:tab pos="3547110" algn="l"/>
              </a:tabLst>
              <a:defRPr/>
            </a:pPr>
            <a:r>
              <a:rPr kumimoji="0" lang="es-ES" sz="11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El Call Center de Movistar Seguros dará respuesta telefónica</a:t>
            </a: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p>
          <a:p>
            <a:pPr marL="276225" marR="0" lvl="0" indent="-190500" algn="l" defTabSz="914400" rtl="0" eaLnBrk="1" fontAlgn="auto" latinLnBrk="0" hangingPunct="1">
              <a:lnSpc>
                <a:spcPct val="107000"/>
              </a:lnSpc>
              <a:spcBef>
                <a:spcPts val="15"/>
              </a:spcBef>
              <a:spcAft>
                <a:spcPts val="0"/>
              </a:spcAft>
              <a:buClrTx/>
              <a:buSzTx/>
              <a:buFont typeface="Arial" panose="020B0604020202020204" pitchFamily="34" charset="0"/>
              <a:buChar char="•"/>
              <a:tabLst>
                <a:tab pos="3547110" algn="l"/>
              </a:tabLst>
              <a:defRPr/>
            </a:pP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Si el cliente queda satisfecho, la queja queda resuelta.</a:t>
            </a:r>
          </a:p>
          <a:p>
            <a:pPr marL="276225" marR="0" lvl="0" indent="-190500" algn="l" defTabSz="914400" rtl="0" eaLnBrk="1" fontAlgn="auto" latinLnBrk="0" hangingPunct="1">
              <a:lnSpc>
                <a:spcPct val="107000"/>
              </a:lnSpc>
              <a:spcBef>
                <a:spcPts val="15"/>
              </a:spcBef>
              <a:spcAft>
                <a:spcPts val="0"/>
              </a:spcAft>
              <a:buClrTx/>
              <a:buSzTx/>
              <a:buFont typeface="Arial" panose="020B0604020202020204" pitchFamily="34" charset="0"/>
              <a:buChar char="•"/>
              <a:tabLst>
                <a:tab pos="3547110" algn="l"/>
              </a:tabLst>
              <a:defRPr/>
            </a:pP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Si el cliente </a:t>
            </a:r>
            <a:r>
              <a:rPr kumimoji="0" lang="es-ES" sz="11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no queda satisfecho </a:t>
            </a: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y quiere presentar reclamación, se le informará que ha de presentarla por escrito, bien por correo electrónico (</a:t>
            </a:r>
            <a:r>
              <a:rPr kumimoji="0" lang="es-ES" sz="11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segurohogar@movistar.es</a:t>
            </a: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o por carta dirigida al Servicio de Atención al Cliente de Telefónica Seguros (</a:t>
            </a: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Distrito Telefónica, Ronda de la Comunicación s/n, edificio Oeste 2, 2ª planta, 28050 Madrid</a:t>
            </a:r>
            <a:r>
              <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a:p>
            <a:pPr marL="270510" marR="0" lvl="0" indent="0" algn="l" defTabSz="914400" rtl="0" eaLnBrk="1" fontAlgn="auto" latinLnBrk="0" hangingPunct="1">
              <a:lnSpc>
                <a:spcPct val="115000"/>
              </a:lnSpc>
              <a:spcBef>
                <a:spcPts val="500"/>
              </a:spcBef>
              <a:spcAft>
                <a:spcPts val="1000"/>
              </a:spcAft>
              <a:buClrTx/>
              <a:buSzTx/>
              <a:buFontTx/>
              <a:buNone/>
              <a:tabLst/>
              <a:defRPr/>
            </a:pPr>
            <a:endParaRPr kumimoji="0" lang="es-E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74258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507D4629-C362-41A3-A8DD-B59D10B0AE5E}"/>
              </a:ext>
            </a:extLst>
          </p:cNvPr>
          <p:cNvSpPr/>
          <p:nvPr/>
        </p:nvSpPr>
        <p:spPr>
          <a:xfrm>
            <a:off x="1613790" y="31631"/>
            <a:ext cx="7594094" cy="444619"/>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Seguro de Hogar – Ya cliente Santalucía</a:t>
            </a:r>
          </a:p>
        </p:txBody>
      </p:sp>
      <p:pic>
        <p:nvPicPr>
          <p:cNvPr id="32" name="Imagen 31">
            <a:extLst>
              <a:ext uri="{FF2B5EF4-FFF2-40B4-BE49-F238E27FC236}">
                <a16:creationId xmlns:a16="http://schemas.microsoft.com/office/drawing/2014/main" id="{4639B9D8-DE65-4DB9-8C66-52FB4BA1EF39}"/>
              </a:ext>
            </a:extLst>
          </p:cNvPr>
          <p:cNvPicPr>
            <a:picLocks noChangeAspect="1"/>
          </p:cNvPicPr>
          <p:nvPr/>
        </p:nvPicPr>
        <p:blipFill>
          <a:blip r:embed="rId2"/>
          <a:stretch>
            <a:fillRect/>
          </a:stretch>
        </p:blipFill>
        <p:spPr>
          <a:xfrm>
            <a:off x="136407" y="0"/>
            <a:ext cx="1054469" cy="382357"/>
          </a:xfrm>
          <a:prstGeom prst="rect">
            <a:avLst/>
          </a:prstGeom>
        </p:spPr>
      </p:pic>
      <p:pic>
        <p:nvPicPr>
          <p:cNvPr id="29" name="0 Imagen">
            <a:hlinkClick r:id="rId3" action="ppaction://hlinksldjump"/>
            <a:extLst>
              <a:ext uri="{FF2B5EF4-FFF2-40B4-BE49-F238E27FC236}">
                <a16:creationId xmlns:a16="http://schemas.microsoft.com/office/drawing/2014/main" id="{7E25CB08-1790-4E1E-93F5-8955DA16AFE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sp>
        <p:nvSpPr>
          <p:cNvPr id="30" name="Rectángulo 29">
            <a:extLst>
              <a:ext uri="{FF2B5EF4-FFF2-40B4-BE49-F238E27FC236}">
                <a16:creationId xmlns:a16="http://schemas.microsoft.com/office/drawing/2014/main" id="{FF88F30B-A647-433C-9BBD-133FE958EB20}"/>
              </a:ext>
            </a:extLst>
          </p:cNvPr>
          <p:cNvSpPr/>
          <p:nvPr/>
        </p:nvSpPr>
        <p:spPr>
          <a:xfrm>
            <a:off x="8561803" y="201527"/>
            <a:ext cx="450764" cy="246221"/>
          </a:xfrm>
          <a:prstGeom prst="rect">
            <a:avLst/>
          </a:prstGeom>
        </p:spPr>
        <p:txBody>
          <a:bodyPr wrap="none">
            <a:spAutoFit/>
          </a:bodyPr>
          <a:lstStyle/>
          <a:p>
            <a:r>
              <a:rPr lang="es-ES" sz="1000" b="1">
                <a:solidFill>
                  <a:schemeClr val="bg1"/>
                </a:solidFill>
              </a:rPr>
              <a:t>(1/2)</a:t>
            </a:r>
            <a:endParaRPr lang="es-ES" sz="1000"/>
          </a:p>
        </p:txBody>
      </p:sp>
      <p:pic>
        <p:nvPicPr>
          <p:cNvPr id="35" name="Imagen 34" descr="Imagen que contiene Texto&#10;&#10;Descripción generada automáticamente">
            <a:extLst>
              <a:ext uri="{FF2B5EF4-FFF2-40B4-BE49-F238E27FC236}">
                <a16:creationId xmlns:a16="http://schemas.microsoft.com/office/drawing/2014/main" id="{8BBF9184-6A81-4848-988E-08B0C89941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0037" y="59248"/>
            <a:ext cx="1122067" cy="361522"/>
          </a:xfrm>
          <a:prstGeom prst="rect">
            <a:avLst/>
          </a:prstGeom>
          <a:solidFill>
            <a:schemeClr val="bg1"/>
          </a:solidFill>
        </p:spPr>
      </p:pic>
      <p:pic>
        <p:nvPicPr>
          <p:cNvPr id="34" name="Picture 6" descr="Resultado de imagen de ir a inicio">
            <a:hlinkClick r:id="rId6" action="ppaction://hlinksldjump"/>
            <a:extLst>
              <a:ext uri="{FF2B5EF4-FFF2-40B4-BE49-F238E27FC236}">
                <a16:creationId xmlns:a16="http://schemas.microsoft.com/office/drawing/2014/main" id="{942DD80A-3199-4DC3-B14A-B6BF01BA53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69" name="Botón de acción: ir hacia delante o siguiente 68">
            <a:hlinkClick r:id="" action="ppaction://hlinkshowjump?jump=nextslide" highlightClick="1"/>
            <a:extLst>
              <a:ext uri="{FF2B5EF4-FFF2-40B4-BE49-F238E27FC236}">
                <a16:creationId xmlns:a16="http://schemas.microsoft.com/office/drawing/2014/main" id="{539E8476-AF34-4874-B25D-1B8EFC1B5F6F}"/>
              </a:ext>
            </a:extLst>
          </p:cNvPr>
          <p:cNvSpPr/>
          <p:nvPr/>
        </p:nvSpPr>
        <p:spPr>
          <a:xfrm>
            <a:off x="11782789" y="6555531"/>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44" name="Botón de acción: ir hacia delante o siguiente 43">
            <a:hlinkClick r:id="" action="ppaction://hlinkshowjump?jump=nextslide" highlightClick="1"/>
            <a:extLst>
              <a:ext uri="{FF2B5EF4-FFF2-40B4-BE49-F238E27FC236}">
                <a16:creationId xmlns:a16="http://schemas.microsoft.com/office/drawing/2014/main" id="{7FB0BD7D-BEA7-4A3D-B68B-E637699CD62A}"/>
              </a:ext>
            </a:extLst>
          </p:cNvPr>
          <p:cNvSpPr/>
          <p:nvPr/>
        </p:nvSpPr>
        <p:spPr>
          <a:xfrm>
            <a:off x="11782789" y="6555531"/>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4" name="Rectángulo 23">
            <a:extLst>
              <a:ext uri="{FF2B5EF4-FFF2-40B4-BE49-F238E27FC236}">
                <a16:creationId xmlns:a16="http://schemas.microsoft.com/office/drawing/2014/main" id="{7F684FEE-E7CA-4D2E-932A-B0AC01560DCC}"/>
              </a:ext>
            </a:extLst>
          </p:cNvPr>
          <p:cNvSpPr/>
          <p:nvPr/>
        </p:nvSpPr>
        <p:spPr>
          <a:xfrm>
            <a:off x="136407" y="285499"/>
            <a:ext cx="120199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Rectángulo: esquinas redondeadas 47">
            <a:extLst>
              <a:ext uri="{FF2B5EF4-FFF2-40B4-BE49-F238E27FC236}">
                <a16:creationId xmlns:a16="http://schemas.microsoft.com/office/drawing/2014/main" id="{2E6CD1B6-444F-4E84-A428-CC7495B2AA5F}"/>
              </a:ext>
            </a:extLst>
          </p:cNvPr>
          <p:cNvSpPr/>
          <p:nvPr/>
        </p:nvSpPr>
        <p:spPr>
          <a:xfrm>
            <a:off x="149710" y="571789"/>
            <a:ext cx="11850041" cy="39913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solidFill>
                <a:effectLst/>
                <a:uLnTx/>
                <a:uFillTx/>
                <a:latin typeface="Calibri" panose="020F0502020204030204"/>
                <a:ea typeface="+mn-ea"/>
                <a:cs typeface="+mn-cs"/>
              </a:rPr>
              <a:t>Mensajes que identifican que Ya Cliente Santalucía</a:t>
            </a:r>
          </a:p>
        </p:txBody>
      </p:sp>
      <p:sp>
        <p:nvSpPr>
          <p:cNvPr id="49" name="Rectángulo: esquinas redondeadas 48">
            <a:extLst>
              <a:ext uri="{FF2B5EF4-FFF2-40B4-BE49-F238E27FC236}">
                <a16:creationId xmlns:a16="http://schemas.microsoft.com/office/drawing/2014/main" id="{AF4DC2B5-3845-429E-9681-34A9D0DA8445}"/>
              </a:ext>
            </a:extLst>
          </p:cNvPr>
          <p:cNvSpPr/>
          <p:nvPr/>
        </p:nvSpPr>
        <p:spPr>
          <a:xfrm>
            <a:off x="136407" y="1043501"/>
            <a:ext cx="6732453" cy="121098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nSpc>
                <a:spcPct val="107000"/>
              </a:lnSpc>
              <a:spcAft>
                <a:spcPts val="800"/>
              </a:spcAft>
              <a:defRPr/>
            </a:pPr>
            <a:r>
              <a:rPr kumimoji="0" lang="es-ES" sz="1200" b="1"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WEB contratación ONLINE: al cliente le aparecerá el siguiente mensaje </a:t>
            </a:r>
            <a:r>
              <a:rPr kumimoji="0" lang="es-ES" sz="1200" b="1" i="0" u="none" strike="noStrike" kern="1200" cap="none" spc="0" normalizeH="0" baseline="0" noProof="0" dirty="0">
                <a:ln>
                  <a:noFill/>
                </a:ln>
                <a:solidFill>
                  <a:srgbClr val="003245"/>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s-ES" sz="1200" b="1" i="0" u="none" strike="noStrike" kern="1200" cap="none" spc="0" normalizeH="0" baseline="0" noProof="0" dirty="0">
                <a:ln>
                  <a:noFill/>
                </a:ln>
                <a:solidFill>
                  <a:srgbClr val="70AD47"/>
                </a:solidFill>
                <a:effectLst/>
                <a:uLnTx/>
                <a:uFillTx/>
                <a:latin typeface="Calibri" panose="020F0502020204030204" pitchFamily="34" charset="0"/>
                <a:ea typeface="Times New Roman" panose="02020603050405020304" pitchFamily="18" charset="0"/>
                <a:cs typeface="Calibri" panose="020F0502020204030204" pitchFamily="34" charset="0"/>
              </a:rPr>
              <a:t>“Te informamos que para poder continuar con la contratación de tu seguro es necesarios que contactes con nosotros en el 900 222266”. </a:t>
            </a:r>
            <a:r>
              <a:rPr lang="es-ES" sz="1200" dirty="0">
                <a:solidFill>
                  <a:prstClr val="black"/>
                </a:solidFill>
                <a:latin typeface="Calibri" panose="020F0502020204030204" pitchFamily="34" charset="0"/>
                <a:ea typeface="Calibri" panose="020F0502020204030204" pitchFamily="34" charset="0"/>
                <a:cs typeface="Calibri" panose="020F0502020204030204" pitchFamily="34" charset="0"/>
              </a:rPr>
              <a:t>Cuando nos llame, indicarle que para verificar que puede estar ocurriendo tenemos que realizar algunas comprobaciones en el proceso contratación. Pedirle los datos de la vivienda para simular el proceso tramitación</a:t>
            </a:r>
            <a:endParaRPr kumimoji="0" lang="es-E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50" name="Rectángulo: esquinas redondeadas 49">
            <a:extLst>
              <a:ext uri="{FF2B5EF4-FFF2-40B4-BE49-F238E27FC236}">
                <a16:creationId xmlns:a16="http://schemas.microsoft.com/office/drawing/2014/main" id="{E3ACE927-CFE3-49EC-B14D-F04B9AA30E96}"/>
              </a:ext>
            </a:extLst>
          </p:cNvPr>
          <p:cNvSpPr/>
          <p:nvPr/>
        </p:nvSpPr>
        <p:spPr>
          <a:xfrm>
            <a:off x="183660" y="2633094"/>
            <a:ext cx="11775148" cy="37931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solidFill>
                <a:effectLst/>
                <a:uLnTx/>
                <a:uFillTx/>
                <a:latin typeface="Calibri" panose="020F0502020204030204"/>
                <a:ea typeface="+mn-ea"/>
                <a:cs typeface="+mn-cs"/>
              </a:rPr>
              <a:t>El Call Center de Movistar Seguros es el único canal habilitado para gestionar esta casuística</a:t>
            </a:r>
            <a:endPar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Rectángulo: esquinas redondeadas 50">
            <a:extLst>
              <a:ext uri="{FF2B5EF4-FFF2-40B4-BE49-F238E27FC236}">
                <a16:creationId xmlns:a16="http://schemas.microsoft.com/office/drawing/2014/main" id="{7A1EEE13-07AB-488B-8096-BD837C43C8E4}"/>
              </a:ext>
            </a:extLst>
          </p:cNvPr>
          <p:cNvSpPr/>
          <p:nvPr/>
        </p:nvSpPr>
        <p:spPr>
          <a:xfrm>
            <a:off x="149710" y="3062944"/>
            <a:ext cx="11843048" cy="203940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nSpc>
                <a:spcPct val="107000"/>
              </a:lnSpc>
              <a:defRPr/>
            </a:pP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kumimoji="0" lang="es-ES" sz="1100" b="1" i="0" u="none" strike="noStrike" kern="1200" cap="none" spc="0" normalizeH="0" baseline="0" noProof="0" dirty="0">
                <a:ln>
                  <a:noFill/>
                </a:ln>
                <a:solidFill>
                  <a:srgbClr val="2E75B6"/>
                </a:solidFill>
                <a:effectLst/>
                <a:uLnTx/>
                <a:uFillTx/>
                <a:latin typeface="Calibri" panose="020F0502020204030204" pitchFamily="34" charset="0"/>
                <a:ea typeface="Calibri" panose="020F0502020204030204" pitchFamily="34" charset="0"/>
                <a:cs typeface="Calibri" panose="020F0502020204030204" pitchFamily="34" charset="0"/>
              </a:rPr>
              <a:t>Agente</a:t>
            </a:r>
            <a:r>
              <a:rPr lang="es-ES" sz="1100" b="1" dirty="0">
                <a:solidFill>
                  <a:srgbClr val="003245"/>
                </a:solidFill>
                <a:latin typeface="Calibri" panose="020F0502020204030204" pitchFamily="34" charset="0"/>
                <a:ea typeface="Calibri" panose="020F0502020204030204" pitchFamily="34" charset="0"/>
                <a:cs typeface="Calibri" panose="020F0502020204030204" pitchFamily="34" charset="0"/>
              </a:rPr>
              <a:t>: </a:t>
            </a:r>
            <a:r>
              <a:rPr lang="es-ES" sz="1100" b="1" dirty="0">
                <a:solidFill>
                  <a:srgbClr val="70AD47"/>
                </a:solidFill>
                <a:latin typeface="Calibri" panose="020F0502020204030204" pitchFamily="34" charset="0"/>
                <a:ea typeface="Calibri" panose="020F0502020204030204" pitchFamily="34" charset="0"/>
                <a:cs typeface="Calibri" panose="020F0502020204030204" pitchFamily="34" charset="0"/>
              </a:rPr>
              <a:t>La vivienda que q</a:t>
            </a:r>
            <a:r>
              <a:rPr lang="es-ES" sz="1100" b="1" dirty="0">
                <a:solidFill>
                  <a:srgbClr val="70AD47"/>
                </a:solidFill>
                <a:latin typeface="Calibri" panose="020F0502020204030204" pitchFamily="34" charset="0"/>
                <a:cs typeface="Calibri" panose="020F0502020204030204" pitchFamily="34" charset="0"/>
              </a:rPr>
              <a:t>uieres asegurar nos consta que ya está asegurada con Santalucía, nuestro socio asegurador con Telefónica Seguros, con lo que, para evitar que pagues dos seguros, te ponemos en contacto con Santalucía. Te podemos </a:t>
            </a:r>
            <a:r>
              <a:rPr kumimoji="0" lang="es-ES" sz="1100" b="1" i="0" u="none" strike="noStrike" kern="1200" cap="none" spc="0" normalizeH="0" baseline="0" noProof="0" dirty="0">
                <a:ln>
                  <a:noFill/>
                </a:ln>
                <a:solidFill>
                  <a:srgbClr val="70AD47"/>
                </a:solidFill>
                <a:effectLst/>
                <a:uLnTx/>
                <a:uFillTx/>
                <a:latin typeface="Calibri" panose="020F0502020204030204" pitchFamily="34" charset="0"/>
                <a:ea typeface="Times New Roman" panose="02020603050405020304" pitchFamily="18" charset="0"/>
                <a:cs typeface="Calibri" panose="020F0502020204030204" pitchFamily="34" charset="0"/>
              </a:rPr>
              <a:t>transferir ahora mismo con Santalucía para que te puedan asesorar adecuadamente conforme a la póliza que tienes contratada.</a:t>
            </a:r>
          </a:p>
          <a:p>
            <a:pPr marL="0" marR="0" lvl="0" indent="0" algn="l" defTabSz="914400" rtl="0" eaLnBrk="1" fontAlgn="auto" latinLnBrk="0" hangingPunct="1">
              <a:lnSpc>
                <a:spcPct val="107000"/>
              </a:lnSpc>
              <a:spcBef>
                <a:spcPts val="0"/>
              </a:spcBef>
              <a:spcAft>
                <a:spcPts val="0"/>
              </a:spcAft>
              <a:buClrTx/>
              <a:buSzTx/>
              <a:buFontTx/>
              <a:buNone/>
              <a:tabLst/>
              <a:defRPr/>
            </a:pPr>
            <a:endParaRPr lang="es-ES" sz="1100" b="1" dirty="0">
              <a:solidFill>
                <a:srgbClr val="70AD47"/>
              </a:solidFill>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s-ES" sz="1100" b="1" i="0" u="none" strike="noStrike" kern="1200" cap="none" spc="0" normalizeH="0" baseline="0" noProof="0" dirty="0">
                <a:ln>
                  <a:noFill/>
                </a:ln>
                <a:solidFill>
                  <a:srgbClr val="70AD47"/>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s-ES" sz="110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rPr>
              <a:t>Dos posibilidades (ver diapositiva siguiente )</a:t>
            </a:r>
            <a:endParaRPr kumimoji="0" lang="es-ES" sz="110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3">
              <a:lnSpc>
                <a:spcPct val="107000"/>
              </a:lnSpc>
              <a:defRPr/>
            </a:pPr>
            <a:r>
              <a:rPr lang="es-ES" sz="1100" dirty="0">
                <a:solidFill>
                  <a:srgbClr val="2E75B6"/>
                </a:solidFill>
                <a:latin typeface="Calibri" panose="020F0502020204030204" pitchFamily="34" charset="0"/>
                <a:ea typeface="Calibri" panose="020F0502020204030204" pitchFamily="34" charset="0"/>
                <a:cs typeface="Calibri" panose="020F0502020204030204" pitchFamily="34" charset="0"/>
              </a:rPr>
              <a:t>Cliente: </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conforme con el desvío  </a:t>
            </a:r>
            <a:endParaRPr lang="es-ES" sz="1100" dirty="0">
              <a:solidFill>
                <a:srgbClr val="003245"/>
              </a:solidFill>
              <a:latin typeface="Calibri" panose="020F0502020204030204" pitchFamily="34" charset="0"/>
              <a:ea typeface="Calibri" panose="020F0502020204030204" pitchFamily="34" charset="0"/>
              <a:cs typeface="Calibri" panose="020F0502020204030204" pitchFamily="34" charset="0"/>
            </a:endParaRPr>
          </a:p>
          <a:p>
            <a:pPr lvl="3">
              <a:lnSpc>
                <a:spcPct val="107000"/>
              </a:lnSpc>
              <a:defRPr/>
            </a:pPr>
            <a:r>
              <a:rPr lang="es-ES" sz="1100" dirty="0">
                <a:solidFill>
                  <a:srgbClr val="2E75B6"/>
                </a:solidFill>
                <a:latin typeface="Calibri" panose="020F0502020204030204" pitchFamily="34" charset="0"/>
                <a:ea typeface="Calibri" panose="020F0502020204030204" pitchFamily="34" charset="0"/>
                <a:cs typeface="Calibri" panose="020F0502020204030204" pitchFamily="34" charset="0"/>
              </a:rPr>
              <a:t>Cliente: </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desea continuar  </a:t>
            </a:r>
            <a:endParaRPr kumimoji="0" lang="es-ES" sz="110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endParaRPr>
          </a:p>
          <a:p>
            <a:pPr marL="271463" marR="0" lvl="0" algn="l" defTabSz="914400" rtl="0" eaLnBrk="1" fontAlgn="auto" latinLnBrk="0" hangingPunct="1">
              <a:lnSpc>
                <a:spcPct val="107000"/>
              </a:lnSpc>
              <a:spcBef>
                <a:spcPts val="0"/>
              </a:spcBef>
              <a:spcAft>
                <a:spcPts val="0"/>
              </a:spcAft>
              <a:buClrTx/>
              <a:buSzTx/>
              <a:buFontTx/>
              <a:buNone/>
              <a:tabLst/>
              <a:defRPr/>
            </a:pP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a:t>
            </a:r>
            <a:endParaRPr kumimoji="0" lang="es-E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52" name="Rectángulo: esquinas redondeadas 51">
            <a:extLst>
              <a:ext uri="{FF2B5EF4-FFF2-40B4-BE49-F238E27FC236}">
                <a16:creationId xmlns:a16="http://schemas.microsoft.com/office/drawing/2014/main" id="{3D1BEBF4-9AD0-4526-A113-26B1CC299169}"/>
              </a:ext>
            </a:extLst>
          </p:cNvPr>
          <p:cNvSpPr/>
          <p:nvPr/>
        </p:nvSpPr>
        <p:spPr>
          <a:xfrm>
            <a:off x="260771" y="5291778"/>
            <a:ext cx="11208012" cy="142692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72000" rIns="0" rtlCol="0" anchor="t" anchorCtr="0"/>
          <a:lstStyle/>
          <a:p>
            <a:pPr lvl="0"/>
            <a:r>
              <a:rPr lang="es-ES" sz="1050" b="1" u="sng" dirty="0">
                <a:solidFill>
                  <a:srgbClr val="000000"/>
                </a:solidFill>
                <a:latin typeface="Calibri" panose="020F0502020204030204" pitchFamily="34" charset="0"/>
                <a:ea typeface="Times New Roman" panose="02020603050405020304" pitchFamily="18" charset="0"/>
              </a:rPr>
              <a:t>Apoyo explicación adicional para esta casuística</a:t>
            </a:r>
            <a:r>
              <a:rPr lang="es-ES" sz="1050" dirty="0">
                <a:solidFill>
                  <a:srgbClr val="000000"/>
                </a:solidFill>
                <a:latin typeface="Calibri" panose="020F0502020204030204" pitchFamily="34" charset="0"/>
                <a:ea typeface="Times New Roman" panose="02020603050405020304" pitchFamily="18" charset="0"/>
              </a:rPr>
              <a:t>: solo en caso necesario</a:t>
            </a:r>
          </a:p>
          <a:p>
            <a:pPr lvl="0"/>
            <a:endParaRPr lang="es-ES" sz="1050" dirty="0">
              <a:solidFill>
                <a:srgbClr val="000000"/>
              </a:solidFill>
              <a:latin typeface="Calibri" panose="020F0502020204030204" pitchFamily="34" charset="0"/>
              <a:ea typeface="Times New Roman" panose="02020603050405020304" pitchFamily="18" charset="0"/>
            </a:endParaRPr>
          </a:p>
          <a:p>
            <a:pPr lvl="0"/>
            <a:r>
              <a:rPr lang="es-ES" sz="1050" dirty="0">
                <a:solidFill>
                  <a:srgbClr val="000000"/>
                </a:solidFill>
                <a:latin typeface="Calibri" panose="020F0502020204030204" pitchFamily="34" charset="0"/>
                <a:ea typeface="Times New Roman" panose="02020603050405020304" pitchFamily="18" charset="0"/>
              </a:rPr>
              <a:t>En el caso de identificarse que la vivienda ya está asegurada, no se podrá llevar a efecto la contratación de un nuevo seguro por defensa de los intereses del Cliente, involucrándonos en garantizar que no se produce un doble aseguramiento que afecta al pago de dos seguros sin que tenga beneficio alguno para el cliente, ya que en caso de siniestro la totalidad de los daños se asumirán por las dos compañías (la parte proporcional que corresponda a cada una, en función de los capitales contratados), pero no se podrá tener beneficio alguno de la ocurrencia del evento, es decir, se resarce, exista uno o n seguros sobre la vivienda, el daño ocasionado (Artículo 26 LCS) </a:t>
            </a:r>
          </a:p>
          <a:p>
            <a:pPr lvl="0"/>
            <a:endParaRPr lang="es-ES" sz="105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lvl="0"/>
            <a:r>
              <a:rPr lang="es-ES" sz="1050" dirty="0">
                <a:solidFill>
                  <a:srgbClr val="000000"/>
                </a:solidFill>
                <a:latin typeface="Calibri" panose="020F0502020204030204" pitchFamily="34" charset="0"/>
              </a:rPr>
              <a:t>Se enmarca dentro de las buenas prácticas establecidas para favorecer el aseguramiento de la póliza contratada y cubrir las necesidades reales del cliente</a:t>
            </a:r>
          </a:p>
        </p:txBody>
      </p:sp>
      <p:sp>
        <p:nvSpPr>
          <p:cNvPr id="53" name="Rectángulo: esquinas redondeadas 52">
            <a:extLst>
              <a:ext uri="{FF2B5EF4-FFF2-40B4-BE49-F238E27FC236}">
                <a16:creationId xmlns:a16="http://schemas.microsoft.com/office/drawing/2014/main" id="{AF3762CB-9E83-4AFC-BF80-AF197FDD82EB}"/>
              </a:ext>
            </a:extLst>
          </p:cNvPr>
          <p:cNvSpPr/>
          <p:nvPr/>
        </p:nvSpPr>
        <p:spPr>
          <a:xfrm>
            <a:off x="6999125" y="1058528"/>
            <a:ext cx="5000626" cy="118093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s-ES" sz="1200" b="1"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CONTRATACION en PORTAL GESTOR:  </a:t>
            </a:r>
            <a:r>
              <a:rPr kumimoji="0" lang="es-ES" sz="1200" b="0" i="0" u="none" strike="noStrike" kern="1200" cap="none" spc="-10" normalizeH="0" baseline="0" noProof="0" dirty="0">
                <a:ln>
                  <a:noFill/>
                </a:ln>
                <a:solidFill>
                  <a:srgbClr val="131313"/>
                </a:solidFill>
                <a:effectLst/>
                <a:uLnTx/>
                <a:uFillTx/>
                <a:latin typeface="Calibri" panose="020F0502020204030204" pitchFamily="34" charset="0"/>
                <a:ea typeface="+mn-ea"/>
                <a:cs typeface="Calibri" panose="020F0502020204030204" pitchFamily="34" charset="0"/>
              </a:rPr>
              <a:t>Una vez cumplimentado los datos de ubicación vivienda a asegurar aparecerá el siguiente mensaje,</a:t>
            </a:r>
            <a:r>
              <a:rPr kumimoji="0" lang="es-ES" sz="1200" b="1" i="0" u="none" strike="noStrike" kern="1200" cap="none" spc="0" normalizeH="0" baseline="0" noProof="0" dirty="0">
                <a:ln>
                  <a:noFill/>
                </a:ln>
                <a:solidFill>
                  <a:srgbClr val="003245"/>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s-ES" sz="1200" b="1" i="0" u="none" strike="noStrike" kern="1200" cap="none" spc="0" normalizeH="0" baseline="0" noProof="0" dirty="0">
                <a:ln>
                  <a:noFill/>
                </a:ln>
                <a:solidFill>
                  <a:srgbClr val="70AD47"/>
                </a:solidFill>
                <a:effectLst/>
                <a:uLnTx/>
                <a:uFillTx/>
                <a:latin typeface="Calibri" panose="020F0502020204030204" pitchFamily="34" charset="0"/>
                <a:ea typeface="Times New Roman" panose="02020603050405020304" pitchFamily="18" charset="0"/>
                <a:cs typeface="Calibri" panose="020F0502020204030204" pitchFamily="34" charset="0"/>
              </a:rPr>
              <a:t>“Esta vivienda ya está asegurada con Santalucía”.</a:t>
            </a:r>
            <a:r>
              <a:rPr kumimoji="0" lang="es-ES" sz="1200" b="1"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s-E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pic>
        <p:nvPicPr>
          <p:cNvPr id="54" name="Imagen 53">
            <a:extLst>
              <a:ext uri="{FF2B5EF4-FFF2-40B4-BE49-F238E27FC236}">
                <a16:creationId xmlns:a16="http://schemas.microsoft.com/office/drawing/2014/main" id="{9CE36B5C-0909-47CF-9DF8-696AFAFD0438}"/>
              </a:ext>
            </a:extLst>
          </p:cNvPr>
          <p:cNvPicPr/>
          <p:nvPr/>
        </p:nvPicPr>
        <p:blipFill rotWithShape="1">
          <a:blip r:embed="rId8"/>
          <a:srcRect l="18510" t="30837" r="20406" b="38121"/>
          <a:stretch/>
        </p:blipFill>
        <p:spPr bwMode="auto">
          <a:xfrm>
            <a:off x="9783966" y="1618791"/>
            <a:ext cx="1998823" cy="4769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407218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507D4629-C362-41A3-A8DD-B59D10B0AE5E}"/>
              </a:ext>
            </a:extLst>
          </p:cNvPr>
          <p:cNvSpPr/>
          <p:nvPr/>
        </p:nvSpPr>
        <p:spPr>
          <a:xfrm>
            <a:off x="1613790" y="31631"/>
            <a:ext cx="7594094" cy="444619"/>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Seguro de Hogar – Ya cliente Santalucía</a:t>
            </a:r>
          </a:p>
        </p:txBody>
      </p:sp>
      <p:pic>
        <p:nvPicPr>
          <p:cNvPr id="32" name="Imagen 31">
            <a:extLst>
              <a:ext uri="{FF2B5EF4-FFF2-40B4-BE49-F238E27FC236}">
                <a16:creationId xmlns:a16="http://schemas.microsoft.com/office/drawing/2014/main" id="{4639B9D8-DE65-4DB9-8C66-52FB4BA1EF39}"/>
              </a:ext>
            </a:extLst>
          </p:cNvPr>
          <p:cNvPicPr>
            <a:picLocks noChangeAspect="1"/>
          </p:cNvPicPr>
          <p:nvPr/>
        </p:nvPicPr>
        <p:blipFill>
          <a:blip r:embed="rId2"/>
          <a:stretch>
            <a:fillRect/>
          </a:stretch>
        </p:blipFill>
        <p:spPr>
          <a:xfrm>
            <a:off x="136407" y="0"/>
            <a:ext cx="1054469" cy="382357"/>
          </a:xfrm>
          <a:prstGeom prst="rect">
            <a:avLst/>
          </a:prstGeom>
        </p:spPr>
      </p:pic>
      <p:pic>
        <p:nvPicPr>
          <p:cNvPr id="29" name="0 Imagen">
            <a:hlinkClick r:id="rId3" action="ppaction://hlinksldjump"/>
            <a:extLst>
              <a:ext uri="{FF2B5EF4-FFF2-40B4-BE49-F238E27FC236}">
                <a16:creationId xmlns:a16="http://schemas.microsoft.com/office/drawing/2014/main" id="{7E25CB08-1790-4E1E-93F5-8955DA16AFE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sp>
        <p:nvSpPr>
          <p:cNvPr id="30" name="Rectángulo 29">
            <a:extLst>
              <a:ext uri="{FF2B5EF4-FFF2-40B4-BE49-F238E27FC236}">
                <a16:creationId xmlns:a16="http://schemas.microsoft.com/office/drawing/2014/main" id="{FF88F30B-A647-433C-9BBD-133FE958EB20}"/>
              </a:ext>
            </a:extLst>
          </p:cNvPr>
          <p:cNvSpPr/>
          <p:nvPr/>
        </p:nvSpPr>
        <p:spPr>
          <a:xfrm>
            <a:off x="8561803" y="201527"/>
            <a:ext cx="450764" cy="246221"/>
          </a:xfrm>
          <a:prstGeom prst="rect">
            <a:avLst/>
          </a:prstGeom>
        </p:spPr>
        <p:txBody>
          <a:bodyPr wrap="none">
            <a:spAutoFit/>
          </a:bodyPr>
          <a:lstStyle/>
          <a:p>
            <a:r>
              <a:rPr lang="es-ES" sz="1000" b="1" dirty="0">
                <a:solidFill>
                  <a:schemeClr val="bg1"/>
                </a:solidFill>
              </a:rPr>
              <a:t>(2/2)</a:t>
            </a:r>
            <a:endParaRPr lang="es-ES" sz="1000" dirty="0"/>
          </a:p>
        </p:txBody>
      </p:sp>
      <p:pic>
        <p:nvPicPr>
          <p:cNvPr id="35" name="Imagen 34" descr="Imagen que contiene Texto&#10;&#10;Descripción generada automáticamente">
            <a:extLst>
              <a:ext uri="{FF2B5EF4-FFF2-40B4-BE49-F238E27FC236}">
                <a16:creationId xmlns:a16="http://schemas.microsoft.com/office/drawing/2014/main" id="{8BBF9184-6A81-4848-988E-08B0C89941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0037" y="59248"/>
            <a:ext cx="1122067" cy="361522"/>
          </a:xfrm>
          <a:prstGeom prst="rect">
            <a:avLst/>
          </a:prstGeom>
          <a:solidFill>
            <a:schemeClr val="bg1"/>
          </a:solidFill>
        </p:spPr>
      </p:pic>
      <p:pic>
        <p:nvPicPr>
          <p:cNvPr id="34" name="Picture 6" descr="Resultado de imagen de ir a inicio">
            <a:hlinkClick r:id="rId6" action="ppaction://hlinksldjump"/>
            <a:extLst>
              <a:ext uri="{FF2B5EF4-FFF2-40B4-BE49-F238E27FC236}">
                <a16:creationId xmlns:a16="http://schemas.microsoft.com/office/drawing/2014/main" id="{942DD80A-3199-4DC3-B14A-B6BF01BA53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65DF3969-2DF0-4920-B507-32F2468FD541}"/>
              </a:ext>
            </a:extLst>
          </p:cNvPr>
          <p:cNvSpPr/>
          <p:nvPr/>
        </p:nvSpPr>
        <p:spPr>
          <a:xfrm>
            <a:off x="136407" y="285499"/>
            <a:ext cx="120199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ángulo: esquinas redondeadas 15">
            <a:extLst>
              <a:ext uri="{FF2B5EF4-FFF2-40B4-BE49-F238E27FC236}">
                <a16:creationId xmlns:a16="http://schemas.microsoft.com/office/drawing/2014/main" id="{53E390CE-EB54-4AB6-9F54-870527F767E6}"/>
              </a:ext>
            </a:extLst>
          </p:cNvPr>
          <p:cNvSpPr/>
          <p:nvPr/>
        </p:nvSpPr>
        <p:spPr>
          <a:xfrm>
            <a:off x="234854" y="5424587"/>
            <a:ext cx="11618846" cy="49679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72000" rtlCol="0" anchor="t" anchorCtr="0"/>
          <a:lstStyle/>
          <a:p>
            <a:pPr marL="176213" lvl="3">
              <a:defRPr/>
            </a:pPr>
            <a:r>
              <a:rPr lang="es-ES" sz="1200" b="1" dirty="0">
                <a:solidFill>
                  <a:prstClr val="black"/>
                </a:solidFill>
              </a:rPr>
              <a:t>Importante</a:t>
            </a:r>
            <a:r>
              <a:rPr lang="es-ES" sz="1200" dirty="0">
                <a:solidFill>
                  <a:prstClr val="black"/>
                </a:solidFill>
              </a:rPr>
              <a:t>: el desvío a Santalucía es agente a agente y debemos informar de las circunstancias que se dan y facilitar los datos del Cliente para que el agente de Santalucía pueda responder adecuadamente al cliente</a:t>
            </a:r>
          </a:p>
        </p:txBody>
      </p:sp>
      <p:sp>
        <p:nvSpPr>
          <p:cNvPr id="17" name="Rectángulo: esquinas redondeadas 16">
            <a:extLst>
              <a:ext uri="{FF2B5EF4-FFF2-40B4-BE49-F238E27FC236}">
                <a16:creationId xmlns:a16="http://schemas.microsoft.com/office/drawing/2014/main" id="{BA487D38-1F47-4921-BC1A-F0F3854D264B}"/>
              </a:ext>
            </a:extLst>
          </p:cNvPr>
          <p:cNvSpPr/>
          <p:nvPr/>
        </p:nvSpPr>
        <p:spPr>
          <a:xfrm>
            <a:off x="149710" y="523264"/>
            <a:ext cx="11850041" cy="39913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solidFill>
                <a:effectLst/>
                <a:uLnTx/>
                <a:uFillTx/>
                <a:latin typeface="Calibri" panose="020F0502020204030204"/>
                <a:ea typeface="+mn-ea"/>
                <a:cs typeface="+mn-cs"/>
              </a:rPr>
              <a:t>Te pasamos con Santalucía?</a:t>
            </a:r>
          </a:p>
        </p:txBody>
      </p:sp>
      <p:sp>
        <p:nvSpPr>
          <p:cNvPr id="18" name="Rectángulo: esquinas redondeadas 17">
            <a:extLst>
              <a:ext uri="{FF2B5EF4-FFF2-40B4-BE49-F238E27FC236}">
                <a16:creationId xmlns:a16="http://schemas.microsoft.com/office/drawing/2014/main" id="{FAE2A9E6-3EC4-41A1-9DEC-9726B11B69BF}"/>
              </a:ext>
            </a:extLst>
          </p:cNvPr>
          <p:cNvSpPr/>
          <p:nvPr/>
        </p:nvSpPr>
        <p:spPr>
          <a:xfrm>
            <a:off x="234854" y="1088966"/>
            <a:ext cx="11696997" cy="419825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85725" marR="0" lvl="0" algn="l" defTabSz="914400" rtl="0" eaLnBrk="1" fontAlgn="auto" latinLnBrk="0" hangingPunct="1">
              <a:lnSpc>
                <a:spcPct val="107000"/>
              </a:lnSpc>
              <a:spcBef>
                <a:spcPts val="0"/>
              </a:spcBef>
              <a:spcAft>
                <a:spcPts val="0"/>
              </a:spcAft>
              <a:buClrTx/>
              <a:buSzTx/>
              <a:buFontTx/>
              <a:buNone/>
              <a:tabLst/>
              <a:defRPr/>
            </a:pPr>
            <a:r>
              <a:rPr kumimoji="0" lang="es-ES" sz="110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rPr>
              <a:t>Dos posibilidades:</a:t>
            </a:r>
          </a:p>
          <a:p>
            <a:pPr marL="85725" marR="0" lvl="0" algn="l" defTabSz="914400" rtl="0" eaLnBrk="1" fontAlgn="auto" latinLnBrk="0" hangingPunct="1">
              <a:lnSpc>
                <a:spcPct val="107000"/>
              </a:lnSpc>
              <a:spcBef>
                <a:spcPts val="0"/>
              </a:spcBef>
              <a:spcAft>
                <a:spcPts val="0"/>
              </a:spcAft>
              <a:buClrTx/>
              <a:buSzTx/>
              <a:buFontTx/>
              <a:buNone/>
              <a:tabLst/>
              <a:defRPr/>
            </a:pPr>
            <a:endParaRPr kumimoji="0" lang="es-ES" sz="110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85725" marR="0" lvl="0" algn="l" defTabSz="914400" rtl="0" eaLnBrk="1" fontAlgn="auto" latinLnBrk="0" hangingPunct="1">
              <a:lnSpc>
                <a:spcPct val="107000"/>
              </a:lnSpc>
              <a:spcBef>
                <a:spcPts val="0"/>
              </a:spcBef>
              <a:spcAft>
                <a:spcPts val="0"/>
              </a:spcAft>
              <a:buClrTx/>
              <a:buSzTx/>
              <a:buFontTx/>
              <a:buNone/>
              <a:tabLst/>
              <a:defRPr/>
            </a:pPr>
            <a:r>
              <a:rPr lang="es-ES" sz="1100" b="1" u="sng" dirty="0">
                <a:solidFill>
                  <a:schemeClr val="tx1"/>
                </a:solidFill>
                <a:latin typeface="Calibri" panose="020F0502020204030204" pitchFamily="34" charset="0"/>
                <a:ea typeface="Calibri" panose="020F0502020204030204" pitchFamily="34" charset="0"/>
                <a:cs typeface="Calibri" panose="020F0502020204030204" pitchFamily="34" charset="0"/>
              </a:rPr>
              <a:t>1.- </a:t>
            </a:r>
            <a:r>
              <a:rPr kumimoji="0" lang="es-ES" sz="1100" b="1" i="0" u="sng"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rPr>
              <a:t>Cliente c</a:t>
            </a:r>
            <a:r>
              <a:rPr kumimoji="0" lang="es-ES" sz="1100" b="1" i="0" u="sng" strike="noStrike" kern="1200" cap="none" spc="0" normalizeH="0" baseline="0" noProof="0" dirty="0">
                <a:ln>
                  <a:noFill/>
                </a:ln>
                <a:solidFill>
                  <a:schemeClr val="tx1"/>
                </a:solidFill>
                <a:effectLst/>
                <a:uLnTx/>
                <a:uFillTx/>
                <a:latin typeface="Calibri" panose="020F0502020204030204" pitchFamily="34" charset="0"/>
                <a:ea typeface="+mn-ea"/>
                <a:cs typeface="Calibri" panose="020F0502020204030204" pitchFamily="34" charset="0"/>
              </a:rPr>
              <a:t>onfo</a:t>
            </a:r>
            <a:r>
              <a:rPr kumimoji="0" lang="es-ES" sz="1100" b="1" i="0" u="sng"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rPr>
              <a:t>rme </a:t>
            </a:r>
            <a:r>
              <a:rPr kumimoji="0" lang="es-ES" sz="1100" b="1"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con el desvío a Santalucía</a:t>
            </a:r>
          </a:p>
          <a:p>
            <a:pPr marL="257175" marR="0" lvl="0" indent="-1714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lang="es-E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57175" marR="0" lvl="0" indent="-1714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s-E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Antes de realizar el desvío </a:t>
            </a:r>
            <a:r>
              <a:rPr lang="es-ES" sz="11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tratar de darle de alta como cliente potencial </a:t>
            </a:r>
            <a:r>
              <a:rPr lang="es-E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(operativa captura fecha vencimiento)</a:t>
            </a:r>
          </a:p>
          <a:p>
            <a:pPr marL="85725" marR="0" lvl="1" algn="l" defTabSz="914400" rtl="0" eaLnBrk="1" fontAlgn="auto" latinLnBrk="0" hangingPunct="1">
              <a:lnSpc>
                <a:spcPct val="100000"/>
              </a:lnSpc>
              <a:spcBef>
                <a:spcPts val="0"/>
              </a:spcBef>
              <a:spcAft>
                <a:spcPts val="0"/>
              </a:spcAft>
              <a:buClrTx/>
              <a:buSzTx/>
              <a:buFontTx/>
              <a:buNone/>
              <a:tabLst/>
              <a:defRPr/>
            </a:pPr>
            <a:endParaRPr kumimoji="0" lang="es-ES" sz="1100" b="1" i="0" u="none" strike="noStrike" kern="1200" cap="none" spc="0" normalizeH="0" baseline="0" noProof="0" dirty="0">
              <a:ln>
                <a:noFill/>
              </a:ln>
              <a:solidFill>
                <a:srgbClr val="2E75B6"/>
              </a:solidFill>
              <a:effectLst/>
              <a:uLnTx/>
              <a:uFillTx/>
              <a:latin typeface="Calibri" panose="020F0502020204030204" pitchFamily="34" charset="0"/>
              <a:ea typeface="Calibri" panose="020F0502020204030204" pitchFamily="34" charset="0"/>
              <a:cs typeface="+mn-cs"/>
            </a:endParaRPr>
          </a:p>
          <a:p>
            <a:pPr marL="257175"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100" b="1" i="0" u="none" strike="noStrike" kern="1200" cap="none" spc="0" normalizeH="0" baseline="0" noProof="0" dirty="0">
                <a:ln>
                  <a:noFill/>
                </a:ln>
                <a:solidFill>
                  <a:srgbClr val="2E75B6"/>
                </a:solidFill>
                <a:effectLst/>
                <a:uLnTx/>
                <a:uFillTx/>
                <a:latin typeface="Calibri" panose="020F0502020204030204" pitchFamily="34" charset="0"/>
                <a:ea typeface="Calibri" panose="020F0502020204030204" pitchFamily="34" charset="0"/>
                <a:cs typeface="+mn-cs"/>
              </a:rPr>
              <a:t>Agente: </a:t>
            </a:r>
            <a:r>
              <a:rPr kumimoji="0" lang="es-ES" sz="1100" b="1" i="0" u="none" strike="noStrike" kern="1200" cap="none" spc="0" normalizeH="0" baseline="0" noProof="0" dirty="0">
                <a:ln>
                  <a:noFill/>
                </a:ln>
                <a:solidFill>
                  <a:srgbClr val="70AD47"/>
                </a:solidFill>
                <a:effectLst/>
                <a:uLnTx/>
                <a:uFillTx/>
                <a:latin typeface="Calibri" panose="020F0502020204030204" pitchFamily="34" charset="0"/>
                <a:ea typeface="Times New Roman" panose="02020603050405020304" pitchFamily="18" charset="0"/>
                <a:cs typeface="+mn-cs"/>
              </a:rPr>
              <a:t>[Nombre cliente], un momento por favor, te vamos a pasar con el equipo de </a:t>
            </a:r>
            <a:r>
              <a:rPr kumimoji="0" lang="es-ES" sz="1100" b="1" i="0" u="none" strike="noStrike" kern="1200" cap="none" spc="0" normalizeH="0" baseline="0" noProof="0" dirty="0">
                <a:ln>
                  <a:noFill/>
                </a:ln>
                <a:solidFill>
                  <a:srgbClr val="70AD47"/>
                </a:solidFill>
                <a:effectLst/>
                <a:uLnTx/>
                <a:uFillTx/>
                <a:latin typeface="Calibri" panose="020F0502020204030204" pitchFamily="34" charset="0"/>
                <a:ea typeface="+mn-ea"/>
                <a:cs typeface="+mn-cs"/>
              </a:rPr>
              <a:t>Santalucía, por si se corta la llamada toma nota el teléfono de Santalucía al que tienes que llamar 91 379 15 56. Muchas </a:t>
            </a:r>
            <a:r>
              <a:rPr kumimoji="0" lang="es-ES" sz="1100" b="1" i="0" u="none" strike="noStrike" kern="1200" cap="none" spc="0" normalizeH="0" baseline="0" noProof="0" dirty="0">
                <a:ln>
                  <a:noFill/>
                </a:ln>
                <a:solidFill>
                  <a:srgbClr val="70AD47"/>
                </a:solidFill>
                <a:effectLst/>
                <a:uLnTx/>
                <a:uFillTx/>
                <a:latin typeface="Calibri" panose="020F0502020204030204" pitchFamily="34" charset="0"/>
                <a:ea typeface="Times New Roman" panose="02020603050405020304" pitchFamily="18" charset="0"/>
                <a:cs typeface="+mn-cs"/>
              </a:rPr>
              <a:t>gracias por tu tiempo. </a:t>
            </a:r>
          </a:p>
          <a:p>
            <a:pPr marL="257175"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100" b="1" dirty="0">
              <a:solidFill>
                <a:srgbClr val="70AD47"/>
              </a:solidFill>
              <a:latin typeface="Calibri" panose="020F0502020204030204" pitchFamily="34" charset="0"/>
            </a:endParaRPr>
          </a:p>
          <a:p>
            <a:pPr>
              <a:defRPr/>
            </a:pPr>
            <a:r>
              <a:rPr lang="es-ES" sz="1100" b="1" u="sng" dirty="0">
                <a:solidFill>
                  <a:schemeClr val="tx1"/>
                </a:solidFill>
                <a:latin typeface="Calibri" panose="020F0502020204030204" pitchFamily="34" charset="0"/>
                <a:ea typeface="Calibri" panose="020F0502020204030204" pitchFamily="34" charset="0"/>
                <a:cs typeface="Calibri" panose="020F0502020204030204" pitchFamily="34" charset="0"/>
              </a:rPr>
              <a:t>2.- Cliente desea continuar con tramitación en Movistar Seguros</a:t>
            </a:r>
          </a:p>
          <a:p>
            <a:pPr>
              <a:defRPr/>
            </a:pPr>
            <a:endParaRPr lang="es-ES" sz="1100" b="1" u="sng" dirty="0">
              <a:solidFill>
                <a:schemeClr val="tx1"/>
              </a:solidFill>
            </a:endParaRPr>
          </a:p>
          <a:p>
            <a:pPr marL="171450" indent="-171450">
              <a:buFont typeface="Arial" panose="020B0604020202020204" pitchFamily="34" charset="0"/>
              <a:buChar char="•"/>
              <a:defRPr/>
            </a:pPr>
            <a:r>
              <a:rPr lang="es-ES" sz="1100" dirty="0">
                <a:solidFill>
                  <a:prstClr val="black"/>
                </a:solidFill>
              </a:rPr>
              <a:t>Continuar con el proceso tramitación del presupuesto pero </a:t>
            </a:r>
            <a:r>
              <a:rPr lang="es-ES" sz="1100" b="1" dirty="0">
                <a:solidFill>
                  <a:prstClr val="black"/>
                </a:solidFill>
              </a:rPr>
              <a:t>nunca se podrá realizar la contratación (no cumplimentar datos tomador….)</a:t>
            </a:r>
            <a:r>
              <a:rPr lang="es-ES" sz="1100" dirty="0">
                <a:solidFill>
                  <a:prstClr val="black"/>
                </a:solidFill>
              </a:rPr>
              <a:t>, el sistema no lo permite y dará error. Informar al cliente sobre la posibilidad de derivar a Santalucía tras elaboración presupuesto. </a:t>
            </a:r>
            <a:endParaRPr lang="es-ES" sz="1100" dirty="0">
              <a:solidFill>
                <a:schemeClr val="tx1"/>
              </a:solidFill>
            </a:endParaRPr>
          </a:p>
          <a:p>
            <a:pPr lvl="0">
              <a:defRPr/>
            </a:pPr>
            <a:endParaRPr lang="es-ES" sz="1100" dirty="0">
              <a:solidFill>
                <a:prstClr val="black"/>
              </a:solidFill>
            </a:endParaRPr>
          </a:p>
          <a:p>
            <a:pPr lvl="1">
              <a:lnSpc>
                <a:spcPct val="107000"/>
              </a:lnSpc>
              <a:defRPr/>
            </a:pPr>
            <a:r>
              <a:rPr lang="es-ES_tradnl" sz="1100" b="1" dirty="0">
                <a:solidFill>
                  <a:srgbClr val="5B9BD5"/>
                </a:solidFill>
                <a:latin typeface="Calibri" panose="020F0502020204030204" pitchFamily="34" charset="0"/>
                <a:ea typeface="Calibri" panose="020F0502020204030204" pitchFamily="34" charset="0"/>
                <a:cs typeface="Calibri" panose="020F0502020204030204" pitchFamily="34" charset="0"/>
              </a:rPr>
              <a:t>Agente</a:t>
            </a:r>
            <a:r>
              <a:rPr lang="es-ES_tradnl" sz="1100" b="1" i="1" dirty="0">
                <a:solidFill>
                  <a:srgbClr val="70AD47"/>
                </a:solidFill>
                <a:latin typeface="Calibri" panose="020F0502020204030204" pitchFamily="34" charset="0"/>
                <a:ea typeface="Calibri" panose="020F0502020204030204" pitchFamily="34" charset="0"/>
                <a:cs typeface="Calibri" panose="020F0502020204030204" pitchFamily="34" charset="0"/>
              </a:rPr>
              <a:t>: [Nombre cliente]</a:t>
            </a:r>
            <a:r>
              <a:rPr lang="es-ES" sz="1100" b="1" i="1" dirty="0">
                <a:solidFill>
                  <a:srgbClr val="70AD47"/>
                </a:solidFill>
                <a:latin typeface="Calibri" panose="020F0502020204030204" pitchFamily="34" charset="0"/>
                <a:ea typeface="Calibri" panose="020F0502020204030204" pitchFamily="34" charset="0"/>
                <a:cs typeface="Calibri" panose="020F0502020204030204" pitchFamily="34" charset="0"/>
              </a:rPr>
              <a:t> te informamos que al tener contratado un seguro hogar con Santalucía no se puede continuar con la contratación con Movistar Seguros hasta que no se haya dado de baja la póliza con Santalucía, de forma que no pagues dos seguros de hogar. Si estas conforme te pasamos con Santalucía </a:t>
            </a:r>
            <a:r>
              <a:rPr lang="es-ES" sz="1100" b="1" dirty="0">
                <a:solidFill>
                  <a:srgbClr val="70AD47"/>
                </a:solidFill>
                <a:latin typeface="Calibri" panose="020F0502020204030204" pitchFamily="34" charset="0"/>
                <a:ea typeface="Times New Roman" panose="02020603050405020304" pitchFamily="18" charset="0"/>
                <a:cs typeface="Calibri" panose="020F0502020204030204" pitchFamily="34" charset="0"/>
              </a:rPr>
              <a:t>para que te puedan asesorar adecuadamente conforme a la póliza que tienes contratada. ¿Te pasamos con Santalucía?</a:t>
            </a:r>
          </a:p>
          <a:p>
            <a:pPr lvl="1">
              <a:lnSpc>
                <a:spcPct val="107000"/>
              </a:lnSpc>
              <a:defRPr/>
            </a:pPr>
            <a:endParaRPr lang="es-E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1085850" lvl="4" indent="-171450">
              <a:buFont typeface="Courier New" panose="02070309020205020404" pitchFamily="49" charset="0"/>
              <a:buChar char="o"/>
              <a:defRPr/>
            </a:pPr>
            <a:r>
              <a:rPr lang="es-ES" sz="1100" dirty="0">
                <a:solidFill>
                  <a:prstClr val="black"/>
                </a:solidFill>
              </a:rPr>
              <a:t>El Cliente acepta: </a:t>
            </a:r>
            <a:r>
              <a:rPr lang="es-ES_tradnl" sz="1100" b="1" dirty="0">
                <a:solidFill>
                  <a:srgbClr val="5B9BD5"/>
                </a:solidFill>
                <a:latin typeface="Calibri" panose="020F0502020204030204" pitchFamily="34" charset="0"/>
                <a:ea typeface="Calibri" panose="020F0502020204030204" pitchFamily="34" charset="0"/>
                <a:cs typeface="Calibri" panose="020F0502020204030204" pitchFamily="34" charset="0"/>
              </a:rPr>
              <a:t>Agente</a:t>
            </a:r>
            <a:r>
              <a:rPr lang="es-ES_tradnl" sz="1100" b="1" i="1" dirty="0">
                <a:solidFill>
                  <a:srgbClr val="70AD47"/>
                </a:solidFill>
                <a:latin typeface="Calibri" panose="020F0502020204030204" pitchFamily="34" charset="0"/>
                <a:ea typeface="Calibri" panose="020F0502020204030204" pitchFamily="34" charset="0"/>
                <a:cs typeface="Calibri" panose="020F0502020204030204" pitchFamily="34" charset="0"/>
              </a:rPr>
              <a:t>: [Nombre cliente]</a:t>
            </a:r>
            <a:r>
              <a:rPr lang="es-ES" sz="1100" b="1" i="1" dirty="0">
                <a:solidFill>
                  <a:srgbClr val="70AD47"/>
                </a:solidFill>
                <a:latin typeface="Calibri" panose="020F0502020204030204" pitchFamily="34" charset="0"/>
                <a:ea typeface="Calibri" panose="020F0502020204030204" pitchFamily="34" charset="0"/>
                <a:cs typeface="Calibri" panose="020F0502020204030204" pitchFamily="34" charset="0"/>
              </a:rPr>
              <a:t> te pasamos con el equipo de Santalucía, </a:t>
            </a:r>
            <a:r>
              <a:rPr lang="es-ES" sz="1100" b="1" dirty="0">
                <a:solidFill>
                  <a:srgbClr val="70AD47"/>
                </a:solidFill>
                <a:latin typeface="Calibri" panose="020F0502020204030204" pitchFamily="34" charset="0"/>
              </a:rPr>
              <a:t>por si se corta la llamada toma nota el teléfono de Santalucía al que tienes que llamar 91 379 15 56. Muchas </a:t>
            </a:r>
            <a:r>
              <a:rPr lang="es-ES" sz="1100" b="1" dirty="0">
                <a:solidFill>
                  <a:srgbClr val="70AD47"/>
                </a:solidFill>
                <a:latin typeface="Calibri" panose="020F0502020204030204" pitchFamily="34" charset="0"/>
                <a:ea typeface="Times New Roman" panose="02020603050405020304" pitchFamily="18" charset="0"/>
              </a:rPr>
              <a:t>gracias por tu tiempo. </a:t>
            </a:r>
            <a:endParaRPr lang="es-ES" sz="1100" b="1" i="1" dirty="0">
              <a:solidFill>
                <a:srgbClr val="70AD47"/>
              </a:solidFill>
              <a:latin typeface="Calibri" panose="020F0502020204030204" pitchFamily="34" charset="0"/>
              <a:ea typeface="Calibri" panose="020F0502020204030204" pitchFamily="34" charset="0"/>
              <a:cs typeface="Calibri" panose="020F0502020204030204" pitchFamily="34" charset="0"/>
            </a:endParaRPr>
          </a:p>
          <a:p>
            <a:pPr marL="1085850" lvl="4" indent="-171450">
              <a:lnSpc>
                <a:spcPct val="115000"/>
              </a:lnSpc>
              <a:spcAft>
                <a:spcPts val="600"/>
              </a:spcAft>
              <a:buFont typeface="Courier New" panose="02070309020205020404" pitchFamily="49" charset="0"/>
              <a:buChar char="o"/>
              <a:defRPr/>
            </a:pPr>
            <a:r>
              <a:rPr lang="es-ES" sz="1100" dirty="0">
                <a:solidFill>
                  <a:prstClr val="black"/>
                </a:solidFill>
              </a:rPr>
              <a:t>El Cliente NO acepta: </a:t>
            </a:r>
            <a:r>
              <a:rPr lang="es-ES_tradnl" sz="1100" dirty="0">
                <a:solidFill>
                  <a:prstClr val="black"/>
                </a:solidFill>
              </a:rPr>
              <a:t>informar que </a:t>
            </a:r>
            <a:r>
              <a:rPr lang="es-ES_tradnl" sz="1100" b="1" dirty="0">
                <a:solidFill>
                  <a:prstClr val="black"/>
                </a:solidFill>
              </a:rPr>
              <a:t>no se puede contratar hasta </a:t>
            </a:r>
            <a:r>
              <a:rPr lang="es-ES_tradnl" sz="1100" dirty="0">
                <a:solidFill>
                  <a:prstClr val="black"/>
                </a:solidFill>
              </a:rPr>
              <a:t>que no contacte con </a:t>
            </a:r>
            <a:r>
              <a:rPr lang="es-ES" sz="1100" b="1" dirty="0">
                <a:solidFill>
                  <a:prstClr val="black"/>
                </a:solidFill>
              </a:rPr>
              <a:t>Santalucía</a:t>
            </a:r>
            <a:r>
              <a:rPr lang="es-ES_tradnl" sz="1100" dirty="0">
                <a:solidFill>
                  <a:prstClr val="black"/>
                </a:solidFill>
              </a:rPr>
              <a:t> para gestionar la baja de la póliza que tiene con ellos, y facilitar teléfono de Santalucia la que debe llamar 91 379 15 56. Despedida.</a:t>
            </a:r>
          </a:p>
          <a:p>
            <a:pPr marL="257175"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ángulo: esquinas redondeadas 18">
            <a:extLst>
              <a:ext uri="{FF2B5EF4-FFF2-40B4-BE49-F238E27FC236}">
                <a16:creationId xmlns:a16="http://schemas.microsoft.com/office/drawing/2014/main" id="{80E1BA03-AD67-41D8-A8CB-E8E3E1A0863C}"/>
              </a:ext>
            </a:extLst>
          </p:cNvPr>
          <p:cNvSpPr/>
          <p:nvPr/>
        </p:nvSpPr>
        <p:spPr>
          <a:xfrm>
            <a:off x="479963" y="6028041"/>
            <a:ext cx="11189533" cy="41004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72000" rIns="0" rtlCol="0" anchor="t" anchorCtr="0"/>
          <a:lstStyle/>
          <a:p>
            <a:pPr lvl="0"/>
            <a:r>
              <a:rPr lang="es-ES_tradnl" sz="1050" b="1" dirty="0">
                <a:solidFill>
                  <a:schemeClr val="tx1"/>
                </a:solidFill>
              </a:rPr>
              <a:t>Nota</a:t>
            </a:r>
            <a:r>
              <a:rPr lang="es-ES_tradnl" sz="1050" dirty="0">
                <a:solidFill>
                  <a:schemeClr val="tx1"/>
                </a:solidFill>
              </a:rPr>
              <a:t>: Si el cliente da de baja la póliza en Santalucía informará a Movistar Seguros mediante correo electrónico que se ha registrado la solicitud de baja del Cliente con la fecha de efecto que proceda y procederemos a actualizar la información disponible en el portal gestor</a:t>
            </a:r>
            <a:endParaRPr lang="es-ES" sz="1050" dirty="0">
              <a:solidFill>
                <a:schemeClr val="tx1"/>
              </a:solidFill>
            </a:endParaRPr>
          </a:p>
        </p:txBody>
      </p:sp>
      <p:sp>
        <p:nvSpPr>
          <p:cNvPr id="20" name="Botón de acción: ir hacia atrás o anterior 19">
            <a:hlinkClick r:id="" action="ppaction://hlinkshowjump?jump=previousslide" highlightClick="1"/>
            <a:extLst>
              <a:ext uri="{FF2B5EF4-FFF2-40B4-BE49-F238E27FC236}">
                <a16:creationId xmlns:a16="http://schemas.microsoft.com/office/drawing/2014/main" id="{1429F701-7AB6-4F15-A10B-660549B0D4AC}"/>
              </a:ext>
            </a:extLst>
          </p:cNvPr>
          <p:cNvSpPr/>
          <p:nvPr/>
        </p:nvSpPr>
        <p:spPr>
          <a:xfrm>
            <a:off x="109781" y="6557065"/>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57290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507D4629-C362-41A3-A8DD-B59D10B0AE5E}"/>
              </a:ext>
            </a:extLst>
          </p:cNvPr>
          <p:cNvSpPr/>
          <p:nvPr/>
        </p:nvSpPr>
        <p:spPr>
          <a:xfrm>
            <a:off x="1533899" y="49738"/>
            <a:ext cx="7641720" cy="48163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dirty="0">
                <a:solidFill>
                  <a:prstClr val="white"/>
                </a:solidFill>
              </a:rPr>
              <a:t>Seguro de Hogar Modificaciones en Póliza </a:t>
            </a:r>
          </a:p>
        </p:txBody>
      </p:sp>
      <p:sp>
        <p:nvSpPr>
          <p:cNvPr id="4" name="Rectangle 2">
            <a:extLst>
              <a:ext uri="{FF2B5EF4-FFF2-40B4-BE49-F238E27FC236}">
                <a16:creationId xmlns:a16="http://schemas.microsoft.com/office/drawing/2014/main" id="{DEB14AA0-43A4-4D92-8EB6-031E78E14E2D}"/>
              </a:ext>
            </a:extLst>
          </p:cNvPr>
          <p:cNvSpPr>
            <a:spLocks noChangeArrowheads="1"/>
          </p:cNvSpPr>
          <p:nvPr/>
        </p:nvSpPr>
        <p:spPr bwMode="auto">
          <a:xfrm>
            <a:off x="9395927" y="43667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7" name="Imagen 16">
            <a:extLst>
              <a:ext uri="{FF2B5EF4-FFF2-40B4-BE49-F238E27FC236}">
                <a16:creationId xmlns:a16="http://schemas.microsoft.com/office/drawing/2014/main" id="{FD5E8E95-946F-4271-A46B-6B3B62956686}"/>
              </a:ext>
            </a:extLst>
          </p:cNvPr>
          <p:cNvPicPr>
            <a:picLocks noChangeAspect="1"/>
          </p:cNvPicPr>
          <p:nvPr/>
        </p:nvPicPr>
        <p:blipFill>
          <a:blip r:embed="rId2"/>
          <a:stretch>
            <a:fillRect/>
          </a:stretch>
        </p:blipFill>
        <p:spPr>
          <a:xfrm>
            <a:off x="136407" y="0"/>
            <a:ext cx="1054469" cy="382357"/>
          </a:xfrm>
          <a:prstGeom prst="rect">
            <a:avLst/>
          </a:prstGeom>
        </p:spPr>
      </p:pic>
      <p:pic>
        <p:nvPicPr>
          <p:cNvPr id="19" name="0 Imagen">
            <a:hlinkClick r:id="rId3" action="ppaction://hlinksldjump"/>
            <a:extLst>
              <a:ext uri="{FF2B5EF4-FFF2-40B4-BE49-F238E27FC236}">
                <a16:creationId xmlns:a16="http://schemas.microsoft.com/office/drawing/2014/main" id="{32FAF759-BDE9-45C8-BB83-F15BA43F55D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sp>
        <p:nvSpPr>
          <p:cNvPr id="20" name="Rectángulo 19">
            <a:extLst>
              <a:ext uri="{FF2B5EF4-FFF2-40B4-BE49-F238E27FC236}">
                <a16:creationId xmlns:a16="http://schemas.microsoft.com/office/drawing/2014/main" id="{A959A3CD-6350-41EC-B23B-7062FC2967DE}"/>
              </a:ext>
            </a:extLst>
          </p:cNvPr>
          <p:cNvSpPr/>
          <p:nvPr/>
        </p:nvSpPr>
        <p:spPr>
          <a:xfrm>
            <a:off x="8591138" y="228749"/>
            <a:ext cx="450764" cy="246221"/>
          </a:xfrm>
          <a:prstGeom prst="rect">
            <a:avLst/>
          </a:prstGeom>
        </p:spPr>
        <p:txBody>
          <a:bodyPr wrap="none">
            <a:spAutoFit/>
          </a:bodyPr>
          <a:lstStyle/>
          <a:p>
            <a:r>
              <a:rPr lang="es-ES" sz="1000" b="1" dirty="0">
                <a:solidFill>
                  <a:schemeClr val="bg1"/>
                </a:solidFill>
              </a:rPr>
              <a:t>(1/5)</a:t>
            </a:r>
            <a:endParaRPr lang="es-ES" sz="1000" dirty="0"/>
          </a:p>
        </p:txBody>
      </p:sp>
      <p:pic>
        <p:nvPicPr>
          <p:cNvPr id="21" name="Imagen 20" descr="Imagen que contiene Texto&#10;&#10;Descripción generada automáticamente">
            <a:extLst>
              <a:ext uri="{FF2B5EF4-FFF2-40B4-BE49-F238E27FC236}">
                <a16:creationId xmlns:a16="http://schemas.microsoft.com/office/drawing/2014/main" id="{FF85F967-ED71-47F9-A6DA-313BF56B5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320" y="67452"/>
            <a:ext cx="1263335" cy="407037"/>
          </a:xfrm>
          <a:prstGeom prst="rect">
            <a:avLst/>
          </a:prstGeom>
          <a:solidFill>
            <a:schemeClr val="bg1"/>
          </a:solidFill>
        </p:spPr>
      </p:pic>
      <p:pic>
        <p:nvPicPr>
          <p:cNvPr id="23" name="Picture 6" descr="Resultado de imagen de ir a inicio">
            <a:hlinkClick r:id="rId6" action="ppaction://hlinksldjump"/>
            <a:extLst>
              <a:ext uri="{FF2B5EF4-FFF2-40B4-BE49-F238E27FC236}">
                <a16:creationId xmlns:a16="http://schemas.microsoft.com/office/drawing/2014/main" id="{8DD26C0C-8988-4BF3-A0A0-92E2212F21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esquinas redondeadas 17">
            <a:extLst>
              <a:ext uri="{FF2B5EF4-FFF2-40B4-BE49-F238E27FC236}">
                <a16:creationId xmlns:a16="http://schemas.microsoft.com/office/drawing/2014/main" id="{4A3D3B80-54F1-4E8E-96AE-0D2DBEDCD596}"/>
              </a:ext>
            </a:extLst>
          </p:cNvPr>
          <p:cNvSpPr/>
          <p:nvPr/>
        </p:nvSpPr>
        <p:spPr>
          <a:xfrm>
            <a:off x="57149" y="3894305"/>
            <a:ext cx="11873593" cy="282439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nSpc>
                <a:spcPts val="1700"/>
              </a:lnSpc>
              <a:spcBef>
                <a:spcPts val="600"/>
              </a:spcBef>
            </a:pPr>
            <a:r>
              <a:rPr lang="es-ES_tradnl" sz="1200" b="1" dirty="0">
                <a:solidFill>
                  <a:srgbClr val="242852"/>
                </a:solidFill>
                <a:latin typeface="Calibri (Cuerpo)"/>
              </a:rPr>
              <a:t>A tener en cuenta</a:t>
            </a:r>
            <a:r>
              <a:rPr lang="es-ES_tradnl" sz="1200" dirty="0">
                <a:solidFill>
                  <a:srgbClr val="242852"/>
                </a:solidFill>
                <a:latin typeface="Calibri (Cuerpo)"/>
              </a:rPr>
              <a:t>: </a:t>
            </a:r>
          </a:p>
          <a:p>
            <a:pPr marL="171450" indent="-171450">
              <a:lnSpc>
                <a:spcPts val="1700"/>
              </a:lnSpc>
              <a:spcBef>
                <a:spcPts val="600"/>
              </a:spcBef>
              <a:buFont typeface="Arial" panose="020B0604020202020204" pitchFamily="34" charset="0"/>
              <a:buChar char="•"/>
            </a:pPr>
            <a:r>
              <a:rPr lang="es-ES_tradnl" sz="1200" dirty="0">
                <a:solidFill>
                  <a:srgbClr val="242852"/>
                </a:solidFill>
                <a:latin typeface="Calibri (Cuerpo)"/>
              </a:rPr>
              <a:t>Solo el tomador del seguro puede solicitar la modificación, por lo que hay que seguir el protocolo de identificación establecido para ello</a:t>
            </a:r>
          </a:p>
          <a:p>
            <a:pPr marL="171450" lvl="0" indent="-171450">
              <a:lnSpc>
                <a:spcPts val="1700"/>
              </a:lnSpc>
              <a:spcBef>
                <a:spcPts val="600"/>
              </a:spcBef>
              <a:buFont typeface="Arial" panose="020B0604020202020204" pitchFamily="34" charset="0"/>
              <a:buChar char="•"/>
            </a:pPr>
            <a:r>
              <a:rPr lang="es-ES" sz="1200" dirty="0">
                <a:solidFill>
                  <a:srgbClr val="242852"/>
                </a:solidFill>
                <a:latin typeface="Calibri (Cuerpo)"/>
              </a:rPr>
              <a:t>El tomador ha de confirmar el número de póliza objeto de modificación, asegurarse que se trata de la vivienda asegurada en la póliza indicada</a:t>
            </a:r>
          </a:p>
          <a:p>
            <a:pPr lvl="0">
              <a:lnSpc>
                <a:spcPts val="1700"/>
              </a:lnSpc>
              <a:spcBef>
                <a:spcPts val="600"/>
              </a:spcBef>
            </a:pPr>
            <a:r>
              <a:rPr lang="es-ES_tradnl" sz="1200" b="1" dirty="0">
                <a:solidFill>
                  <a:srgbClr val="5B9BD5"/>
                </a:solidFill>
                <a:latin typeface="Calibri" panose="020F0502020204030204" pitchFamily="34" charset="0"/>
                <a:ea typeface="Calibri" panose="020F0502020204030204" pitchFamily="34" charset="0"/>
                <a:cs typeface="Calibri" panose="020F0502020204030204" pitchFamily="34" charset="0"/>
              </a:rPr>
              <a:t>Agente</a:t>
            </a:r>
            <a:r>
              <a:rPr lang="es-ES" sz="1200" dirty="0">
                <a:solidFill>
                  <a:prstClr val="white"/>
                </a:solidFill>
                <a:latin typeface="Calibri" panose="020F0502020204030204" pitchFamily="34" charset="0"/>
                <a:ea typeface="YouYuan"/>
                <a:cs typeface="Calibri" panose="020F0502020204030204" pitchFamily="34" charset="0"/>
              </a:rPr>
              <a:t>:</a:t>
            </a:r>
            <a:r>
              <a:rPr lang="es-ES" sz="1200" b="1" i="1" dirty="0">
                <a:solidFill>
                  <a:srgbClr val="70AD47"/>
                </a:solidFill>
                <a:latin typeface="Calibri" panose="020F0502020204030204" pitchFamily="34" charset="0"/>
                <a:ea typeface="YouYuan"/>
                <a:cs typeface="Calibri" panose="020F0502020204030204" pitchFamily="34" charset="0"/>
              </a:rPr>
              <a:t>[Nombre cliente], para poder realizar correctamente la modificación solicitada, necesitamos nos confirmes que la misma se solicita para la vivienda asegurada sita en [indicar dirección completa] y con número de póliza [indicar número]. </a:t>
            </a:r>
          </a:p>
          <a:p>
            <a:pPr marL="628650" lvl="1" indent="-171450">
              <a:spcBef>
                <a:spcPts val="600"/>
              </a:spcBef>
              <a:buFont typeface="Courier New" panose="02070309020205020404" pitchFamily="49" charset="0"/>
              <a:buChar char="o"/>
            </a:pPr>
            <a:r>
              <a:rPr lang="es-ES" sz="1200" dirty="0">
                <a:solidFill>
                  <a:schemeClr val="tx1"/>
                </a:solidFill>
                <a:latin typeface="Calibri" panose="020F0502020204030204" pitchFamily="34" charset="0"/>
                <a:ea typeface="YouYuan"/>
                <a:cs typeface="Calibri" panose="020F0502020204030204" pitchFamily="34" charset="0"/>
              </a:rPr>
              <a:t>Si lo confirma, continuar proceso. </a:t>
            </a:r>
          </a:p>
          <a:p>
            <a:pPr marL="628650" lvl="1" indent="-171450">
              <a:spcBef>
                <a:spcPts val="600"/>
              </a:spcBef>
              <a:buFont typeface="Courier New" panose="02070309020205020404" pitchFamily="49" charset="0"/>
              <a:buChar char="o"/>
            </a:pPr>
            <a:r>
              <a:rPr lang="es-ES" sz="1200" dirty="0">
                <a:solidFill>
                  <a:schemeClr val="tx1"/>
                </a:solidFill>
                <a:latin typeface="Calibri" panose="020F0502020204030204" pitchFamily="34" charset="0"/>
                <a:ea typeface="YouYuan"/>
                <a:cs typeface="Calibri" panose="020F0502020204030204" pitchFamily="34" charset="0"/>
              </a:rPr>
              <a:t>Si no es correcto, indicar al cliente nos vuelva a llamar en otro momento, despedida</a:t>
            </a:r>
          </a:p>
          <a:p>
            <a:pPr marL="171450" indent="-171450">
              <a:spcBef>
                <a:spcPts val="600"/>
              </a:spcBef>
              <a:buFont typeface="Arial" panose="020B0604020202020204" pitchFamily="34" charset="0"/>
              <a:buChar char="•"/>
            </a:pPr>
            <a:r>
              <a:rPr lang="es-ES" sz="1200" dirty="0">
                <a:solidFill>
                  <a:schemeClr val="tx1"/>
                </a:solidFill>
                <a:latin typeface="Calibri (Cuerpo)"/>
              </a:rPr>
              <a:t>Una vez confirmada la póliza, pregunta qué tipo de modificación se solicita y proceder según protocolo definido en las próximas diapositivas</a:t>
            </a:r>
          </a:p>
          <a:p>
            <a:pPr marL="171450" indent="-171450">
              <a:spcBef>
                <a:spcPts val="600"/>
              </a:spcBef>
              <a:buFont typeface="Arial" panose="020B0604020202020204" pitchFamily="34" charset="0"/>
              <a:buChar char="•"/>
            </a:pPr>
            <a:endParaRPr lang="es-ES_tradnl" sz="1200" dirty="0">
              <a:solidFill>
                <a:schemeClr val="tx1"/>
              </a:solidFill>
              <a:latin typeface="Calibri (Cuerpo)"/>
            </a:endParaRPr>
          </a:p>
        </p:txBody>
      </p:sp>
      <p:sp>
        <p:nvSpPr>
          <p:cNvPr id="24" name="Rectángulo: esquinas redondeadas 23">
            <a:extLst>
              <a:ext uri="{FF2B5EF4-FFF2-40B4-BE49-F238E27FC236}">
                <a16:creationId xmlns:a16="http://schemas.microsoft.com/office/drawing/2014/main" id="{C77BC3A0-E2D2-4840-8716-6D25936F8F0E}"/>
              </a:ext>
            </a:extLst>
          </p:cNvPr>
          <p:cNvSpPr/>
          <p:nvPr/>
        </p:nvSpPr>
        <p:spPr>
          <a:xfrm>
            <a:off x="57150" y="939318"/>
            <a:ext cx="11873593" cy="286161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nSpc>
                <a:spcPts val="1500"/>
              </a:lnSpc>
              <a:spcBef>
                <a:spcPts val="600"/>
              </a:spcBef>
            </a:pPr>
            <a:r>
              <a:rPr lang="es-ES" sz="1200" dirty="0">
                <a:solidFill>
                  <a:srgbClr val="242852"/>
                </a:solidFill>
                <a:latin typeface="Calibri (Cuerpo)"/>
              </a:rPr>
              <a:t>Las </a:t>
            </a:r>
            <a:r>
              <a:rPr lang="es-ES" sz="1200" b="1" dirty="0">
                <a:solidFill>
                  <a:srgbClr val="242852"/>
                </a:solidFill>
                <a:latin typeface="Calibri (Cuerpo)"/>
              </a:rPr>
              <a:t>modificaciones</a:t>
            </a:r>
            <a:r>
              <a:rPr lang="es-ES" sz="1200" dirty="0">
                <a:solidFill>
                  <a:srgbClr val="242852"/>
                </a:solidFill>
                <a:latin typeface="Calibri (Cuerpo)"/>
              </a:rPr>
              <a:t> pueden ser </a:t>
            </a:r>
            <a:r>
              <a:rPr lang="es-ES" sz="1200" b="1" dirty="0">
                <a:solidFill>
                  <a:srgbClr val="242852"/>
                </a:solidFill>
                <a:latin typeface="Calibri (Cuerpo)"/>
              </a:rPr>
              <a:t>económicas</a:t>
            </a:r>
            <a:r>
              <a:rPr lang="es-ES" sz="1200" dirty="0">
                <a:solidFill>
                  <a:srgbClr val="242852"/>
                </a:solidFill>
                <a:latin typeface="Calibri (Cuerpo)"/>
              </a:rPr>
              <a:t> o </a:t>
            </a:r>
            <a:r>
              <a:rPr lang="es-ES" sz="1200" b="1" dirty="0">
                <a:solidFill>
                  <a:srgbClr val="242852"/>
                </a:solidFill>
                <a:latin typeface="Calibri (Cuerpo)"/>
              </a:rPr>
              <a:t>no económicas </a:t>
            </a:r>
            <a:r>
              <a:rPr lang="es-ES" sz="1200" dirty="0">
                <a:solidFill>
                  <a:srgbClr val="242852"/>
                </a:solidFill>
                <a:latin typeface="Calibri (Cuerpo)"/>
              </a:rPr>
              <a:t>según repercutan en el importe de la prima del seguro en vigor: </a:t>
            </a:r>
            <a:r>
              <a:rPr lang="es-ES" sz="1200" u="sng" dirty="0">
                <a:solidFill>
                  <a:srgbClr val="242852"/>
                </a:solidFill>
                <a:latin typeface="Calibri (Cuerpo)"/>
              </a:rPr>
              <a:t>Si afecta a prima</a:t>
            </a:r>
            <a:r>
              <a:rPr lang="es-ES" sz="1200" dirty="0">
                <a:solidFill>
                  <a:srgbClr val="242852"/>
                </a:solidFill>
                <a:latin typeface="Calibri (Cuerpo)"/>
              </a:rPr>
              <a:t>, la modificación se considera económica y, en caso contrario, no económica.</a:t>
            </a:r>
          </a:p>
          <a:p>
            <a:pPr lvl="0">
              <a:lnSpc>
                <a:spcPts val="1500"/>
              </a:lnSpc>
              <a:spcBef>
                <a:spcPts val="600"/>
              </a:spcBef>
            </a:pPr>
            <a:r>
              <a:rPr lang="es-ES_tradnl" sz="1200" dirty="0">
                <a:solidFill>
                  <a:srgbClr val="242852"/>
                </a:solidFill>
                <a:latin typeface="Calibri (Cuerpo)"/>
              </a:rPr>
              <a:t>No obstante, en ocasiones puede desearse</a:t>
            </a:r>
            <a:r>
              <a:rPr lang="es-ES_tradnl" sz="1200" b="1" dirty="0">
                <a:solidFill>
                  <a:srgbClr val="242852"/>
                </a:solidFill>
                <a:latin typeface="Calibri (Cuerpo)"/>
              </a:rPr>
              <a:t> </a:t>
            </a:r>
            <a:r>
              <a:rPr lang="es-ES_tradnl" sz="1200" u="sng" dirty="0">
                <a:solidFill>
                  <a:srgbClr val="242852"/>
                </a:solidFill>
                <a:latin typeface="Calibri (Cuerpo)"/>
              </a:rPr>
              <a:t>modificar varios datos</a:t>
            </a:r>
            <a:r>
              <a:rPr lang="es-ES_tradnl" sz="1200" dirty="0">
                <a:solidFill>
                  <a:srgbClr val="242852"/>
                </a:solidFill>
                <a:latin typeface="Calibri (Cuerpo)"/>
              </a:rPr>
              <a:t>. Si fuera el caso, será suficiente con que uno de los datos suponga modificación económica para que la vía a seguir para aplicar los cambios al mismo tiempo sea la establecida para las modificaciones económicas:</a:t>
            </a:r>
          </a:p>
          <a:p>
            <a:pPr marL="628650" lvl="1" indent="-171450">
              <a:lnSpc>
                <a:spcPts val="1500"/>
              </a:lnSpc>
              <a:spcBef>
                <a:spcPts val="600"/>
              </a:spcBef>
              <a:buFont typeface="Courier New" panose="02070309020205020404" pitchFamily="49" charset="0"/>
              <a:buChar char="o"/>
            </a:pPr>
            <a:r>
              <a:rPr lang="es-ES_tradnl" sz="1200" u="sng" dirty="0">
                <a:solidFill>
                  <a:srgbClr val="242852"/>
                </a:solidFill>
                <a:latin typeface="Calibri (Cuerpo)"/>
              </a:rPr>
              <a:t>Ejemplo 1 – Modificación Económica</a:t>
            </a:r>
            <a:r>
              <a:rPr lang="es-ES_tradnl" sz="1200" dirty="0">
                <a:solidFill>
                  <a:srgbClr val="242852"/>
                </a:solidFill>
                <a:latin typeface="Calibri (Cuerpo)"/>
              </a:rPr>
              <a:t>: Si se desea modificar el capital de Continente, afectará a prima, por lo que se considera una modificación económica y debe realizarse una baja y alta por reemplazo. </a:t>
            </a:r>
          </a:p>
          <a:p>
            <a:pPr marL="628650" lvl="1" indent="-171450">
              <a:lnSpc>
                <a:spcPts val="1500"/>
              </a:lnSpc>
              <a:spcBef>
                <a:spcPts val="600"/>
              </a:spcBef>
              <a:buFont typeface="Courier New" panose="02070309020205020404" pitchFamily="49" charset="0"/>
              <a:buChar char="o"/>
            </a:pPr>
            <a:r>
              <a:rPr lang="es-ES_tradnl" sz="1200" u="sng" dirty="0">
                <a:solidFill>
                  <a:srgbClr val="242852"/>
                </a:solidFill>
                <a:latin typeface="Calibri (Cuerpo)"/>
              </a:rPr>
              <a:t>Ejemplo 2 – Modificación No Económica</a:t>
            </a:r>
            <a:r>
              <a:rPr lang="es-ES_tradnl" sz="1200" dirty="0">
                <a:solidFill>
                  <a:srgbClr val="242852"/>
                </a:solidFill>
                <a:latin typeface="Calibri (Cuerpo)"/>
              </a:rPr>
              <a:t>: Si se desea modificar el dato de “vivienda adosada” a “vivienda unifamiliar”, no afectará a prima, por lo que se considera una modificación no económica. </a:t>
            </a:r>
          </a:p>
          <a:p>
            <a:pPr marL="628650" lvl="1" indent="-171450">
              <a:lnSpc>
                <a:spcPts val="1500"/>
              </a:lnSpc>
              <a:spcBef>
                <a:spcPts val="600"/>
              </a:spcBef>
              <a:buFont typeface="Courier New" panose="02070309020205020404" pitchFamily="49" charset="0"/>
              <a:buChar char="o"/>
            </a:pPr>
            <a:r>
              <a:rPr lang="es-ES_tradnl" sz="1200" u="sng" dirty="0">
                <a:solidFill>
                  <a:srgbClr val="242852"/>
                </a:solidFill>
                <a:latin typeface="Calibri (Cuerpo)"/>
              </a:rPr>
              <a:t>Ejemplo 3 – Modificación Mixta &gt; Modificación Económica</a:t>
            </a:r>
            <a:r>
              <a:rPr lang="es-ES_tradnl" sz="1200" dirty="0">
                <a:solidFill>
                  <a:srgbClr val="242852"/>
                </a:solidFill>
                <a:latin typeface="Calibri (Cuerpo)"/>
              </a:rPr>
              <a:t>: Si se desea modificar a la vez el dato de “vivienda adosada” a “vivienda unifamiliar”, que no afecta a prima, y el capital de Continente, que sí afecta a prima, se considerará una modificación económica. Movistar Seguros realizará baja y alta por reemplazo.</a:t>
            </a:r>
            <a:r>
              <a:rPr lang="es-ES" sz="1200" dirty="0">
                <a:solidFill>
                  <a:srgbClr val="242852"/>
                </a:solidFill>
                <a:latin typeface="Calibri (Cuerpo)"/>
              </a:rPr>
              <a:t>.</a:t>
            </a:r>
            <a:endParaRPr lang="es-ES_tradnl" sz="1200" dirty="0">
              <a:solidFill>
                <a:srgbClr val="242852"/>
              </a:solidFill>
              <a:latin typeface="Calibri (Cuerpo)"/>
            </a:endParaRPr>
          </a:p>
          <a:p>
            <a:pPr lvl="0">
              <a:lnSpc>
                <a:spcPts val="1700"/>
              </a:lnSpc>
              <a:spcBef>
                <a:spcPts val="600"/>
              </a:spcBef>
            </a:pPr>
            <a:r>
              <a:rPr lang="es-ES_tradnl" sz="1200" b="1" dirty="0">
                <a:solidFill>
                  <a:schemeClr val="tx1"/>
                </a:solidFill>
                <a:latin typeface="Calibri (Cuerpo)"/>
              </a:rPr>
              <a:t>Importante</a:t>
            </a:r>
            <a:r>
              <a:rPr lang="es-ES_tradnl" sz="1200" dirty="0">
                <a:solidFill>
                  <a:schemeClr val="tx1"/>
                </a:solidFill>
                <a:latin typeface="Calibri (Cuerpo)"/>
              </a:rPr>
              <a:t>: si la modificación implica que la póliza no cumpla las </a:t>
            </a:r>
            <a:r>
              <a:rPr lang="es-ES_tradnl" sz="1200" dirty="0">
                <a:solidFill>
                  <a:srgbClr val="242852"/>
                </a:solidFill>
                <a:latin typeface="Calibri (Cuerpo)"/>
              </a:rPr>
              <a:t>normas de contratación establecidas no se podrá llevar a cabo y se tendrá que de baja la actual póliza.</a:t>
            </a:r>
            <a:endParaRPr lang="es-ES_tradnl" sz="1200" dirty="0">
              <a:solidFill>
                <a:schemeClr val="tx1"/>
              </a:solidFill>
              <a:latin typeface="Calibri (Cuerpo)"/>
            </a:endParaRPr>
          </a:p>
        </p:txBody>
      </p:sp>
      <p:sp>
        <p:nvSpPr>
          <p:cNvPr id="25" name="Botón de acción: ir hacia delante o siguiente 24">
            <a:hlinkClick r:id="" action="ppaction://hlinkshowjump?jump=nextslide" highlightClick="1"/>
            <a:extLst>
              <a:ext uri="{FF2B5EF4-FFF2-40B4-BE49-F238E27FC236}">
                <a16:creationId xmlns:a16="http://schemas.microsoft.com/office/drawing/2014/main" id="{DFA9DA4B-81DA-45B2-A80F-E0D6134D29F6}"/>
              </a:ext>
            </a:extLst>
          </p:cNvPr>
          <p:cNvSpPr/>
          <p:nvPr/>
        </p:nvSpPr>
        <p:spPr>
          <a:xfrm>
            <a:off x="11782789" y="6555531"/>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7" name="Rectángulo: esquinas redondeadas 26">
            <a:extLst>
              <a:ext uri="{FF2B5EF4-FFF2-40B4-BE49-F238E27FC236}">
                <a16:creationId xmlns:a16="http://schemas.microsoft.com/office/drawing/2014/main" id="{F0CEF356-28C3-4B40-94D3-0DA1660132C0}"/>
              </a:ext>
            </a:extLst>
          </p:cNvPr>
          <p:cNvSpPr/>
          <p:nvPr/>
        </p:nvSpPr>
        <p:spPr>
          <a:xfrm>
            <a:off x="149711" y="546476"/>
            <a:ext cx="4386075" cy="38235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solidFill>
                <a:effectLst/>
                <a:uLnTx/>
                <a:uFillTx/>
                <a:latin typeface="Calibri" panose="020F0502020204030204"/>
                <a:ea typeface="+mn-ea"/>
                <a:cs typeface="+mn-cs"/>
              </a:rPr>
              <a:t>Tipo modificaciones</a:t>
            </a:r>
          </a:p>
        </p:txBody>
      </p:sp>
      <p:sp>
        <p:nvSpPr>
          <p:cNvPr id="14" name="Rectángulo 13">
            <a:extLst>
              <a:ext uri="{FF2B5EF4-FFF2-40B4-BE49-F238E27FC236}">
                <a16:creationId xmlns:a16="http://schemas.microsoft.com/office/drawing/2014/main" id="{17BAFAA9-7CAB-4E58-9E40-9419BBFA8CD1}"/>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56265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507D4629-C362-41A3-A8DD-B59D10B0AE5E}"/>
              </a:ext>
            </a:extLst>
          </p:cNvPr>
          <p:cNvSpPr/>
          <p:nvPr/>
        </p:nvSpPr>
        <p:spPr>
          <a:xfrm>
            <a:off x="1533899" y="49738"/>
            <a:ext cx="7641720" cy="48163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dirty="0">
                <a:solidFill>
                  <a:prstClr val="white"/>
                </a:solidFill>
              </a:rPr>
              <a:t>Seguro de Hogar Modificaciones en Póliza </a:t>
            </a:r>
          </a:p>
        </p:txBody>
      </p:sp>
      <p:sp>
        <p:nvSpPr>
          <p:cNvPr id="4" name="Rectangle 2">
            <a:extLst>
              <a:ext uri="{FF2B5EF4-FFF2-40B4-BE49-F238E27FC236}">
                <a16:creationId xmlns:a16="http://schemas.microsoft.com/office/drawing/2014/main" id="{DEB14AA0-43A4-4D92-8EB6-031E78E14E2D}"/>
              </a:ext>
            </a:extLst>
          </p:cNvPr>
          <p:cNvSpPr>
            <a:spLocks noChangeArrowheads="1"/>
          </p:cNvSpPr>
          <p:nvPr/>
        </p:nvSpPr>
        <p:spPr bwMode="auto">
          <a:xfrm>
            <a:off x="9395927" y="43667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7" name="Imagen 16">
            <a:extLst>
              <a:ext uri="{FF2B5EF4-FFF2-40B4-BE49-F238E27FC236}">
                <a16:creationId xmlns:a16="http://schemas.microsoft.com/office/drawing/2014/main" id="{FD5E8E95-946F-4271-A46B-6B3B62956686}"/>
              </a:ext>
            </a:extLst>
          </p:cNvPr>
          <p:cNvPicPr>
            <a:picLocks noChangeAspect="1"/>
          </p:cNvPicPr>
          <p:nvPr/>
        </p:nvPicPr>
        <p:blipFill>
          <a:blip r:embed="rId2"/>
          <a:stretch>
            <a:fillRect/>
          </a:stretch>
        </p:blipFill>
        <p:spPr>
          <a:xfrm>
            <a:off x="136407" y="0"/>
            <a:ext cx="1054469" cy="382357"/>
          </a:xfrm>
          <a:prstGeom prst="rect">
            <a:avLst/>
          </a:prstGeom>
        </p:spPr>
      </p:pic>
      <p:pic>
        <p:nvPicPr>
          <p:cNvPr id="19" name="0 Imagen">
            <a:hlinkClick r:id="rId3" action="ppaction://hlinksldjump"/>
            <a:extLst>
              <a:ext uri="{FF2B5EF4-FFF2-40B4-BE49-F238E27FC236}">
                <a16:creationId xmlns:a16="http://schemas.microsoft.com/office/drawing/2014/main" id="{32FAF759-BDE9-45C8-BB83-F15BA43F55D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sp>
        <p:nvSpPr>
          <p:cNvPr id="20" name="Rectángulo 19">
            <a:extLst>
              <a:ext uri="{FF2B5EF4-FFF2-40B4-BE49-F238E27FC236}">
                <a16:creationId xmlns:a16="http://schemas.microsoft.com/office/drawing/2014/main" id="{A959A3CD-6350-41EC-B23B-7062FC2967DE}"/>
              </a:ext>
            </a:extLst>
          </p:cNvPr>
          <p:cNvSpPr/>
          <p:nvPr/>
        </p:nvSpPr>
        <p:spPr>
          <a:xfrm>
            <a:off x="8591138" y="228749"/>
            <a:ext cx="450764" cy="246221"/>
          </a:xfrm>
          <a:prstGeom prst="rect">
            <a:avLst/>
          </a:prstGeom>
        </p:spPr>
        <p:txBody>
          <a:bodyPr wrap="none">
            <a:spAutoFit/>
          </a:bodyPr>
          <a:lstStyle/>
          <a:p>
            <a:r>
              <a:rPr lang="es-ES" sz="1000" b="1" dirty="0">
                <a:solidFill>
                  <a:schemeClr val="bg1"/>
                </a:solidFill>
              </a:rPr>
              <a:t>(4/5)</a:t>
            </a:r>
            <a:endParaRPr lang="es-ES" sz="1000" dirty="0"/>
          </a:p>
        </p:txBody>
      </p:sp>
      <p:pic>
        <p:nvPicPr>
          <p:cNvPr id="21" name="Imagen 20" descr="Imagen que contiene Texto&#10;&#10;Descripción generada automáticamente">
            <a:extLst>
              <a:ext uri="{FF2B5EF4-FFF2-40B4-BE49-F238E27FC236}">
                <a16:creationId xmlns:a16="http://schemas.microsoft.com/office/drawing/2014/main" id="{FF85F967-ED71-47F9-A6DA-313BF56B5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320" y="67452"/>
            <a:ext cx="1263335" cy="407037"/>
          </a:xfrm>
          <a:prstGeom prst="rect">
            <a:avLst/>
          </a:prstGeom>
          <a:solidFill>
            <a:schemeClr val="bg1"/>
          </a:solidFill>
        </p:spPr>
      </p:pic>
      <p:pic>
        <p:nvPicPr>
          <p:cNvPr id="23" name="Picture 6" descr="Resultado de imagen de ir a inicio">
            <a:hlinkClick r:id="rId6" action="ppaction://hlinksldjump"/>
            <a:extLst>
              <a:ext uri="{FF2B5EF4-FFF2-40B4-BE49-F238E27FC236}">
                <a16:creationId xmlns:a16="http://schemas.microsoft.com/office/drawing/2014/main" id="{8DD26C0C-8988-4BF3-A0A0-92E2212F21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24" name="Rectángulo: esquinas redondeadas 23">
            <a:extLst>
              <a:ext uri="{FF2B5EF4-FFF2-40B4-BE49-F238E27FC236}">
                <a16:creationId xmlns:a16="http://schemas.microsoft.com/office/drawing/2014/main" id="{E40821A2-681A-496B-A1AE-75CFCB287B08}"/>
              </a:ext>
            </a:extLst>
          </p:cNvPr>
          <p:cNvSpPr/>
          <p:nvPr/>
        </p:nvSpPr>
        <p:spPr>
          <a:xfrm>
            <a:off x="184251" y="1081231"/>
            <a:ext cx="11897969" cy="570350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nSpc>
                <a:spcPts val="1700"/>
              </a:lnSpc>
              <a:spcBef>
                <a:spcPts val="600"/>
              </a:spcBef>
              <a:spcAft>
                <a:spcPts val="600"/>
              </a:spcAft>
            </a:pPr>
            <a:r>
              <a:rPr lang="es-ES" sz="1200" dirty="0">
                <a:solidFill>
                  <a:srgbClr val="242852"/>
                </a:solidFill>
                <a:latin typeface="Calibri (Cuerpo)"/>
              </a:rPr>
              <a:t>Cualquier modificación que se solicite debe cumplir las normas de contratación establecidas, es decir, si la modificación afecta a que la vivienda Asegurada pueda incurrir en alguna de las condiciones establecidas en el proceso contratación para las que </a:t>
            </a:r>
            <a:r>
              <a:rPr lang="es-ES" sz="1200" b="1" dirty="0">
                <a:solidFill>
                  <a:srgbClr val="242852"/>
                </a:solidFill>
                <a:latin typeface="Calibri (Cuerpo)"/>
              </a:rPr>
              <a:t>no es posible la contratación del seguro, no se podrá llevar a cabo la modificación y se procederá a anular la póliza actualmente en vigor</a:t>
            </a:r>
            <a:r>
              <a:rPr lang="es-ES" sz="1200" dirty="0">
                <a:solidFill>
                  <a:srgbClr val="242852"/>
                </a:solidFill>
                <a:latin typeface="Calibri (Cuerpo)"/>
              </a:rPr>
              <a:t>. </a:t>
            </a:r>
          </a:p>
          <a:p>
            <a:pPr lvl="0">
              <a:lnSpc>
                <a:spcPts val="1700"/>
              </a:lnSpc>
              <a:spcBef>
                <a:spcPts val="600"/>
              </a:spcBef>
              <a:spcAft>
                <a:spcPts val="600"/>
              </a:spcAft>
            </a:pPr>
            <a:r>
              <a:rPr lang="es-ES" sz="1200" dirty="0">
                <a:solidFill>
                  <a:srgbClr val="242852"/>
                </a:solidFill>
                <a:latin typeface="Calibri (Cuerpo)"/>
              </a:rPr>
              <a:t>Las modificaciones que pueden afectar a que no se pueda realizar el cambio que se solicita son cuando la vivienda cumple alguna de las siguiente situaciones:</a:t>
            </a:r>
          </a:p>
          <a:p>
            <a:pPr marL="1085850" lvl="2" indent="-171450">
              <a:spcBef>
                <a:spcPts val="600"/>
              </a:spcBef>
              <a:buFont typeface="Arial" panose="020B0604020202020204" pitchFamily="34" charset="0"/>
              <a:buChar char="•"/>
            </a:pPr>
            <a:r>
              <a:rPr lang="es-ES" sz="1200" dirty="0">
                <a:solidFill>
                  <a:srgbClr val="242852"/>
                </a:solidFill>
                <a:latin typeface="Calibri (Cuerpo)"/>
              </a:rPr>
              <a:t>Está construida íntegra o parcialmente de madera o de materiales combustibles, se trata de una vivienda prefabricada, casas cueva o caravana.</a:t>
            </a:r>
          </a:p>
          <a:p>
            <a:pPr marL="1085850" lvl="2" indent="-171450">
              <a:spcBef>
                <a:spcPts val="600"/>
              </a:spcBef>
              <a:buFont typeface="Arial" panose="020B0604020202020204" pitchFamily="34" charset="0"/>
              <a:buChar char="•"/>
            </a:pPr>
            <a:r>
              <a:rPr lang="es-ES" sz="1200" dirty="0">
                <a:solidFill>
                  <a:srgbClr val="242852"/>
                </a:solidFill>
                <a:latin typeface="Calibri (Cuerpo)"/>
              </a:rPr>
              <a:t>Hay existencia de líquidos inflamables en más de 500 litros y/o explosivos en la vivienda.</a:t>
            </a:r>
          </a:p>
          <a:p>
            <a:pPr marL="1085850" lvl="2" indent="-171450">
              <a:spcBef>
                <a:spcPts val="600"/>
              </a:spcBef>
              <a:buFont typeface="Arial" panose="020B0604020202020204" pitchFamily="34" charset="0"/>
              <a:buChar char="•"/>
            </a:pPr>
            <a:r>
              <a:rPr lang="es-ES" sz="1200" dirty="0">
                <a:solidFill>
                  <a:srgbClr val="242852"/>
                </a:solidFill>
                <a:latin typeface="Calibri (Cuerpo)"/>
              </a:rPr>
              <a:t>Está situada en despoblado: Se encuentra situada a más de 1 km, de un núcleo de población (más de 50 viviendas).</a:t>
            </a:r>
          </a:p>
          <a:p>
            <a:pPr marL="1085850" lvl="2" indent="-171450">
              <a:spcBef>
                <a:spcPts val="600"/>
              </a:spcBef>
              <a:buFont typeface="Arial" panose="020B0604020202020204" pitchFamily="34" charset="0"/>
              <a:buChar char="•"/>
            </a:pPr>
            <a:r>
              <a:rPr lang="es-ES" sz="1200" dirty="0">
                <a:solidFill>
                  <a:srgbClr val="242852"/>
                </a:solidFill>
                <a:latin typeface="Calibri (Cuerpo)"/>
              </a:rPr>
              <a:t>Tiene una antigüedad superior a 100 años.</a:t>
            </a:r>
          </a:p>
          <a:p>
            <a:pPr marL="1085850" lvl="2" indent="-171450">
              <a:spcBef>
                <a:spcPts val="600"/>
              </a:spcBef>
              <a:buFont typeface="Arial" panose="020B0604020202020204" pitchFamily="34" charset="0"/>
              <a:buChar char="•"/>
            </a:pPr>
            <a:r>
              <a:rPr lang="es-ES" sz="1200" dirty="0">
                <a:solidFill>
                  <a:srgbClr val="242852"/>
                </a:solidFill>
                <a:latin typeface="Calibri (Cuerpo)"/>
              </a:rPr>
              <a:t>La suma asegurada para Continente supera la cantidad de 500.000 €.</a:t>
            </a:r>
          </a:p>
          <a:p>
            <a:pPr marL="1085850" lvl="2" indent="-171450">
              <a:spcBef>
                <a:spcPts val="600"/>
              </a:spcBef>
              <a:buFont typeface="Arial" panose="020B0604020202020204" pitchFamily="34" charset="0"/>
              <a:buChar char="•"/>
            </a:pPr>
            <a:r>
              <a:rPr lang="es-ES" sz="1200" dirty="0">
                <a:solidFill>
                  <a:srgbClr val="242852"/>
                </a:solidFill>
                <a:latin typeface="Calibri (Cuerpo)"/>
              </a:rPr>
              <a:t>Es la vivienda principal del Asegurado y la suma asegurada para el Contenido supera la cantidad de 50.000 €.</a:t>
            </a:r>
          </a:p>
          <a:p>
            <a:pPr marL="1085850" lvl="2" indent="-171450">
              <a:spcBef>
                <a:spcPts val="600"/>
              </a:spcBef>
              <a:buFont typeface="Arial" panose="020B0604020202020204" pitchFamily="34" charset="0"/>
              <a:buChar char="•"/>
            </a:pPr>
            <a:r>
              <a:rPr lang="es-ES" sz="1200" dirty="0">
                <a:solidFill>
                  <a:srgbClr val="242852"/>
                </a:solidFill>
                <a:latin typeface="Calibri (Cuerpo)"/>
              </a:rPr>
              <a:t>No es la vivienda principal del Asegurado y la suma asegurada para Contenido es superior a 25.000 €.</a:t>
            </a:r>
          </a:p>
          <a:p>
            <a:pPr marL="1085850" lvl="2" indent="-171450">
              <a:spcBef>
                <a:spcPts val="600"/>
              </a:spcBef>
              <a:buFont typeface="Arial" panose="020B0604020202020204" pitchFamily="34" charset="0"/>
              <a:buChar char="•"/>
            </a:pPr>
            <a:r>
              <a:rPr lang="es-ES" sz="1200" dirty="0">
                <a:solidFill>
                  <a:srgbClr val="242852"/>
                </a:solidFill>
                <a:latin typeface="Calibri (Cuerpo)"/>
              </a:rPr>
              <a:t>El Tomador no dispone de DNI/NIF o NIE.</a:t>
            </a:r>
          </a:p>
          <a:p>
            <a:pPr lvl="0">
              <a:lnSpc>
                <a:spcPts val="1700"/>
              </a:lnSpc>
              <a:spcBef>
                <a:spcPts val="600"/>
              </a:spcBef>
              <a:spcAft>
                <a:spcPts val="600"/>
              </a:spcAft>
            </a:pPr>
            <a:r>
              <a:rPr lang="es-ES" sz="1200" b="1" dirty="0">
                <a:solidFill>
                  <a:srgbClr val="242852"/>
                </a:solidFill>
                <a:latin typeface="Calibri (Cuerpo)"/>
              </a:rPr>
              <a:t>Qué hacer</a:t>
            </a:r>
            <a:r>
              <a:rPr lang="es-ES" sz="1200" dirty="0">
                <a:solidFill>
                  <a:srgbClr val="242852"/>
                </a:solidFill>
                <a:latin typeface="Calibri (Cuerpo)"/>
              </a:rPr>
              <a:t>:</a:t>
            </a:r>
          </a:p>
          <a:p>
            <a:pPr marL="171450" lvl="0" indent="-171450">
              <a:spcBef>
                <a:spcPts val="600"/>
              </a:spcBef>
              <a:buFont typeface="Arial" panose="020B0604020202020204" pitchFamily="34" charset="0"/>
              <a:buChar char="•"/>
            </a:pPr>
            <a:r>
              <a:rPr lang="es-ES" sz="1200" dirty="0">
                <a:solidFill>
                  <a:srgbClr val="242852"/>
                </a:solidFill>
                <a:latin typeface="Calibri (Cuerpo)"/>
              </a:rPr>
              <a:t>Volver a verificar los datos del Tomador para confirmar que estamos hablando con el</a:t>
            </a:r>
          </a:p>
          <a:p>
            <a:pPr marL="171450" indent="-171450">
              <a:spcBef>
                <a:spcPts val="600"/>
              </a:spcBef>
              <a:buFont typeface="Arial" panose="020B0604020202020204" pitchFamily="34" charset="0"/>
              <a:buChar char="•"/>
            </a:pPr>
            <a:r>
              <a:rPr lang="es-ES" sz="1200" dirty="0">
                <a:solidFill>
                  <a:srgbClr val="242852"/>
                </a:solidFill>
                <a:latin typeface="Calibri (Cuerpo)"/>
              </a:rPr>
              <a:t>Se le indicará que no podemos continuar con la modificación indicándole la circunstancia que se incumple y que procede la baja de la póliza, en aplicación del Artículo 10 o 11 y 12 de la LCS (*), por inexactitud en las declaraciones en el momento de la contratación y que la circunstancia que se comunica no permite la continuidad del seguro</a:t>
            </a:r>
          </a:p>
          <a:p>
            <a:pPr marL="171450" indent="-171450">
              <a:spcBef>
                <a:spcPts val="600"/>
              </a:spcBef>
              <a:buFont typeface="Arial" panose="020B0604020202020204" pitchFamily="34" charset="0"/>
              <a:buChar char="•"/>
            </a:pPr>
            <a:r>
              <a:rPr lang="es-ES" sz="1200" dirty="0">
                <a:solidFill>
                  <a:srgbClr val="242852"/>
                </a:solidFill>
                <a:latin typeface="Calibri (Cuerpo)"/>
              </a:rPr>
              <a:t>Se informará al cliente que Movistar Seguros tiene un plazo de un mes para la ejecución de la baja, a partir de la fecha de la llamada, pudiéndose finalizar la misma</a:t>
            </a:r>
          </a:p>
          <a:p>
            <a:pPr marL="171450" indent="-171450">
              <a:spcBef>
                <a:spcPts val="600"/>
              </a:spcBef>
              <a:buFont typeface="Arial" panose="020B0604020202020204" pitchFamily="34" charset="0"/>
              <a:buChar char="•"/>
            </a:pPr>
            <a:r>
              <a:rPr lang="es-ES" sz="1200" dirty="0">
                <a:solidFill>
                  <a:srgbClr val="242852"/>
                </a:solidFill>
                <a:latin typeface="Calibri (Cuerpo)"/>
              </a:rPr>
              <a:t>Se remitirá a Santalucía la solicitud de baja de la póliza por esta circunstancia. Santalucía revisará el estado de la póliza, la situación de los recibos cargados, y revisará si hay algún siniestro vinculado y remitirá comunicación escrita al Tomador del seguro informándole de la baja de la póliza y los motivos. </a:t>
            </a:r>
          </a:p>
          <a:p>
            <a:pPr lvl="3">
              <a:spcBef>
                <a:spcPts val="600"/>
              </a:spcBef>
              <a:spcAft>
                <a:spcPts val="600"/>
              </a:spcAft>
            </a:pPr>
            <a:br>
              <a:rPr lang="es-ES" sz="1200" dirty="0">
                <a:solidFill>
                  <a:srgbClr val="242852"/>
                </a:solidFill>
                <a:latin typeface="Calibri (Cuerpo)"/>
              </a:rPr>
            </a:br>
            <a:r>
              <a:rPr lang="es-ES" sz="1000" dirty="0">
                <a:solidFill>
                  <a:srgbClr val="242852"/>
                </a:solidFill>
                <a:latin typeface="Calibri (Cuerpo)"/>
              </a:rPr>
              <a:t>(*) Ley 50/1980 de Contrato de Seguro </a:t>
            </a:r>
          </a:p>
          <a:p>
            <a:pPr lvl="0">
              <a:lnSpc>
                <a:spcPts val="1700"/>
              </a:lnSpc>
              <a:spcBef>
                <a:spcPts val="600"/>
              </a:spcBef>
              <a:spcAft>
                <a:spcPts val="600"/>
              </a:spcAft>
            </a:pPr>
            <a:endParaRPr lang="es-ES_tradnl" sz="1200" dirty="0">
              <a:solidFill>
                <a:srgbClr val="242852"/>
              </a:solidFill>
              <a:latin typeface="Calibri (Cuerpo)"/>
            </a:endParaRPr>
          </a:p>
        </p:txBody>
      </p:sp>
      <p:sp>
        <p:nvSpPr>
          <p:cNvPr id="25" name="Botón de acción: ir hacia delante o siguiente 24">
            <a:hlinkClick r:id="" action="ppaction://hlinkshowjump?jump=nextslide" highlightClick="1"/>
            <a:extLst>
              <a:ext uri="{FF2B5EF4-FFF2-40B4-BE49-F238E27FC236}">
                <a16:creationId xmlns:a16="http://schemas.microsoft.com/office/drawing/2014/main" id="{EC38DC59-316C-43D4-9648-8F5DB3E39DA2}"/>
              </a:ext>
            </a:extLst>
          </p:cNvPr>
          <p:cNvSpPr/>
          <p:nvPr/>
        </p:nvSpPr>
        <p:spPr>
          <a:xfrm>
            <a:off x="11782789" y="6555531"/>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7" name="Rectángulo: esquinas redondeadas 26">
            <a:extLst>
              <a:ext uri="{FF2B5EF4-FFF2-40B4-BE49-F238E27FC236}">
                <a16:creationId xmlns:a16="http://schemas.microsoft.com/office/drawing/2014/main" id="{8B16CEC8-9494-447D-9382-E084FD92698A}"/>
              </a:ext>
            </a:extLst>
          </p:cNvPr>
          <p:cNvSpPr/>
          <p:nvPr/>
        </p:nvSpPr>
        <p:spPr>
          <a:xfrm>
            <a:off x="149711" y="685190"/>
            <a:ext cx="11932509" cy="37398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s-ES" sz="1400" b="1" dirty="0">
                <a:solidFill>
                  <a:prstClr val="black"/>
                </a:solidFill>
              </a:rPr>
              <a:t>Modificación afecta al NO cumplimiento de las normas de contratación</a:t>
            </a:r>
          </a:p>
        </p:txBody>
      </p:sp>
      <p:sp>
        <p:nvSpPr>
          <p:cNvPr id="28" name="Botón de acción: ir hacia atrás o anterior 27">
            <a:hlinkClick r:id="" action="ppaction://hlinkshowjump?jump=previousslide" highlightClick="1"/>
            <a:extLst>
              <a:ext uri="{FF2B5EF4-FFF2-40B4-BE49-F238E27FC236}">
                <a16:creationId xmlns:a16="http://schemas.microsoft.com/office/drawing/2014/main" id="{A80A3676-3594-434C-A5A3-B1AC0486669C}"/>
              </a:ext>
            </a:extLst>
          </p:cNvPr>
          <p:cNvSpPr/>
          <p:nvPr/>
        </p:nvSpPr>
        <p:spPr>
          <a:xfrm>
            <a:off x="109781" y="6595165"/>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4" name="Rectángulo 13">
            <a:extLst>
              <a:ext uri="{FF2B5EF4-FFF2-40B4-BE49-F238E27FC236}">
                <a16:creationId xmlns:a16="http://schemas.microsoft.com/office/drawing/2014/main" id="{A8A4E429-D23B-4F9A-9236-A3F187137E75}"/>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914437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507D4629-C362-41A3-A8DD-B59D10B0AE5E}"/>
              </a:ext>
            </a:extLst>
          </p:cNvPr>
          <p:cNvSpPr/>
          <p:nvPr/>
        </p:nvSpPr>
        <p:spPr>
          <a:xfrm>
            <a:off x="1533899" y="49738"/>
            <a:ext cx="7641720" cy="48163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dirty="0">
                <a:solidFill>
                  <a:prstClr val="white"/>
                </a:solidFill>
              </a:rPr>
              <a:t>Seguro de Hogar Modificaciones en Póliza </a:t>
            </a:r>
          </a:p>
        </p:txBody>
      </p:sp>
      <p:sp>
        <p:nvSpPr>
          <p:cNvPr id="4" name="Rectangle 2">
            <a:extLst>
              <a:ext uri="{FF2B5EF4-FFF2-40B4-BE49-F238E27FC236}">
                <a16:creationId xmlns:a16="http://schemas.microsoft.com/office/drawing/2014/main" id="{DEB14AA0-43A4-4D92-8EB6-031E78E14E2D}"/>
              </a:ext>
            </a:extLst>
          </p:cNvPr>
          <p:cNvSpPr>
            <a:spLocks noChangeArrowheads="1"/>
          </p:cNvSpPr>
          <p:nvPr/>
        </p:nvSpPr>
        <p:spPr bwMode="auto">
          <a:xfrm>
            <a:off x="9395927" y="43667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7" name="Imagen 16">
            <a:extLst>
              <a:ext uri="{FF2B5EF4-FFF2-40B4-BE49-F238E27FC236}">
                <a16:creationId xmlns:a16="http://schemas.microsoft.com/office/drawing/2014/main" id="{FD5E8E95-946F-4271-A46B-6B3B62956686}"/>
              </a:ext>
            </a:extLst>
          </p:cNvPr>
          <p:cNvPicPr>
            <a:picLocks noChangeAspect="1"/>
          </p:cNvPicPr>
          <p:nvPr/>
        </p:nvPicPr>
        <p:blipFill>
          <a:blip r:embed="rId2"/>
          <a:stretch>
            <a:fillRect/>
          </a:stretch>
        </p:blipFill>
        <p:spPr>
          <a:xfrm>
            <a:off x="136407" y="0"/>
            <a:ext cx="1054469" cy="382357"/>
          </a:xfrm>
          <a:prstGeom prst="rect">
            <a:avLst/>
          </a:prstGeom>
        </p:spPr>
      </p:pic>
      <p:pic>
        <p:nvPicPr>
          <p:cNvPr id="19" name="0 Imagen">
            <a:hlinkClick r:id="rId3" action="ppaction://hlinksldjump"/>
            <a:extLst>
              <a:ext uri="{FF2B5EF4-FFF2-40B4-BE49-F238E27FC236}">
                <a16:creationId xmlns:a16="http://schemas.microsoft.com/office/drawing/2014/main" id="{32FAF759-BDE9-45C8-BB83-F15BA43F55D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sp>
        <p:nvSpPr>
          <p:cNvPr id="20" name="Rectángulo 19">
            <a:extLst>
              <a:ext uri="{FF2B5EF4-FFF2-40B4-BE49-F238E27FC236}">
                <a16:creationId xmlns:a16="http://schemas.microsoft.com/office/drawing/2014/main" id="{A959A3CD-6350-41EC-B23B-7062FC2967DE}"/>
              </a:ext>
            </a:extLst>
          </p:cNvPr>
          <p:cNvSpPr/>
          <p:nvPr/>
        </p:nvSpPr>
        <p:spPr>
          <a:xfrm>
            <a:off x="8591138" y="228749"/>
            <a:ext cx="450764" cy="246221"/>
          </a:xfrm>
          <a:prstGeom prst="rect">
            <a:avLst/>
          </a:prstGeom>
        </p:spPr>
        <p:txBody>
          <a:bodyPr wrap="none">
            <a:spAutoFit/>
          </a:bodyPr>
          <a:lstStyle/>
          <a:p>
            <a:r>
              <a:rPr lang="es-ES" sz="1000" b="1" dirty="0">
                <a:solidFill>
                  <a:schemeClr val="bg1"/>
                </a:solidFill>
              </a:rPr>
              <a:t>(4/5)</a:t>
            </a:r>
            <a:endParaRPr lang="es-ES" sz="1000" dirty="0"/>
          </a:p>
        </p:txBody>
      </p:sp>
      <p:pic>
        <p:nvPicPr>
          <p:cNvPr id="21" name="Imagen 20" descr="Imagen que contiene Texto&#10;&#10;Descripción generada automáticamente">
            <a:extLst>
              <a:ext uri="{FF2B5EF4-FFF2-40B4-BE49-F238E27FC236}">
                <a16:creationId xmlns:a16="http://schemas.microsoft.com/office/drawing/2014/main" id="{FF85F967-ED71-47F9-A6DA-313BF56B5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320" y="67452"/>
            <a:ext cx="1263335" cy="407037"/>
          </a:xfrm>
          <a:prstGeom prst="rect">
            <a:avLst/>
          </a:prstGeom>
          <a:solidFill>
            <a:schemeClr val="bg1"/>
          </a:solidFill>
        </p:spPr>
      </p:pic>
      <p:pic>
        <p:nvPicPr>
          <p:cNvPr id="23" name="Picture 6" descr="Resultado de imagen de ir a inicio">
            <a:hlinkClick r:id="rId6" action="ppaction://hlinksldjump"/>
            <a:extLst>
              <a:ext uri="{FF2B5EF4-FFF2-40B4-BE49-F238E27FC236}">
                <a16:creationId xmlns:a16="http://schemas.microsoft.com/office/drawing/2014/main" id="{8DD26C0C-8988-4BF3-A0A0-92E2212F21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24" name="Rectángulo: esquinas redondeadas 23">
            <a:extLst>
              <a:ext uri="{FF2B5EF4-FFF2-40B4-BE49-F238E27FC236}">
                <a16:creationId xmlns:a16="http://schemas.microsoft.com/office/drawing/2014/main" id="{E40821A2-681A-496B-A1AE-75CFCB287B08}"/>
              </a:ext>
            </a:extLst>
          </p:cNvPr>
          <p:cNvSpPr/>
          <p:nvPr/>
        </p:nvSpPr>
        <p:spPr>
          <a:xfrm>
            <a:off x="184251" y="1081231"/>
            <a:ext cx="11897969" cy="570350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nSpc>
                <a:spcPts val="1700"/>
              </a:lnSpc>
              <a:spcBef>
                <a:spcPts val="600"/>
              </a:spcBef>
              <a:spcAft>
                <a:spcPts val="600"/>
              </a:spcAft>
            </a:pPr>
            <a:r>
              <a:rPr lang="es-ES" sz="1200" b="1" u="sng" dirty="0">
                <a:solidFill>
                  <a:srgbClr val="242852"/>
                </a:solidFill>
                <a:latin typeface="Calibri (Cuerpo)"/>
              </a:rPr>
              <a:t>Cómo comunicar solicitud de baja a Santalucia por este motivo</a:t>
            </a:r>
            <a:r>
              <a:rPr lang="es-ES" sz="1200" dirty="0">
                <a:solidFill>
                  <a:srgbClr val="242852"/>
                </a:solidFill>
                <a:latin typeface="Calibri (Cuerpo)"/>
              </a:rPr>
              <a:t>. </a:t>
            </a:r>
          </a:p>
          <a:p>
            <a:pPr lvl="0">
              <a:lnSpc>
                <a:spcPts val="1700"/>
              </a:lnSpc>
              <a:spcBef>
                <a:spcPts val="600"/>
              </a:spcBef>
              <a:spcAft>
                <a:spcPts val="600"/>
              </a:spcAft>
            </a:pPr>
            <a:r>
              <a:rPr lang="es-ES" sz="1200" dirty="0">
                <a:solidFill>
                  <a:srgbClr val="242852"/>
                </a:solidFill>
                <a:latin typeface="Calibri (Cuerpo)"/>
              </a:rPr>
              <a:t>Comunicación mediante un correo electrónico a las direcciones: </a:t>
            </a:r>
            <a:r>
              <a:rPr lang="es-ES" sz="1200" dirty="0">
                <a:solidFill>
                  <a:srgbClr val="242852"/>
                </a:solidFill>
                <a:latin typeface="Calibri (Cuerpo)"/>
                <a:hlinkClick r:id="rId8"/>
              </a:rPr>
              <a:t>gestioncartera@santalucia.es</a:t>
            </a:r>
            <a:r>
              <a:rPr lang="es-ES" sz="1200" dirty="0">
                <a:solidFill>
                  <a:srgbClr val="242852"/>
                </a:solidFill>
                <a:latin typeface="Calibri (Cuerpo)"/>
              </a:rPr>
              <a:t>, </a:t>
            </a:r>
            <a:r>
              <a:rPr lang="es-ES" sz="1200" dirty="0">
                <a:solidFill>
                  <a:srgbClr val="242852"/>
                </a:solidFill>
                <a:latin typeface="Calibri (Cuerpo)"/>
                <a:hlinkClick r:id="rId9"/>
              </a:rPr>
              <a:t>supervision-prest.patrimoniales@santalucia.es</a:t>
            </a:r>
            <a:r>
              <a:rPr lang="es-ES" sz="1200" dirty="0">
                <a:solidFill>
                  <a:srgbClr val="242852"/>
                </a:solidFill>
                <a:latin typeface="Calibri (Cuerpo)"/>
              </a:rPr>
              <a:t> </a:t>
            </a:r>
          </a:p>
          <a:p>
            <a:pPr lvl="0">
              <a:lnSpc>
                <a:spcPts val="1700"/>
              </a:lnSpc>
              <a:spcBef>
                <a:spcPts val="600"/>
              </a:spcBef>
              <a:spcAft>
                <a:spcPts val="600"/>
              </a:spcAft>
            </a:pPr>
            <a:r>
              <a:rPr lang="es-ES" sz="1200" dirty="0">
                <a:solidFill>
                  <a:srgbClr val="242852"/>
                </a:solidFill>
                <a:latin typeface="Calibri (Cuerpo)"/>
              </a:rPr>
              <a:t>En dicha comunicación, se indicará:</a:t>
            </a:r>
          </a:p>
          <a:p>
            <a:pPr marL="171450" lvl="0" indent="-171450">
              <a:lnSpc>
                <a:spcPts val="1700"/>
              </a:lnSpc>
              <a:spcBef>
                <a:spcPts val="600"/>
              </a:spcBef>
              <a:spcAft>
                <a:spcPts val="600"/>
              </a:spcAft>
              <a:buFont typeface="Arial" panose="020B0604020202020204" pitchFamily="34" charset="0"/>
              <a:buChar char="•"/>
            </a:pPr>
            <a:r>
              <a:rPr lang="es-ES" sz="1200" dirty="0">
                <a:solidFill>
                  <a:srgbClr val="242852"/>
                </a:solidFill>
                <a:latin typeface="Calibri (Cuerpo)"/>
              </a:rPr>
              <a:t>Asunto: “Solicitud de baja de póliza por inexactitud en la declaración de las características de la vivienda”. </a:t>
            </a:r>
          </a:p>
          <a:p>
            <a:pPr marL="171450" lvl="0" indent="-171450">
              <a:lnSpc>
                <a:spcPts val="1700"/>
              </a:lnSpc>
              <a:spcBef>
                <a:spcPts val="600"/>
              </a:spcBef>
              <a:spcAft>
                <a:spcPts val="600"/>
              </a:spcAft>
              <a:buFont typeface="Arial" panose="020B0604020202020204" pitchFamily="34" charset="0"/>
              <a:buChar char="•"/>
            </a:pPr>
            <a:r>
              <a:rPr lang="es-ES" sz="1200" dirty="0">
                <a:solidFill>
                  <a:srgbClr val="242852"/>
                </a:solidFill>
                <a:latin typeface="Calibri (Cuerpo)"/>
              </a:rPr>
              <a:t>En el asunto, se hará constar:</a:t>
            </a:r>
          </a:p>
          <a:p>
            <a:pPr lvl="0">
              <a:lnSpc>
                <a:spcPts val="1700"/>
              </a:lnSpc>
              <a:spcBef>
                <a:spcPts val="600"/>
              </a:spcBef>
              <a:spcAft>
                <a:spcPts val="600"/>
              </a:spcAft>
            </a:pPr>
            <a:endParaRPr lang="es-ES" sz="1200" dirty="0">
              <a:solidFill>
                <a:srgbClr val="242852"/>
              </a:solidFill>
              <a:latin typeface="Calibri (Cuerpo)"/>
            </a:endParaRPr>
          </a:p>
          <a:p>
            <a:pPr marL="628650" lvl="1" indent="-171450">
              <a:lnSpc>
                <a:spcPts val="1700"/>
              </a:lnSpc>
              <a:spcBef>
                <a:spcPts val="600"/>
              </a:spcBef>
              <a:spcAft>
                <a:spcPts val="600"/>
              </a:spcAft>
              <a:buFont typeface="Courier New" panose="02070309020205020404" pitchFamily="49" charset="0"/>
              <a:buChar char="o"/>
            </a:pPr>
            <a:r>
              <a:rPr lang="es-ES" sz="1200" dirty="0">
                <a:solidFill>
                  <a:srgbClr val="242852"/>
                </a:solidFill>
                <a:latin typeface="Calibri (Cuerpo)"/>
              </a:rPr>
              <a:t>Seguro Hogar Movistar</a:t>
            </a:r>
          </a:p>
          <a:p>
            <a:pPr marL="628650" lvl="1" indent="-171450">
              <a:lnSpc>
                <a:spcPts val="1700"/>
              </a:lnSpc>
              <a:spcBef>
                <a:spcPts val="600"/>
              </a:spcBef>
              <a:spcAft>
                <a:spcPts val="600"/>
              </a:spcAft>
              <a:buFont typeface="Courier New" panose="02070309020205020404" pitchFamily="49" charset="0"/>
              <a:buChar char="o"/>
            </a:pPr>
            <a:r>
              <a:rPr lang="es-ES" sz="1200" dirty="0">
                <a:solidFill>
                  <a:srgbClr val="242852"/>
                </a:solidFill>
                <a:latin typeface="Calibri (Cuerpo)"/>
              </a:rPr>
              <a:t>Número de póliza </a:t>
            </a:r>
          </a:p>
          <a:p>
            <a:pPr marL="628650" lvl="1" indent="-171450">
              <a:lnSpc>
                <a:spcPts val="1700"/>
              </a:lnSpc>
              <a:spcBef>
                <a:spcPts val="600"/>
              </a:spcBef>
              <a:spcAft>
                <a:spcPts val="600"/>
              </a:spcAft>
              <a:buFont typeface="Courier New" panose="02070309020205020404" pitchFamily="49" charset="0"/>
              <a:buChar char="o"/>
            </a:pPr>
            <a:r>
              <a:rPr lang="es-ES" sz="1200" dirty="0">
                <a:solidFill>
                  <a:srgbClr val="242852"/>
                </a:solidFill>
                <a:latin typeface="Calibri (Cuerpo)"/>
              </a:rPr>
              <a:t>Circunstancia: el detalle de la modificación que motiva la solicitud de la baja y todas las circunstancias relevantes.</a:t>
            </a:r>
          </a:p>
          <a:p>
            <a:pPr lvl="0">
              <a:lnSpc>
                <a:spcPts val="1700"/>
              </a:lnSpc>
              <a:spcBef>
                <a:spcPts val="600"/>
              </a:spcBef>
              <a:spcAft>
                <a:spcPts val="600"/>
              </a:spcAft>
            </a:pPr>
            <a:endParaRPr lang="es-ES_tradnl" sz="1200" dirty="0">
              <a:solidFill>
                <a:srgbClr val="242852"/>
              </a:solidFill>
              <a:latin typeface="Calibri (Cuerpo)"/>
            </a:endParaRPr>
          </a:p>
        </p:txBody>
      </p:sp>
      <p:sp>
        <p:nvSpPr>
          <p:cNvPr id="25" name="Botón de acción: ir hacia delante o siguiente 24">
            <a:hlinkClick r:id="" action="ppaction://hlinkshowjump?jump=nextslide" highlightClick="1"/>
            <a:extLst>
              <a:ext uri="{FF2B5EF4-FFF2-40B4-BE49-F238E27FC236}">
                <a16:creationId xmlns:a16="http://schemas.microsoft.com/office/drawing/2014/main" id="{EC38DC59-316C-43D4-9648-8F5DB3E39DA2}"/>
              </a:ext>
            </a:extLst>
          </p:cNvPr>
          <p:cNvSpPr/>
          <p:nvPr/>
        </p:nvSpPr>
        <p:spPr>
          <a:xfrm>
            <a:off x="11782789" y="6555531"/>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7" name="Rectángulo: esquinas redondeadas 26">
            <a:extLst>
              <a:ext uri="{FF2B5EF4-FFF2-40B4-BE49-F238E27FC236}">
                <a16:creationId xmlns:a16="http://schemas.microsoft.com/office/drawing/2014/main" id="{8B16CEC8-9494-447D-9382-E084FD92698A}"/>
              </a:ext>
            </a:extLst>
          </p:cNvPr>
          <p:cNvSpPr/>
          <p:nvPr/>
        </p:nvSpPr>
        <p:spPr>
          <a:xfrm>
            <a:off x="149711" y="685190"/>
            <a:ext cx="11932509" cy="37398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s-ES" sz="1400" b="1" dirty="0">
                <a:solidFill>
                  <a:prstClr val="black"/>
                </a:solidFill>
              </a:rPr>
              <a:t>Modificación afecta al NO cumplimiento de las normas de contratación</a:t>
            </a:r>
          </a:p>
        </p:txBody>
      </p:sp>
      <p:sp>
        <p:nvSpPr>
          <p:cNvPr id="28" name="Botón de acción: ir hacia atrás o anterior 27">
            <a:hlinkClick r:id="" action="ppaction://hlinkshowjump?jump=previousslide" highlightClick="1"/>
            <a:extLst>
              <a:ext uri="{FF2B5EF4-FFF2-40B4-BE49-F238E27FC236}">
                <a16:creationId xmlns:a16="http://schemas.microsoft.com/office/drawing/2014/main" id="{A80A3676-3594-434C-A5A3-B1AC0486669C}"/>
              </a:ext>
            </a:extLst>
          </p:cNvPr>
          <p:cNvSpPr/>
          <p:nvPr/>
        </p:nvSpPr>
        <p:spPr>
          <a:xfrm>
            <a:off x="109781" y="6595165"/>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4" name="Rectángulo 13">
            <a:extLst>
              <a:ext uri="{FF2B5EF4-FFF2-40B4-BE49-F238E27FC236}">
                <a16:creationId xmlns:a16="http://schemas.microsoft.com/office/drawing/2014/main" id="{A8A4E429-D23B-4F9A-9236-A3F187137E75}"/>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476769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507D4629-C362-41A3-A8DD-B59D10B0AE5E}"/>
              </a:ext>
            </a:extLst>
          </p:cNvPr>
          <p:cNvSpPr/>
          <p:nvPr/>
        </p:nvSpPr>
        <p:spPr>
          <a:xfrm>
            <a:off x="1533899" y="49738"/>
            <a:ext cx="7641720" cy="48163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dirty="0">
                <a:solidFill>
                  <a:prstClr val="white"/>
                </a:solidFill>
              </a:rPr>
              <a:t>Seguro de Hogar Modificaciones en Póliza </a:t>
            </a:r>
          </a:p>
        </p:txBody>
      </p:sp>
      <p:sp>
        <p:nvSpPr>
          <p:cNvPr id="4" name="Rectangle 2">
            <a:extLst>
              <a:ext uri="{FF2B5EF4-FFF2-40B4-BE49-F238E27FC236}">
                <a16:creationId xmlns:a16="http://schemas.microsoft.com/office/drawing/2014/main" id="{DEB14AA0-43A4-4D92-8EB6-031E78E14E2D}"/>
              </a:ext>
            </a:extLst>
          </p:cNvPr>
          <p:cNvSpPr>
            <a:spLocks noChangeArrowheads="1"/>
          </p:cNvSpPr>
          <p:nvPr/>
        </p:nvSpPr>
        <p:spPr bwMode="auto">
          <a:xfrm>
            <a:off x="9395927" y="43667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7" name="Imagen 16">
            <a:extLst>
              <a:ext uri="{FF2B5EF4-FFF2-40B4-BE49-F238E27FC236}">
                <a16:creationId xmlns:a16="http://schemas.microsoft.com/office/drawing/2014/main" id="{FD5E8E95-946F-4271-A46B-6B3B62956686}"/>
              </a:ext>
            </a:extLst>
          </p:cNvPr>
          <p:cNvPicPr>
            <a:picLocks noChangeAspect="1"/>
          </p:cNvPicPr>
          <p:nvPr/>
        </p:nvPicPr>
        <p:blipFill>
          <a:blip r:embed="rId2"/>
          <a:stretch>
            <a:fillRect/>
          </a:stretch>
        </p:blipFill>
        <p:spPr>
          <a:xfrm>
            <a:off x="136407" y="0"/>
            <a:ext cx="1054469" cy="382357"/>
          </a:xfrm>
          <a:prstGeom prst="rect">
            <a:avLst/>
          </a:prstGeom>
        </p:spPr>
      </p:pic>
      <p:pic>
        <p:nvPicPr>
          <p:cNvPr id="19" name="0 Imagen">
            <a:hlinkClick r:id="rId3" action="ppaction://hlinksldjump"/>
            <a:extLst>
              <a:ext uri="{FF2B5EF4-FFF2-40B4-BE49-F238E27FC236}">
                <a16:creationId xmlns:a16="http://schemas.microsoft.com/office/drawing/2014/main" id="{32FAF759-BDE9-45C8-BB83-F15BA43F55D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sp>
        <p:nvSpPr>
          <p:cNvPr id="20" name="Rectángulo 19">
            <a:extLst>
              <a:ext uri="{FF2B5EF4-FFF2-40B4-BE49-F238E27FC236}">
                <a16:creationId xmlns:a16="http://schemas.microsoft.com/office/drawing/2014/main" id="{A959A3CD-6350-41EC-B23B-7062FC2967DE}"/>
              </a:ext>
            </a:extLst>
          </p:cNvPr>
          <p:cNvSpPr/>
          <p:nvPr/>
        </p:nvSpPr>
        <p:spPr>
          <a:xfrm>
            <a:off x="8591138" y="228749"/>
            <a:ext cx="450764" cy="246221"/>
          </a:xfrm>
          <a:prstGeom prst="rect">
            <a:avLst/>
          </a:prstGeom>
        </p:spPr>
        <p:txBody>
          <a:bodyPr wrap="none">
            <a:spAutoFit/>
          </a:bodyPr>
          <a:lstStyle/>
          <a:p>
            <a:r>
              <a:rPr lang="es-ES" sz="1000" b="1" dirty="0">
                <a:solidFill>
                  <a:schemeClr val="bg1"/>
                </a:solidFill>
              </a:rPr>
              <a:t>(2/5)</a:t>
            </a:r>
            <a:endParaRPr lang="es-ES" sz="1000" dirty="0"/>
          </a:p>
        </p:txBody>
      </p:sp>
      <p:pic>
        <p:nvPicPr>
          <p:cNvPr id="21" name="Imagen 20" descr="Imagen que contiene Texto&#10;&#10;Descripción generada automáticamente">
            <a:extLst>
              <a:ext uri="{FF2B5EF4-FFF2-40B4-BE49-F238E27FC236}">
                <a16:creationId xmlns:a16="http://schemas.microsoft.com/office/drawing/2014/main" id="{FF85F967-ED71-47F9-A6DA-313BF56B5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320" y="67452"/>
            <a:ext cx="1263335" cy="407037"/>
          </a:xfrm>
          <a:prstGeom prst="rect">
            <a:avLst/>
          </a:prstGeom>
          <a:solidFill>
            <a:schemeClr val="bg1"/>
          </a:solidFill>
        </p:spPr>
      </p:pic>
      <p:pic>
        <p:nvPicPr>
          <p:cNvPr id="23" name="Picture 6" descr="Resultado de imagen de ir a inicio">
            <a:hlinkClick r:id="rId6" action="ppaction://hlinksldjump"/>
            <a:extLst>
              <a:ext uri="{FF2B5EF4-FFF2-40B4-BE49-F238E27FC236}">
                <a16:creationId xmlns:a16="http://schemas.microsoft.com/office/drawing/2014/main" id="{8DD26C0C-8988-4BF3-A0A0-92E2212F21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esquinas redondeadas 17">
            <a:extLst>
              <a:ext uri="{FF2B5EF4-FFF2-40B4-BE49-F238E27FC236}">
                <a16:creationId xmlns:a16="http://schemas.microsoft.com/office/drawing/2014/main" id="{9DCBAAC7-3E93-40D7-9877-1EC9462AD6B1}"/>
              </a:ext>
            </a:extLst>
          </p:cNvPr>
          <p:cNvSpPr/>
          <p:nvPr/>
        </p:nvSpPr>
        <p:spPr>
          <a:xfrm>
            <a:off x="149711" y="532790"/>
            <a:ext cx="11932509" cy="37398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r>
              <a:rPr lang="es-ES" sz="1400" b="1" dirty="0">
                <a:solidFill>
                  <a:prstClr val="black"/>
                </a:solidFill>
              </a:rPr>
              <a:t>Modificación económica que cumple las normas de contratación</a:t>
            </a:r>
          </a:p>
        </p:txBody>
      </p:sp>
      <p:graphicFrame>
        <p:nvGraphicFramePr>
          <p:cNvPr id="22" name="Tabla 21">
            <a:extLst>
              <a:ext uri="{FF2B5EF4-FFF2-40B4-BE49-F238E27FC236}">
                <a16:creationId xmlns:a16="http://schemas.microsoft.com/office/drawing/2014/main" id="{5D189757-443A-410B-9BC6-93C5864E84F3}"/>
              </a:ext>
            </a:extLst>
          </p:cNvPr>
          <p:cNvGraphicFramePr>
            <a:graphicFrameLocks noGrp="1"/>
          </p:cNvGraphicFramePr>
          <p:nvPr/>
        </p:nvGraphicFramePr>
        <p:xfrm>
          <a:off x="136406" y="910769"/>
          <a:ext cx="11932509" cy="4616949"/>
        </p:xfrm>
        <a:graphic>
          <a:graphicData uri="http://schemas.openxmlformats.org/drawingml/2006/table">
            <a:tbl>
              <a:tblPr firstRow="1"/>
              <a:tblGrid>
                <a:gridCol w="1968619">
                  <a:extLst>
                    <a:ext uri="{9D8B030D-6E8A-4147-A177-3AD203B41FA5}">
                      <a16:colId xmlns:a16="http://schemas.microsoft.com/office/drawing/2014/main" val="4163888149"/>
                    </a:ext>
                  </a:extLst>
                </a:gridCol>
                <a:gridCol w="4476750">
                  <a:extLst>
                    <a:ext uri="{9D8B030D-6E8A-4147-A177-3AD203B41FA5}">
                      <a16:colId xmlns:a16="http://schemas.microsoft.com/office/drawing/2014/main" val="1027381180"/>
                    </a:ext>
                  </a:extLst>
                </a:gridCol>
                <a:gridCol w="5487140">
                  <a:extLst>
                    <a:ext uri="{9D8B030D-6E8A-4147-A177-3AD203B41FA5}">
                      <a16:colId xmlns:a16="http://schemas.microsoft.com/office/drawing/2014/main" val="44718111"/>
                    </a:ext>
                  </a:extLst>
                </a:gridCol>
              </a:tblGrid>
              <a:tr h="127242">
                <a:tc>
                  <a:txBody>
                    <a:bodyPr/>
                    <a:lstStyle/>
                    <a:p>
                      <a:pPr algn="ctr"/>
                      <a:r>
                        <a:rPr lang="es-ES_tradnl" sz="1100" b="1"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Descripción dato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9156" marR="29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23E4F"/>
                    </a:solidFill>
                  </a:tcPr>
                </a:tc>
                <a:tc>
                  <a:txBody>
                    <a:bodyPr/>
                    <a:lstStyle/>
                    <a:p>
                      <a:pPr algn="ctr"/>
                      <a:r>
                        <a:rPr lang="es-ES_tradnl" sz="11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Modificación</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29156" marR="29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23E4F"/>
                    </a:solidFill>
                  </a:tcPr>
                </a:tc>
                <a:tc>
                  <a:txBody>
                    <a:bodyPr/>
                    <a:lstStyle/>
                    <a:p>
                      <a:pPr algn="ctr"/>
                      <a:r>
                        <a:rPr lang="es-ES_tradnl" sz="1100" b="1"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Desglose modificación</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9156" marR="29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23E4F"/>
                    </a:solidFill>
                  </a:tcPr>
                </a:tc>
                <a:extLst>
                  <a:ext uri="{0D108BD9-81ED-4DB2-BD59-A6C34878D82A}">
                    <a16:rowId xmlns:a16="http://schemas.microsoft.com/office/drawing/2014/main" val="1403926914"/>
                  </a:ext>
                </a:extLst>
              </a:tr>
              <a:tr h="132692">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Datos de Tomador</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Cambio Datos del Tomador*</a:t>
                      </a:r>
                      <a:r>
                        <a:rPr lang="es-ES_tradnl" sz="1050" baseline="30000" dirty="0">
                          <a:solidFill>
                            <a:srgbClr val="000000"/>
                          </a:solidFill>
                          <a:effectLst/>
                          <a:latin typeface="+mn-lt"/>
                          <a:ea typeface="Times New Roman" panose="02020603050405020304" pitchFamily="18" charset="0"/>
                          <a:cs typeface="Calibri" panose="020F0502020204030204" pitchFamily="34" charset="0"/>
                        </a:rPr>
                        <a:t>1</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_tradnl" sz="1050" b="1" dirty="0">
                          <a:solidFill>
                            <a:srgbClr val="000000"/>
                          </a:solidFill>
                          <a:effectLst/>
                          <a:latin typeface="+mn-lt"/>
                          <a:ea typeface="Times New Roman" panose="02020603050405020304" pitchFamily="18" charset="0"/>
                          <a:cs typeface="Calibri" panose="020F0502020204030204" pitchFamily="34" charset="0"/>
                        </a:rPr>
                        <a:t>Cambio de la persona titular del seguro*</a:t>
                      </a:r>
                      <a:r>
                        <a:rPr lang="es-ES_tradnl" sz="1050" b="1" baseline="30000" dirty="0">
                          <a:solidFill>
                            <a:srgbClr val="000000"/>
                          </a:solidFill>
                          <a:effectLst/>
                          <a:latin typeface="+mn-lt"/>
                          <a:ea typeface="Times New Roman" panose="02020603050405020304" pitchFamily="18" charset="0"/>
                          <a:cs typeface="Calibri" panose="020F0502020204030204" pitchFamily="34" charset="0"/>
                        </a:rPr>
                        <a:t>1</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895568371"/>
                  </a:ext>
                </a:extLst>
              </a:tr>
              <a:tr h="202943">
                <a:tc rowSpan="4">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Tipo de Vivienda</a:t>
                      </a:r>
                      <a:endParaRPr lang="es-ES" sz="1050" dirty="0">
                        <a:effectLst/>
                        <a:latin typeface="+mn-lt"/>
                        <a:ea typeface="Calibri" panose="020F0502020204030204" pitchFamily="34" charset="0"/>
                        <a:cs typeface="Times New Roman" panose="02020603050405020304" pitchFamily="18" charset="0"/>
                      </a:endParaRPr>
                    </a:p>
                    <a:p>
                      <a:pPr algn="ctr"/>
                      <a:r>
                        <a:rPr lang="es-ES_tradnl" sz="1050" dirty="0">
                          <a:effectLst/>
                          <a:latin typeface="+mn-lt"/>
                          <a:ea typeface="Times New Roman" panose="02020603050405020304" pitchFamily="18" charset="0"/>
                          <a:cs typeface="Times New Roman" panose="02020603050405020304" pitchFamily="18" charset="0"/>
                        </a:rPr>
                        <a:t> </a:t>
                      </a:r>
                      <a:endParaRPr lang="es-ES" sz="1050" dirty="0">
                        <a:effectLst/>
                        <a:latin typeface="+mn-lt"/>
                        <a:ea typeface="Calibri" panose="020F0502020204030204" pitchFamily="34" charset="0"/>
                        <a:cs typeface="Times New Roman" panose="02020603050405020304" pitchFamily="18" charset="0"/>
                      </a:endParaRPr>
                    </a:p>
                    <a:p>
                      <a:pPr algn="ctr"/>
                      <a:r>
                        <a:rPr lang="es-ES_tradnl" sz="1050" dirty="0">
                          <a:effectLst/>
                          <a:latin typeface="+mn-lt"/>
                          <a:ea typeface="Times New Roman" panose="02020603050405020304" pitchFamily="18" charset="0"/>
                          <a:cs typeface="Times New Roman" panose="02020603050405020304" pitchFamily="18" charset="0"/>
                        </a:rPr>
                        <a:t> </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Ático / Planta media / Planta baja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De ático, planta media o baja a vivienda unifamiliar, adosado o pareado</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39132068"/>
                  </a:ext>
                </a:extLst>
              </a:tr>
              <a:tr h="127242">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Ático / Planta media / Planta baja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De ático a planta media (y viceversa)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21325148"/>
                  </a:ext>
                </a:extLst>
              </a:tr>
              <a:tr h="132692">
                <a:tc vMerge="1">
                  <a:txBody>
                    <a:bodyPr/>
                    <a:lstStyle/>
                    <a:p>
                      <a:endParaRPr lang="es-ES"/>
                    </a:p>
                  </a:txBody>
                  <a:tcPr/>
                </a:tc>
                <a:tc>
                  <a:txBody>
                    <a:bodyPr/>
                    <a:lstStyle/>
                    <a:p>
                      <a:pPr algn="ctr"/>
                      <a:r>
                        <a:rPr lang="es-ES_tradnl" sz="1050">
                          <a:solidFill>
                            <a:srgbClr val="000000"/>
                          </a:solidFill>
                          <a:effectLst/>
                          <a:latin typeface="+mn-lt"/>
                          <a:ea typeface="Times New Roman" panose="02020603050405020304" pitchFamily="18" charset="0"/>
                          <a:cs typeface="Calibri" panose="020F0502020204030204" pitchFamily="34" charset="0"/>
                        </a:rPr>
                        <a:t>Ático / Planta media / Planta baja</a:t>
                      </a:r>
                      <a:endParaRPr lang="es-ES"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_tradnl" sz="1050">
                          <a:solidFill>
                            <a:srgbClr val="000000"/>
                          </a:solidFill>
                          <a:effectLst/>
                          <a:latin typeface="+mn-lt"/>
                          <a:ea typeface="Times New Roman" panose="02020603050405020304" pitchFamily="18" charset="0"/>
                          <a:cs typeface="Calibri" panose="020F0502020204030204" pitchFamily="34" charset="0"/>
                        </a:rPr>
                        <a:t>De ático o planta intermedia a planta baja</a:t>
                      </a:r>
                      <a:endParaRPr lang="es-ES"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11363011"/>
                  </a:ext>
                </a:extLst>
              </a:tr>
              <a:tr h="202943">
                <a:tc vMerge="1">
                  <a:txBody>
                    <a:bodyPr/>
                    <a:lstStyle/>
                    <a:p>
                      <a:endParaRPr lang="es-ES"/>
                    </a:p>
                  </a:txBody>
                  <a:tcPr/>
                </a:tc>
                <a:tc>
                  <a:txBody>
                    <a:bodyPr/>
                    <a:lstStyle/>
                    <a:p>
                      <a:pPr algn="ctr"/>
                      <a:r>
                        <a:rPr lang="es-ES_tradnl" sz="1050">
                          <a:solidFill>
                            <a:srgbClr val="000000"/>
                          </a:solidFill>
                          <a:effectLst/>
                          <a:latin typeface="+mn-lt"/>
                          <a:ea typeface="Times New Roman" panose="02020603050405020304" pitchFamily="18" charset="0"/>
                          <a:cs typeface="Calibri" panose="020F0502020204030204" pitchFamily="34" charset="0"/>
                        </a:rPr>
                        <a:t>Vivienda unifamiliar</a:t>
                      </a:r>
                      <a:endParaRPr lang="es-ES"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_tradnl" sz="1050">
                          <a:solidFill>
                            <a:srgbClr val="000000"/>
                          </a:solidFill>
                          <a:effectLst/>
                          <a:latin typeface="+mn-lt"/>
                          <a:ea typeface="Times New Roman" panose="02020603050405020304" pitchFamily="18" charset="0"/>
                          <a:cs typeface="Calibri" panose="020F0502020204030204" pitchFamily="34" charset="0"/>
                        </a:rPr>
                        <a:t>De vivienda unifamiliar, adosado o pareado a ático, planta media o baja</a:t>
                      </a:r>
                      <a:endParaRPr lang="es-ES"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42496239"/>
                  </a:ext>
                </a:extLst>
              </a:tr>
              <a:tr h="202943">
                <a:tc rowSpan="5">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Dirección de la Vivienda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Domicilio asegurado</a:t>
                      </a:r>
                      <a:r>
                        <a:rPr lang="es-ES" sz="1050" dirty="0">
                          <a:solidFill>
                            <a:srgbClr val="000000"/>
                          </a:solidFill>
                          <a:effectLst/>
                          <a:latin typeface="+mn-lt"/>
                          <a:ea typeface="Calibri" panose="020F0502020204030204" pitchFamily="34" charset="0"/>
                          <a:cs typeface="Times New Roman" panose="02020603050405020304" pitchFamily="18" charset="0"/>
                        </a:rPr>
                        <a:t>  </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_tradnl" sz="1050" b="1">
                          <a:solidFill>
                            <a:srgbClr val="000000"/>
                          </a:solidFill>
                          <a:effectLst/>
                          <a:latin typeface="+mn-lt"/>
                          <a:ea typeface="Times New Roman" panose="02020603050405020304" pitchFamily="18" charset="0"/>
                          <a:cs typeface="Calibri" panose="020F0502020204030204" pitchFamily="34" charset="0"/>
                        </a:rPr>
                        <a:t>Se debe dar de baja la póliza existente y registrar una nueva </a:t>
                      </a:r>
                      <a:r>
                        <a:rPr lang="es-ES_tradnl" sz="1050" b="1" baseline="30000">
                          <a:solidFill>
                            <a:srgbClr val="000000"/>
                          </a:solidFill>
                          <a:effectLst/>
                          <a:latin typeface="+mn-lt"/>
                          <a:ea typeface="Times New Roman" panose="02020603050405020304" pitchFamily="18" charset="0"/>
                          <a:cs typeface="Calibri" panose="020F0502020204030204" pitchFamily="34" charset="0"/>
                        </a:rPr>
                        <a:t>*2</a:t>
                      </a:r>
                      <a:endParaRPr lang="es-ES"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11378773"/>
                  </a:ext>
                </a:extLst>
              </a:tr>
              <a:tr h="127242">
                <a:tc vMerge="1">
                  <a:txBody>
                    <a:bodyPr/>
                    <a:lstStyle/>
                    <a:p>
                      <a:endParaRPr lang="es-ES"/>
                    </a:p>
                  </a:txBody>
                  <a:tcPr/>
                </a:tc>
                <a:tc rowSpan="3">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Superficie</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s-ES_tradnl" sz="1050">
                          <a:solidFill>
                            <a:srgbClr val="000000"/>
                          </a:solidFill>
                          <a:effectLst/>
                          <a:latin typeface="+mn-lt"/>
                          <a:ea typeface="Times New Roman" panose="02020603050405020304" pitchFamily="18" charset="0"/>
                          <a:cs typeface="Calibri" panose="020F0502020204030204" pitchFamily="34" charset="0"/>
                        </a:rPr>
                        <a:t>M</a:t>
                      </a:r>
                      <a:r>
                        <a:rPr lang="es-ES_tradnl" sz="1050" baseline="30000">
                          <a:solidFill>
                            <a:srgbClr val="000000"/>
                          </a:solidFill>
                          <a:effectLst/>
                          <a:latin typeface="+mn-lt"/>
                          <a:ea typeface="Times New Roman" panose="02020603050405020304" pitchFamily="18" charset="0"/>
                          <a:cs typeface="Calibri" panose="020F0502020204030204" pitchFamily="34" charset="0"/>
                        </a:rPr>
                        <a:t>2</a:t>
                      </a:r>
                      <a:r>
                        <a:rPr lang="es-ES_tradnl" sz="1050">
                          <a:solidFill>
                            <a:srgbClr val="000000"/>
                          </a:solidFill>
                          <a:effectLst/>
                          <a:latin typeface="+mn-lt"/>
                          <a:ea typeface="Times New Roman" panose="02020603050405020304" pitchFamily="18" charset="0"/>
                          <a:cs typeface="Calibri" panose="020F0502020204030204" pitchFamily="34" charset="0"/>
                        </a:rPr>
                        <a:t> vivienda construida</a:t>
                      </a:r>
                      <a:endParaRPr lang="es-ES"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2958051"/>
                  </a:ext>
                </a:extLst>
              </a:tr>
              <a:tr h="127242">
                <a:tc vMerge="1">
                  <a:txBody>
                    <a:bodyPr/>
                    <a:lstStyle/>
                    <a:p>
                      <a:endParaRPr lang="es-ES"/>
                    </a:p>
                  </a:txBody>
                  <a:tcPr/>
                </a:tc>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M</a:t>
                      </a:r>
                      <a:r>
                        <a:rPr lang="es-ES_tradnl" sz="1050" baseline="30000" dirty="0">
                          <a:solidFill>
                            <a:srgbClr val="000000"/>
                          </a:solidFill>
                          <a:effectLst/>
                          <a:latin typeface="+mn-lt"/>
                          <a:ea typeface="Times New Roman" panose="02020603050405020304" pitchFamily="18" charset="0"/>
                          <a:cs typeface="Calibri" panose="020F0502020204030204" pitchFamily="34" charset="0"/>
                        </a:rPr>
                        <a:t>2</a:t>
                      </a:r>
                      <a:r>
                        <a:rPr lang="es-ES_tradnl" sz="1050" dirty="0">
                          <a:solidFill>
                            <a:srgbClr val="000000"/>
                          </a:solidFill>
                          <a:effectLst/>
                          <a:latin typeface="+mn-lt"/>
                          <a:ea typeface="Times New Roman" panose="02020603050405020304" pitchFamily="18" charset="0"/>
                          <a:cs typeface="Calibri" panose="020F0502020204030204" pitchFamily="34" charset="0"/>
                        </a:rPr>
                        <a:t> Garaje</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9857765"/>
                  </a:ext>
                </a:extLst>
              </a:tr>
              <a:tr h="127242">
                <a:tc vMerge="1">
                  <a:txBody>
                    <a:bodyPr/>
                    <a:lstStyle/>
                    <a:p>
                      <a:endParaRPr lang="es-ES"/>
                    </a:p>
                  </a:txBody>
                  <a:tcPr/>
                </a:tc>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M</a:t>
                      </a:r>
                      <a:r>
                        <a:rPr lang="es-ES_tradnl" sz="1050" baseline="30000" dirty="0">
                          <a:solidFill>
                            <a:srgbClr val="000000"/>
                          </a:solidFill>
                          <a:effectLst/>
                          <a:latin typeface="+mn-lt"/>
                          <a:ea typeface="Times New Roman" panose="02020603050405020304" pitchFamily="18" charset="0"/>
                          <a:cs typeface="Calibri" panose="020F0502020204030204" pitchFamily="34" charset="0"/>
                        </a:rPr>
                        <a:t>2</a:t>
                      </a:r>
                      <a:r>
                        <a:rPr lang="es-ES_tradnl" sz="1050" dirty="0">
                          <a:solidFill>
                            <a:srgbClr val="000000"/>
                          </a:solidFill>
                          <a:effectLst/>
                          <a:latin typeface="+mn-lt"/>
                          <a:ea typeface="Times New Roman" panose="02020603050405020304" pitchFamily="18" charset="0"/>
                          <a:cs typeface="Calibri" panose="020F0502020204030204" pitchFamily="34" charset="0"/>
                        </a:rPr>
                        <a:t> Trastero</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248901"/>
                  </a:ext>
                </a:extLst>
              </a:tr>
              <a:tr h="127242">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Año de construcción</a:t>
                      </a:r>
                      <a:r>
                        <a:rPr lang="es-ES" sz="1050" dirty="0">
                          <a:solidFill>
                            <a:srgbClr val="000000"/>
                          </a:solidFill>
                          <a:effectLst/>
                          <a:latin typeface="+mn-lt"/>
                          <a:ea typeface="Calibri" panose="020F0502020204030204" pitchFamily="34" charset="0"/>
                          <a:cs typeface="Times New Roman" panose="02020603050405020304" pitchFamily="18" charset="0"/>
                        </a:rPr>
                        <a:t>  </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 </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54578666"/>
                  </a:ext>
                </a:extLst>
              </a:tr>
              <a:tr h="127242">
                <a:tc rowSpan="2">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 Datos Adicionales</a:t>
                      </a:r>
                      <a:r>
                        <a:rPr lang="es-ES" sz="1050" dirty="0">
                          <a:solidFill>
                            <a:srgbClr val="000000"/>
                          </a:solidFill>
                          <a:effectLst/>
                          <a:latin typeface="+mn-lt"/>
                          <a:ea typeface="Calibri" panose="020F0502020204030204" pitchFamily="34" charset="0"/>
                          <a:cs typeface="Times New Roman" panose="02020603050405020304" pitchFamily="18" charset="0"/>
                        </a:rPr>
                        <a:t>  </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Uso de la vivienda a asegurar</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De Principal a Secundaria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76524432"/>
                  </a:ext>
                </a:extLst>
              </a:tr>
              <a:tr h="127242">
                <a:tc vMerge="1">
                  <a:txBody>
                    <a:bodyPr/>
                    <a:lstStyle/>
                    <a:p>
                      <a:endParaRPr lang="es-ES"/>
                    </a:p>
                  </a:txBody>
                  <a:tcPr/>
                </a:tc>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De Secundaria a Principal</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18711739"/>
                  </a:ext>
                </a:extLst>
              </a:tr>
              <a:tr h="127242">
                <a:tc rowSpan="14">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Coberturas</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rowSpan="2">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Continente</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Incremento</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2502330"/>
                  </a:ext>
                </a:extLst>
              </a:tr>
              <a:tr h="127242">
                <a:tc vMerge="1">
                  <a:txBody>
                    <a:bodyPr/>
                    <a:lstStyle/>
                    <a:p>
                      <a:endParaRPr lang="es-ES"/>
                    </a:p>
                  </a:txBody>
                  <a:tcPr/>
                </a:tc>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Disminución</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69592247"/>
                  </a:ext>
                </a:extLst>
              </a:tr>
              <a:tr h="127242">
                <a:tc vMerge="1">
                  <a:txBody>
                    <a:bodyPr/>
                    <a:lstStyle/>
                    <a:p>
                      <a:endParaRPr lang="es-ES"/>
                    </a:p>
                  </a:txBody>
                  <a:tcPr/>
                </a:tc>
                <a:tc rowSpan="2">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Contenido</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Incremento</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1896595"/>
                  </a:ext>
                </a:extLst>
              </a:tr>
              <a:tr h="127242">
                <a:tc vMerge="1">
                  <a:txBody>
                    <a:bodyPr/>
                    <a:lstStyle/>
                    <a:p>
                      <a:endParaRPr lang="es-ES"/>
                    </a:p>
                  </a:txBody>
                  <a:tcPr/>
                </a:tc>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Disminución</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79181619"/>
                  </a:ext>
                </a:extLst>
              </a:tr>
              <a:tr h="127242">
                <a:tc vMerge="1">
                  <a:txBody>
                    <a:bodyPr/>
                    <a:lstStyle/>
                    <a:p>
                      <a:endParaRPr lang="es-ES"/>
                    </a:p>
                  </a:txBody>
                  <a:tcPr/>
                </a:tc>
                <a:tc rowSpan="4">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Ampliación de Continente por Hipoteca</a:t>
                      </a:r>
                      <a:r>
                        <a:rPr lang="es-ES" sz="1050" dirty="0">
                          <a:solidFill>
                            <a:srgbClr val="000000"/>
                          </a:solidFill>
                          <a:effectLst/>
                          <a:latin typeface="+mn-lt"/>
                          <a:ea typeface="Calibri" panose="020F0502020204030204" pitchFamily="34" charset="0"/>
                          <a:cs typeface="Times New Roman" panose="02020603050405020304" pitchFamily="18" charset="0"/>
                        </a:rPr>
                        <a:t>  </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_tradnl" sz="1050">
                          <a:solidFill>
                            <a:srgbClr val="000000"/>
                          </a:solidFill>
                          <a:effectLst/>
                          <a:latin typeface="+mn-lt"/>
                          <a:ea typeface="Times New Roman" panose="02020603050405020304" pitchFamily="18" charset="0"/>
                          <a:cs typeface="Calibri" panose="020F0502020204030204" pitchFamily="34" charset="0"/>
                        </a:rPr>
                        <a:t>Alta</a:t>
                      </a:r>
                      <a:endParaRPr lang="es-ES"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85246283"/>
                  </a:ext>
                </a:extLst>
              </a:tr>
              <a:tr h="127242">
                <a:tc vMerge="1">
                  <a:txBody>
                    <a:bodyPr/>
                    <a:lstStyle/>
                    <a:p>
                      <a:endParaRPr lang="es-ES"/>
                    </a:p>
                  </a:txBody>
                  <a:tcPr/>
                </a:tc>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Baja </a:t>
                      </a:r>
                      <a:r>
                        <a:rPr lang="es-ES_tradnl" sz="1050" baseline="30000" dirty="0">
                          <a:solidFill>
                            <a:srgbClr val="000000"/>
                          </a:solidFill>
                          <a:effectLst/>
                          <a:latin typeface="+mn-lt"/>
                          <a:ea typeface="Times New Roman" panose="02020603050405020304" pitchFamily="18" charset="0"/>
                          <a:cs typeface="Calibri" panose="020F0502020204030204" pitchFamily="34" charset="0"/>
                        </a:rPr>
                        <a:t>*3</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86428364"/>
                  </a:ext>
                </a:extLst>
              </a:tr>
              <a:tr h="127242">
                <a:tc vMerge="1">
                  <a:txBody>
                    <a:bodyPr/>
                    <a:lstStyle/>
                    <a:p>
                      <a:endParaRPr lang="es-ES"/>
                    </a:p>
                  </a:txBody>
                  <a:tcPr/>
                </a:tc>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Incremento</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24275216"/>
                  </a:ext>
                </a:extLst>
              </a:tr>
              <a:tr h="127242">
                <a:tc vMerge="1">
                  <a:txBody>
                    <a:bodyPr/>
                    <a:lstStyle/>
                    <a:p>
                      <a:endParaRPr lang="es-ES"/>
                    </a:p>
                  </a:txBody>
                  <a:tcPr/>
                </a:tc>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Disminución</a:t>
                      </a:r>
                      <a:r>
                        <a:rPr lang="es-ES_tradnl" sz="1050" baseline="30000" dirty="0">
                          <a:solidFill>
                            <a:srgbClr val="000000"/>
                          </a:solidFill>
                          <a:effectLst/>
                          <a:latin typeface="+mn-lt"/>
                          <a:ea typeface="Times New Roman" panose="02020603050405020304" pitchFamily="18" charset="0"/>
                          <a:cs typeface="Calibri" panose="020F0502020204030204" pitchFamily="34" charset="0"/>
                        </a:rPr>
                        <a:t>*3</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13601177"/>
                  </a:ext>
                </a:extLst>
              </a:tr>
              <a:tr h="127242">
                <a:tc vMerge="1">
                  <a:txBody>
                    <a:bodyPr/>
                    <a:lstStyle/>
                    <a:p>
                      <a:endParaRPr lang="es-ES"/>
                    </a:p>
                  </a:txBody>
                  <a:tcPr/>
                </a:tc>
                <a:tc rowSpan="2">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Ampliación de reposición estética del continente</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Alta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5295771"/>
                  </a:ext>
                </a:extLst>
              </a:tr>
              <a:tr h="127242">
                <a:tc vMerge="1">
                  <a:txBody>
                    <a:bodyPr/>
                    <a:lstStyle/>
                    <a:p>
                      <a:endParaRPr lang="es-ES"/>
                    </a:p>
                  </a:txBody>
                  <a:tcPr/>
                </a:tc>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Baja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56358513"/>
                  </a:ext>
                </a:extLst>
              </a:tr>
              <a:tr h="127242">
                <a:tc vMerge="1">
                  <a:txBody>
                    <a:bodyPr/>
                    <a:lstStyle/>
                    <a:p>
                      <a:endParaRPr lang="es-ES"/>
                    </a:p>
                  </a:txBody>
                  <a:tcPr/>
                </a:tc>
                <a:tc rowSpan="2">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Protección jurídica vivienda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Alta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05085561"/>
                  </a:ext>
                </a:extLst>
              </a:tr>
              <a:tr h="127242">
                <a:tc vMerge="1">
                  <a:txBody>
                    <a:bodyPr/>
                    <a:lstStyle/>
                    <a:p>
                      <a:endParaRPr lang="es-ES"/>
                    </a:p>
                  </a:txBody>
                  <a:tcPr/>
                </a:tc>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Baja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3136439"/>
                  </a:ext>
                </a:extLst>
              </a:tr>
              <a:tr h="127242">
                <a:tc vMerge="1">
                  <a:txBody>
                    <a:bodyPr/>
                    <a:lstStyle/>
                    <a:p>
                      <a:endParaRPr lang="es-ES"/>
                    </a:p>
                  </a:txBody>
                  <a:tcPr/>
                </a:tc>
                <a:tc rowSpan="2">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Asistencia Urgente en el Hogar</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Alta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90366997"/>
                  </a:ext>
                </a:extLst>
              </a:tr>
              <a:tr h="127242">
                <a:tc vMerge="1">
                  <a:txBody>
                    <a:bodyPr/>
                    <a:lstStyle/>
                    <a:p>
                      <a:endParaRPr lang="es-ES"/>
                    </a:p>
                  </a:txBody>
                  <a:tcPr/>
                </a:tc>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Baja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70236270"/>
                  </a:ext>
                </a:extLst>
              </a:tr>
              <a:tr h="140094">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Método de Pago</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Modificación fraccionamiento pago</a:t>
                      </a:r>
                      <a:r>
                        <a:rPr lang="es-ES_tradnl" sz="1050" baseline="30000" dirty="0">
                          <a:solidFill>
                            <a:srgbClr val="000000"/>
                          </a:solidFill>
                          <a:effectLst/>
                          <a:latin typeface="+mn-lt"/>
                          <a:ea typeface="Times New Roman" panose="02020603050405020304" pitchFamily="18" charset="0"/>
                          <a:cs typeface="Calibri" panose="020F0502020204030204" pitchFamily="34" charset="0"/>
                        </a:rPr>
                        <a:t> *4</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Entre anual, semestral y trimestral </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45529171"/>
                  </a:ext>
                </a:extLst>
              </a:tr>
            </a:tbl>
          </a:graphicData>
        </a:graphic>
      </p:graphicFrame>
      <p:sp>
        <p:nvSpPr>
          <p:cNvPr id="25" name="Rectángulo 24">
            <a:extLst>
              <a:ext uri="{FF2B5EF4-FFF2-40B4-BE49-F238E27FC236}">
                <a16:creationId xmlns:a16="http://schemas.microsoft.com/office/drawing/2014/main" id="{73D6F550-86E2-4508-91B7-1D6BFCF68FFC}"/>
              </a:ext>
            </a:extLst>
          </p:cNvPr>
          <p:cNvSpPr>
            <a:spLocks/>
          </p:cNvSpPr>
          <p:nvPr/>
        </p:nvSpPr>
        <p:spPr>
          <a:xfrm>
            <a:off x="414575" y="5558427"/>
            <a:ext cx="11549565" cy="1248483"/>
          </a:xfrm>
          <a:prstGeom prst="rect">
            <a:avLst/>
          </a:prstGeom>
          <a:ln w="12700">
            <a:solidFill>
              <a:schemeClr val="tx1"/>
            </a:solidFill>
          </a:ln>
        </p:spPr>
        <p:txBody>
          <a:bodyPr wrap="square">
            <a:spAutoFit/>
          </a:bodyPr>
          <a:lstStyle/>
          <a:p>
            <a:pPr algn="just">
              <a:lnSpc>
                <a:spcPct val="150000"/>
              </a:lnSpc>
            </a:pPr>
            <a:r>
              <a:rPr lang="es-ES" sz="850" dirty="0">
                <a:latin typeface="Arial" panose="020B0604020202020204" pitchFamily="34" charset="0"/>
                <a:ea typeface="Calibri" panose="020F0502020204030204" pitchFamily="34" charset="0"/>
                <a:cs typeface="Times New Roman" panose="02020603050405020304" pitchFamily="18" charset="0"/>
              </a:rPr>
              <a:t>*1 No afecta a prima, pero cuando se cambia de Tomador (una persona por otra), debe ejecutarse la modificación por un proceso de baja-alta (por reemplazo, sustitución, dependiendo del momento en el que se efectúa dicho cambio).</a:t>
            </a:r>
          </a:p>
          <a:p>
            <a:pPr algn="just">
              <a:lnSpc>
                <a:spcPct val="150000"/>
              </a:lnSpc>
            </a:pPr>
            <a:r>
              <a:rPr lang="es-ES" sz="850" dirty="0">
                <a:latin typeface="Arial" panose="020B0604020202020204" pitchFamily="34" charset="0"/>
                <a:ea typeface="Calibri" panose="020F0502020204030204" pitchFamily="34" charset="0"/>
                <a:cs typeface="Times New Roman" panose="02020603050405020304" pitchFamily="18" charset="0"/>
              </a:rPr>
              <a:t>*2 Si se cambia un dato del domicilio, por ejemplo, el número, porque lo haya modificado el Ayuntamiento de la localidad o se haya registrado uno erróneo, no tendrá impacto alguno y no será una modificación económica, pero si se cambia el domicilio entero porque es otra vivienda, SE DEBE DAR DE BAJA LA PÓLIZA Y REGISTRAR UNA NUEVA.</a:t>
            </a:r>
          </a:p>
          <a:p>
            <a:pPr algn="just">
              <a:lnSpc>
                <a:spcPct val="150000"/>
              </a:lnSpc>
            </a:pPr>
            <a:r>
              <a:rPr lang="es-ES" sz="850" dirty="0">
                <a:latin typeface="Arial" panose="020B0604020202020204" pitchFamily="34" charset="0"/>
                <a:ea typeface="Calibri" panose="020F0502020204030204" pitchFamily="34" charset="0"/>
                <a:cs typeface="Times New Roman" panose="02020603050405020304" pitchFamily="18" charset="0"/>
              </a:rPr>
              <a:t>*3 Las únicas modificaciones que impactan en prima son las que afectan a modificaciones de capitales. Se debe acreditar la anulación del préstamo o que el capital pendiente de amortizar es igual o inferior al Capital de continente contratado a Valor de Reconstrucción. Cualquier otra modificación del número de préstamo, entidad bancarias beneficiaria de la cesión de derechos….. se realizará como cualquier otra modificación SIN IMPACTO EN PRIMA.</a:t>
            </a:r>
          </a:p>
          <a:p>
            <a:pPr algn="just">
              <a:lnSpc>
                <a:spcPct val="150000"/>
              </a:lnSpc>
            </a:pPr>
            <a:r>
              <a:rPr lang="es-ES" sz="850" dirty="0">
                <a:latin typeface="Arial" panose="020B0604020202020204" pitchFamily="34" charset="0"/>
                <a:ea typeface="Calibri" panose="020F0502020204030204" pitchFamily="34" charset="0"/>
                <a:cs typeface="Times New Roman" panose="02020603050405020304" pitchFamily="18" charset="0"/>
              </a:rPr>
              <a:t>*4 Solo puede solicitarse su modificación 60 días antes del vencimiento anual de la póliza.</a:t>
            </a:r>
          </a:p>
        </p:txBody>
      </p:sp>
      <p:sp>
        <p:nvSpPr>
          <p:cNvPr id="27" name="Botón de acción: ir hacia delante o siguiente 26">
            <a:hlinkClick r:id="" action="ppaction://hlinkshowjump?jump=nextslide" highlightClick="1"/>
            <a:extLst>
              <a:ext uri="{FF2B5EF4-FFF2-40B4-BE49-F238E27FC236}">
                <a16:creationId xmlns:a16="http://schemas.microsoft.com/office/drawing/2014/main" id="{7937E8A7-F3E1-472C-960C-3F150F6EA2C6}"/>
              </a:ext>
            </a:extLst>
          </p:cNvPr>
          <p:cNvSpPr/>
          <p:nvPr/>
        </p:nvSpPr>
        <p:spPr>
          <a:xfrm>
            <a:off x="11782789" y="6555531"/>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8" name="Botón de acción: ir hacia atrás o anterior 27">
            <a:hlinkClick r:id="" action="ppaction://hlinkshowjump?jump=previousslide" highlightClick="1"/>
            <a:extLst>
              <a:ext uri="{FF2B5EF4-FFF2-40B4-BE49-F238E27FC236}">
                <a16:creationId xmlns:a16="http://schemas.microsoft.com/office/drawing/2014/main" id="{A4AF6AEE-B02C-4EF4-B5BB-EBC5591D0B0C}"/>
              </a:ext>
            </a:extLst>
          </p:cNvPr>
          <p:cNvSpPr/>
          <p:nvPr/>
        </p:nvSpPr>
        <p:spPr>
          <a:xfrm>
            <a:off x="109781" y="6595165"/>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5" name="Rectángulo 14">
            <a:extLst>
              <a:ext uri="{FF2B5EF4-FFF2-40B4-BE49-F238E27FC236}">
                <a16:creationId xmlns:a16="http://schemas.microsoft.com/office/drawing/2014/main" id="{464E7483-227E-425D-9422-92D97BC5B786}"/>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616743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507D4629-C362-41A3-A8DD-B59D10B0AE5E}"/>
              </a:ext>
            </a:extLst>
          </p:cNvPr>
          <p:cNvSpPr/>
          <p:nvPr/>
        </p:nvSpPr>
        <p:spPr>
          <a:xfrm>
            <a:off x="1533899" y="49738"/>
            <a:ext cx="7641720" cy="48163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dirty="0">
                <a:solidFill>
                  <a:prstClr val="white"/>
                </a:solidFill>
              </a:rPr>
              <a:t>Seguro de Hogar Modificaciones en Póliza </a:t>
            </a:r>
          </a:p>
        </p:txBody>
      </p:sp>
      <p:sp>
        <p:nvSpPr>
          <p:cNvPr id="4" name="Rectangle 2">
            <a:extLst>
              <a:ext uri="{FF2B5EF4-FFF2-40B4-BE49-F238E27FC236}">
                <a16:creationId xmlns:a16="http://schemas.microsoft.com/office/drawing/2014/main" id="{DEB14AA0-43A4-4D92-8EB6-031E78E14E2D}"/>
              </a:ext>
            </a:extLst>
          </p:cNvPr>
          <p:cNvSpPr>
            <a:spLocks noChangeArrowheads="1"/>
          </p:cNvSpPr>
          <p:nvPr/>
        </p:nvSpPr>
        <p:spPr bwMode="auto">
          <a:xfrm>
            <a:off x="9395927" y="43667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7" name="Imagen 16">
            <a:extLst>
              <a:ext uri="{FF2B5EF4-FFF2-40B4-BE49-F238E27FC236}">
                <a16:creationId xmlns:a16="http://schemas.microsoft.com/office/drawing/2014/main" id="{FD5E8E95-946F-4271-A46B-6B3B62956686}"/>
              </a:ext>
            </a:extLst>
          </p:cNvPr>
          <p:cNvPicPr>
            <a:picLocks noChangeAspect="1"/>
          </p:cNvPicPr>
          <p:nvPr/>
        </p:nvPicPr>
        <p:blipFill>
          <a:blip r:embed="rId2"/>
          <a:stretch>
            <a:fillRect/>
          </a:stretch>
        </p:blipFill>
        <p:spPr>
          <a:xfrm>
            <a:off x="136407" y="0"/>
            <a:ext cx="1054469" cy="382357"/>
          </a:xfrm>
          <a:prstGeom prst="rect">
            <a:avLst/>
          </a:prstGeom>
        </p:spPr>
      </p:pic>
      <p:pic>
        <p:nvPicPr>
          <p:cNvPr id="19" name="0 Imagen">
            <a:hlinkClick r:id="rId3" action="ppaction://hlinksldjump"/>
            <a:extLst>
              <a:ext uri="{FF2B5EF4-FFF2-40B4-BE49-F238E27FC236}">
                <a16:creationId xmlns:a16="http://schemas.microsoft.com/office/drawing/2014/main" id="{32FAF759-BDE9-45C8-BB83-F15BA43F55D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sp>
        <p:nvSpPr>
          <p:cNvPr id="20" name="Rectángulo 19">
            <a:extLst>
              <a:ext uri="{FF2B5EF4-FFF2-40B4-BE49-F238E27FC236}">
                <a16:creationId xmlns:a16="http://schemas.microsoft.com/office/drawing/2014/main" id="{A959A3CD-6350-41EC-B23B-7062FC2967DE}"/>
              </a:ext>
            </a:extLst>
          </p:cNvPr>
          <p:cNvSpPr/>
          <p:nvPr/>
        </p:nvSpPr>
        <p:spPr>
          <a:xfrm>
            <a:off x="8591138" y="228749"/>
            <a:ext cx="450764" cy="246221"/>
          </a:xfrm>
          <a:prstGeom prst="rect">
            <a:avLst/>
          </a:prstGeom>
        </p:spPr>
        <p:txBody>
          <a:bodyPr wrap="none">
            <a:spAutoFit/>
          </a:bodyPr>
          <a:lstStyle/>
          <a:p>
            <a:r>
              <a:rPr lang="es-ES" sz="1000" b="1" dirty="0">
                <a:solidFill>
                  <a:schemeClr val="bg1"/>
                </a:solidFill>
              </a:rPr>
              <a:t>(3/5)</a:t>
            </a:r>
            <a:endParaRPr lang="es-ES" sz="1000" dirty="0"/>
          </a:p>
        </p:txBody>
      </p:sp>
      <p:pic>
        <p:nvPicPr>
          <p:cNvPr id="21" name="Imagen 20" descr="Imagen que contiene Texto&#10;&#10;Descripción generada automáticamente">
            <a:extLst>
              <a:ext uri="{FF2B5EF4-FFF2-40B4-BE49-F238E27FC236}">
                <a16:creationId xmlns:a16="http://schemas.microsoft.com/office/drawing/2014/main" id="{FF85F967-ED71-47F9-A6DA-313BF56B5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320" y="67452"/>
            <a:ext cx="1263335" cy="407037"/>
          </a:xfrm>
          <a:prstGeom prst="rect">
            <a:avLst/>
          </a:prstGeom>
          <a:solidFill>
            <a:schemeClr val="bg1"/>
          </a:solidFill>
        </p:spPr>
      </p:pic>
      <p:pic>
        <p:nvPicPr>
          <p:cNvPr id="23" name="Picture 6" descr="Resultado de imagen de ir a inicio">
            <a:hlinkClick r:id="rId6" action="ppaction://hlinksldjump"/>
            <a:extLst>
              <a:ext uri="{FF2B5EF4-FFF2-40B4-BE49-F238E27FC236}">
                <a16:creationId xmlns:a16="http://schemas.microsoft.com/office/drawing/2014/main" id="{8DD26C0C-8988-4BF3-A0A0-92E2212F21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26" name="Botón de acción: ir hacia delante o siguiente 25">
            <a:hlinkClick r:id="" action="ppaction://hlinkshowjump?jump=nextslide" highlightClick="1"/>
            <a:extLst>
              <a:ext uri="{FF2B5EF4-FFF2-40B4-BE49-F238E27FC236}">
                <a16:creationId xmlns:a16="http://schemas.microsoft.com/office/drawing/2014/main" id="{FB738EDD-70E3-42E0-9B9E-728CEFFC5CBC}"/>
              </a:ext>
            </a:extLst>
          </p:cNvPr>
          <p:cNvSpPr/>
          <p:nvPr/>
        </p:nvSpPr>
        <p:spPr>
          <a:xfrm>
            <a:off x="11782789" y="6593631"/>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Botón de acción: ir hacia atrás o anterior 33">
            <a:hlinkClick r:id="" action="ppaction://hlinkshowjump?jump=previousslide" highlightClick="1"/>
            <a:extLst>
              <a:ext uri="{FF2B5EF4-FFF2-40B4-BE49-F238E27FC236}">
                <a16:creationId xmlns:a16="http://schemas.microsoft.com/office/drawing/2014/main" id="{3836F2EA-0454-47B9-B643-999CD03F4BE0}"/>
              </a:ext>
            </a:extLst>
          </p:cNvPr>
          <p:cNvSpPr/>
          <p:nvPr/>
        </p:nvSpPr>
        <p:spPr>
          <a:xfrm>
            <a:off x="109781" y="6595165"/>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8" name="Rectángulo: esquinas redondeadas 17">
            <a:extLst>
              <a:ext uri="{FF2B5EF4-FFF2-40B4-BE49-F238E27FC236}">
                <a16:creationId xmlns:a16="http://schemas.microsoft.com/office/drawing/2014/main" id="{0FDC5A78-DDBB-458B-BC19-DEBC37AF0858}"/>
              </a:ext>
            </a:extLst>
          </p:cNvPr>
          <p:cNvSpPr/>
          <p:nvPr/>
        </p:nvSpPr>
        <p:spPr>
          <a:xfrm>
            <a:off x="136407" y="914885"/>
            <a:ext cx="11932509" cy="571436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nSpc>
                <a:spcPts val="1700"/>
              </a:lnSpc>
              <a:spcBef>
                <a:spcPts val="600"/>
              </a:spcBef>
              <a:spcAft>
                <a:spcPts val="600"/>
              </a:spcAft>
            </a:pPr>
            <a:r>
              <a:rPr lang="es-ES" sz="1200" b="1" dirty="0">
                <a:solidFill>
                  <a:schemeClr val="tx1"/>
                </a:solidFill>
              </a:rPr>
              <a:t>Operativa</a:t>
            </a:r>
            <a:r>
              <a:rPr lang="es-ES" sz="1200" dirty="0">
                <a:solidFill>
                  <a:schemeClr val="tx1"/>
                </a:solidFill>
              </a:rPr>
              <a:t>:</a:t>
            </a:r>
          </a:p>
          <a:p>
            <a:pPr lvl="0">
              <a:lnSpc>
                <a:spcPts val="1700"/>
              </a:lnSpc>
              <a:spcBef>
                <a:spcPts val="600"/>
              </a:spcBef>
              <a:spcAft>
                <a:spcPts val="600"/>
              </a:spcAft>
            </a:pPr>
            <a:endParaRPr lang="es-ES" sz="1200" dirty="0">
              <a:solidFill>
                <a:schemeClr val="tx1"/>
              </a:solidFill>
            </a:endParaRPr>
          </a:p>
          <a:p>
            <a:pPr marL="285750" lvl="0" indent="-285750" algn="just">
              <a:buFont typeface="Arial" panose="020B0604020202020204" pitchFamily="34" charset="0"/>
              <a:buChar char="•"/>
            </a:pPr>
            <a:r>
              <a:rPr lang="es-ES" sz="1200" dirty="0">
                <a:solidFill>
                  <a:schemeClr val="tx1"/>
                </a:solidFill>
                <a:ea typeface="Times New Roman" panose="02020603050405020304" pitchFamily="18" charset="0"/>
                <a:cs typeface="Times New Roman" panose="02020603050405020304" pitchFamily="18" charset="0"/>
              </a:rPr>
              <a:t>Tras identificar que el cambio afecta a una de las causas detalladas en el cuadro anterior, </a:t>
            </a:r>
            <a:r>
              <a:rPr lang="es-ES" altLang="es-ES" sz="1200" dirty="0">
                <a:solidFill>
                  <a:srgbClr val="002060"/>
                </a:solidFill>
                <a:cs typeface="Calibri" panose="020F0502020204030204" pitchFamily="34" charset="0"/>
              </a:rPr>
              <a:t>Se informará al Cliente que la modificación que solicita, </a:t>
            </a:r>
            <a:r>
              <a:rPr lang="es-ES" altLang="es-ES" sz="1200" b="1" dirty="0">
                <a:solidFill>
                  <a:srgbClr val="002060"/>
                </a:solidFill>
                <a:cs typeface="Calibri" panose="020F0502020204030204" pitchFamily="34" charset="0"/>
              </a:rPr>
              <a:t>conlleva dar de baja la póliza contratada y dar de alta una nueva</a:t>
            </a:r>
            <a:r>
              <a:rPr lang="es-ES" altLang="es-ES" sz="1200" dirty="0">
                <a:solidFill>
                  <a:srgbClr val="002060"/>
                </a:solidFill>
                <a:cs typeface="Calibri" panose="020F0502020204030204" pitchFamily="34" charset="0"/>
              </a:rPr>
              <a:t>. La modalidad de la nueva póliza debe de ser la misma que la que se anula para mantener las mismas coberturas, salvo que la solicitud modificación sea para cambiar coberturas con respecto a la póliza contratada según definido en cuadro casuísticas modificaciones económicas. </a:t>
            </a:r>
            <a:endParaRPr lang="es-ES" altLang="es-ES" sz="1200" b="1" dirty="0">
              <a:solidFill>
                <a:srgbClr val="002060"/>
              </a:solidFill>
              <a:cs typeface="Calibri" panose="020F0502020204030204" pitchFamily="34" charset="0"/>
            </a:endParaRPr>
          </a:p>
          <a:p>
            <a:pPr marL="271463" lvl="0" algn="just"/>
            <a:endParaRPr lang="es-ES" altLang="es-ES" sz="1200" dirty="0">
              <a:solidFill>
                <a:srgbClr val="002060"/>
              </a:solidFill>
              <a:cs typeface="Calibri" panose="020F0502020204030204" pitchFamily="34" charset="0"/>
            </a:endParaRPr>
          </a:p>
          <a:p>
            <a:pPr marL="271463" lvl="0" algn="just"/>
            <a:r>
              <a:rPr lang="es-ES" altLang="es-ES" sz="1200" dirty="0">
                <a:solidFill>
                  <a:srgbClr val="002060"/>
                </a:solidFill>
                <a:cs typeface="Calibri" panose="020F0502020204030204" pitchFamily="34" charset="0"/>
              </a:rPr>
              <a:t>Esta nueva alta implicará la generación de una </a:t>
            </a:r>
            <a:r>
              <a:rPr lang="es-ES" altLang="es-ES" sz="1200" b="1" dirty="0">
                <a:solidFill>
                  <a:srgbClr val="002060"/>
                </a:solidFill>
                <a:cs typeface="Calibri" panose="020F0502020204030204" pitchFamily="34" charset="0"/>
              </a:rPr>
              <a:t>póliza nueva con duración anual </a:t>
            </a:r>
            <a:r>
              <a:rPr lang="es-ES" altLang="es-ES" sz="1200" dirty="0">
                <a:solidFill>
                  <a:srgbClr val="002060"/>
                </a:solidFill>
                <a:cs typeface="Calibri" panose="020F0502020204030204" pitchFamily="34" charset="0"/>
              </a:rPr>
              <a:t>y que deja sin valor ni efecto la anterior, cuya documentación y recibo se gestionarán igual que la póliza inicial que contrató y que si le cargan algún recibo vinculado con el anterior seguro, debe solicitar su devolución al banco. </a:t>
            </a:r>
          </a:p>
          <a:p>
            <a:pPr marL="285750" lvl="0" indent="-285750" algn="just">
              <a:buFont typeface="Arial" panose="020B0604020202020204" pitchFamily="34" charset="0"/>
              <a:buChar char="•"/>
            </a:pPr>
            <a:endParaRPr lang="es-ES" altLang="es-ES" sz="1200" dirty="0">
              <a:solidFill>
                <a:srgbClr val="002060"/>
              </a:solidFill>
              <a:cs typeface="Calibri" panose="020F0502020204030204" pitchFamily="34" charset="0"/>
            </a:endParaRPr>
          </a:p>
          <a:p>
            <a:pPr marL="285750" lvl="0" indent="-285750" algn="just">
              <a:buFont typeface="Arial" panose="020B0604020202020204" pitchFamily="34" charset="0"/>
              <a:buChar char="•"/>
            </a:pPr>
            <a:r>
              <a:rPr lang="es-ES" altLang="es-ES" sz="1200" dirty="0">
                <a:solidFill>
                  <a:srgbClr val="002060"/>
                </a:solidFill>
                <a:cs typeface="Calibri" panose="020F0502020204030204" pitchFamily="34" charset="0"/>
              </a:rPr>
              <a:t>Si el Cliente desea continuar con la modificación, ha de confirmar y aceptar la prima resultante y solo en este caso se procederá a validar la modificación. </a:t>
            </a:r>
          </a:p>
          <a:p>
            <a:pPr marL="285750" lvl="0" indent="-285750" algn="just">
              <a:buFont typeface="Arial" panose="020B0604020202020204" pitchFamily="34" charset="0"/>
              <a:buChar char="•"/>
            </a:pPr>
            <a:endParaRPr lang="es-ES" altLang="es-ES" sz="1200" dirty="0">
              <a:solidFill>
                <a:srgbClr val="FF0000"/>
              </a:solidFill>
              <a:cs typeface="Calibri" panose="020F0502020204030204" pitchFamily="34" charset="0"/>
            </a:endParaRPr>
          </a:p>
          <a:p>
            <a:pPr marL="285750" lvl="0" indent="-285750" algn="just">
              <a:buFont typeface="Arial" panose="020B0604020202020204" pitchFamily="34" charset="0"/>
              <a:buChar char="•"/>
            </a:pPr>
            <a:r>
              <a:rPr lang="es-ES" altLang="es-ES" sz="1200" dirty="0">
                <a:solidFill>
                  <a:srgbClr val="002060"/>
                </a:solidFill>
                <a:cs typeface="Calibri" panose="020F0502020204030204" pitchFamily="34" charset="0"/>
              </a:rPr>
              <a:t>Una vez validada el cliente recibirá de forma automática la nueva póliza, y se informará a Santalucía que se trata de un alta vinculada a una modificación que implica baja de la póliza origen. Santalucia se encargará de gestionar la baja, de regularizar el/los recibo/s que estuviesen cargados</a:t>
            </a:r>
          </a:p>
          <a:p>
            <a:pPr marL="285750" lvl="0" indent="-285750" algn="just">
              <a:buFont typeface="Arial" panose="020B0604020202020204" pitchFamily="34" charset="0"/>
              <a:buChar char="•"/>
            </a:pPr>
            <a:endParaRPr lang="es-ES" altLang="es-ES" sz="1200" dirty="0">
              <a:solidFill>
                <a:srgbClr val="002060"/>
              </a:solidFill>
              <a:cs typeface="Calibri" panose="020F0502020204030204" pitchFamily="34" charset="0"/>
            </a:endParaRPr>
          </a:p>
          <a:p>
            <a:pPr marL="285750" lvl="0" indent="-285750" algn="just">
              <a:buFont typeface="Arial" panose="020B0604020202020204" pitchFamily="34" charset="0"/>
              <a:buChar char="•"/>
            </a:pPr>
            <a:r>
              <a:rPr lang="es-ES" altLang="es-ES" sz="1200" b="1" dirty="0">
                <a:solidFill>
                  <a:srgbClr val="002060"/>
                </a:solidFill>
                <a:cs typeface="Calibri" panose="020F0502020204030204" pitchFamily="34" charset="0"/>
              </a:rPr>
              <a:t>No hay comunicación al tomador del seguro </a:t>
            </a:r>
            <a:r>
              <a:rPr lang="es-ES" altLang="es-ES" sz="1200" dirty="0">
                <a:solidFill>
                  <a:srgbClr val="002060"/>
                </a:solidFill>
                <a:cs typeface="Calibri" panose="020F0502020204030204" pitchFamily="34" charset="0"/>
              </a:rPr>
              <a:t>ni de la anulación de la póliza que es reemplazada ni del importe a cobrar/devolver. </a:t>
            </a:r>
            <a:r>
              <a:rPr lang="es-ES" altLang="es-ES" sz="1200" b="1" dirty="0">
                <a:solidFill>
                  <a:srgbClr val="002060"/>
                </a:solidFill>
                <a:cs typeface="Calibri" panose="020F0502020204030204" pitchFamily="34" charset="0"/>
              </a:rPr>
              <a:t>Ante preguntas del cliente indicarle </a:t>
            </a:r>
            <a:r>
              <a:rPr lang="es-ES" altLang="es-ES" sz="1200" u="sng" dirty="0">
                <a:solidFill>
                  <a:srgbClr val="002060"/>
                </a:solidFill>
                <a:cs typeface="Calibri" panose="020F0502020204030204" pitchFamily="34" charset="0"/>
              </a:rPr>
              <a:t>que en este momento no se le puede informar ya que hay variables como los meses pendientes</a:t>
            </a:r>
            <a:r>
              <a:rPr lang="es-ES" altLang="es-ES" sz="1200" dirty="0">
                <a:solidFill>
                  <a:srgbClr val="002060"/>
                </a:solidFill>
                <a:cs typeface="Calibri" panose="020F0502020204030204" pitchFamily="34" charset="0"/>
              </a:rPr>
              <a:t>, si la póliza se pago de forma anual, trimestral o semestral,… que tienen su impacto en el abono/regularización y que debe esperar a verlo reflejado en su banco y entonces puede llamarnos y le comentaremos al respecto.</a:t>
            </a:r>
          </a:p>
          <a:p>
            <a:pPr lvl="2" algn="just"/>
            <a:r>
              <a:rPr lang="es-ES" sz="1200" b="1" dirty="0">
                <a:solidFill>
                  <a:srgbClr val="002060"/>
                </a:solidFill>
                <a:cs typeface="Calibri" panose="020F0502020204030204" pitchFamily="34" charset="0"/>
              </a:rPr>
              <a:t>Importante</a:t>
            </a:r>
            <a:r>
              <a:rPr lang="es-ES" sz="1200" dirty="0">
                <a:solidFill>
                  <a:srgbClr val="002060"/>
                </a:solidFill>
                <a:cs typeface="Calibri" panose="020F0502020204030204" pitchFamily="34" charset="0"/>
              </a:rPr>
              <a:t>: Siempre debe indicarse al cliente que el recibo de la póliza que se va a modificar debe pagarse para que si se hubiese producido un siniestro quede cubierto por el seguro. Una vez abonada la prima, se efectuará la regularización pertinente, en caso contrario, la baja será con efecto del último recibo cobrado y puede quedar en descubierto (sin seguro) el tiempo que transcurra hasta la fecha de efecto de la nueva póliza. </a:t>
            </a:r>
          </a:p>
          <a:p>
            <a:pPr lvl="0" algn="just"/>
            <a:endParaRPr lang="es-ES" sz="1200" b="1" dirty="0">
              <a:solidFill>
                <a:srgbClr val="002060"/>
              </a:solidFill>
            </a:endParaRPr>
          </a:p>
          <a:p>
            <a:pPr lvl="0" algn="just"/>
            <a:r>
              <a:rPr lang="es-ES" sz="1200" b="1" dirty="0">
                <a:solidFill>
                  <a:srgbClr val="002060"/>
                </a:solidFill>
              </a:rPr>
              <a:t>Importante en  Modificación del Tomador</a:t>
            </a:r>
            <a:r>
              <a:rPr lang="es-ES" sz="1200" dirty="0">
                <a:solidFill>
                  <a:srgbClr val="002060"/>
                </a:solidFill>
              </a:rPr>
              <a:t>: Si el cambio afecta al alta de una persona distinta del Tomador actual, debe ser él mismo el que solicite el cambio, facilitando los datos del nuevo Tomador y comprobándose si disponemos de su Documento identificativo (DNI/NIF o NIE). En caso contrario, debe solicitarse y no hacer efectiva la modificación hasta recibir dicho documento.</a:t>
            </a:r>
          </a:p>
          <a:p>
            <a:pPr marL="171450" lvl="0" indent="-171450">
              <a:lnSpc>
                <a:spcPts val="1700"/>
              </a:lnSpc>
              <a:spcBef>
                <a:spcPts val="600"/>
              </a:spcBef>
              <a:spcAft>
                <a:spcPts val="600"/>
              </a:spcAft>
              <a:buFont typeface="Arial" panose="020B0604020202020204" pitchFamily="34" charset="0"/>
              <a:buChar char="•"/>
            </a:pPr>
            <a:endParaRPr lang="es-ES" sz="1200" dirty="0">
              <a:solidFill>
                <a:schemeClr val="tx1"/>
              </a:solidFill>
            </a:endParaRPr>
          </a:p>
        </p:txBody>
      </p:sp>
      <p:sp>
        <p:nvSpPr>
          <p:cNvPr id="15" name="Rectángulo: esquinas redondeadas 14">
            <a:extLst>
              <a:ext uri="{FF2B5EF4-FFF2-40B4-BE49-F238E27FC236}">
                <a16:creationId xmlns:a16="http://schemas.microsoft.com/office/drawing/2014/main" id="{75D1B5E4-0C38-4ECA-9336-58810124C2CD}"/>
              </a:ext>
            </a:extLst>
          </p:cNvPr>
          <p:cNvSpPr/>
          <p:nvPr/>
        </p:nvSpPr>
        <p:spPr>
          <a:xfrm>
            <a:off x="149711" y="571834"/>
            <a:ext cx="11932509" cy="37398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r>
              <a:rPr lang="es-ES" sz="1400" b="1" dirty="0">
                <a:solidFill>
                  <a:prstClr val="black"/>
                </a:solidFill>
              </a:rPr>
              <a:t>Modificación económica que cumple las normas de contratación</a:t>
            </a:r>
          </a:p>
          <a:p>
            <a:pPr lvl="0"/>
            <a:endParaRPr lang="es-ES" sz="1400" b="1" dirty="0">
              <a:solidFill>
                <a:prstClr val="black"/>
              </a:solidFill>
            </a:endParaRPr>
          </a:p>
        </p:txBody>
      </p:sp>
      <p:sp>
        <p:nvSpPr>
          <p:cNvPr id="14" name="Rectángulo 13">
            <a:extLst>
              <a:ext uri="{FF2B5EF4-FFF2-40B4-BE49-F238E27FC236}">
                <a16:creationId xmlns:a16="http://schemas.microsoft.com/office/drawing/2014/main" id="{E567B7E5-6D63-4723-999D-CFC313AF8158}"/>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461706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507D4629-C362-41A3-A8DD-B59D10B0AE5E}"/>
              </a:ext>
            </a:extLst>
          </p:cNvPr>
          <p:cNvSpPr/>
          <p:nvPr/>
        </p:nvSpPr>
        <p:spPr>
          <a:xfrm>
            <a:off x="1533899" y="49738"/>
            <a:ext cx="7641720" cy="48163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dirty="0">
                <a:solidFill>
                  <a:prstClr val="white"/>
                </a:solidFill>
              </a:rPr>
              <a:t>Seguro de Hogar Modificaciones en Póliza </a:t>
            </a:r>
          </a:p>
        </p:txBody>
      </p:sp>
      <p:sp>
        <p:nvSpPr>
          <p:cNvPr id="4" name="Rectangle 2">
            <a:extLst>
              <a:ext uri="{FF2B5EF4-FFF2-40B4-BE49-F238E27FC236}">
                <a16:creationId xmlns:a16="http://schemas.microsoft.com/office/drawing/2014/main" id="{DEB14AA0-43A4-4D92-8EB6-031E78E14E2D}"/>
              </a:ext>
            </a:extLst>
          </p:cNvPr>
          <p:cNvSpPr>
            <a:spLocks noChangeArrowheads="1"/>
          </p:cNvSpPr>
          <p:nvPr/>
        </p:nvSpPr>
        <p:spPr bwMode="auto">
          <a:xfrm>
            <a:off x="9395927" y="43667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7" name="Imagen 16">
            <a:extLst>
              <a:ext uri="{FF2B5EF4-FFF2-40B4-BE49-F238E27FC236}">
                <a16:creationId xmlns:a16="http://schemas.microsoft.com/office/drawing/2014/main" id="{FD5E8E95-946F-4271-A46B-6B3B62956686}"/>
              </a:ext>
            </a:extLst>
          </p:cNvPr>
          <p:cNvPicPr>
            <a:picLocks noChangeAspect="1"/>
          </p:cNvPicPr>
          <p:nvPr/>
        </p:nvPicPr>
        <p:blipFill>
          <a:blip r:embed="rId2"/>
          <a:stretch>
            <a:fillRect/>
          </a:stretch>
        </p:blipFill>
        <p:spPr>
          <a:xfrm>
            <a:off x="136407" y="0"/>
            <a:ext cx="1054469" cy="382357"/>
          </a:xfrm>
          <a:prstGeom prst="rect">
            <a:avLst/>
          </a:prstGeom>
        </p:spPr>
      </p:pic>
      <p:pic>
        <p:nvPicPr>
          <p:cNvPr id="19" name="0 Imagen">
            <a:hlinkClick r:id="rId3" action="ppaction://hlinksldjump"/>
            <a:extLst>
              <a:ext uri="{FF2B5EF4-FFF2-40B4-BE49-F238E27FC236}">
                <a16:creationId xmlns:a16="http://schemas.microsoft.com/office/drawing/2014/main" id="{32FAF759-BDE9-45C8-BB83-F15BA43F55D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sp>
        <p:nvSpPr>
          <p:cNvPr id="20" name="Rectángulo 19">
            <a:extLst>
              <a:ext uri="{FF2B5EF4-FFF2-40B4-BE49-F238E27FC236}">
                <a16:creationId xmlns:a16="http://schemas.microsoft.com/office/drawing/2014/main" id="{A959A3CD-6350-41EC-B23B-7062FC2967DE}"/>
              </a:ext>
            </a:extLst>
          </p:cNvPr>
          <p:cNvSpPr/>
          <p:nvPr/>
        </p:nvSpPr>
        <p:spPr>
          <a:xfrm>
            <a:off x="8591138" y="228749"/>
            <a:ext cx="450764" cy="246221"/>
          </a:xfrm>
          <a:prstGeom prst="rect">
            <a:avLst/>
          </a:prstGeom>
        </p:spPr>
        <p:txBody>
          <a:bodyPr wrap="none">
            <a:spAutoFit/>
          </a:bodyPr>
          <a:lstStyle/>
          <a:p>
            <a:r>
              <a:rPr lang="es-ES" sz="1000" b="1" dirty="0">
                <a:solidFill>
                  <a:schemeClr val="bg1"/>
                </a:solidFill>
              </a:rPr>
              <a:t>(5/5)</a:t>
            </a:r>
            <a:endParaRPr lang="es-ES" sz="1000" dirty="0"/>
          </a:p>
        </p:txBody>
      </p:sp>
      <p:pic>
        <p:nvPicPr>
          <p:cNvPr id="21" name="Imagen 20" descr="Imagen que contiene Texto&#10;&#10;Descripción generada automáticamente">
            <a:extLst>
              <a:ext uri="{FF2B5EF4-FFF2-40B4-BE49-F238E27FC236}">
                <a16:creationId xmlns:a16="http://schemas.microsoft.com/office/drawing/2014/main" id="{FF85F967-ED71-47F9-A6DA-313BF56B5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320" y="67452"/>
            <a:ext cx="1263335" cy="407037"/>
          </a:xfrm>
          <a:prstGeom prst="rect">
            <a:avLst/>
          </a:prstGeom>
          <a:solidFill>
            <a:schemeClr val="bg1"/>
          </a:solidFill>
        </p:spPr>
      </p:pic>
      <p:pic>
        <p:nvPicPr>
          <p:cNvPr id="23" name="Picture 6" descr="Resultado de imagen de ir a inicio">
            <a:hlinkClick r:id="rId6" action="ppaction://hlinksldjump"/>
            <a:extLst>
              <a:ext uri="{FF2B5EF4-FFF2-40B4-BE49-F238E27FC236}">
                <a16:creationId xmlns:a16="http://schemas.microsoft.com/office/drawing/2014/main" id="{8DD26C0C-8988-4BF3-A0A0-92E2212F21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38" name="Botón de acción: ir hacia atrás o anterior 37">
            <a:hlinkClick r:id="" action="ppaction://hlinkshowjump?jump=previousslide" highlightClick="1"/>
            <a:extLst>
              <a:ext uri="{FF2B5EF4-FFF2-40B4-BE49-F238E27FC236}">
                <a16:creationId xmlns:a16="http://schemas.microsoft.com/office/drawing/2014/main" id="{3B768F92-E70B-4095-9A8C-4AAC5E823800}"/>
              </a:ext>
            </a:extLst>
          </p:cNvPr>
          <p:cNvSpPr/>
          <p:nvPr/>
        </p:nvSpPr>
        <p:spPr>
          <a:xfrm>
            <a:off x="109781" y="6585640"/>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8" name="Rectángulo: esquinas redondeadas 17">
            <a:extLst>
              <a:ext uri="{FF2B5EF4-FFF2-40B4-BE49-F238E27FC236}">
                <a16:creationId xmlns:a16="http://schemas.microsoft.com/office/drawing/2014/main" id="{94A7A084-ECA3-45F2-951B-73E33456AE33}"/>
              </a:ext>
            </a:extLst>
          </p:cNvPr>
          <p:cNvSpPr/>
          <p:nvPr/>
        </p:nvSpPr>
        <p:spPr>
          <a:xfrm>
            <a:off x="149711" y="561364"/>
            <a:ext cx="11633078" cy="38235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sz="1400" b="1" dirty="0">
                <a:solidFill>
                  <a:prstClr val="black"/>
                </a:solidFill>
              </a:rPr>
              <a:t>Modificación no económica que cumple las normas de contratación</a:t>
            </a:r>
          </a:p>
        </p:txBody>
      </p:sp>
      <p:sp>
        <p:nvSpPr>
          <p:cNvPr id="22" name="Rectángulo: esquinas redondeadas 21">
            <a:extLst>
              <a:ext uri="{FF2B5EF4-FFF2-40B4-BE49-F238E27FC236}">
                <a16:creationId xmlns:a16="http://schemas.microsoft.com/office/drawing/2014/main" id="{FD5256CF-FCC4-4234-9092-8F66DF8E0000}"/>
              </a:ext>
            </a:extLst>
          </p:cNvPr>
          <p:cNvSpPr/>
          <p:nvPr/>
        </p:nvSpPr>
        <p:spPr>
          <a:xfrm>
            <a:off x="381000" y="4516307"/>
            <a:ext cx="11401789" cy="217099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defRPr/>
            </a:pPr>
            <a:r>
              <a:rPr lang="es-ES" sz="1100" b="1" dirty="0">
                <a:solidFill>
                  <a:prstClr val="black"/>
                </a:solidFill>
              </a:rPr>
              <a:t>Operativa: </a:t>
            </a:r>
          </a:p>
          <a:p>
            <a:pPr>
              <a:defRPr/>
            </a:pPr>
            <a:endParaRPr lang="es-ES" sz="1100" b="1" dirty="0">
              <a:solidFill>
                <a:prstClr val="black"/>
              </a:solidFill>
              <a:cs typeface="Arial" panose="020B0604020202020204" pitchFamily="34" charset="0"/>
            </a:endParaRPr>
          </a:p>
          <a:p>
            <a:pPr>
              <a:defRPr/>
            </a:pPr>
            <a:r>
              <a:rPr lang="es-ES" sz="1100" dirty="0">
                <a:solidFill>
                  <a:schemeClr val="tx1"/>
                </a:solidFill>
                <a:cs typeface="Arial" panose="020B0604020202020204" pitchFamily="34" charset="0"/>
              </a:rPr>
              <a:t>El proceso que debe llevarse a cabo será: </a:t>
            </a:r>
          </a:p>
          <a:p>
            <a:pPr lvl="0">
              <a:buClrTx/>
              <a:defRPr/>
            </a:pPr>
            <a:endParaRPr lang="es-ES" sz="1100" dirty="0">
              <a:solidFill>
                <a:schemeClr val="tx1"/>
              </a:solidFill>
              <a:cs typeface="Arial" panose="020B0604020202020204" pitchFamily="34" charset="0"/>
            </a:endParaRPr>
          </a:p>
          <a:p>
            <a:pPr marL="171450" lvl="0" indent="-171450">
              <a:buClrTx/>
              <a:buFont typeface="Arial" panose="020B0604020202020204" pitchFamily="34" charset="0"/>
              <a:buChar char="•"/>
              <a:defRPr/>
            </a:pPr>
            <a:r>
              <a:rPr lang="es-ES" sz="1100" dirty="0">
                <a:solidFill>
                  <a:schemeClr val="tx1"/>
                </a:solidFill>
                <a:cs typeface="Arial" panose="020B0604020202020204" pitchFamily="34" charset="0"/>
              </a:rPr>
              <a:t>El Cliente contacta con Movistar Seguros para solicitar alguna de las modificaciones indicadas en el cuadro</a:t>
            </a:r>
          </a:p>
          <a:p>
            <a:pPr marL="171450" lvl="0" indent="-171450">
              <a:buClrTx/>
              <a:buFont typeface="Arial" panose="020B0604020202020204" pitchFamily="34" charset="0"/>
              <a:buChar char="•"/>
              <a:defRPr/>
            </a:pPr>
            <a:endParaRPr lang="es-ES" sz="1100" dirty="0">
              <a:solidFill>
                <a:schemeClr val="tx1"/>
              </a:solidFill>
              <a:cs typeface="Arial" panose="020B0604020202020204" pitchFamily="34" charset="0"/>
            </a:endParaRPr>
          </a:p>
          <a:p>
            <a:pPr marL="171450" lvl="0" indent="-171450">
              <a:buClrTx/>
              <a:buFont typeface="Arial" panose="020B0604020202020204" pitchFamily="34" charset="0"/>
              <a:buChar char="•"/>
              <a:defRPr/>
            </a:pPr>
            <a:r>
              <a:rPr lang="es-ES" sz="1100" dirty="0">
                <a:solidFill>
                  <a:schemeClr val="tx1"/>
                </a:solidFill>
                <a:cs typeface="Arial" panose="020B0604020202020204" pitchFamily="34" charset="0"/>
              </a:rPr>
              <a:t>Tras la confirmación que el que llama es el tomador del seguro, las modificaciones se realizan en el Portal Gestor</a:t>
            </a:r>
          </a:p>
          <a:p>
            <a:pPr marL="171450" lvl="0" indent="-171450">
              <a:buClrTx/>
              <a:buFont typeface="Arial" panose="020B0604020202020204" pitchFamily="34" charset="0"/>
              <a:buChar char="•"/>
              <a:defRPr/>
            </a:pPr>
            <a:endParaRPr lang="es-ES" sz="1100" dirty="0">
              <a:solidFill>
                <a:schemeClr val="tx1"/>
              </a:solidFill>
              <a:cs typeface="Arial" panose="020B0604020202020204" pitchFamily="34" charset="0"/>
            </a:endParaRPr>
          </a:p>
          <a:p>
            <a:pPr marL="171450" lvl="0" indent="-171450">
              <a:buClrTx/>
              <a:buFont typeface="Arial" panose="020B0604020202020204" pitchFamily="34" charset="0"/>
              <a:buChar char="•"/>
              <a:defRPr/>
            </a:pPr>
            <a:r>
              <a:rPr lang="es-ES" sz="1100" dirty="0">
                <a:solidFill>
                  <a:schemeClr val="tx1"/>
                </a:solidFill>
                <a:cs typeface="Arial" panose="020B0604020202020204" pitchFamily="34" charset="0"/>
              </a:rPr>
              <a:t>Estos cambios, una vez registrados en los sistemas de Movistar Seguros a través del Portal Gestor, se comunicarán a Santalucía y al cliente se le enviará la póliza actualizada con las modificaciones solicitadas</a:t>
            </a:r>
          </a:p>
          <a:p>
            <a:pPr marL="171450" lvl="0" indent="-171450">
              <a:buClrTx/>
              <a:buFont typeface="Arial" panose="020B0604020202020204" pitchFamily="34" charset="0"/>
              <a:buChar char="•"/>
              <a:defRPr/>
            </a:pPr>
            <a:endParaRPr lang="es-ES" sz="1100" dirty="0">
              <a:solidFill>
                <a:schemeClr val="tx1"/>
              </a:solidFill>
              <a:cs typeface="Arial" panose="020B0604020202020204" pitchFamily="34" charset="0"/>
            </a:endParaRPr>
          </a:p>
        </p:txBody>
      </p:sp>
      <p:sp>
        <p:nvSpPr>
          <p:cNvPr id="24" name="12 Marcador de texto">
            <a:extLst>
              <a:ext uri="{FF2B5EF4-FFF2-40B4-BE49-F238E27FC236}">
                <a16:creationId xmlns:a16="http://schemas.microsoft.com/office/drawing/2014/main" id="{DD6909A2-304B-4CD5-B3BC-EF7479C26661}"/>
              </a:ext>
            </a:extLst>
          </p:cNvPr>
          <p:cNvSpPr txBox="1">
            <a:spLocks/>
          </p:cNvSpPr>
          <p:nvPr/>
        </p:nvSpPr>
        <p:spPr>
          <a:xfrm>
            <a:off x="163662" y="3783811"/>
            <a:ext cx="11605176" cy="656710"/>
          </a:xfrm>
          <a:prstGeom prst="rect">
            <a:avLst/>
          </a:prstGeom>
          <a:ln w="12700">
            <a:solidFill>
              <a:schemeClr val="tx1"/>
            </a:solidFill>
          </a:ln>
        </p:spPr>
        <p:txBody>
          <a:bodyPr vert="horz" lIns="91440" tIns="45720" rIns="91440" bIns="45720" rtlCol="0" anchor="ctr">
            <a:noAutofit/>
          </a:bodyPr>
          <a:lstStyle>
            <a:lvl1pPr marL="0" indent="0" algn="just" defTabSz="914400" rtl="0" eaLnBrk="1" latinLnBrk="0" hangingPunct="1">
              <a:spcBef>
                <a:spcPct val="20000"/>
              </a:spcBef>
              <a:buClr>
                <a:schemeClr val="tx1">
                  <a:lumMod val="75000"/>
                </a:schemeClr>
              </a:buClr>
              <a:buFont typeface="Arial" pitchFamily="34" charset="0"/>
              <a:buNone/>
              <a:defRPr lang="es-ES" sz="1000" kern="1200">
                <a:solidFill>
                  <a:schemeClr val="accent5"/>
                </a:solidFill>
                <a:latin typeface="Georgia"/>
                <a:ea typeface="+mn-ea"/>
                <a:cs typeface="Georgia"/>
              </a:defRPr>
            </a:lvl1pPr>
            <a:lvl2pPr marL="536575" indent="-168275" algn="just" defTabSz="914400" rtl="0" eaLnBrk="1" latinLnBrk="0" hangingPunct="1">
              <a:spcBef>
                <a:spcPct val="20000"/>
              </a:spcBef>
              <a:buFont typeface="Arial" pitchFamily="34" charset="0"/>
              <a:buNone/>
              <a:tabLst/>
              <a:defRPr lang="es-ES" sz="1200" kern="1200">
                <a:solidFill>
                  <a:schemeClr val="tx1"/>
                </a:solidFill>
                <a:latin typeface="Arial"/>
                <a:ea typeface="+mn-ea"/>
                <a:cs typeface="Arial"/>
              </a:defRPr>
            </a:lvl2pPr>
            <a:lvl3pPr marL="893763" indent="-158750" algn="just" defTabSz="914400" rtl="0" eaLnBrk="1" latinLnBrk="0" hangingPunct="1">
              <a:spcBef>
                <a:spcPct val="20000"/>
              </a:spcBef>
              <a:buFont typeface="Arial" pitchFamily="34" charset="0"/>
              <a:buNone/>
              <a:defRPr lang="es-ES" sz="1200" kern="1200">
                <a:solidFill>
                  <a:schemeClr val="tx1"/>
                </a:solidFill>
                <a:latin typeface="Arial"/>
                <a:ea typeface="+mn-ea"/>
                <a:cs typeface="Arial"/>
              </a:defRPr>
            </a:lvl3pPr>
            <a:lvl4pPr marL="1252538" indent="-149225" algn="just" defTabSz="914400" rtl="0" eaLnBrk="1" latinLnBrk="0" hangingPunct="1">
              <a:spcBef>
                <a:spcPct val="20000"/>
              </a:spcBef>
              <a:buFont typeface="Arial" pitchFamily="34" charset="0"/>
              <a:buNone/>
              <a:defRPr lang="es-ES" sz="1200" kern="1200">
                <a:solidFill>
                  <a:schemeClr val="tx1"/>
                </a:solidFill>
                <a:latin typeface="Arial"/>
                <a:ea typeface="+mn-ea"/>
                <a:cs typeface="Arial"/>
              </a:defRPr>
            </a:lvl4pPr>
            <a:lvl5pPr marL="1609725" indent="-149225" algn="just" defTabSz="914400" rtl="0" eaLnBrk="1" latinLnBrk="0" hangingPunct="1">
              <a:spcBef>
                <a:spcPct val="20000"/>
              </a:spcBef>
              <a:buFont typeface="Arial" pitchFamily="34" charset="0"/>
              <a:buNone/>
              <a:defRPr lang="es-ES" sz="12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s-ES" sz="1400" i="1" baseline="30000" dirty="0">
                <a:solidFill>
                  <a:schemeClr val="tx1"/>
                </a:solidFill>
                <a:latin typeface="+mn-lt"/>
                <a:ea typeface="Calibri" panose="020F0502020204030204" pitchFamily="34" charset="0"/>
                <a:cs typeface="Times New Roman" panose="02020603050405020304" pitchFamily="18" charset="0"/>
              </a:rPr>
              <a:t>(*) El domicilio de correspondencia se registrará en Movistar Seguros al no existir inicialmente campo habilitado en la contratación. Se debe informar del alta de dicho tipo de domicilio  hasta que se incorpore a la captura de los datos y su envío a través del servicio de contratación.</a:t>
            </a:r>
            <a:endParaRPr lang="es-ES" sz="1400" dirty="0">
              <a:solidFill>
                <a:schemeClr val="tx1"/>
              </a:solidFill>
              <a:latin typeface="+mn-lt"/>
              <a:ea typeface="Calibri" panose="020F0502020204030204" pitchFamily="34" charset="0"/>
              <a:cs typeface="Times New Roman" panose="02020603050405020304" pitchFamily="18" charset="0"/>
            </a:endParaRPr>
          </a:p>
        </p:txBody>
      </p:sp>
      <p:graphicFrame>
        <p:nvGraphicFramePr>
          <p:cNvPr id="25" name="Tabla 24">
            <a:extLst>
              <a:ext uri="{FF2B5EF4-FFF2-40B4-BE49-F238E27FC236}">
                <a16:creationId xmlns:a16="http://schemas.microsoft.com/office/drawing/2014/main" id="{2A0F0FED-E2D6-4354-8074-F5032AEC32E6}"/>
              </a:ext>
            </a:extLst>
          </p:cNvPr>
          <p:cNvGraphicFramePr>
            <a:graphicFrameLocks noGrp="1"/>
          </p:cNvGraphicFramePr>
          <p:nvPr/>
        </p:nvGraphicFramePr>
        <p:xfrm>
          <a:off x="177613" y="988913"/>
          <a:ext cx="11605176" cy="2719710"/>
        </p:xfrm>
        <a:graphic>
          <a:graphicData uri="http://schemas.openxmlformats.org/drawingml/2006/table">
            <a:tbl>
              <a:tblPr/>
              <a:tblGrid>
                <a:gridCol w="3217437">
                  <a:extLst>
                    <a:ext uri="{9D8B030D-6E8A-4147-A177-3AD203B41FA5}">
                      <a16:colId xmlns:a16="http://schemas.microsoft.com/office/drawing/2014/main" val="592096367"/>
                    </a:ext>
                  </a:extLst>
                </a:gridCol>
                <a:gridCol w="3965417">
                  <a:extLst>
                    <a:ext uri="{9D8B030D-6E8A-4147-A177-3AD203B41FA5}">
                      <a16:colId xmlns:a16="http://schemas.microsoft.com/office/drawing/2014/main" val="1220912980"/>
                    </a:ext>
                  </a:extLst>
                </a:gridCol>
                <a:gridCol w="4422322">
                  <a:extLst>
                    <a:ext uri="{9D8B030D-6E8A-4147-A177-3AD203B41FA5}">
                      <a16:colId xmlns:a16="http://schemas.microsoft.com/office/drawing/2014/main" val="2897958960"/>
                    </a:ext>
                  </a:extLst>
                </a:gridCol>
              </a:tblGrid>
              <a:tr h="315951">
                <a:tc>
                  <a:txBody>
                    <a:bodyPr/>
                    <a:lstStyle/>
                    <a:p>
                      <a:pPr algn="ctr"/>
                      <a:r>
                        <a:rPr lang="es-ES_tradnl" sz="1200" b="1"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Descripción dato</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23E4F"/>
                    </a:solidFill>
                  </a:tcPr>
                </a:tc>
                <a:tc>
                  <a:txBody>
                    <a:bodyPr/>
                    <a:lstStyle/>
                    <a:p>
                      <a:pPr algn="ctr"/>
                      <a:r>
                        <a:rPr lang="es-ES_tradnl" sz="12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Modificación</a:t>
                      </a:r>
                      <a:endParaRPr lang="es-ES"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23E4F"/>
                    </a:solidFill>
                  </a:tcPr>
                </a:tc>
                <a:tc>
                  <a:txBody>
                    <a:bodyPr/>
                    <a:lstStyle/>
                    <a:p>
                      <a:pPr algn="ctr"/>
                      <a:r>
                        <a:rPr lang="es-ES_tradnl" sz="12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Desglose modificación</a:t>
                      </a:r>
                      <a:endParaRPr lang="es-ES"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23E4F"/>
                    </a:solidFill>
                  </a:tcPr>
                </a:tc>
                <a:extLst>
                  <a:ext uri="{0D108BD9-81ED-4DB2-BD59-A6C34878D82A}">
                    <a16:rowId xmlns:a16="http://schemas.microsoft.com/office/drawing/2014/main" val="3203087437"/>
                  </a:ext>
                </a:extLst>
              </a:tr>
              <a:tr h="272982">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Datos de Tomador</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Cambio Datos del Tomador</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Fecha de nacimiento, corrección de un apellido, el nombre…</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45571009"/>
                  </a:ext>
                </a:extLst>
              </a:tr>
              <a:tr h="272982">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Tipo de Vivienda</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Adosada o Pareada</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Entre vivienda unifamiliar y adosado o pareado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80250964"/>
                  </a:ext>
                </a:extLst>
              </a:tr>
              <a:tr h="209792">
                <a:tc rowSpan="3">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Datos Adicionales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rowSpan="3">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Persona</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 Física a Jurídica o viceversa</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7885764"/>
                  </a:ext>
                </a:extLst>
              </a:tr>
              <a:tr h="209792">
                <a:tc vMerge="1">
                  <a:txBody>
                    <a:bodyPr/>
                    <a:lstStyle/>
                    <a:p>
                      <a:endParaRPr lang="es-ES"/>
                    </a:p>
                  </a:txBody>
                  <a:tcPr/>
                </a:tc>
                <a:tc vMerge="1">
                  <a:txBody>
                    <a:bodyPr/>
                    <a:lstStyle/>
                    <a:p>
                      <a:endParaRPr lang="es-ES"/>
                    </a:p>
                  </a:txBody>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Datos de contacto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23715325"/>
                  </a:ext>
                </a:extLst>
              </a:tr>
              <a:tr h="209792">
                <a:tc vMerge="1">
                  <a:txBody>
                    <a:bodyPr/>
                    <a:lstStyle/>
                    <a:p>
                      <a:endParaRPr lang="es-ES"/>
                    </a:p>
                  </a:txBody>
                  <a:tcPr/>
                </a:tc>
                <a:tc vMerge="1">
                  <a:txBody>
                    <a:bodyPr/>
                    <a:lstStyle/>
                    <a:p>
                      <a:endParaRPr lang="es-ES"/>
                    </a:p>
                  </a:txBody>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Datos bancarios /cuenta de cobro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58376303"/>
                  </a:ext>
                </a:extLst>
              </a:tr>
              <a:tr h="409473">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Domicilio de Correspondencia</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Inclusión o modificación del domicilio registrado en Movistar Seguros (*)</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Todos los datos del domicilio (código postal, localidad, tipo de vía, nombre de la </a:t>
                      </a:r>
                      <a:r>
                        <a:rPr lang="es-ES" sz="1100" kern="12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via</a:t>
                      </a: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número, portal, piso….)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46227"/>
                  </a:ext>
                </a:extLst>
              </a:tr>
              <a:tr h="409473">
                <a:tc rowSpan="2">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Datos Préstamo hipotecario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Datos de banco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Datos del banco beneficiario de la cesión</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08508184"/>
                  </a:ext>
                </a:extLst>
              </a:tr>
              <a:tr h="409473">
                <a:tc vMerge="1">
                  <a:txBody>
                    <a:bodyPr/>
                    <a:lstStyle/>
                    <a:p>
                      <a:endParaRPr lang="es-E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Número de Préstamo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Datos del número del préstamo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47219040"/>
                  </a:ext>
                </a:extLst>
              </a:tr>
            </a:tbl>
          </a:graphicData>
        </a:graphic>
      </p:graphicFrame>
      <p:sp>
        <p:nvSpPr>
          <p:cNvPr id="15" name="Rectángulo 14">
            <a:extLst>
              <a:ext uri="{FF2B5EF4-FFF2-40B4-BE49-F238E27FC236}">
                <a16:creationId xmlns:a16="http://schemas.microsoft.com/office/drawing/2014/main" id="{00CF7427-ED86-4793-A0E6-683205AAA6EC}"/>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47387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DF88ED1-57D9-4614-A8F9-5DD1645BD5CD}"/>
              </a:ext>
            </a:extLst>
          </p:cNvPr>
          <p:cNvSpPr txBox="1"/>
          <p:nvPr/>
        </p:nvSpPr>
        <p:spPr>
          <a:xfrm>
            <a:off x="449932" y="373150"/>
            <a:ext cx="11628052" cy="6594113"/>
          </a:xfrm>
          <a:prstGeom prst="rect">
            <a:avLst/>
          </a:prstGeom>
          <a:noFill/>
        </p:spPr>
        <p:txBody>
          <a:bodyPr wrap="square" rtlCol="0">
            <a:spAutoFit/>
          </a:bodyPr>
          <a:lstStyle/>
          <a:p>
            <a:pPr algn="just"/>
            <a:endParaRPr lang="es-ES" sz="1400" dirty="0">
              <a:solidFill>
                <a:srgbClr val="002060"/>
              </a:solidFill>
              <a:cs typeface="Calibri" panose="020F0502020204030204" pitchFamily="34" charset="0"/>
            </a:endParaRPr>
          </a:p>
          <a:p>
            <a:pPr algn="just"/>
            <a:endParaRPr lang="es-ES" sz="1400" dirty="0">
              <a:solidFill>
                <a:srgbClr val="002060"/>
              </a:solidFill>
              <a:cs typeface="Calibri" panose="020F0502020204030204" pitchFamily="34" charset="0"/>
            </a:endParaRPr>
          </a:p>
          <a:p>
            <a:pPr marL="171450" indent="-171450" algn="just">
              <a:buFont typeface="Arial" panose="020B0604020202020204" pitchFamily="34" charset="0"/>
              <a:buChar char="•"/>
            </a:pPr>
            <a:r>
              <a:rPr lang="es-ES" sz="1400" b="1" dirty="0">
                <a:solidFill>
                  <a:srgbClr val="002060"/>
                </a:solidFill>
              </a:rPr>
              <a:t>Teléfono de contacto:</a:t>
            </a:r>
            <a:r>
              <a:rPr lang="es-ES" sz="1200" dirty="0">
                <a:solidFill>
                  <a:srgbClr val="0000CC"/>
                </a:solidFill>
                <a:cs typeface="Calibri" panose="020F0502020204030204" pitchFamily="34" charset="0"/>
              </a:rPr>
              <a:t> </a:t>
            </a:r>
            <a:r>
              <a:rPr lang="es-ES" sz="1200" dirty="0">
                <a:solidFill>
                  <a:srgbClr val="002060"/>
                </a:solidFill>
              </a:rPr>
              <a:t>Además de la fecha vencimiento o entrada en </a:t>
            </a:r>
            <a:r>
              <a:rPr lang="es-ES" sz="1200" dirty="0">
                <a:solidFill>
                  <a:prstClr val="black"/>
                </a:solidFill>
              </a:rPr>
              <a:t>vigor</a:t>
            </a:r>
            <a:r>
              <a:rPr lang="es-ES" sz="1200" dirty="0">
                <a:solidFill>
                  <a:srgbClr val="002060"/>
                </a:solidFill>
              </a:rPr>
              <a:t> de la póliza, </a:t>
            </a:r>
            <a:r>
              <a:rPr lang="es-ES" sz="1200" b="1" dirty="0">
                <a:solidFill>
                  <a:srgbClr val="002060"/>
                </a:solidFill>
              </a:rPr>
              <a:t>es necesario tener el teléfono de contacto</a:t>
            </a:r>
            <a:r>
              <a:rPr lang="es-ES" sz="1200" dirty="0">
                <a:solidFill>
                  <a:srgbClr val="002060"/>
                </a:solidFill>
              </a:rPr>
              <a:t>.</a:t>
            </a:r>
          </a:p>
          <a:p>
            <a:pPr marL="0" lvl="3"/>
            <a:endParaRPr lang="es-ES" sz="1200" dirty="0">
              <a:solidFill>
                <a:srgbClr val="002060"/>
              </a:solidFill>
            </a:endParaRPr>
          </a:p>
          <a:p>
            <a:pPr marL="457200" lvl="4"/>
            <a:r>
              <a:rPr lang="es-ES" sz="1200" dirty="0">
                <a:solidFill>
                  <a:srgbClr val="002060"/>
                </a:solidFill>
              </a:rPr>
              <a:t> </a:t>
            </a:r>
            <a:r>
              <a:rPr lang="es-ES" sz="1200" b="1" u="sng" dirty="0">
                <a:solidFill>
                  <a:srgbClr val="002060"/>
                </a:solidFill>
              </a:rPr>
              <a:t>Importante: </a:t>
            </a:r>
            <a:r>
              <a:rPr lang="es-ES" sz="1200" dirty="0">
                <a:solidFill>
                  <a:srgbClr val="002060"/>
                </a:solidFill>
              </a:rPr>
              <a:t>sugerirle sea </a:t>
            </a:r>
            <a:r>
              <a:rPr lang="es-ES" sz="1200" u="sng" dirty="0">
                <a:solidFill>
                  <a:srgbClr val="002060"/>
                </a:solidFill>
              </a:rPr>
              <a:t>el teléfono desde el que está llamando</a:t>
            </a:r>
            <a:r>
              <a:rPr lang="es-ES" sz="1200" dirty="0">
                <a:solidFill>
                  <a:srgbClr val="002060"/>
                </a:solidFill>
              </a:rPr>
              <a:t>, si no se facilita no se puede continuar con el proceso. Si no lo quiere facilitar nunca se introducirá un teléfono al azar  por temas de protección de datos.</a:t>
            </a:r>
          </a:p>
          <a:p>
            <a:pPr algn="just"/>
            <a:endParaRPr lang="es-ES" sz="1400" dirty="0">
              <a:solidFill>
                <a:srgbClr val="002060"/>
              </a:solidFill>
              <a:cs typeface="Calibri" panose="020F0502020204030204" pitchFamily="34" charset="0"/>
            </a:endParaRPr>
          </a:p>
          <a:p>
            <a:pPr algn="just"/>
            <a:endParaRPr lang="es-ES" sz="1400" dirty="0">
              <a:solidFill>
                <a:srgbClr val="002060"/>
              </a:solidFill>
              <a:cs typeface="Calibri" panose="020F0502020204030204" pitchFamily="34" charset="0"/>
            </a:endParaRPr>
          </a:p>
          <a:p>
            <a:pPr marL="285750" lvl="3" indent="-285750">
              <a:buFont typeface="Arial" panose="020B0604020202020204" pitchFamily="34" charset="0"/>
              <a:buChar char="•"/>
            </a:pPr>
            <a:r>
              <a:rPr lang="es-ES" sz="1400" b="1" dirty="0">
                <a:solidFill>
                  <a:srgbClr val="002060"/>
                </a:solidFill>
              </a:rPr>
              <a:t>Vivienda asegurable</a:t>
            </a:r>
            <a:r>
              <a:rPr lang="es-ES" sz="1200" dirty="0">
                <a:solidFill>
                  <a:srgbClr val="002060"/>
                </a:solidFill>
              </a:rPr>
              <a:t>: El cliente </a:t>
            </a:r>
            <a:r>
              <a:rPr lang="es-ES" sz="1200" b="1" u="sng" dirty="0">
                <a:solidFill>
                  <a:srgbClr val="002060"/>
                </a:solidFill>
              </a:rPr>
              <a:t>ha de confirmar que la vivienda no está incluida en ninguna de las excepciones</a:t>
            </a:r>
            <a:r>
              <a:rPr lang="es-ES" sz="1200" dirty="0">
                <a:solidFill>
                  <a:srgbClr val="002060"/>
                </a:solidFill>
              </a:rPr>
              <a:t> que se indican y que estarán recogidas en el portal gestor. Para ello debes seguir este procedimiento:</a:t>
            </a:r>
          </a:p>
          <a:p>
            <a:pPr marL="628650" lvl="1" indent="-171450">
              <a:spcBef>
                <a:spcPts val="500"/>
              </a:spcBef>
              <a:spcAft>
                <a:spcPts val="1000"/>
              </a:spcAft>
              <a:buFont typeface="Arial" panose="020B0604020202020204" pitchFamily="34" charset="0"/>
              <a:buChar char="•"/>
            </a:pPr>
            <a:r>
              <a:rPr lang="es-ES" sz="1200" b="1" dirty="0">
                <a:solidFill>
                  <a:srgbClr val="0000CC"/>
                </a:solidFill>
              </a:rPr>
              <a:t>Agente:</a:t>
            </a:r>
            <a:r>
              <a:rPr lang="es-ES" sz="1200" b="1" dirty="0">
                <a:solidFill>
                  <a:srgbClr val="002060"/>
                </a:solidFill>
              </a:rPr>
              <a:t>  </a:t>
            </a:r>
            <a:r>
              <a:rPr lang="es-ES" sz="1200" i="1" dirty="0">
                <a:solidFill>
                  <a:srgbClr val="002060"/>
                </a:solidFill>
              </a:rPr>
              <a:t>Para poder confirmar que tu vivienda es asegurable, a continuación, </a:t>
            </a:r>
            <a:r>
              <a:rPr lang="es-ES" sz="1200" b="1" i="1" u="sng" dirty="0">
                <a:solidFill>
                  <a:srgbClr val="002060"/>
                </a:solidFill>
              </a:rPr>
              <a:t>te voy a ir leyendo </a:t>
            </a:r>
            <a:r>
              <a:rPr lang="es-ES" sz="1200" i="1" dirty="0">
                <a:solidFill>
                  <a:srgbClr val="002060"/>
                </a:solidFill>
              </a:rPr>
              <a:t>una serie de circunstancias para que me indiques si la vivienda a asegurar incurre en alguno de ellas.. A medida que se le vayan leyendo cada una de las circunstancias, si el cliente indica:</a:t>
            </a:r>
          </a:p>
          <a:p>
            <a:pPr marL="1085850" lvl="2" indent="-171450">
              <a:spcBef>
                <a:spcPts val="500"/>
              </a:spcBef>
              <a:spcAft>
                <a:spcPts val="1000"/>
              </a:spcAft>
              <a:buFont typeface="Courier New" panose="02070309020205020404" pitchFamily="49" charset="0"/>
              <a:buChar char="o"/>
            </a:pPr>
            <a:r>
              <a:rPr lang="es-ES" sz="1200" b="1" dirty="0">
                <a:solidFill>
                  <a:srgbClr val="002060"/>
                </a:solidFill>
              </a:rPr>
              <a:t>La vivienda SI incurre</a:t>
            </a:r>
            <a:r>
              <a:rPr lang="es-ES" sz="1200" dirty="0">
                <a:solidFill>
                  <a:srgbClr val="002060"/>
                </a:solidFill>
              </a:rPr>
              <a:t>. Se informará al cliente que </a:t>
            </a:r>
            <a:r>
              <a:rPr lang="es-ES" sz="1200" dirty="0">
                <a:solidFill>
                  <a:srgbClr val="0000CC"/>
                </a:solidFill>
              </a:rPr>
              <a:t>Agente</a:t>
            </a:r>
            <a:r>
              <a:rPr lang="es-ES" sz="1200" dirty="0">
                <a:solidFill>
                  <a:srgbClr val="002060"/>
                </a:solidFill>
              </a:rPr>
              <a:t>:  </a:t>
            </a:r>
            <a:r>
              <a:rPr lang="es-ES" sz="1200" b="1" dirty="0">
                <a:solidFill>
                  <a:srgbClr val="002060"/>
                </a:solidFill>
              </a:rPr>
              <a:t>“</a:t>
            </a:r>
            <a:r>
              <a:rPr lang="es-ES" sz="1200" i="1" dirty="0">
                <a:solidFill>
                  <a:srgbClr val="002060"/>
                </a:solidFill>
              </a:rPr>
              <a:t>Al incurrir en (especificar cuál/es) no es posible la contratación del seguro” </a:t>
            </a:r>
            <a:r>
              <a:rPr lang="es-ES" sz="1200" dirty="0">
                <a:solidFill>
                  <a:srgbClr val="002060"/>
                </a:solidFill>
              </a:rPr>
              <a:t>y se pulsará: </a:t>
            </a:r>
          </a:p>
          <a:p>
            <a:pPr marL="1543050" lvl="3" indent="-171450">
              <a:spcBef>
                <a:spcPts val="500"/>
              </a:spcBef>
              <a:spcAft>
                <a:spcPts val="1000"/>
              </a:spcAft>
              <a:buFont typeface="Courier New" panose="02070309020205020404" pitchFamily="49" charset="0"/>
              <a:buChar char="o"/>
            </a:pPr>
            <a:r>
              <a:rPr lang="es-ES" sz="1200" b="1" dirty="0">
                <a:solidFill>
                  <a:srgbClr val="002060"/>
                </a:solidFill>
              </a:rPr>
              <a:t>TELEFÓNICA SEGUROS CON SANTALUCIA: Botón SI  + </a:t>
            </a:r>
            <a:r>
              <a:rPr lang="es-ES" sz="1200" dirty="0">
                <a:solidFill>
                  <a:srgbClr val="002060"/>
                </a:solidFill>
              </a:rPr>
              <a:t>Despedida </a:t>
            </a:r>
          </a:p>
          <a:p>
            <a:pPr marL="1543050" lvl="3" indent="-171450">
              <a:spcBef>
                <a:spcPts val="500"/>
              </a:spcBef>
              <a:spcAft>
                <a:spcPts val="1000"/>
              </a:spcAft>
              <a:buFont typeface="Courier New" panose="02070309020205020404" pitchFamily="49" charset="0"/>
              <a:buChar char="o"/>
            </a:pPr>
            <a:r>
              <a:rPr lang="es-ES" sz="1200" b="1" dirty="0">
                <a:solidFill>
                  <a:srgbClr val="002060"/>
                </a:solidFill>
              </a:rPr>
              <a:t>TELEFÓNICA  SEGUROS</a:t>
            </a:r>
            <a:r>
              <a:rPr lang="es-ES" sz="1200" dirty="0">
                <a:solidFill>
                  <a:srgbClr val="002060"/>
                </a:solidFill>
              </a:rPr>
              <a:t>: solo Despedida </a:t>
            </a:r>
          </a:p>
          <a:p>
            <a:pPr marL="1543050" lvl="3" indent="-171450">
              <a:spcBef>
                <a:spcPts val="500"/>
              </a:spcBef>
              <a:spcAft>
                <a:spcPts val="1000"/>
              </a:spcAft>
              <a:buFont typeface="Courier New" panose="02070309020205020404" pitchFamily="49" charset="0"/>
              <a:buChar char="o"/>
            </a:pPr>
            <a:endParaRPr lang="es-ES" sz="1200" dirty="0">
              <a:solidFill>
                <a:srgbClr val="002060"/>
              </a:solidFill>
            </a:endParaRPr>
          </a:p>
          <a:p>
            <a:pPr marL="1085850" lvl="2" indent="-171450">
              <a:spcBef>
                <a:spcPts val="500"/>
              </a:spcBef>
              <a:spcAft>
                <a:spcPts val="1000"/>
              </a:spcAft>
              <a:buFont typeface="Courier New" panose="02070309020205020404" pitchFamily="49" charset="0"/>
              <a:buChar char="o"/>
            </a:pPr>
            <a:r>
              <a:rPr lang="es-ES" sz="1200" b="1" dirty="0">
                <a:solidFill>
                  <a:srgbClr val="002060"/>
                </a:solidFill>
              </a:rPr>
              <a:t>La vivienda NO incurre en ninguna de ellas</a:t>
            </a:r>
            <a:r>
              <a:rPr lang="es-ES" sz="1200" dirty="0">
                <a:solidFill>
                  <a:srgbClr val="002060"/>
                </a:solidFill>
              </a:rPr>
              <a:t>, Agente </a:t>
            </a:r>
            <a:r>
              <a:rPr lang="es-ES" sz="1200" b="1" i="1" dirty="0">
                <a:solidFill>
                  <a:srgbClr val="002060"/>
                </a:solidFill>
              </a:rPr>
              <a:t>“Al no incurrir en ninguna de las circunstancias enumeradas continuamos con el proceso de contratación del seguro”. </a:t>
            </a:r>
            <a:r>
              <a:rPr lang="es-ES" sz="1200" dirty="0">
                <a:solidFill>
                  <a:srgbClr val="002060"/>
                </a:solidFill>
              </a:rPr>
              <a:t>Se </a:t>
            </a:r>
            <a:r>
              <a:rPr lang="es-ES" sz="1200" b="1" dirty="0">
                <a:solidFill>
                  <a:srgbClr val="002060"/>
                </a:solidFill>
              </a:rPr>
              <a:t>pulsará</a:t>
            </a:r>
            <a:r>
              <a:rPr lang="es-ES" sz="1200" dirty="0">
                <a:solidFill>
                  <a:srgbClr val="002060"/>
                </a:solidFill>
              </a:rPr>
              <a:t> sobre el botón </a:t>
            </a:r>
            <a:r>
              <a:rPr lang="es-ES" sz="1200" b="1" dirty="0">
                <a:solidFill>
                  <a:srgbClr val="002060"/>
                </a:solidFill>
              </a:rPr>
              <a:t>NO </a:t>
            </a:r>
            <a:r>
              <a:rPr lang="es-ES" sz="1200" dirty="0">
                <a:solidFill>
                  <a:srgbClr val="002060"/>
                </a:solidFill>
              </a:rPr>
              <a:t>y se continuará con el proceso</a:t>
            </a:r>
            <a:r>
              <a:rPr lang="es-ES" sz="1400" dirty="0">
                <a:solidFill>
                  <a:srgbClr val="002060"/>
                </a:solidFill>
              </a:rPr>
              <a:t>.</a:t>
            </a:r>
          </a:p>
          <a:p>
            <a:pPr marL="1543050" lvl="3" indent="-171450">
              <a:spcBef>
                <a:spcPts val="500"/>
              </a:spcBef>
              <a:spcAft>
                <a:spcPts val="1000"/>
              </a:spcAft>
              <a:buFont typeface="Courier New" panose="02070309020205020404" pitchFamily="49" charset="0"/>
              <a:buChar char="o"/>
            </a:pPr>
            <a:r>
              <a:rPr lang="es-ES" sz="1200" b="1" dirty="0">
                <a:solidFill>
                  <a:srgbClr val="002060"/>
                </a:solidFill>
              </a:rPr>
              <a:t>TELEFÓNICA SEGUROS CON SANTALUCÍA: Botón NO  + continuar el proceso</a:t>
            </a:r>
            <a:endParaRPr lang="es-ES" sz="1200" dirty="0">
              <a:solidFill>
                <a:srgbClr val="002060"/>
              </a:solidFill>
            </a:endParaRPr>
          </a:p>
          <a:p>
            <a:pPr marL="1543050" lvl="3" indent="-171450">
              <a:spcBef>
                <a:spcPts val="500"/>
              </a:spcBef>
              <a:spcAft>
                <a:spcPts val="1000"/>
              </a:spcAft>
              <a:buFont typeface="Courier New" panose="02070309020205020404" pitchFamily="49" charset="0"/>
              <a:buChar char="o"/>
            </a:pPr>
            <a:r>
              <a:rPr lang="es-ES" sz="1200" b="1" dirty="0">
                <a:solidFill>
                  <a:srgbClr val="002060"/>
                </a:solidFill>
              </a:rPr>
              <a:t>TELEFÓNICA  SEGUROS</a:t>
            </a:r>
            <a:r>
              <a:rPr lang="es-ES" sz="1200" dirty="0">
                <a:solidFill>
                  <a:srgbClr val="002060"/>
                </a:solidFill>
              </a:rPr>
              <a:t>: pulsar botón </a:t>
            </a:r>
            <a:r>
              <a:rPr lang="es-ES" sz="1200" b="1" dirty="0">
                <a:solidFill>
                  <a:srgbClr val="002060"/>
                </a:solidFill>
              </a:rPr>
              <a:t>de confirmar y continuar proceso </a:t>
            </a:r>
          </a:p>
          <a:p>
            <a:pPr lvl="1">
              <a:spcBef>
                <a:spcPts val="500"/>
              </a:spcBef>
              <a:spcAft>
                <a:spcPts val="1000"/>
              </a:spcAft>
            </a:pPr>
            <a:endParaRPr lang="es-ES" sz="1400" dirty="0">
              <a:solidFill>
                <a:srgbClr val="002060"/>
              </a:solidFill>
            </a:endParaRPr>
          </a:p>
          <a:p>
            <a:pPr lvl="1"/>
            <a:endParaRPr lang="es-ES" sz="1200" dirty="0">
              <a:solidFill>
                <a:srgbClr val="002060"/>
              </a:solidFill>
              <a:cs typeface="Calibri" panose="020F0502020204030204" pitchFamily="34" charset="0"/>
            </a:endParaRPr>
          </a:p>
          <a:p>
            <a:pPr lvl="1"/>
            <a:endParaRPr lang="es-ES" sz="1200" dirty="0">
              <a:solidFill>
                <a:srgbClr val="0000CC"/>
              </a:solidFill>
              <a:cs typeface="Calibri" panose="020F0502020204030204" pitchFamily="34" charset="0"/>
            </a:endParaRPr>
          </a:p>
          <a:p>
            <a:pPr algn="just"/>
            <a:endParaRPr lang="es-ES" dirty="0"/>
          </a:p>
        </p:txBody>
      </p:sp>
      <p:pic>
        <p:nvPicPr>
          <p:cNvPr id="12" name="Picture 6" descr="Resultado de imagen de ir a inicio">
            <a:hlinkClick r:id="rId2" action="ppaction://hlinksldjump"/>
            <a:extLst>
              <a:ext uri="{FF2B5EF4-FFF2-40B4-BE49-F238E27FC236}">
                <a16:creationId xmlns:a16="http://schemas.microsoft.com/office/drawing/2014/main" id="{55BF64E9-3CE3-42A4-AC62-C7F15CFD2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5675" y="110168"/>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esquinas redondeadas 13">
            <a:extLst>
              <a:ext uri="{FF2B5EF4-FFF2-40B4-BE49-F238E27FC236}">
                <a16:creationId xmlns:a16="http://schemas.microsoft.com/office/drawing/2014/main" id="{A1AF1201-77E1-4F14-9910-C2056D9C6BC0}"/>
              </a:ext>
            </a:extLst>
          </p:cNvPr>
          <p:cNvSpPr/>
          <p:nvPr/>
        </p:nvSpPr>
        <p:spPr>
          <a:xfrm>
            <a:off x="375993" y="110168"/>
            <a:ext cx="11376430"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1.2 ELABORACION PRESPUESTO / cesión derechos vivienda hipotecada/ contratación y envío de póliza </a:t>
            </a:r>
          </a:p>
          <a:p>
            <a:endParaRPr lang="es-ES" b="1" dirty="0">
              <a:solidFill>
                <a:schemeClr val="bg1"/>
              </a:solidFill>
            </a:endParaRPr>
          </a:p>
        </p:txBody>
      </p:sp>
      <p:pic>
        <p:nvPicPr>
          <p:cNvPr id="8" name="Gráfico 7" descr="Lupa">
            <a:extLst>
              <a:ext uri="{FF2B5EF4-FFF2-40B4-BE49-F238E27FC236}">
                <a16:creationId xmlns:a16="http://schemas.microsoft.com/office/drawing/2014/main" id="{9848EBC4-E15E-40F0-BD6B-2E8523596F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3186" y="5136511"/>
            <a:ext cx="217170" cy="217170"/>
          </a:xfrm>
          <a:prstGeom prst="rect">
            <a:avLst/>
          </a:prstGeom>
        </p:spPr>
      </p:pic>
      <p:pic>
        <p:nvPicPr>
          <p:cNvPr id="9" name="Gráfico 8" descr="Lupa">
            <a:extLst>
              <a:ext uri="{FF2B5EF4-FFF2-40B4-BE49-F238E27FC236}">
                <a16:creationId xmlns:a16="http://schemas.microsoft.com/office/drawing/2014/main" id="{25D8A643-B559-40AD-8D7D-B943ECEF91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71471" y="5485172"/>
            <a:ext cx="217170" cy="217170"/>
          </a:xfrm>
          <a:prstGeom prst="rect">
            <a:avLst/>
          </a:prstGeom>
        </p:spPr>
      </p:pic>
      <p:pic>
        <p:nvPicPr>
          <p:cNvPr id="11" name="Gráfico 10" descr="Lupa">
            <a:extLst>
              <a:ext uri="{FF2B5EF4-FFF2-40B4-BE49-F238E27FC236}">
                <a16:creationId xmlns:a16="http://schemas.microsoft.com/office/drawing/2014/main" id="{49A54B0C-5C18-4802-BBC7-524C255DE6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3186" y="3408791"/>
            <a:ext cx="217170" cy="217170"/>
          </a:xfrm>
          <a:prstGeom prst="rect">
            <a:avLst/>
          </a:prstGeom>
        </p:spPr>
      </p:pic>
      <p:pic>
        <p:nvPicPr>
          <p:cNvPr id="13" name="Gráfico 12" descr="Lupa">
            <a:extLst>
              <a:ext uri="{FF2B5EF4-FFF2-40B4-BE49-F238E27FC236}">
                <a16:creationId xmlns:a16="http://schemas.microsoft.com/office/drawing/2014/main" id="{2C1C4BBA-11F5-483C-8868-C1B0E564EC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3186" y="3824603"/>
            <a:ext cx="217170" cy="217170"/>
          </a:xfrm>
          <a:prstGeom prst="rect">
            <a:avLst/>
          </a:prstGeom>
        </p:spPr>
      </p:pic>
      <p:pic>
        <p:nvPicPr>
          <p:cNvPr id="5" name="Imagen 4">
            <a:extLst>
              <a:ext uri="{FF2B5EF4-FFF2-40B4-BE49-F238E27FC236}">
                <a16:creationId xmlns:a16="http://schemas.microsoft.com/office/drawing/2014/main" id="{34EE52C0-ECA1-4DDE-B022-710D27C6BE4F}"/>
              </a:ext>
            </a:extLst>
          </p:cNvPr>
          <p:cNvPicPr>
            <a:picLocks noChangeAspect="1"/>
          </p:cNvPicPr>
          <p:nvPr/>
        </p:nvPicPr>
        <p:blipFill>
          <a:blip r:embed="rId6"/>
          <a:stretch>
            <a:fillRect/>
          </a:stretch>
        </p:blipFill>
        <p:spPr>
          <a:xfrm>
            <a:off x="7326788" y="5148324"/>
            <a:ext cx="1035332" cy="890867"/>
          </a:xfrm>
          <a:prstGeom prst="rect">
            <a:avLst/>
          </a:prstGeom>
        </p:spPr>
      </p:pic>
      <p:pic>
        <p:nvPicPr>
          <p:cNvPr id="16" name="Imagen 15">
            <a:extLst>
              <a:ext uri="{FF2B5EF4-FFF2-40B4-BE49-F238E27FC236}">
                <a16:creationId xmlns:a16="http://schemas.microsoft.com/office/drawing/2014/main" id="{85033E50-2939-4767-8EFF-FFF86A5D21B0}"/>
              </a:ext>
            </a:extLst>
          </p:cNvPr>
          <p:cNvPicPr/>
          <p:nvPr/>
        </p:nvPicPr>
        <p:blipFill rotWithShape="1">
          <a:blip r:embed="rId7">
            <a:extLst>
              <a:ext uri="{28A0092B-C50C-407E-A947-70E740481C1C}">
                <a14:useLocalDpi xmlns:a14="http://schemas.microsoft.com/office/drawing/2010/main" val="0"/>
              </a:ext>
            </a:extLst>
          </a:blip>
          <a:srcRect l="15086" t="11740" r="15650" b="11012"/>
          <a:stretch/>
        </p:blipFill>
        <p:spPr>
          <a:xfrm>
            <a:off x="6335955" y="3415062"/>
            <a:ext cx="1187589" cy="890867"/>
          </a:xfrm>
          <a:prstGeom prst="rect">
            <a:avLst/>
          </a:prstGeom>
        </p:spPr>
      </p:pic>
      <p:pic>
        <p:nvPicPr>
          <p:cNvPr id="7" name="Gráfico 6" descr="Libro abierto">
            <a:extLst>
              <a:ext uri="{FF2B5EF4-FFF2-40B4-BE49-F238E27FC236}">
                <a16:creationId xmlns:a16="http://schemas.microsoft.com/office/drawing/2014/main" id="{A8A7BA86-C8D5-479B-B207-3E858382D6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4212" y="2434392"/>
            <a:ext cx="305224" cy="305224"/>
          </a:xfrm>
          <a:prstGeom prst="rect">
            <a:avLst/>
          </a:prstGeom>
        </p:spPr>
      </p:pic>
      <p:sp>
        <p:nvSpPr>
          <p:cNvPr id="15" name="Botón de acción: ir hacia delante o siguiente 14">
            <a:hlinkClick r:id="" action="ppaction://hlinkshowjump?jump=nextslide" highlightClick="1"/>
            <a:extLst>
              <a:ext uri="{FF2B5EF4-FFF2-40B4-BE49-F238E27FC236}">
                <a16:creationId xmlns:a16="http://schemas.microsoft.com/office/drawing/2014/main" id="{412C2122-AD73-4B71-85E3-0C1B1F4E9EAA}"/>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Botón de acción: ir hacia atrás o anterior 17">
            <a:hlinkClick r:id="" action="ppaction://hlinkshowjump?jump=previousslide" highlightClick="1"/>
            <a:extLst>
              <a:ext uri="{FF2B5EF4-FFF2-40B4-BE49-F238E27FC236}">
                <a16:creationId xmlns:a16="http://schemas.microsoft.com/office/drawing/2014/main" id="{6E80ADBC-F766-4B3B-9D70-8A247814BDFF}"/>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25974704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507D4629-C362-41A3-A8DD-B59D10B0AE5E}"/>
              </a:ext>
            </a:extLst>
          </p:cNvPr>
          <p:cNvSpPr/>
          <p:nvPr/>
        </p:nvSpPr>
        <p:spPr>
          <a:xfrm>
            <a:off x="1533899" y="49738"/>
            <a:ext cx="7641720" cy="48163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dirty="0">
                <a:solidFill>
                  <a:prstClr val="white"/>
                </a:solidFill>
              </a:rPr>
              <a:t>Seguro de Hogar Consulta – Impagos Recibos</a:t>
            </a:r>
          </a:p>
        </p:txBody>
      </p:sp>
      <p:sp>
        <p:nvSpPr>
          <p:cNvPr id="4" name="Rectangle 2">
            <a:extLst>
              <a:ext uri="{FF2B5EF4-FFF2-40B4-BE49-F238E27FC236}">
                <a16:creationId xmlns:a16="http://schemas.microsoft.com/office/drawing/2014/main" id="{DEB14AA0-43A4-4D92-8EB6-031E78E14E2D}"/>
              </a:ext>
            </a:extLst>
          </p:cNvPr>
          <p:cNvSpPr>
            <a:spLocks noChangeArrowheads="1"/>
          </p:cNvSpPr>
          <p:nvPr/>
        </p:nvSpPr>
        <p:spPr bwMode="auto">
          <a:xfrm>
            <a:off x="9395927" y="43667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7" name="Imagen 16">
            <a:extLst>
              <a:ext uri="{FF2B5EF4-FFF2-40B4-BE49-F238E27FC236}">
                <a16:creationId xmlns:a16="http://schemas.microsoft.com/office/drawing/2014/main" id="{FD5E8E95-946F-4271-A46B-6B3B62956686}"/>
              </a:ext>
            </a:extLst>
          </p:cNvPr>
          <p:cNvPicPr>
            <a:picLocks noChangeAspect="1"/>
          </p:cNvPicPr>
          <p:nvPr/>
        </p:nvPicPr>
        <p:blipFill>
          <a:blip r:embed="rId2"/>
          <a:stretch>
            <a:fillRect/>
          </a:stretch>
        </p:blipFill>
        <p:spPr>
          <a:xfrm>
            <a:off x="136407" y="0"/>
            <a:ext cx="1054469" cy="382357"/>
          </a:xfrm>
          <a:prstGeom prst="rect">
            <a:avLst/>
          </a:prstGeom>
        </p:spPr>
      </p:pic>
      <p:pic>
        <p:nvPicPr>
          <p:cNvPr id="19" name="0 Imagen">
            <a:hlinkClick r:id="rId3" action="ppaction://hlinksldjump"/>
            <a:extLst>
              <a:ext uri="{FF2B5EF4-FFF2-40B4-BE49-F238E27FC236}">
                <a16:creationId xmlns:a16="http://schemas.microsoft.com/office/drawing/2014/main" id="{32FAF759-BDE9-45C8-BB83-F15BA43F55D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sp>
        <p:nvSpPr>
          <p:cNvPr id="20" name="Rectángulo 19">
            <a:extLst>
              <a:ext uri="{FF2B5EF4-FFF2-40B4-BE49-F238E27FC236}">
                <a16:creationId xmlns:a16="http://schemas.microsoft.com/office/drawing/2014/main" id="{A959A3CD-6350-41EC-B23B-7062FC2967DE}"/>
              </a:ext>
            </a:extLst>
          </p:cNvPr>
          <p:cNvSpPr/>
          <p:nvPr/>
        </p:nvSpPr>
        <p:spPr>
          <a:xfrm>
            <a:off x="8591138" y="228749"/>
            <a:ext cx="450764" cy="246221"/>
          </a:xfrm>
          <a:prstGeom prst="rect">
            <a:avLst/>
          </a:prstGeom>
        </p:spPr>
        <p:txBody>
          <a:bodyPr wrap="none">
            <a:spAutoFit/>
          </a:bodyPr>
          <a:lstStyle/>
          <a:p>
            <a:r>
              <a:rPr lang="es-ES" sz="1000" b="1" dirty="0">
                <a:solidFill>
                  <a:schemeClr val="bg1"/>
                </a:solidFill>
              </a:rPr>
              <a:t>(5/5)</a:t>
            </a:r>
            <a:endParaRPr lang="es-ES" sz="1000" dirty="0"/>
          </a:p>
        </p:txBody>
      </p:sp>
      <p:pic>
        <p:nvPicPr>
          <p:cNvPr id="21" name="Imagen 20" descr="Imagen que contiene Texto&#10;&#10;Descripción generada automáticamente">
            <a:extLst>
              <a:ext uri="{FF2B5EF4-FFF2-40B4-BE49-F238E27FC236}">
                <a16:creationId xmlns:a16="http://schemas.microsoft.com/office/drawing/2014/main" id="{FF85F967-ED71-47F9-A6DA-313BF56B5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320" y="67452"/>
            <a:ext cx="1263335" cy="407037"/>
          </a:xfrm>
          <a:prstGeom prst="rect">
            <a:avLst/>
          </a:prstGeom>
          <a:solidFill>
            <a:schemeClr val="bg1"/>
          </a:solidFill>
        </p:spPr>
      </p:pic>
      <p:pic>
        <p:nvPicPr>
          <p:cNvPr id="23" name="Picture 6" descr="Resultado de imagen de ir a inicio">
            <a:hlinkClick r:id="rId6" action="ppaction://hlinksldjump"/>
            <a:extLst>
              <a:ext uri="{FF2B5EF4-FFF2-40B4-BE49-F238E27FC236}">
                <a16:creationId xmlns:a16="http://schemas.microsoft.com/office/drawing/2014/main" id="{8DD26C0C-8988-4BF3-A0A0-92E2212F21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a:extLst>
              <a:ext uri="{FF2B5EF4-FFF2-40B4-BE49-F238E27FC236}">
                <a16:creationId xmlns:a16="http://schemas.microsoft.com/office/drawing/2014/main" id="{00CF7427-ED86-4793-A0E6-683205AAA6EC}"/>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Rectángulo: esquinas redondeadas 25">
            <a:extLst>
              <a:ext uri="{FF2B5EF4-FFF2-40B4-BE49-F238E27FC236}">
                <a16:creationId xmlns:a16="http://schemas.microsoft.com/office/drawing/2014/main" id="{336E8990-68E8-4657-8B91-D33BEB2F8A3A}"/>
              </a:ext>
            </a:extLst>
          </p:cNvPr>
          <p:cNvSpPr/>
          <p:nvPr/>
        </p:nvSpPr>
        <p:spPr>
          <a:xfrm>
            <a:off x="149711" y="561364"/>
            <a:ext cx="11633078" cy="38235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solidFill>
                <a:effectLst/>
                <a:uLnTx/>
                <a:uFillTx/>
                <a:latin typeface="Calibri" panose="020F0502020204030204"/>
                <a:ea typeface="+mn-ea"/>
                <a:cs typeface="+mn-cs"/>
              </a:rPr>
              <a:t>Consultas – Impagos recibos</a:t>
            </a:r>
          </a:p>
        </p:txBody>
      </p:sp>
      <p:sp>
        <p:nvSpPr>
          <p:cNvPr id="27" name="Rectángulo: esquinas redondeadas 26">
            <a:extLst>
              <a:ext uri="{FF2B5EF4-FFF2-40B4-BE49-F238E27FC236}">
                <a16:creationId xmlns:a16="http://schemas.microsoft.com/office/drawing/2014/main" id="{1701E5BD-60F8-4A65-91C4-252BC4EA6FCA}"/>
              </a:ext>
            </a:extLst>
          </p:cNvPr>
          <p:cNvSpPr/>
          <p:nvPr/>
        </p:nvSpPr>
        <p:spPr>
          <a:xfrm>
            <a:off x="265355" y="1166006"/>
            <a:ext cx="11401789" cy="546324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dirty="0">
                <a:ln>
                  <a:noFill/>
                </a:ln>
                <a:solidFill>
                  <a:schemeClr val="tx1"/>
                </a:solidFill>
                <a:effectLst/>
                <a:uLnTx/>
                <a:uFillTx/>
                <a:ea typeface="+mn-ea"/>
                <a:cs typeface="+mn-cs"/>
              </a:rPr>
              <a:t>Operativa: </a:t>
            </a:r>
          </a:p>
          <a:p>
            <a:r>
              <a:rPr lang="es-ES" sz="1100" dirty="0">
                <a:solidFill>
                  <a:schemeClr val="tx1"/>
                </a:solidFill>
                <a:ea typeface="Calibri" panose="020F0502020204030204" pitchFamily="34" charset="0"/>
              </a:rPr>
              <a:t>Cuando un cliente con seguro de hogar de Telefónica Seguros con Santalucia llama al Call Center de Movistar Seguros para temas relativos al cobro/impago de recibos, el proceso será: </a:t>
            </a:r>
          </a:p>
          <a:p>
            <a:r>
              <a:rPr lang="es-ES" sz="1100" dirty="0">
                <a:solidFill>
                  <a:schemeClr val="tx1"/>
                </a:solidFill>
                <a:ea typeface="Calibri" panose="020F0502020204030204" pitchFamily="34" charset="0"/>
              </a:rPr>
              <a:t> </a:t>
            </a:r>
          </a:p>
          <a:p>
            <a:pPr marL="342900" lvl="0" indent="-342900">
              <a:buFont typeface="Symbol" panose="05050102010706020507" pitchFamily="18" charset="2"/>
              <a:buChar char=""/>
            </a:pPr>
            <a:r>
              <a:rPr lang="es-ES" sz="1100" dirty="0">
                <a:solidFill>
                  <a:schemeClr val="tx1"/>
                </a:solidFill>
                <a:ea typeface="Times New Roman" panose="02020603050405020304" pitchFamily="18" charset="0"/>
              </a:rPr>
              <a:t>Si llama para realizar cualquier </a:t>
            </a:r>
            <a:r>
              <a:rPr lang="es-ES" sz="1100" b="1" dirty="0">
                <a:solidFill>
                  <a:schemeClr val="tx1"/>
                </a:solidFill>
                <a:ea typeface="Times New Roman" panose="02020603050405020304" pitchFamily="18" charset="0"/>
              </a:rPr>
              <a:t>consulta, </a:t>
            </a:r>
            <a:r>
              <a:rPr lang="es-ES" sz="1100" dirty="0">
                <a:solidFill>
                  <a:schemeClr val="tx1"/>
                </a:solidFill>
                <a:ea typeface="Times New Roman" panose="02020603050405020304" pitchFamily="18" charset="0"/>
              </a:rPr>
              <a:t>el agente comprobará si con la información disponible en el portal gestor se puede dar respuesta al cliente, y:</a:t>
            </a:r>
          </a:p>
          <a:p>
            <a:pPr marL="628650" lvl="1" indent="-171450">
              <a:buFont typeface="Courier New" panose="02070309020205020404" pitchFamily="49" charset="0"/>
              <a:buChar char="o"/>
            </a:pPr>
            <a:r>
              <a:rPr lang="es-ES" sz="1100" dirty="0">
                <a:solidFill>
                  <a:schemeClr val="tx1"/>
                </a:solidFill>
              </a:rPr>
              <a:t>Si se puede, contestar al cliente</a:t>
            </a:r>
          </a:p>
          <a:p>
            <a:pPr marL="628650" lvl="1" indent="-171450">
              <a:buFont typeface="Courier New" panose="02070309020205020404" pitchFamily="49" charset="0"/>
              <a:buChar char="o"/>
            </a:pPr>
            <a:r>
              <a:rPr lang="es-ES" sz="1100" dirty="0">
                <a:solidFill>
                  <a:schemeClr val="tx1"/>
                </a:solidFill>
              </a:rPr>
              <a:t>Si no se puede o ante cualquier duda que pueda surgir, el agente del Call Center contactará con el centro de apoyo al mediador de Santalucía utilizando la botonera telefónica (“Santalucia Mediador”), donde le informarán de los pasos a seguir así como lo que debe contestar al cliente. </a:t>
            </a:r>
            <a:r>
              <a:rPr lang="es-ES" sz="1100" b="1" dirty="0">
                <a:solidFill>
                  <a:schemeClr val="tx1"/>
                </a:solidFill>
              </a:rPr>
              <a:t>Importante</a:t>
            </a:r>
            <a:r>
              <a:rPr lang="es-ES" sz="1100" dirty="0">
                <a:solidFill>
                  <a:schemeClr val="tx1"/>
                </a:solidFill>
              </a:rPr>
              <a:t>: recordar que no se puede transferir la llamada ni facilitar el teléfono al cliente. Se ha de tener al cliente en espera.</a:t>
            </a:r>
          </a:p>
          <a:p>
            <a:pPr marL="457200"/>
            <a:r>
              <a:rPr lang="es-ES" sz="1100" dirty="0">
                <a:solidFill>
                  <a:schemeClr val="tx1"/>
                </a:solidFill>
                <a:ea typeface="Calibri" panose="020F0502020204030204" pitchFamily="34" charset="0"/>
              </a:rPr>
              <a:t> </a:t>
            </a:r>
            <a:endParaRPr lang="es-ES" sz="1100" dirty="0">
              <a:solidFill>
                <a:schemeClr val="tx1"/>
              </a:solidFill>
              <a:ea typeface="Times New Roman" panose="02020603050405020304" pitchFamily="18" charset="0"/>
            </a:endParaRPr>
          </a:p>
          <a:p>
            <a:pPr marL="342900" lvl="0" indent="-342900">
              <a:buFont typeface="Symbol" panose="05050102010706020507" pitchFamily="18" charset="2"/>
              <a:buChar char=""/>
            </a:pPr>
            <a:r>
              <a:rPr lang="es-ES" sz="1100" dirty="0">
                <a:solidFill>
                  <a:schemeClr val="tx1"/>
                </a:solidFill>
                <a:ea typeface="Times New Roman" panose="02020603050405020304" pitchFamily="18" charset="0"/>
              </a:rPr>
              <a:t>Si llama indicando que quiere </a:t>
            </a:r>
            <a:r>
              <a:rPr lang="es-ES" sz="1100" b="1" dirty="0">
                <a:solidFill>
                  <a:schemeClr val="tx1"/>
                </a:solidFill>
                <a:ea typeface="Times New Roman" panose="02020603050405020304" pitchFamily="18" charset="0"/>
              </a:rPr>
              <a:t>abonar un recibo que ha sido impagado</a:t>
            </a:r>
            <a:r>
              <a:rPr lang="es-ES" sz="1100" dirty="0">
                <a:solidFill>
                  <a:schemeClr val="tx1"/>
                </a:solidFill>
                <a:ea typeface="Times New Roman" panose="02020603050405020304" pitchFamily="18" charset="0"/>
              </a:rPr>
              <a:t>, el agente de Call Center Movistar Seguros le indicará que nos pondremos en contacto con él para la gestión del cobro. Se enviará un correo electrónico al equipo especializado de Santalucía para realizar las acciones pertinentes. El horario en el que se contactará con los Clientes desde Santalucía es de lunes a viernes de 9 a 21h, excepto festivos nacionales</a:t>
            </a:r>
          </a:p>
          <a:p>
            <a:pPr marL="457200"/>
            <a:r>
              <a:rPr lang="es-ES" sz="1100" dirty="0">
                <a:solidFill>
                  <a:schemeClr val="tx1"/>
                </a:solidFill>
                <a:ea typeface="Calibri" panose="020F0502020204030204" pitchFamily="34" charset="0"/>
              </a:rPr>
              <a:t> </a:t>
            </a:r>
            <a:endParaRPr lang="es-ES" sz="1100" dirty="0">
              <a:solidFill>
                <a:schemeClr val="tx1"/>
              </a:solidFill>
              <a:ea typeface="Times New Roman" panose="02020603050405020304" pitchFamily="18" charset="0"/>
            </a:endParaRPr>
          </a:p>
          <a:p>
            <a:pPr marL="628650" lvl="1" indent="-171450">
              <a:buFont typeface="Courier New" panose="02070309020205020404" pitchFamily="49" charset="0"/>
              <a:buChar char="o"/>
            </a:pPr>
            <a:r>
              <a:rPr lang="es-ES" sz="1100" dirty="0">
                <a:solidFill>
                  <a:schemeClr val="tx1"/>
                </a:solidFill>
                <a:ea typeface="Times New Roman" panose="02020603050405020304" pitchFamily="18" charset="0"/>
              </a:rPr>
              <a:t>El equipo de impagados de Santalucía contactará con el Cliente para la gestión del impago en el mismo momento en que se recibe el email, excepto si se ha acordado con el Cliente dicho contacto a una fecha/hora distinta. </a:t>
            </a:r>
          </a:p>
          <a:p>
            <a:pPr marL="628650" lvl="1" indent="-171450" algn="just">
              <a:lnSpc>
                <a:spcPct val="150000"/>
              </a:lnSpc>
              <a:buClr>
                <a:srgbClr val="000000"/>
              </a:buClr>
              <a:buSzPts val="1000"/>
              <a:buFont typeface="Courier New" panose="02070309020205020404" pitchFamily="49" charset="0"/>
              <a:buChar char="o"/>
            </a:pPr>
            <a:r>
              <a:rPr lang="es-ES" sz="1100" dirty="0">
                <a:solidFill>
                  <a:schemeClr val="tx1"/>
                </a:solidFill>
                <a:ea typeface="Times New Roman" panose="02020603050405020304" pitchFamily="18" charset="0"/>
              </a:rPr>
              <a:t> </a:t>
            </a:r>
            <a:r>
              <a:rPr lang="es-ES_tradnl" sz="1100" b="1" i="1" dirty="0">
                <a:solidFill>
                  <a:schemeClr val="tx1"/>
                </a:solidFill>
                <a:ea typeface="Times New Roman" panose="02020603050405020304" pitchFamily="18" charset="0"/>
              </a:rPr>
              <a:t>Una vez finalizada la llamada, se generará un correo electrónico</a:t>
            </a:r>
            <a:r>
              <a:rPr lang="es-ES_tradnl" sz="1100" i="1" baseline="30000" dirty="0">
                <a:solidFill>
                  <a:schemeClr val="tx1"/>
                </a:solidFill>
                <a:ea typeface="Times New Roman" panose="02020603050405020304" pitchFamily="18" charset="0"/>
              </a:rPr>
              <a:t> </a:t>
            </a:r>
            <a:r>
              <a:rPr lang="es-ES_tradnl" sz="1100" i="1" dirty="0">
                <a:solidFill>
                  <a:schemeClr val="tx1"/>
                </a:solidFill>
                <a:ea typeface="Times New Roman" panose="02020603050405020304" pitchFamily="18" charset="0"/>
              </a:rPr>
              <a:t>a la dirección</a:t>
            </a:r>
            <a:r>
              <a:rPr lang="es-ES_tradnl" sz="1100" dirty="0">
                <a:solidFill>
                  <a:schemeClr val="tx1"/>
                </a:solidFill>
                <a:ea typeface="Times New Roman" panose="02020603050405020304" pitchFamily="18" charset="0"/>
              </a:rPr>
              <a:t> </a:t>
            </a:r>
            <a:r>
              <a:rPr lang="es-ES_tradnl" sz="1100" u="sng" dirty="0">
                <a:solidFill>
                  <a:schemeClr val="tx1"/>
                </a:solidFill>
                <a:ea typeface="Times New Roman" panose="02020603050405020304" pitchFamily="18" charset="0"/>
                <a:hlinkClick r:id="rId8">
                  <a:extLst>
                    <a:ext uri="{A12FA001-AC4F-418D-AE19-62706E023703}">
                      <ahyp:hlinkClr xmlns:ahyp="http://schemas.microsoft.com/office/drawing/2018/hyperlinkcolor" val="tx"/>
                    </a:ext>
                  </a:extLst>
                </a:hlinkClick>
              </a:rPr>
              <a:t>gestionderecibos@santalucia.es</a:t>
            </a:r>
            <a:r>
              <a:rPr lang="es-ES_tradnl" sz="1100" dirty="0">
                <a:solidFill>
                  <a:schemeClr val="tx1"/>
                </a:solidFill>
                <a:ea typeface="Times New Roman" panose="02020603050405020304" pitchFamily="18" charset="0"/>
              </a:rPr>
              <a:t>, </a:t>
            </a:r>
            <a:r>
              <a:rPr lang="es-ES" sz="1100" b="1" i="1" dirty="0">
                <a:solidFill>
                  <a:schemeClr val="tx1"/>
                </a:solidFill>
                <a:ea typeface="Times New Roman" panose="02020603050405020304" pitchFamily="18" charset="0"/>
              </a:rPr>
              <a:t>con el siguiente contenido:</a:t>
            </a:r>
          </a:p>
          <a:p>
            <a:pPr lvl="2" algn="just">
              <a:lnSpc>
                <a:spcPct val="150000"/>
              </a:lnSpc>
              <a:buClr>
                <a:srgbClr val="000000"/>
              </a:buClr>
              <a:buSzPts val="1000"/>
            </a:pPr>
            <a:r>
              <a:rPr lang="es-ES" sz="1100" dirty="0">
                <a:solidFill>
                  <a:schemeClr val="tx1"/>
                </a:solidFill>
                <a:ea typeface="Times New Roman" panose="02020603050405020304" pitchFamily="18" charset="0"/>
              </a:rPr>
              <a:t>“Asunto: MOVISTAR cobro de recibo fecha y hora de contacto</a:t>
            </a:r>
          </a:p>
          <a:p>
            <a:pPr lvl="2" algn="just">
              <a:lnSpc>
                <a:spcPct val="150000"/>
              </a:lnSpc>
              <a:buClr>
                <a:srgbClr val="000000"/>
              </a:buClr>
              <a:buSzPts val="1000"/>
            </a:pPr>
            <a:r>
              <a:rPr lang="es-ES" sz="1100" dirty="0">
                <a:solidFill>
                  <a:schemeClr val="tx1"/>
                </a:solidFill>
                <a:ea typeface="Times New Roman" panose="02020603050405020304" pitchFamily="18" charset="0"/>
              </a:rPr>
              <a:t>Cuerpo del correo: </a:t>
            </a:r>
          </a:p>
          <a:p>
            <a:pPr lvl="2" algn="just">
              <a:lnSpc>
                <a:spcPct val="150000"/>
              </a:lnSpc>
              <a:buClr>
                <a:srgbClr val="000000"/>
              </a:buClr>
              <a:buSzPts val="1000"/>
            </a:pPr>
            <a:endParaRPr lang="es-ES" sz="1100" b="1" i="1" dirty="0">
              <a:solidFill>
                <a:schemeClr val="tx1"/>
              </a:solidFill>
              <a:ea typeface="Times New Roman" panose="02020603050405020304" pitchFamily="18" charset="0"/>
            </a:endParaRPr>
          </a:p>
          <a:p>
            <a:pPr marL="628650" lvl="1" indent="-171450" algn="just">
              <a:lnSpc>
                <a:spcPct val="150000"/>
              </a:lnSpc>
              <a:buClr>
                <a:srgbClr val="000000"/>
              </a:buClr>
              <a:buSzPts val="1000"/>
              <a:buFont typeface="Courier New" panose="02070309020205020404" pitchFamily="49" charset="0"/>
              <a:buChar char="o"/>
            </a:pPr>
            <a:endParaRPr lang="es-ES" sz="1100" b="1" i="1" dirty="0">
              <a:solidFill>
                <a:schemeClr val="tx1"/>
              </a:solidFill>
              <a:ea typeface="Times New Roman" panose="02020603050405020304" pitchFamily="18" charset="0"/>
            </a:endParaRPr>
          </a:p>
          <a:p>
            <a:pPr marL="628650" lvl="1" indent="-171450" algn="just">
              <a:lnSpc>
                <a:spcPct val="150000"/>
              </a:lnSpc>
              <a:buClr>
                <a:srgbClr val="000000"/>
              </a:buClr>
              <a:buSzPts val="1000"/>
              <a:buFont typeface="Courier New" panose="02070309020205020404" pitchFamily="49" charset="0"/>
              <a:buChar char="o"/>
            </a:pPr>
            <a:endParaRPr lang="es-ES" sz="1100" b="1" i="1" dirty="0">
              <a:solidFill>
                <a:schemeClr val="tx1"/>
              </a:solidFill>
              <a:ea typeface="Times New Roman" panose="02020603050405020304" pitchFamily="18" charset="0"/>
            </a:endParaRPr>
          </a:p>
          <a:p>
            <a:pPr marL="628650" lvl="1" indent="-171450" algn="just">
              <a:lnSpc>
                <a:spcPct val="150000"/>
              </a:lnSpc>
              <a:buClr>
                <a:srgbClr val="000000"/>
              </a:buClr>
              <a:buSzPts val="1000"/>
              <a:buFont typeface="Courier New" panose="02070309020205020404" pitchFamily="49" charset="0"/>
              <a:buChar char="o"/>
            </a:pPr>
            <a:endParaRPr lang="es-ES" sz="1100" b="1" i="1" dirty="0">
              <a:solidFill>
                <a:schemeClr val="tx1"/>
              </a:solidFill>
              <a:ea typeface="Times New Roman" panose="02020603050405020304" pitchFamily="18" charset="0"/>
            </a:endParaRPr>
          </a:p>
          <a:p>
            <a:pPr marL="628650" lvl="1" indent="-171450" algn="just">
              <a:lnSpc>
                <a:spcPct val="150000"/>
              </a:lnSpc>
              <a:buClr>
                <a:srgbClr val="000000"/>
              </a:buClr>
              <a:buSzPts val="1000"/>
              <a:buFont typeface="Courier New" panose="02070309020205020404" pitchFamily="49" charset="0"/>
              <a:buChar char="o"/>
            </a:pPr>
            <a:endParaRPr lang="es-ES" sz="1100" dirty="0">
              <a:solidFill>
                <a:schemeClr val="tx1"/>
              </a:solidFill>
              <a:ea typeface="Times New Roman" panose="02020603050405020304" pitchFamily="18" charset="0"/>
            </a:endParaRPr>
          </a:p>
          <a:p>
            <a:pPr lvl="2">
              <a:defRPr/>
            </a:pPr>
            <a:endParaRPr lang="es-ES" sz="1100" dirty="0">
              <a:solidFill>
                <a:schemeClr val="tx1"/>
              </a:solidFill>
              <a:cs typeface="Arial" panose="020B0604020202020204" pitchFamily="34" charset="0"/>
            </a:endParaRPr>
          </a:p>
          <a:p>
            <a:pPr lvl="2">
              <a:defRPr/>
            </a:pPr>
            <a:r>
              <a:rPr lang="es-ES" sz="1100" dirty="0">
                <a:solidFill>
                  <a:schemeClr val="tx1"/>
                </a:solidFill>
                <a:cs typeface="Arial" panose="020B0604020202020204" pitchFamily="34" charset="0"/>
              </a:rPr>
              <a:t>Un saludo”</a:t>
            </a:r>
            <a:endParaRPr kumimoji="0" lang="es-ES" sz="1100" b="0" i="0" u="none" strike="noStrike" kern="1200" cap="none" spc="0" normalizeH="0" baseline="0" noProof="0" dirty="0">
              <a:ln>
                <a:noFill/>
              </a:ln>
              <a:solidFill>
                <a:schemeClr val="tx1"/>
              </a:solidFill>
              <a:effectLst/>
              <a:uLnTx/>
              <a:uFillTx/>
              <a:ea typeface="+mn-ea"/>
              <a:cs typeface="Arial" panose="020B0604020202020204" pitchFamily="34" charset="0"/>
            </a:endParaRPr>
          </a:p>
        </p:txBody>
      </p:sp>
      <p:graphicFrame>
        <p:nvGraphicFramePr>
          <p:cNvPr id="28" name="Objeto 27">
            <a:extLst>
              <a:ext uri="{FF2B5EF4-FFF2-40B4-BE49-F238E27FC236}">
                <a16:creationId xmlns:a16="http://schemas.microsoft.com/office/drawing/2014/main" id="{9F10BA2A-F76C-4270-B8C1-5DF86FF3160D}"/>
              </a:ext>
            </a:extLst>
          </p:cNvPr>
          <p:cNvGraphicFramePr>
            <a:graphicFrameLocks noChangeAspect="1"/>
          </p:cNvGraphicFramePr>
          <p:nvPr/>
        </p:nvGraphicFramePr>
        <p:xfrm>
          <a:off x="-370579" y="4955199"/>
          <a:ext cx="5400675" cy="1341437"/>
        </p:xfrm>
        <a:graphic>
          <a:graphicData uri="http://schemas.openxmlformats.org/presentationml/2006/ole">
            <mc:AlternateContent xmlns:mc="http://schemas.openxmlformats.org/markup-compatibility/2006">
              <mc:Choice xmlns:v="urn:schemas-microsoft-com:vml" Requires="v">
                <p:oleObj name="Document" r:id="rId9" imgW="5400136" imgH="1341916" progId="Word.Document.12">
                  <p:embed/>
                </p:oleObj>
              </mc:Choice>
              <mc:Fallback>
                <p:oleObj name="Document" r:id="rId9" imgW="5400136" imgH="1341916" progId="Word.Document.12">
                  <p:embed/>
                  <p:pic>
                    <p:nvPicPr>
                      <p:cNvPr id="28" name="Objeto 27">
                        <a:extLst>
                          <a:ext uri="{FF2B5EF4-FFF2-40B4-BE49-F238E27FC236}">
                            <a16:creationId xmlns:a16="http://schemas.microsoft.com/office/drawing/2014/main" id="{9F10BA2A-F76C-4270-B8C1-5DF86FF3160D}"/>
                          </a:ext>
                        </a:extLst>
                      </p:cNvPr>
                      <p:cNvPicPr/>
                      <p:nvPr/>
                    </p:nvPicPr>
                    <p:blipFill>
                      <a:blip r:embed="rId10"/>
                      <a:stretch>
                        <a:fillRect/>
                      </a:stretch>
                    </p:blipFill>
                    <p:spPr>
                      <a:xfrm>
                        <a:off x="-370579" y="4955199"/>
                        <a:ext cx="5400675" cy="1341437"/>
                      </a:xfrm>
                      <a:prstGeom prst="rect">
                        <a:avLst/>
                      </a:prstGeom>
                    </p:spPr>
                  </p:pic>
                </p:oleObj>
              </mc:Fallback>
            </mc:AlternateContent>
          </a:graphicData>
        </a:graphic>
      </p:graphicFrame>
    </p:spTree>
    <p:extLst>
      <p:ext uri="{BB962C8B-B14F-4D97-AF65-F5344CB8AC3E}">
        <p14:creationId xmlns:p14="http://schemas.microsoft.com/office/powerpoint/2010/main" val="30685106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B9DB29F-E0CF-43B6-A6BC-A3C555680536}"/>
              </a:ext>
            </a:extLst>
          </p:cNvPr>
          <p:cNvSpPr/>
          <p:nvPr/>
        </p:nvSpPr>
        <p:spPr>
          <a:xfrm>
            <a:off x="2452419" y="1896573"/>
            <a:ext cx="5899099" cy="4107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a:solidFill>
                  <a:schemeClr val="tx1"/>
                </a:solidFill>
              </a:rPr>
              <a:t>ARGUMENTARIO VENTA</a:t>
            </a:r>
          </a:p>
        </p:txBody>
      </p:sp>
      <p:sp>
        <p:nvSpPr>
          <p:cNvPr id="5" name="Rectángulo: esquinas redondeadas 4">
            <a:extLst>
              <a:ext uri="{FF2B5EF4-FFF2-40B4-BE49-F238E27FC236}">
                <a16:creationId xmlns:a16="http://schemas.microsoft.com/office/drawing/2014/main" id="{E4E0330A-4482-433E-BB1C-41A67BAD660B}"/>
              </a:ext>
            </a:extLst>
          </p:cNvPr>
          <p:cNvSpPr/>
          <p:nvPr/>
        </p:nvSpPr>
        <p:spPr>
          <a:xfrm>
            <a:off x="2484118" y="151452"/>
            <a:ext cx="6660000" cy="41861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MODALIDADES CUBIERTAS POR</a:t>
            </a:r>
          </a:p>
        </p:txBody>
      </p:sp>
      <p:sp>
        <p:nvSpPr>
          <p:cNvPr id="9" name="Rectángulo: esquinas redondeadas 8">
            <a:hlinkClick r:id="rId3" action="ppaction://hlinksldjump"/>
            <a:extLst>
              <a:ext uri="{FF2B5EF4-FFF2-40B4-BE49-F238E27FC236}">
                <a16:creationId xmlns:a16="http://schemas.microsoft.com/office/drawing/2014/main" id="{A14A9B6B-02BC-492B-8955-B752C92F6D93}"/>
              </a:ext>
            </a:extLst>
          </p:cNvPr>
          <p:cNvSpPr/>
          <p:nvPr/>
        </p:nvSpPr>
        <p:spPr>
          <a:xfrm>
            <a:off x="2427796" y="2500075"/>
            <a:ext cx="2201797" cy="219385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Presta especial atención</a:t>
            </a:r>
          </a:p>
          <a:p>
            <a:pPr marL="171450" indent="-171450">
              <a:buFont typeface="Arial" panose="020B0604020202020204" pitchFamily="34" charset="0"/>
              <a:buChar char="•"/>
            </a:pPr>
            <a:r>
              <a:rPr lang="es-ES" sz="1200" dirty="0">
                <a:solidFill>
                  <a:prstClr val="black"/>
                </a:solidFill>
              </a:rPr>
              <a:t>Uso catastro</a:t>
            </a:r>
          </a:p>
          <a:p>
            <a:pPr marL="171450" indent="-171450">
              <a:buFont typeface="Arial" panose="020B0604020202020204" pitchFamily="34" charset="0"/>
              <a:buChar char="•"/>
            </a:pPr>
            <a:r>
              <a:rPr lang="es-ES" sz="1200" dirty="0">
                <a:solidFill>
                  <a:prstClr val="black"/>
                </a:solidFill>
              </a:rPr>
              <a:t>Antigüedad vivienda</a:t>
            </a:r>
          </a:p>
          <a:p>
            <a:pPr marL="171450" indent="-171450">
              <a:buFont typeface="Arial" panose="020B0604020202020204" pitchFamily="34" charset="0"/>
              <a:buChar char="•"/>
            </a:pPr>
            <a:r>
              <a:rPr lang="es-ES" sz="1200" dirty="0">
                <a:solidFill>
                  <a:prstClr val="black"/>
                </a:solidFill>
              </a:rPr>
              <a:t>Vivienda Hipotecada</a:t>
            </a:r>
          </a:p>
          <a:p>
            <a:pPr marL="171450" indent="-171450">
              <a:buFont typeface="Arial" panose="020B0604020202020204" pitchFamily="34" charset="0"/>
              <a:buChar char="•"/>
            </a:pPr>
            <a:r>
              <a:rPr lang="es-ES" sz="1200" dirty="0">
                <a:solidFill>
                  <a:schemeClr val="tx1"/>
                </a:solidFill>
              </a:rPr>
              <a:t>Vivienda Asegurable</a:t>
            </a:r>
          </a:p>
          <a:p>
            <a:pPr marL="171450" indent="-171450">
              <a:buFont typeface="Arial" panose="020B0604020202020204" pitchFamily="34" charset="0"/>
              <a:buChar char="•"/>
            </a:pPr>
            <a:r>
              <a:rPr lang="es-ES" sz="1200" dirty="0">
                <a:solidFill>
                  <a:schemeClr val="tx1"/>
                </a:solidFill>
              </a:rPr>
              <a:t>Quien contrata</a:t>
            </a:r>
          </a:p>
          <a:p>
            <a:pPr marL="171450" indent="-171450">
              <a:buFont typeface="Arial" panose="020B0604020202020204" pitchFamily="34" charset="0"/>
              <a:buChar char="•"/>
            </a:pPr>
            <a:r>
              <a:rPr lang="es-ES" sz="1200" dirty="0">
                <a:solidFill>
                  <a:schemeClr val="tx1"/>
                </a:solidFill>
              </a:rPr>
              <a:t>Fecha inicio del Seguro</a:t>
            </a:r>
          </a:p>
          <a:p>
            <a:pPr marL="171450" indent="-171450">
              <a:buFont typeface="Arial" panose="020B0604020202020204" pitchFamily="34" charset="0"/>
              <a:buChar char="•"/>
            </a:pPr>
            <a:r>
              <a:rPr lang="es-ES" sz="1200" dirty="0">
                <a:solidFill>
                  <a:schemeClr val="tx1"/>
                </a:solidFill>
              </a:rPr>
              <a:t>Teléfono contacto</a:t>
            </a:r>
          </a:p>
          <a:p>
            <a:pPr marL="171450" indent="-171450">
              <a:buFont typeface="Arial" panose="020B0604020202020204" pitchFamily="34" charset="0"/>
              <a:buChar char="•"/>
            </a:pPr>
            <a:r>
              <a:rPr lang="es-ES" sz="1200" dirty="0">
                <a:solidFill>
                  <a:schemeClr val="tx1"/>
                </a:solidFill>
              </a:rPr>
              <a:t>Límite sumas aseguradas</a:t>
            </a:r>
          </a:p>
          <a:p>
            <a:pPr marL="171450" indent="-171450">
              <a:buFont typeface="Arial" panose="020B0604020202020204" pitchFamily="34" charset="0"/>
              <a:buChar char="•"/>
            </a:pPr>
            <a:r>
              <a:rPr lang="es-ES" sz="1200" dirty="0">
                <a:solidFill>
                  <a:schemeClr val="tx1"/>
                </a:solidFill>
              </a:rPr>
              <a:t>URL información precontractual</a:t>
            </a:r>
            <a:endParaRPr lang="es-ES" sz="1200" dirty="0">
              <a:solidFill>
                <a:schemeClr val="bg1"/>
              </a:solidFill>
            </a:endParaRPr>
          </a:p>
        </p:txBody>
      </p:sp>
      <p:sp>
        <p:nvSpPr>
          <p:cNvPr id="10" name="Rectángulo: esquinas redondeadas 9">
            <a:hlinkClick r:id="rId4" action="ppaction://hlinksldjump"/>
            <a:extLst>
              <a:ext uri="{FF2B5EF4-FFF2-40B4-BE49-F238E27FC236}">
                <a16:creationId xmlns:a16="http://schemas.microsoft.com/office/drawing/2014/main" id="{795E049B-C616-4643-86F3-0BBE4835E6BB}"/>
              </a:ext>
            </a:extLst>
          </p:cNvPr>
          <p:cNvSpPr/>
          <p:nvPr/>
        </p:nvSpPr>
        <p:spPr>
          <a:xfrm>
            <a:off x="5020906" y="2571809"/>
            <a:ext cx="2201797" cy="33697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a:solidFill>
                  <a:schemeClr val="tx1"/>
                </a:solidFill>
              </a:rPr>
              <a:t>Qué ofrecer</a:t>
            </a:r>
          </a:p>
        </p:txBody>
      </p:sp>
      <p:sp>
        <p:nvSpPr>
          <p:cNvPr id="11" name="Rectángulo: esquinas redondeadas 10">
            <a:hlinkClick r:id="rId5" action="ppaction://hlinksldjump"/>
            <a:extLst>
              <a:ext uri="{FF2B5EF4-FFF2-40B4-BE49-F238E27FC236}">
                <a16:creationId xmlns:a16="http://schemas.microsoft.com/office/drawing/2014/main" id="{B4C46A66-BD98-4508-8D06-267E0B836799}"/>
              </a:ext>
            </a:extLst>
          </p:cNvPr>
          <p:cNvSpPr/>
          <p:nvPr/>
        </p:nvSpPr>
        <p:spPr>
          <a:xfrm>
            <a:off x="5020908" y="3037184"/>
            <a:ext cx="2201797" cy="45001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Apoyos – Argumentos – Puntos Fuertes</a:t>
            </a:r>
          </a:p>
        </p:txBody>
      </p:sp>
      <p:sp>
        <p:nvSpPr>
          <p:cNvPr id="12" name="Rectángulo: esquinas redondeadas 11">
            <a:hlinkClick r:id="rId6" action="ppaction://hlinksldjump"/>
            <a:extLst>
              <a:ext uri="{FF2B5EF4-FFF2-40B4-BE49-F238E27FC236}">
                <a16:creationId xmlns:a16="http://schemas.microsoft.com/office/drawing/2014/main" id="{86E900C1-F0D6-4C47-83D2-6E7AD582FDA6}"/>
              </a:ext>
            </a:extLst>
          </p:cNvPr>
          <p:cNvSpPr/>
          <p:nvPr/>
        </p:nvSpPr>
        <p:spPr>
          <a:xfrm>
            <a:off x="5020908" y="3615605"/>
            <a:ext cx="2201797" cy="45001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Presupuesto</a:t>
            </a:r>
          </a:p>
          <a:p>
            <a:r>
              <a:rPr lang="es-ES" sz="1200" b="1" dirty="0">
                <a:solidFill>
                  <a:schemeClr val="tx1"/>
                </a:solidFill>
              </a:rPr>
              <a:t>NO contratación</a:t>
            </a:r>
          </a:p>
        </p:txBody>
      </p:sp>
      <p:sp>
        <p:nvSpPr>
          <p:cNvPr id="13" name="Rectángulo: esquinas redondeadas 12">
            <a:hlinkClick r:id="rId7" action="ppaction://hlinksldjump"/>
            <a:extLst>
              <a:ext uri="{FF2B5EF4-FFF2-40B4-BE49-F238E27FC236}">
                <a16:creationId xmlns:a16="http://schemas.microsoft.com/office/drawing/2014/main" id="{EE08BA48-FE29-4CE1-91DE-E6CC420C7035}"/>
              </a:ext>
            </a:extLst>
          </p:cNvPr>
          <p:cNvSpPr/>
          <p:nvPr/>
        </p:nvSpPr>
        <p:spPr>
          <a:xfrm>
            <a:off x="605463" y="1881661"/>
            <a:ext cx="1348766" cy="33361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a:solidFill>
                  <a:schemeClr val="tx1"/>
                </a:solidFill>
              </a:rPr>
              <a:t>DE UN VISTAZO</a:t>
            </a:r>
          </a:p>
        </p:txBody>
      </p:sp>
      <p:sp>
        <p:nvSpPr>
          <p:cNvPr id="17" name="Rectángulo: esquinas redondeadas 16">
            <a:extLst>
              <a:ext uri="{FF2B5EF4-FFF2-40B4-BE49-F238E27FC236}">
                <a16:creationId xmlns:a16="http://schemas.microsoft.com/office/drawing/2014/main" id="{8204FB40-4993-4160-96A4-A7E2FE8DCB2A}"/>
              </a:ext>
            </a:extLst>
          </p:cNvPr>
          <p:cNvSpPr/>
          <p:nvPr/>
        </p:nvSpPr>
        <p:spPr>
          <a:xfrm>
            <a:off x="8999743" y="1881661"/>
            <a:ext cx="2201789" cy="3369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QUEJAS</a:t>
            </a:r>
          </a:p>
        </p:txBody>
      </p:sp>
      <p:sp>
        <p:nvSpPr>
          <p:cNvPr id="19" name="Rectángulo: esquinas redondeadas 18">
            <a:hlinkClick r:id="rId8" action="ppaction://hlinksldjump"/>
            <a:extLst>
              <a:ext uri="{FF2B5EF4-FFF2-40B4-BE49-F238E27FC236}">
                <a16:creationId xmlns:a16="http://schemas.microsoft.com/office/drawing/2014/main" id="{01B9D13A-D9CF-475A-8A8F-EF70E730624D}"/>
              </a:ext>
            </a:extLst>
          </p:cNvPr>
          <p:cNvSpPr/>
          <p:nvPr/>
        </p:nvSpPr>
        <p:spPr>
          <a:xfrm>
            <a:off x="8999743" y="2342263"/>
            <a:ext cx="2201797" cy="33697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a:solidFill>
                  <a:schemeClr val="tx1"/>
                </a:solidFill>
              </a:rPr>
              <a:t>Protocolo general</a:t>
            </a:r>
            <a:endParaRPr lang="es-ES" sz="1200" b="1">
              <a:solidFill>
                <a:schemeClr val="bg1"/>
              </a:solidFill>
            </a:endParaRPr>
          </a:p>
        </p:txBody>
      </p:sp>
      <p:sp>
        <p:nvSpPr>
          <p:cNvPr id="20" name="Rectángulo: esquinas redondeadas 19">
            <a:hlinkClick r:id="rId9" action="ppaction://hlinksldjump"/>
            <a:extLst>
              <a:ext uri="{FF2B5EF4-FFF2-40B4-BE49-F238E27FC236}">
                <a16:creationId xmlns:a16="http://schemas.microsoft.com/office/drawing/2014/main" id="{C4C74A36-AD5A-43EF-905E-63D7664099D8}"/>
              </a:ext>
            </a:extLst>
          </p:cNvPr>
          <p:cNvSpPr/>
          <p:nvPr/>
        </p:nvSpPr>
        <p:spPr>
          <a:xfrm>
            <a:off x="8999743" y="2792286"/>
            <a:ext cx="2201797" cy="33697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a:solidFill>
                  <a:schemeClr val="tx1"/>
                </a:solidFill>
              </a:rPr>
              <a:t>Proceso gestión</a:t>
            </a:r>
          </a:p>
        </p:txBody>
      </p:sp>
      <p:cxnSp>
        <p:nvCxnSpPr>
          <p:cNvPr id="18" name="Conector recto 17">
            <a:extLst>
              <a:ext uri="{FF2B5EF4-FFF2-40B4-BE49-F238E27FC236}">
                <a16:creationId xmlns:a16="http://schemas.microsoft.com/office/drawing/2014/main" id="{34719CEA-6521-4DF4-A6CE-8D3033587A6B}"/>
              </a:ext>
            </a:extLst>
          </p:cNvPr>
          <p:cNvCxnSpPr/>
          <p:nvPr/>
        </p:nvCxnSpPr>
        <p:spPr>
          <a:xfrm>
            <a:off x="2165224" y="1771232"/>
            <a:ext cx="0" cy="3816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6BB39662-40DE-49D1-A9E1-E04A41A502AB}"/>
              </a:ext>
            </a:extLst>
          </p:cNvPr>
          <p:cNvCxnSpPr/>
          <p:nvPr/>
        </p:nvCxnSpPr>
        <p:spPr>
          <a:xfrm>
            <a:off x="8737171" y="1771232"/>
            <a:ext cx="0" cy="3816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upo 1">
            <a:extLst>
              <a:ext uri="{FF2B5EF4-FFF2-40B4-BE49-F238E27FC236}">
                <a16:creationId xmlns:a16="http://schemas.microsoft.com/office/drawing/2014/main" id="{AE62CECC-02D2-4817-8FE7-B0C6C7474D85}"/>
              </a:ext>
            </a:extLst>
          </p:cNvPr>
          <p:cNvGrpSpPr/>
          <p:nvPr/>
        </p:nvGrpSpPr>
        <p:grpSpPr>
          <a:xfrm>
            <a:off x="149711" y="1192667"/>
            <a:ext cx="11919457" cy="471600"/>
            <a:chOff x="149711" y="1192667"/>
            <a:chExt cx="11919457" cy="471600"/>
          </a:xfrm>
        </p:grpSpPr>
        <p:sp>
          <p:nvSpPr>
            <p:cNvPr id="8" name="Rectángulo: esquinas redondeadas 7">
              <a:extLst>
                <a:ext uri="{FF2B5EF4-FFF2-40B4-BE49-F238E27FC236}">
                  <a16:creationId xmlns:a16="http://schemas.microsoft.com/office/drawing/2014/main" id="{A7E02178-772D-4AA2-84D7-5E3F6611565C}"/>
                </a:ext>
              </a:extLst>
            </p:cNvPr>
            <p:cNvSpPr/>
            <p:nvPr/>
          </p:nvSpPr>
          <p:spPr>
            <a:xfrm>
              <a:off x="149711" y="1192667"/>
              <a:ext cx="11919457" cy="4716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576000" rtlCol="0" anchor="ctr"/>
            <a:lstStyle/>
            <a:p>
              <a:r>
                <a:rPr lang="es-ES" sz="2000" b="1">
                  <a:solidFill>
                    <a:schemeClr val="bg1"/>
                  </a:solidFill>
                </a:rPr>
                <a:t>Contenido</a:t>
              </a:r>
            </a:p>
          </p:txBody>
        </p:sp>
        <p:pic>
          <p:nvPicPr>
            <p:cNvPr id="25" name="Picture 2" descr="Ver las imágenes de origen">
              <a:extLst>
                <a:ext uri="{FF2B5EF4-FFF2-40B4-BE49-F238E27FC236}">
                  <a16:creationId xmlns:a16="http://schemas.microsoft.com/office/drawing/2014/main" id="{DC6024FB-5BE2-48DC-B281-8C7057975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217" y="1314049"/>
              <a:ext cx="229208" cy="229208"/>
            </a:xfrm>
            <a:prstGeom prst="rect">
              <a:avLst/>
            </a:prstGeom>
            <a:noFill/>
            <a:extLst>
              <a:ext uri="{909E8E84-426E-40DD-AFC4-6F175D3DCCD1}">
                <a14:hiddenFill xmlns:a14="http://schemas.microsoft.com/office/drawing/2010/main">
                  <a:solidFill>
                    <a:srgbClr val="FFFFFF"/>
                  </a:solidFill>
                </a14:hiddenFill>
              </a:ext>
            </a:extLst>
          </p:spPr>
        </p:pic>
      </p:grpSp>
      <p:pic>
        <p:nvPicPr>
          <p:cNvPr id="27" name="Imagen 26">
            <a:extLst>
              <a:ext uri="{FF2B5EF4-FFF2-40B4-BE49-F238E27FC236}">
                <a16:creationId xmlns:a16="http://schemas.microsoft.com/office/drawing/2014/main" id="{2046D227-E330-4861-A22B-8F9D559607D3}"/>
              </a:ext>
            </a:extLst>
          </p:cNvPr>
          <p:cNvPicPr>
            <a:picLocks noChangeAspect="1"/>
          </p:cNvPicPr>
          <p:nvPr/>
        </p:nvPicPr>
        <p:blipFill>
          <a:blip r:embed="rId11"/>
          <a:stretch>
            <a:fillRect/>
          </a:stretch>
        </p:blipFill>
        <p:spPr>
          <a:xfrm>
            <a:off x="136407" y="18106"/>
            <a:ext cx="1054469" cy="382357"/>
          </a:xfrm>
          <a:prstGeom prst="rect">
            <a:avLst/>
          </a:prstGeom>
        </p:spPr>
      </p:pic>
      <p:pic>
        <p:nvPicPr>
          <p:cNvPr id="29" name="Imagen 28" descr="Imagen que contiene Texto&#10;&#10;Descripción generada automáticamente">
            <a:extLst>
              <a:ext uri="{FF2B5EF4-FFF2-40B4-BE49-F238E27FC236}">
                <a16:creationId xmlns:a16="http://schemas.microsoft.com/office/drawing/2014/main" id="{0C54DD6A-D4A7-4BDC-9D2C-B0AE793FBB9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17621" y="588717"/>
            <a:ext cx="1708505" cy="550468"/>
          </a:xfrm>
          <a:prstGeom prst="rect">
            <a:avLst/>
          </a:prstGeom>
          <a:solidFill>
            <a:schemeClr val="bg1"/>
          </a:solidFill>
        </p:spPr>
      </p:pic>
      <p:pic>
        <p:nvPicPr>
          <p:cNvPr id="31" name="Picture 6" descr="Resultado de imagen de ir a inicio">
            <a:hlinkClick r:id="rId13" action="ppaction://hlinksldjump"/>
            <a:extLst>
              <a:ext uri="{FF2B5EF4-FFF2-40B4-BE49-F238E27FC236}">
                <a16:creationId xmlns:a16="http://schemas.microsoft.com/office/drawing/2014/main" id="{71CF9823-9063-4974-A984-BB52356357B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28" name="Rectángulo: esquinas redondeadas 27">
            <a:hlinkClick r:id="rId15" action="ppaction://hlinksldjump"/>
            <a:extLst>
              <a:ext uri="{FF2B5EF4-FFF2-40B4-BE49-F238E27FC236}">
                <a16:creationId xmlns:a16="http://schemas.microsoft.com/office/drawing/2014/main" id="{D3B69642-F9EB-4D15-993F-50A5B7326EB4}"/>
              </a:ext>
            </a:extLst>
          </p:cNvPr>
          <p:cNvSpPr/>
          <p:nvPr/>
        </p:nvSpPr>
        <p:spPr>
          <a:xfrm>
            <a:off x="5020907" y="4213712"/>
            <a:ext cx="2201797" cy="33697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Contratación</a:t>
            </a:r>
          </a:p>
        </p:txBody>
      </p:sp>
      <p:sp>
        <p:nvSpPr>
          <p:cNvPr id="23" name="Rectángulo: esquinas redondeadas 22">
            <a:extLst>
              <a:ext uri="{FF2B5EF4-FFF2-40B4-BE49-F238E27FC236}">
                <a16:creationId xmlns:a16="http://schemas.microsoft.com/office/drawing/2014/main" id="{E80D0CB0-072B-458E-8BBB-4ADAE524A410}"/>
              </a:ext>
            </a:extLst>
          </p:cNvPr>
          <p:cNvSpPr/>
          <p:nvPr/>
        </p:nvSpPr>
        <p:spPr>
          <a:xfrm>
            <a:off x="8999743" y="3325503"/>
            <a:ext cx="2201789" cy="3369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MODIFICACIONES POLIZA</a:t>
            </a:r>
          </a:p>
        </p:txBody>
      </p:sp>
      <p:sp>
        <p:nvSpPr>
          <p:cNvPr id="24" name="Rectángulo: esquinas redondeadas 23">
            <a:hlinkClick r:id="rId16" action="ppaction://hlinksldjump"/>
            <a:extLst>
              <a:ext uri="{FF2B5EF4-FFF2-40B4-BE49-F238E27FC236}">
                <a16:creationId xmlns:a16="http://schemas.microsoft.com/office/drawing/2014/main" id="{DA829F51-1F0E-4FF8-9A8D-AD20F80F0521}"/>
              </a:ext>
            </a:extLst>
          </p:cNvPr>
          <p:cNvSpPr/>
          <p:nvPr/>
        </p:nvSpPr>
        <p:spPr>
          <a:xfrm>
            <a:off x="8999743" y="3786105"/>
            <a:ext cx="2201797" cy="33697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200" b="1" dirty="0">
                <a:solidFill>
                  <a:schemeClr val="tx1"/>
                </a:solidFill>
              </a:rPr>
              <a:t>Modificaciones</a:t>
            </a:r>
            <a:endParaRPr lang="es-ES" sz="1200" b="1" dirty="0">
              <a:solidFill>
                <a:schemeClr val="bg1"/>
              </a:solidFill>
            </a:endParaRPr>
          </a:p>
        </p:txBody>
      </p:sp>
      <p:sp>
        <p:nvSpPr>
          <p:cNvPr id="30" name="Rectángulo 29">
            <a:extLst>
              <a:ext uri="{FF2B5EF4-FFF2-40B4-BE49-F238E27FC236}">
                <a16:creationId xmlns:a16="http://schemas.microsoft.com/office/drawing/2014/main" id="{2BD0FCEE-9D83-4FC6-AA25-0C5A9253D351}"/>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12373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17">
            <a:extLst>
              <a:ext uri="{FF2B5EF4-FFF2-40B4-BE49-F238E27FC236}">
                <a16:creationId xmlns:a16="http://schemas.microsoft.com/office/drawing/2014/main" id="{8E6A213C-4B3C-4840-BFE6-27C01B79F80F}"/>
              </a:ext>
            </a:extLst>
          </p:cNvPr>
          <p:cNvGrpSpPr/>
          <p:nvPr/>
        </p:nvGrpSpPr>
        <p:grpSpPr>
          <a:xfrm rot="19954090">
            <a:off x="7340746" y="2708656"/>
            <a:ext cx="3569604" cy="3168524"/>
            <a:chOff x="2538409" y="562364"/>
            <a:chExt cx="6384707" cy="5200475"/>
          </a:xfrm>
        </p:grpSpPr>
        <p:sp>
          <p:nvSpPr>
            <p:cNvPr id="6" name="Freeform 43">
              <a:extLst>
                <a:ext uri="{FF2B5EF4-FFF2-40B4-BE49-F238E27FC236}">
                  <a16:creationId xmlns:a16="http://schemas.microsoft.com/office/drawing/2014/main" id="{E0F8F52D-2923-45D8-A7CF-EC9947E54F1F}"/>
                </a:ext>
              </a:extLst>
            </p:cNvPr>
            <p:cNvSpPr>
              <a:spLocks noEditPoints="1"/>
            </p:cNvSpPr>
            <p:nvPr/>
          </p:nvSpPr>
          <p:spPr bwMode="gray">
            <a:xfrm rot="20933429">
              <a:off x="5839098" y="3388594"/>
              <a:ext cx="618039" cy="924110"/>
            </a:xfrm>
            <a:custGeom>
              <a:avLst/>
              <a:gdLst>
                <a:gd name="T0" fmla="*/ 60 w 799"/>
                <a:gd name="T1" fmla="*/ 201 h 1190"/>
                <a:gd name="T2" fmla="*/ 56 w 799"/>
                <a:gd name="T3" fmla="*/ 196 h 1190"/>
                <a:gd name="T4" fmla="*/ 98 w 799"/>
                <a:gd name="T5" fmla="*/ 267 h 1190"/>
                <a:gd name="T6" fmla="*/ 94 w 799"/>
                <a:gd name="T7" fmla="*/ 259 h 1190"/>
                <a:gd name="T8" fmla="*/ 81 w 799"/>
                <a:gd name="T9" fmla="*/ 249 h 1190"/>
                <a:gd name="T10" fmla="*/ 77 w 799"/>
                <a:gd name="T11" fmla="*/ 241 h 1190"/>
                <a:gd name="T12" fmla="*/ 72 w 799"/>
                <a:gd name="T13" fmla="*/ 223 h 1190"/>
                <a:gd name="T14" fmla="*/ 72 w 799"/>
                <a:gd name="T15" fmla="*/ 206 h 1190"/>
                <a:gd name="T16" fmla="*/ 72 w 799"/>
                <a:gd name="T17" fmla="*/ 196 h 1190"/>
                <a:gd name="T18" fmla="*/ 64 w 799"/>
                <a:gd name="T19" fmla="*/ 179 h 1190"/>
                <a:gd name="T20" fmla="*/ 56 w 799"/>
                <a:gd name="T21" fmla="*/ 192 h 1190"/>
                <a:gd name="T22" fmla="*/ 51 w 799"/>
                <a:gd name="T23" fmla="*/ 188 h 1190"/>
                <a:gd name="T24" fmla="*/ 26 w 799"/>
                <a:gd name="T25" fmla="*/ 192 h 1190"/>
                <a:gd name="T26" fmla="*/ 13 w 799"/>
                <a:gd name="T27" fmla="*/ 192 h 1190"/>
                <a:gd name="T28" fmla="*/ 13 w 799"/>
                <a:gd name="T29" fmla="*/ 175 h 1190"/>
                <a:gd name="T30" fmla="*/ 22 w 799"/>
                <a:gd name="T31" fmla="*/ 175 h 1190"/>
                <a:gd name="T32" fmla="*/ 22 w 799"/>
                <a:gd name="T33" fmla="*/ 162 h 1190"/>
                <a:gd name="T34" fmla="*/ 13 w 799"/>
                <a:gd name="T35" fmla="*/ 141 h 1190"/>
                <a:gd name="T36" fmla="*/ 9 w 799"/>
                <a:gd name="T37" fmla="*/ 118 h 1190"/>
                <a:gd name="T38" fmla="*/ 0 w 799"/>
                <a:gd name="T39" fmla="*/ 92 h 1190"/>
                <a:gd name="T40" fmla="*/ 13 w 799"/>
                <a:gd name="T41" fmla="*/ 70 h 1190"/>
                <a:gd name="T42" fmla="*/ 13 w 799"/>
                <a:gd name="T43" fmla="*/ 48 h 1190"/>
                <a:gd name="T44" fmla="*/ 26 w 799"/>
                <a:gd name="T45" fmla="*/ 35 h 1190"/>
                <a:gd name="T46" fmla="*/ 43 w 799"/>
                <a:gd name="T47" fmla="*/ 26 h 1190"/>
                <a:gd name="T48" fmla="*/ 56 w 799"/>
                <a:gd name="T49" fmla="*/ 18 h 1190"/>
                <a:gd name="T50" fmla="*/ 72 w 799"/>
                <a:gd name="T51" fmla="*/ 9 h 1190"/>
                <a:gd name="T52" fmla="*/ 81 w 799"/>
                <a:gd name="T53" fmla="*/ 5 h 1190"/>
                <a:gd name="T54" fmla="*/ 94 w 799"/>
                <a:gd name="T55" fmla="*/ 0 h 1190"/>
                <a:gd name="T56" fmla="*/ 111 w 799"/>
                <a:gd name="T57" fmla="*/ 9 h 1190"/>
                <a:gd name="T58" fmla="*/ 120 w 799"/>
                <a:gd name="T59" fmla="*/ 26 h 1190"/>
                <a:gd name="T60" fmla="*/ 136 w 799"/>
                <a:gd name="T61" fmla="*/ 35 h 1190"/>
                <a:gd name="T62" fmla="*/ 149 w 799"/>
                <a:gd name="T63" fmla="*/ 48 h 1190"/>
                <a:gd name="T64" fmla="*/ 162 w 799"/>
                <a:gd name="T65" fmla="*/ 61 h 1190"/>
                <a:gd name="T66" fmla="*/ 170 w 799"/>
                <a:gd name="T67" fmla="*/ 78 h 1190"/>
                <a:gd name="T68" fmla="*/ 192 w 799"/>
                <a:gd name="T69" fmla="*/ 87 h 1190"/>
                <a:gd name="T70" fmla="*/ 200 w 799"/>
                <a:gd name="T71" fmla="*/ 96 h 1190"/>
                <a:gd name="T72" fmla="*/ 196 w 799"/>
                <a:gd name="T73" fmla="*/ 118 h 1190"/>
                <a:gd name="T74" fmla="*/ 192 w 799"/>
                <a:gd name="T75" fmla="*/ 132 h 1190"/>
                <a:gd name="T76" fmla="*/ 183 w 799"/>
                <a:gd name="T77" fmla="*/ 145 h 1190"/>
                <a:gd name="T78" fmla="*/ 179 w 799"/>
                <a:gd name="T79" fmla="*/ 157 h 1190"/>
                <a:gd name="T80" fmla="*/ 175 w 799"/>
                <a:gd name="T81" fmla="*/ 175 h 1190"/>
                <a:gd name="T82" fmla="*/ 179 w 799"/>
                <a:gd name="T83" fmla="*/ 192 h 1190"/>
                <a:gd name="T84" fmla="*/ 179 w 799"/>
                <a:gd name="T85" fmla="*/ 210 h 1190"/>
                <a:gd name="T86" fmla="*/ 175 w 799"/>
                <a:gd name="T87" fmla="*/ 223 h 1190"/>
                <a:gd name="T88" fmla="*/ 183 w 799"/>
                <a:gd name="T89" fmla="*/ 236 h 1190"/>
                <a:gd name="T90" fmla="*/ 187 w 799"/>
                <a:gd name="T91" fmla="*/ 245 h 1190"/>
                <a:gd name="T92" fmla="*/ 192 w 799"/>
                <a:gd name="T93" fmla="*/ 259 h 1190"/>
                <a:gd name="T94" fmla="*/ 183 w 799"/>
                <a:gd name="T95" fmla="*/ 267 h 1190"/>
                <a:gd name="T96" fmla="*/ 166 w 799"/>
                <a:gd name="T97" fmla="*/ 272 h 1190"/>
                <a:gd name="T98" fmla="*/ 157 w 799"/>
                <a:gd name="T99" fmla="*/ 285 h 1190"/>
                <a:gd name="T100" fmla="*/ 145 w 799"/>
                <a:gd name="T101" fmla="*/ 298 h 1190"/>
                <a:gd name="T102" fmla="*/ 136 w 799"/>
                <a:gd name="T103" fmla="*/ 289 h 1190"/>
                <a:gd name="T104" fmla="*/ 132 w 799"/>
                <a:gd name="T105" fmla="*/ 281 h 1190"/>
                <a:gd name="T106" fmla="*/ 124 w 799"/>
                <a:gd name="T107" fmla="*/ 285 h 1190"/>
                <a:gd name="T108" fmla="*/ 102 w 799"/>
                <a:gd name="T109" fmla="*/ 285 h 1190"/>
                <a:gd name="T110" fmla="*/ 98 w 799"/>
                <a:gd name="T111" fmla="*/ 276 h 119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99"/>
                <a:gd name="T169" fmla="*/ 0 h 1190"/>
                <a:gd name="T170" fmla="*/ 799 w 799"/>
                <a:gd name="T171" fmla="*/ 1190 h 119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99" h="1190">
                  <a:moveTo>
                    <a:pt x="204" y="770"/>
                  </a:moveTo>
                  <a:lnTo>
                    <a:pt x="221" y="770"/>
                  </a:lnTo>
                  <a:lnTo>
                    <a:pt x="221" y="787"/>
                  </a:lnTo>
                  <a:lnTo>
                    <a:pt x="239" y="787"/>
                  </a:lnTo>
                  <a:lnTo>
                    <a:pt x="239" y="806"/>
                  </a:lnTo>
                  <a:lnTo>
                    <a:pt x="239" y="824"/>
                  </a:lnTo>
                  <a:lnTo>
                    <a:pt x="239" y="806"/>
                  </a:lnTo>
                  <a:lnTo>
                    <a:pt x="221" y="806"/>
                  </a:lnTo>
                  <a:lnTo>
                    <a:pt x="239" y="787"/>
                  </a:lnTo>
                  <a:lnTo>
                    <a:pt x="221" y="787"/>
                  </a:lnTo>
                  <a:lnTo>
                    <a:pt x="221" y="770"/>
                  </a:lnTo>
                  <a:lnTo>
                    <a:pt x="204" y="770"/>
                  </a:lnTo>
                  <a:close/>
                  <a:moveTo>
                    <a:pt x="392" y="1104"/>
                  </a:moveTo>
                  <a:lnTo>
                    <a:pt x="392" y="1085"/>
                  </a:lnTo>
                  <a:lnTo>
                    <a:pt x="392" y="1067"/>
                  </a:lnTo>
                  <a:lnTo>
                    <a:pt x="392" y="1050"/>
                  </a:lnTo>
                  <a:lnTo>
                    <a:pt x="392" y="1033"/>
                  </a:lnTo>
                  <a:lnTo>
                    <a:pt x="375" y="1033"/>
                  </a:lnTo>
                  <a:lnTo>
                    <a:pt x="375" y="1015"/>
                  </a:lnTo>
                  <a:lnTo>
                    <a:pt x="375" y="1033"/>
                  </a:lnTo>
                  <a:lnTo>
                    <a:pt x="358" y="1033"/>
                  </a:lnTo>
                  <a:lnTo>
                    <a:pt x="340" y="1033"/>
                  </a:lnTo>
                  <a:lnTo>
                    <a:pt x="323" y="1033"/>
                  </a:lnTo>
                  <a:lnTo>
                    <a:pt x="323" y="1015"/>
                  </a:lnTo>
                  <a:lnTo>
                    <a:pt x="323" y="998"/>
                  </a:lnTo>
                  <a:lnTo>
                    <a:pt x="306" y="998"/>
                  </a:lnTo>
                  <a:lnTo>
                    <a:pt x="306" y="981"/>
                  </a:lnTo>
                  <a:lnTo>
                    <a:pt x="306" y="964"/>
                  </a:lnTo>
                  <a:lnTo>
                    <a:pt x="323" y="964"/>
                  </a:lnTo>
                  <a:lnTo>
                    <a:pt x="306" y="964"/>
                  </a:lnTo>
                  <a:lnTo>
                    <a:pt x="306" y="944"/>
                  </a:lnTo>
                  <a:lnTo>
                    <a:pt x="288" y="944"/>
                  </a:lnTo>
                  <a:lnTo>
                    <a:pt x="288" y="927"/>
                  </a:lnTo>
                  <a:lnTo>
                    <a:pt x="288" y="910"/>
                  </a:lnTo>
                  <a:lnTo>
                    <a:pt x="288" y="893"/>
                  </a:lnTo>
                  <a:lnTo>
                    <a:pt x="273" y="893"/>
                  </a:lnTo>
                  <a:lnTo>
                    <a:pt x="273" y="875"/>
                  </a:lnTo>
                  <a:lnTo>
                    <a:pt x="288" y="858"/>
                  </a:lnTo>
                  <a:lnTo>
                    <a:pt x="288" y="841"/>
                  </a:lnTo>
                  <a:lnTo>
                    <a:pt x="288" y="824"/>
                  </a:lnTo>
                  <a:lnTo>
                    <a:pt x="288" y="806"/>
                  </a:lnTo>
                  <a:lnTo>
                    <a:pt x="273" y="806"/>
                  </a:lnTo>
                  <a:lnTo>
                    <a:pt x="273" y="824"/>
                  </a:lnTo>
                  <a:lnTo>
                    <a:pt x="273" y="806"/>
                  </a:lnTo>
                  <a:lnTo>
                    <a:pt x="288" y="787"/>
                  </a:lnTo>
                  <a:lnTo>
                    <a:pt x="273" y="770"/>
                  </a:lnTo>
                  <a:lnTo>
                    <a:pt x="273" y="753"/>
                  </a:lnTo>
                  <a:lnTo>
                    <a:pt x="273" y="735"/>
                  </a:lnTo>
                  <a:lnTo>
                    <a:pt x="256" y="735"/>
                  </a:lnTo>
                  <a:lnTo>
                    <a:pt x="256" y="718"/>
                  </a:lnTo>
                  <a:lnTo>
                    <a:pt x="239" y="718"/>
                  </a:lnTo>
                  <a:lnTo>
                    <a:pt x="239" y="735"/>
                  </a:lnTo>
                  <a:lnTo>
                    <a:pt x="221" y="735"/>
                  </a:lnTo>
                  <a:lnTo>
                    <a:pt x="221" y="753"/>
                  </a:lnTo>
                  <a:lnTo>
                    <a:pt x="221" y="770"/>
                  </a:lnTo>
                  <a:lnTo>
                    <a:pt x="204" y="753"/>
                  </a:lnTo>
                  <a:lnTo>
                    <a:pt x="204" y="735"/>
                  </a:lnTo>
                  <a:lnTo>
                    <a:pt x="187" y="735"/>
                  </a:lnTo>
                  <a:lnTo>
                    <a:pt x="204" y="735"/>
                  </a:lnTo>
                  <a:lnTo>
                    <a:pt x="204" y="753"/>
                  </a:lnTo>
                  <a:lnTo>
                    <a:pt x="187" y="753"/>
                  </a:lnTo>
                  <a:lnTo>
                    <a:pt x="171" y="753"/>
                  </a:lnTo>
                  <a:lnTo>
                    <a:pt x="171" y="735"/>
                  </a:lnTo>
                  <a:lnTo>
                    <a:pt x="120" y="753"/>
                  </a:lnTo>
                  <a:lnTo>
                    <a:pt x="102" y="770"/>
                  </a:lnTo>
                  <a:lnTo>
                    <a:pt x="85" y="770"/>
                  </a:lnTo>
                  <a:lnTo>
                    <a:pt x="70" y="770"/>
                  </a:lnTo>
                  <a:lnTo>
                    <a:pt x="70" y="787"/>
                  </a:lnTo>
                  <a:lnTo>
                    <a:pt x="52" y="787"/>
                  </a:lnTo>
                  <a:lnTo>
                    <a:pt x="52" y="770"/>
                  </a:lnTo>
                  <a:lnTo>
                    <a:pt x="35" y="753"/>
                  </a:lnTo>
                  <a:lnTo>
                    <a:pt x="35" y="735"/>
                  </a:lnTo>
                  <a:lnTo>
                    <a:pt x="35" y="718"/>
                  </a:lnTo>
                  <a:lnTo>
                    <a:pt x="35" y="701"/>
                  </a:lnTo>
                  <a:lnTo>
                    <a:pt x="52" y="701"/>
                  </a:lnTo>
                  <a:lnTo>
                    <a:pt x="52" y="718"/>
                  </a:lnTo>
                  <a:lnTo>
                    <a:pt x="70" y="701"/>
                  </a:lnTo>
                  <a:lnTo>
                    <a:pt x="85" y="701"/>
                  </a:lnTo>
                  <a:lnTo>
                    <a:pt x="85" y="718"/>
                  </a:lnTo>
                  <a:lnTo>
                    <a:pt x="85" y="701"/>
                  </a:lnTo>
                  <a:lnTo>
                    <a:pt x="102" y="701"/>
                  </a:lnTo>
                  <a:lnTo>
                    <a:pt x="102" y="683"/>
                  </a:lnTo>
                  <a:lnTo>
                    <a:pt x="102" y="666"/>
                  </a:lnTo>
                  <a:lnTo>
                    <a:pt x="102" y="649"/>
                  </a:lnTo>
                  <a:lnTo>
                    <a:pt x="85" y="649"/>
                  </a:lnTo>
                  <a:lnTo>
                    <a:pt x="85" y="630"/>
                  </a:lnTo>
                  <a:lnTo>
                    <a:pt x="85" y="612"/>
                  </a:lnTo>
                  <a:lnTo>
                    <a:pt x="85" y="595"/>
                  </a:lnTo>
                  <a:lnTo>
                    <a:pt x="70" y="578"/>
                  </a:lnTo>
                  <a:lnTo>
                    <a:pt x="52" y="561"/>
                  </a:lnTo>
                  <a:lnTo>
                    <a:pt x="70" y="543"/>
                  </a:lnTo>
                  <a:lnTo>
                    <a:pt x="70" y="526"/>
                  </a:lnTo>
                  <a:lnTo>
                    <a:pt x="70" y="509"/>
                  </a:lnTo>
                  <a:lnTo>
                    <a:pt x="52" y="490"/>
                  </a:lnTo>
                  <a:lnTo>
                    <a:pt x="35" y="472"/>
                  </a:lnTo>
                  <a:lnTo>
                    <a:pt x="35" y="438"/>
                  </a:lnTo>
                  <a:lnTo>
                    <a:pt x="35" y="420"/>
                  </a:lnTo>
                  <a:lnTo>
                    <a:pt x="18" y="403"/>
                  </a:lnTo>
                  <a:lnTo>
                    <a:pt x="18" y="386"/>
                  </a:lnTo>
                  <a:lnTo>
                    <a:pt x="0" y="369"/>
                  </a:lnTo>
                  <a:lnTo>
                    <a:pt x="18" y="351"/>
                  </a:lnTo>
                  <a:lnTo>
                    <a:pt x="35" y="351"/>
                  </a:lnTo>
                  <a:lnTo>
                    <a:pt x="35" y="332"/>
                  </a:lnTo>
                  <a:lnTo>
                    <a:pt x="52" y="315"/>
                  </a:lnTo>
                  <a:lnTo>
                    <a:pt x="52" y="280"/>
                  </a:lnTo>
                  <a:lnTo>
                    <a:pt x="52" y="263"/>
                  </a:lnTo>
                  <a:lnTo>
                    <a:pt x="52" y="246"/>
                  </a:lnTo>
                  <a:lnTo>
                    <a:pt x="52" y="228"/>
                  </a:lnTo>
                  <a:lnTo>
                    <a:pt x="52" y="211"/>
                  </a:lnTo>
                  <a:lnTo>
                    <a:pt x="52" y="194"/>
                  </a:lnTo>
                  <a:lnTo>
                    <a:pt x="52" y="175"/>
                  </a:lnTo>
                  <a:lnTo>
                    <a:pt x="52" y="157"/>
                  </a:lnTo>
                  <a:lnTo>
                    <a:pt x="70" y="140"/>
                  </a:lnTo>
                  <a:lnTo>
                    <a:pt x="85" y="140"/>
                  </a:lnTo>
                  <a:lnTo>
                    <a:pt x="102" y="140"/>
                  </a:lnTo>
                  <a:lnTo>
                    <a:pt x="120" y="140"/>
                  </a:lnTo>
                  <a:lnTo>
                    <a:pt x="120" y="123"/>
                  </a:lnTo>
                  <a:lnTo>
                    <a:pt x="137" y="123"/>
                  </a:lnTo>
                  <a:lnTo>
                    <a:pt x="154" y="106"/>
                  </a:lnTo>
                  <a:lnTo>
                    <a:pt x="171" y="106"/>
                  </a:lnTo>
                  <a:lnTo>
                    <a:pt x="171" y="88"/>
                  </a:lnTo>
                  <a:lnTo>
                    <a:pt x="187" y="88"/>
                  </a:lnTo>
                  <a:lnTo>
                    <a:pt x="187" y="71"/>
                  </a:lnTo>
                  <a:lnTo>
                    <a:pt x="204" y="71"/>
                  </a:lnTo>
                  <a:lnTo>
                    <a:pt x="221" y="71"/>
                  </a:lnTo>
                  <a:lnTo>
                    <a:pt x="239" y="71"/>
                  </a:lnTo>
                  <a:lnTo>
                    <a:pt x="239" y="54"/>
                  </a:lnTo>
                  <a:lnTo>
                    <a:pt x="256" y="54"/>
                  </a:lnTo>
                  <a:lnTo>
                    <a:pt x="273" y="54"/>
                  </a:lnTo>
                  <a:lnTo>
                    <a:pt x="288" y="37"/>
                  </a:lnTo>
                  <a:lnTo>
                    <a:pt x="288" y="17"/>
                  </a:lnTo>
                  <a:lnTo>
                    <a:pt x="306" y="17"/>
                  </a:lnTo>
                  <a:lnTo>
                    <a:pt x="306" y="37"/>
                  </a:lnTo>
                  <a:lnTo>
                    <a:pt x="306" y="17"/>
                  </a:lnTo>
                  <a:lnTo>
                    <a:pt x="323" y="17"/>
                  </a:lnTo>
                  <a:lnTo>
                    <a:pt x="323" y="0"/>
                  </a:lnTo>
                  <a:lnTo>
                    <a:pt x="340" y="0"/>
                  </a:lnTo>
                  <a:lnTo>
                    <a:pt x="358" y="0"/>
                  </a:lnTo>
                  <a:lnTo>
                    <a:pt x="375" y="17"/>
                  </a:lnTo>
                  <a:lnTo>
                    <a:pt x="375" y="0"/>
                  </a:lnTo>
                  <a:lnTo>
                    <a:pt x="392" y="0"/>
                  </a:lnTo>
                  <a:lnTo>
                    <a:pt x="407" y="0"/>
                  </a:lnTo>
                  <a:lnTo>
                    <a:pt x="407" y="17"/>
                  </a:lnTo>
                  <a:lnTo>
                    <a:pt x="425" y="37"/>
                  </a:lnTo>
                  <a:lnTo>
                    <a:pt x="442" y="37"/>
                  </a:lnTo>
                  <a:lnTo>
                    <a:pt x="459" y="54"/>
                  </a:lnTo>
                  <a:lnTo>
                    <a:pt x="477" y="54"/>
                  </a:lnTo>
                  <a:lnTo>
                    <a:pt x="477" y="71"/>
                  </a:lnTo>
                  <a:lnTo>
                    <a:pt x="477" y="88"/>
                  </a:lnTo>
                  <a:lnTo>
                    <a:pt x="477" y="106"/>
                  </a:lnTo>
                  <a:lnTo>
                    <a:pt x="494" y="106"/>
                  </a:lnTo>
                  <a:lnTo>
                    <a:pt x="494" y="123"/>
                  </a:lnTo>
                  <a:lnTo>
                    <a:pt x="509" y="123"/>
                  </a:lnTo>
                  <a:lnTo>
                    <a:pt x="527" y="123"/>
                  </a:lnTo>
                  <a:lnTo>
                    <a:pt x="544" y="140"/>
                  </a:lnTo>
                  <a:lnTo>
                    <a:pt x="561" y="157"/>
                  </a:lnTo>
                  <a:lnTo>
                    <a:pt x="561" y="175"/>
                  </a:lnTo>
                  <a:lnTo>
                    <a:pt x="578" y="175"/>
                  </a:lnTo>
                  <a:lnTo>
                    <a:pt x="578" y="194"/>
                  </a:lnTo>
                  <a:lnTo>
                    <a:pt x="596" y="194"/>
                  </a:lnTo>
                  <a:lnTo>
                    <a:pt x="596" y="211"/>
                  </a:lnTo>
                  <a:lnTo>
                    <a:pt x="596" y="228"/>
                  </a:lnTo>
                  <a:lnTo>
                    <a:pt x="613" y="228"/>
                  </a:lnTo>
                  <a:lnTo>
                    <a:pt x="628" y="228"/>
                  </a:lnTo>
                  <a:lnTo>
                    <a:pt x="646" y="246"/>
                  </a:lnTo>
                  <a:lnTo>
                    <a:pt x="646" y="263"/>
                  </a:lnTo>
                  <a:lnTo>
                    <a:pt x="663" y="280"/>
                  </a:lnTo>
                  <a:lnTo>
                    <a:pt x="663" y="298"/>
                  </a:lnTo>
                  <a:lnTo>
                    <a:pt x="680" y="298"/>
                  </a:lnTo>
                  <a:lnTo>
                    <a:pt x="680" y="315"/>
                  </a:lnTo>
                  <a:lnTo>
                    <a:pt x="697" y="315"/>
                  </a:lnTo>
                  <a:lnTo>
                    <a:pt x="715" y="332"/>
                  </a:lnTo>
                  <a:lnTo>
                    <a:pt x="730" y="351"/>
                  </a:lnTo>
                  <a:lnTo>
                    <a:pt x="747" y="351"/>
                  </a:lnTo>
                  <a:lnTo>
                    <a:pt x="765" y="351"/>
                  </a:lnTo>
                  <a:lnTo>
                    <a:pt x="765" y="369"/>
                  </a:lnTo>
                  <a:lnTo>
                    <a:pt x="782" y="369"/>
                  </a:lnTo>
                  <a:lnTo>
                    <a:pt x="782" y="386"/>
                  </a:lnTo>
                  <a:lnTo>
                    <a:pt x="782" y="403"/>
                  </a:lnTo>
                  <a:lnTo>
                    <a:pt x="799" y="386"/>
                  </a:lnTo>
                  <a:lnTo>
                    <a:pt x="799" y="403"/>
                  </a:lnTo>
                  <a:lnTo>
                    <a:pt x="782" y="420"/>
                  </a:lnTo>
                  <a:lnTo>
                    <a:pt x="782" y="438"/>
                  </a:lnTo>
                  <a:lnTo>
                    <a:pt x="782" y="455"/>
                  </a:lnTo>
                  <a:lnTo>
                    <a:pt x="782" y="472"/>
                  </a:lnTo>
                  <a:lnTo>
                    <a:pt x="799" y="490"/>
                  </a:lnTo>
                  <a:lnTo>
                    <a:pt x="799" y="509"/>
                  </a:lnTo>
                  <a:lnTo>
                    <a:pt x="799" y="526"/>
                  </a:lnTo>
                  <a:lnTo>
                    <a:pt x="782" y="526"/>
                  </a:lnTo>
                  <a:lnTo>
                    <a:pt x="765" y="526"/>
                  </a:lnTo>
                  <a:lnTo>
                    <a:pt x="765" y="543"/>
                  </a:lnTo>
                  <a:lnTo>
                    <a:pt x="747" y="543"/>
                  </a:lnTo>
                  <a:lnTo>
                    <a:pt x="747" y="561"/>
                  </a:lnTo>
                  <a:lnTo>
                    <a:pt x="730" y="561"/>
                  </a:lnTo>
                  <a:lnTo>
                    <a:pt x="730" y="578"/>
                  </a:lnTo>
                  <a:lnTo>
                    <a:pt x="715" y="578"/>
                  </a:lnTo>
                  <a:lnTo>
                    <a:pt x="730" y="595"/>
                  </a:lnTo>
                  <a:lnTo>
                    <a:pt x="715" y="595"/>
                  </a:lnTo>
                  <a:lnTo>
                    <a:pt x="715" y="612"/>
                  </a:lnTo>
                  <a:lnTo>
                    <a:pt x="715" y="630"/>
                  </a:lnTo>
                  <a:lnTo>
                    <a:pt x="715" y="649"/>
                  </a:lnTo>
                  <a:lnTo>
                    <a:pt x="715" y="666"/>
                  </a:lnTo>
                  <a:lnTo>
                    <a:pt x="697" y="666"/>
                  </a:lnTo>
                  <a:lnTo>
                    <a:pt x="697" y="683"/>
                  </a:lnTo>
                  <a:lnTo>
                    <a:pt x="697" y="701"/>
                  </a:lnTo>
                  <a:lnTo>
                    <a:pt x="680" y="718"/>
                  </a:lnTo>
                  <a:lnTo>
                    <a:pt x="680" y="735"/>
                  </a:lnTo>
                  <a:lnTo>
                    <a:pt x="680" y="753"/>
                  </a:lnTo>
                  <a:lnTo>
                    <a:pt x="697" y="770"/>
                  </a:lnTo>
                  <a:lnTo>
                    <a:pt x="715" y="770"/>
                  </a:lnTo>
                  <a:lnTo>
                    <a:pt x="715" y="787"/>
                  </a:lnTo>
                  <a:lnTo>
                    <a:pt x="697" y="787"/>
                  </a:lnTo>
                  <a:lnTo>
                    <a:pt x="697" y="806"/>
                  </a:lnTo>
                  <a:lnTo>
                    <a:pt x="697" y="824"/>
                  </a:lnTo>
                  <a:lnTo>
                    <a:pt x="715" y="841"/>
                  </a:lnTo>
                  <a:lnTo>
                    <a:pt x="730" y="858"/>
                  </a:lnTo>
                  <a:lnTo>
                    <a:pt x="697" y="858"/>
                  </a:lnTo>
                  <a:lnTo>
                    <a:pt x="697" y="875"/>
                  </a:lnTo>
                  <a:lnTo>
                    <a:pt x="680" y="875"/>
                  </a:lnTo>
                  <a:lnTo>
                    <a:pt x="697" y="893"/>
                  </a:lnTo>
                  <a:lnTo>
                    <a:pt x="715" y="893"/>
                  </a:lnTo>
                  <a:lnTo>
                    <a:pt x="715" y="910"/>
                  </a:lnTo>
                  <a:lnTo>
                    <a:pt x="715" y="927"/>
                  </a:lnTo>
                  <a:lnTo>
                    <a:pt x="730" y="927"/>
                  </a:lnTo>
                  <a:lnTo>
                    <a:pt x="730" y="944"/>
                  </a:lnTo>
                  <a:lnTo>
                    <a:pt x="730" y="964"/>
                  </a:lnTo>
                  <a:lnTo>
                    <a:pt x="747" y="964"/>
                  </a:lnTo>
                  <a:lnTo>
                    <a:pt x="730" y="964"/>
                  </a:lnTo>
                  <a:lnTo>
                    <a:pt x="747" y="964"/>
                  </a:lnTo>
                  <a:lnTo>
                    <a:pt x="747" y="981"/>
                  </a:lnTo>
                  <a:lnTo>
                    <a:pt x="765" y="998"/>
                  </a:lnTo>
                  <a:lnTo>
                    <a:pt x="747" y="998"/>
                  </a:lnTo>
                  <a:lnTo>
                    <a:pt x="747" y="1015"/>
                  </a:lnTo>
                  <a:lnTo>
                    <a:pt x="765" y="1015"/>
                  </a:lnTo>
                  <a:lnTo>
                    <a:pt x="765" y="1033"/>
                  </a:lnTo>
                  <a:lnTo>
                    <a:pt x="765" y="1050"/>
                  </a:lnTo>
                  <a:lnTo>
                    <a:pt x="782" y="1067"/>
                  </a:lnTo>
                  <a:lnTo>
                    <a:pt x="765" y="1067"/>
                  </a:lnTo>
                  <a:lnTo>
                    <a:pt x="747" y="1067"/>
                  </a:lnTo>
                  <a:lnTo>
                    <a:pt x="730" y="1067"/>
                  </a:lnTo>
                  <a:lnTo>
                    <a:pt x="715" y="1067"/>
                  </a:lnTo>
                  <a:lnTo>
                    <a:pt x="715" y="1085"/>
                  </a:lnTo>
                  <a:lnTo>
                    <a:pt x="697" y="1085"/>
                  </a:lnTo>
                  <a:lnTo>
                    <a:pt x="680" y="1104"/>
                  </a:lnTo>
                  <a:lnTo>
                    <a:pt x="663" y="1085"/>
                  </a:lnTo>
                  <a:lnTo>
                    <a:pt x="646" y="1085"/>
                  </a:lnTo>
                  <a:lnTo>
                    <a:pt x="646" y="1104"/>
                  </a:lnTo>
                  <a:lnTo>
                    <a:pt x="628" y="1104"/>
                  </a:lnTo>
                  <a:lnTo>
                    <a:pt x="628" y="1121"/>
                  </a:lnTo>
                  <a:lnTo>
                    <a:pt x="628" y="1138"/>
                  </a:lnTo>
                  <a:lnTo>
                    <a:pt x="613" y="1138"/>
                  </a:lnTo>
                  <a:lnTo>
                    <a:pt x="613" y="1156"/>
                  </a:lnTo>
                  <a:lnTo>
                    <a:pt x="613" y="1173"/>
                  </a:lnTo>
                  <a:lnTo>
                    <a:pt x="596" y="1190"/>
                  </a:lnTo>
                  <a:lnTo>
                    <a:pt x="578" y="1190"/>
                  </a:lnTo>
                  <a:lnTo>
                    <a:pt x="561" y="1190"/>
                  </a:lnTo>
                  <a:lnTo>
                    <a:pt x="578" y="1173"/>
                  </a:lnTo>
                  <a:lnTo>
                    <a:pt x="561" y="1173"/>
                  </a:lnTo>
                  <a:lnTo>
                    <a:pt x="544" y="1173"/>
                  </a:lnTo>
                  <a:lnTo>
                    <a:pt x="544" y="1156"/>
                  </a:lnTo>
                  <a:lnTo>
                    <a:pt x="544" y="1138"/>
                  </a:lnTo>
                  <a:lnTo>
                    <a:pt x="544" y="1121"/>
                  </a:lnTo>
                  <a:lnTo>
                    <a:pt x="527" y="1121"/>
                  </a:lnTo>
                  <a:lnTo>
                    <a:pt x="527" y="1104"/>
                  </a:lnTo>
                  <a:lnTo>
                    <a:pt x="527" y="1121"/>
                  </a:lnTo>
                  <a:lnTo>
                    <a:pt x="509" y="1121"/>
                  </a:lnTo>
                  <a:lnTo>
                    <a:pt x="494" y="1121"/>
                  </a:lnTo>
                  <a:lnTo>
                    <a:pt x="494" y="1138"/>
                  </a:lnTo>
                  <a:lnTo>
                    <a:pt x="494" y="1121"/>
                  </a:lnTo>
                  <a:lnTo>
                    <a:pt x="494" y="1138"/>
                  </a:lnTo>
                  <a:lnTo>
                    <a:pt x="477" y="1138"/>
                  </a:lnTo>
                  <a:lnTo>
                    <a:pt x="459" y="1156"/>
                  </a:lnTo>
                  <a:lnTo>
                    <a:pt x="442" y="1138"/>
                  </a:lnTo>
                  <a:lnTo>
                    <a:pt x="425" y="1138"/>
                  </a:lnTo>
                  <a:lnTo>
                    <a:pt x="407" y="1138"/>
                  </a:lnTo>
                  <a:lnTo>
                    <a:pt x="425" y="1138"/>
                  </a:lnTo>
                  <a:lnTo>
                    <a:pt x="425" y="1121"/>
                  </a:lnTo>
                  <a:lnTo>
                    <a:pt x="407" y="1121"/>
                  </a:lnTo>
                  <a:lnTo>
                    <a:pt x="407" y="1104"/>
                  </a:lnTo>
                  <a:lnTo>
                    <a:pt x="392" y="1104"/>
                  </a:lnTo>
                  <a:close/>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7" name="Freeform 44">
              <a:extLst>
                <a:ext uri="{FF2B5EF4-FFF2-40B4-BE49-F238E27FC236}">
                  <a16:creationId xmlns:a16="http://schemas.microsoft.com/office/drawing/2014/main" id="{1C1054D5-FEF9-4697-9A61-7D5146E0C9CB}"/>
                </a:ext>
              </a:extLst>
            </p:cNvPr>
            <p:cNvSpPr>
              <a:spLocks/>
            </p:cNvSpPr>
            <p:nvPr/>
          </p:nvSpPr>
          <p:spPr bwMode="gray">
            <a:xfrm rot="20933429">
              <a:off x="4978751" y="3665284"/>
              <a:ext cx="641215" cy="843347"/>
            </a:xfrm>
            <a:custGeom>
              <a:avLst/>
              <a:gdLst>
                <a:gd name="T0" fmla="*/ 132 w 829"/>
                <a:gd name="T1" fmla="*/ 263 h 1087"/>
                <a:gd name="T2" fmla="*/ 127 w 829"/>
                <a:gd name="T3" fmla="*/ 263 h 1087"/>
                <a:gd name="T4" fmla="*/ 119 w 829"/>
                <a:gd name="T5" fmla="*/ 241 h 1087"/>
                <a:gd name="T6" fmla="*/ 111 w 829"/>
                <a:gd name="T7" fmla="*/ 223 h 1087"/>
                <a:gd name="T8" fmla="*/ 89 w 829"/>
                <a:gd name="T9" fmla="*/ 206 h 1087"/>
                <a:gd name="T10" fmla="*/ 72 w 829"/>
                <a:gd name="T11" fmla="*/ 183 h 1087"/>
                <a:gd name="T12" fmla="*/ 72 w 829"/>
                <a:gd name="T13" fmla="*/ 171 h 1087"/>
                <a:gd name="T14" fmla="*/ 72 w 829"/>
                <a:gd name="T15" fmla="*/ 175 h 1087"/>
                <a:gd name="T16" fmla="*/ 64 w 829"/>
                <a:gd name="T17" fmla="*/ 166 h 1087"/>
                <a:gd name="T18" fmla="*/ 68 w 829"/>
                <a:gd name="T19" fmla="*/ 183 h 1087"/>
                <a:gd name="T20" fmla="*/ 60 w 829"/>
                <a:gd name="T21" fmla="*/ 179 h 1087"/>
                <a:gd name="T22" fmla="*/ 47 w 829"/>
                <a:gd name="T23" fmla="*/ 171 h 1087"/>
                <a:gd name="T24" fmla="*/ 43 w 829"/>
                <a:gd name="T25" fmla="*/ 171 h 1087"/>
                <a:gd name="T26" fmla="*/ 21 w 829"/>
                <a:gd name="T27" fmla="*/ 166 h 1087"/>
                <a:gd name="T28" fmla="*/ 9 w 829"/>
                <a:gd name="T29" fmla="*/ 162 h 1087"/>
                <a:gd name="T30" fmla="*/ 9 w 829"/>
                <a:gd name="T31" fmla="*/ 166 h 1087"/>
                <a:gd name="T32" fmla="*/ 0 w 829"/>
                <a:gd name="T33" fmla="*/ 162 h 1087"/>
                <a:gd name="T34" fmla="*/ 5 w 829"/>
                <a:gd name="T35" fmla="*/ 148 h 1087"/>
                <a:gd name="T36" fmla="*/ 5 w 829"/>
                <a:gd name="T37" fmla="*/ 135 h 1087"/>
                <a:gd name="T38" fmla="*/ 5 w 829"/>
                <a:gd name="T39" fmla="*/ 118 h 1087"/>
                <a:gd name="T40" fmla="*/ 5 w 829"/>
                <a:gd name="T41" fmla="*/ 100 h 1087"/>
                <a:gd name="T42" fmla="*/ 5 w 829"/>
                <a:gd name="T43" fmla="*/ 92 h 1087"/>
                <a:gd name="T44" fmla="*/ 13 w 829"/>
                <a:gd name="T45" fmla="*/ 83 h 1087"/>
                <a:gd name="T46" fmla="*/ 17 w 829"/>
                <a:gd name="T47" fmla="*/ 70 h 1087"/>
                <a:gd name="T48" fmla="*/ 26 w 829"/>
                <a:gd name="T49" fmla="*/ 61 h 1087"/>
                <a:gd name="T50" fmla="*/ 43 w 829"/>
                <a:gd name="T51" fmla="*/ 52 h 1087"/>
                <a:gd name="T52" fmla="*/ 55 w 829"/>
                <a:gd name="T53" fmla="*/ 35 h 1087"/>
                <a:gd name="T54" fmla="*/ 64 w 829"/>
                <a:gd name="T55" fmla="*/ 26 h 1087"/>
                <a:gd name="T56" fmla="*/ 72 w 829"/>
                <a:gd name="T57" fmla="*/ 30 h 1087"/>
                <a:gd name="T58" fmla="*/ 81 w 829"/>
                <a:gd name="T59" fmla="*/ 26 h 1087"/>
                <a:gd name="T60" fmla="*/ 89 w 829"/>
                <a:gd name="T61" fmla="*/ 30 h 1087"/>
                <a:gd name="T62" fmla="*/ 98 w 829"/>
                <a:gd name="T63" fmla="*/ 17 h 1087"/>
                <a:gd name="T64" fmla="*/ 102 w 829"/>
                <a:gd name="T65" fmla="*/ 4 h 1087"/>
                <a:gd name="T66" fmla="*/ 106 w 829"/>
                <a:gd name="T67" fmla="*/ 0 h 1087"/>
                <a:gd name="T68" fmla="*/ 119 w 829"/>
                <a:gd name="T69" fmla="*/ 4 h 1087"/>
                <a:gd name="T70" fmla="*/ 123 w 829"/>
                <a:gd name="T71" fmla="*/ 17 h 1087"/>
                <a:gd name="T72" fmla="*/ 140 w 829"/>
                <a:gd name="T73" fmla="*/ 26 h 1087"/>
                <a:gd name="T74" fmla="*/ 153 w 829"/>
                <a:gd name="T75" fmla="*/ 39 h 1087"/>
                <a:gd name="T76" fmla="*/ 157 w 829"/>
                <a:gd name="T77" fmla="*/ 43 h 1087"/>
                <a:gd name="T78" fmla="*/ 170 w 829"/>
                <a:gd name="T79" fmla="*/ 43 h 1087"/>
                <a:gd name="T80" fmla="*/ 183 w 829"/>
                <a:gd name="T81" fmla="*/ 43 h 1087"/>
                <a:gd name="T82" fmla="*/ 186 w 829"/>
                <a:gd name="T83" fmla="*/ 57 h 1087"/>
                <a:gd name="T84" fmla="*/ 195 w 829"/>
                <a:gd name="T85" fmla="*/ 65 h 1087"/>
                <a:gd name="T86" fmla="*/ 208 w 829"/>
                <a:gd name="T87" fmla="*/ 78 h 1087"/>
                <a:gd name="T88" fmla="*/ 204 w 829"/>
                <a:gd name="T89" fmla="*/ 87 h 1087"/>
                <a:gd name="T90" fmla="*/ 191 w 829"/>
                <a:gd name="T91" fmla="*/ 92 h 1087"/>
                <a:gd name="T92" fmla="*/ 183 w 829"/>
                <a:gd name="T93" fmla="*/ 105 h 1087"/>
                <a:gd name="T94" fmla="*/ 174 w 829"/>
                <a:gd name="T95" fmla="*/ 96 h 1087"/>
                <a:gd name="T96" fmla="*/ 157 w 829"/>
                <a:gd name="T97" fmla="*/ 100 h 1087"/>
                <a:gd name="T98" fmla="*/ 153 w 829"/>
                <a:gd name="T99" fmla="*/ 105 h 1087"/>
                <a:gd name="T100" fmla="*/ 140 w 829"/>
                <a:gd name="T101" fmla="*/ 109 h 1087"/>
                <a:gd name="T102" fmla="*/ 149 w 829"/>
                <a:gd name="T103" fmla="*/ 118 h 1087"/>
                <a:gd name="T104" fmla="*/ 157 w 829"/>
                <a:gd name="T105" fmla="*/ 123 h 1087"/>
                <a:gd name="T106" fmla="*/ 161 w 829"/>
                <a:gd name="T107" fmla="*/ 140 h 1087"/>
                <a:gd name="T108" fmla="*/ 165 w 829"/>
                <a:gd name="T109" fmla="*/ 153 h 1087"/>
                <a:gd name="T110" fmla="*/ 157 w 829"/>
                <a:gd name="T111" fmla="*/ 162 h 1087"/>
                <a:gd name="T112" fmla="*/ 153 w 829"/>
                <a:gd name="T113" fmla="*/ 175 h 1087"/>
                <a:gd name="T114" fmla="*/ 149 w 829"/>
                <a:gd name="T115" fmla="*/ 188 h 1087"/>
                <a:gd name="T116" fmla="*/ 149 w 829"/>
                <a:gd name="T117" fmla="*/ 206 h 1087"/>
                <a:gd name="T118" fmla="*/ 144 w 829"/>
                <a:gd name="T119" fmla="*/ 214 h 1087"/>
                <a:gd name="T120" fmla="*/ 140 w 829"/>
                <a:gd name="T121" fmla="*/ 228 h 1087"/>
                <a:gd name="T122" fmla="*/ 136 w 829"/>
                <a:gd name="T123" fmla="*/ 241 h 10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29"/>
                <a:gd name="T187" fmla="*/ 0 h 1087"/>
                <a:gd name="T188" fmla="*/ 829 w 829"/>
                <a:gd name="T189" fmla="*/ 1087 h 108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29" h="1087">
                  <a:moveTo>
                    <a:pt x="558" y="998"/>
                  </a:moveTo>
                  <a:lnTo>
                    <a:pt x="541" y="1016"/>
                  </a:lnTo>
                  <a:lnTo>
                    <a:pt x="541" y="1033"/>
                  </a:lnTo>
                  <a:lnTo>
                    <a:pt x="526" y="1052"/>
                  </a:lnTo>
                  <a:lnTo>
                    <a:pt x="526" y="1069"/>
                  </a:lnTo>
                  <a:lnTo>
                    <a:pt x="526" y="1087"/>
                  </a:lnTo>
                  <a:lnTo>
                    <a:pt x="508" y="1069"/>
                  </a:lnTo>
                  <a:lnTo>
                    <a:pt x="508" y="1052"/>
                  </a:lnTo>
                  <a:lnTo>
                    <a:pt x="508" y="1033"/>
                  </a:lnTo>
                  <a:lnTo>
                    <a:pt x="491" y="1016"/>
                  </a:lnTo>
                  <a:lnTo>
                    <a:pt x="491" y="981"/>
                  </a:lnTo>
                  <a:lnTo>
                    <a:pt x="474" y="964"/>
                  </a:lnTo>
                  <a:lnTo>
                    <a:pt x="474" y="947"/>
                  </a:lnTo>
                  <a:lnTo>
                    <a:pt x="457" y="929"/>
                  </a:lnTo>
                  <a:lnTo>
                    <a:pt x="457" y="912"/>
                  </a:lnTo>
                  <a:lnTo>
                    <a:pt x="441" y="893"/>
                  </a:lnTo>
                  <a:lnTo>
                    <a:pt x="424" y="875"/>
                  </a:lnTo>
                  <a:lnTo>
                    <a:pt x="407" y="858"/>
                  </a:lnTo>
                  <a:lnTo>
                    <a:pt x="372" y="841"/>
                  </a:lnTo>
                  <a:lnTo>
                    <a:pt x="355" y="824"/>
                  </a:lnTo>
                  <a:lnTo>
                    <a:pt x="355" y="806"/>
                  </a:lnTo>
                  <a:lnTo>
                    <a:pt x="339" y="789"/>
                  </a:lnTo>
                  <a:lnTo>
                    <a:pt x="288" y="753"/>
                  </a:lnTo>
                  <a:lnTo>
                    <a:pt x="288" y="735"/>
                  </a:lnTo>
                  <a:lnTo>
                    <a:pt x="270" y="718"/>
                  </a:lnTo>
                  <a:lnTo>
                    <a:pt x="270" y="701"/>
                  </a:lnTo>
                  <a:lnTo>
                    <a:pt x="288" y="701"/>
                  </a:lnTo>
                  <a:lnTo>
                    <a:pt x="288" y="684"/>
                  </a:lnTo>
                  <a:lnTo>
                    <a:pt x="305" y="684"/>
                  </a:lnTo>
                  <a:lnTo>
                    <a:pt x="322" y="666"/>
                  </a:lnTo>
                  <a:lnTo>
                    <a:pt x="305" y="666"/>
                  </a:lnTo>
                  <a:lnTo>
                    <a:pt x="288" y="701"/>
                  </a:lnTo>
                  <a:lnTo>
                    <a:pt x="270" y="701"/>
                  </a:lnTo>
                  <a:lnTo>
                    <a:pt x="253" y="701"/>
                  </a:lnTo>
                  <a:lnTo>
                    <a:pt x="253" y="684"/>
                  </a:lnTo>
                  <a:lnTo>
                    <a:pt x="253" y="666"/>
                  </a:lnTo>
                  <a:lnTo>
                    <a:pt x="253" y="701"/>
                  </a:lnTo>
                  <a:lnTo>
                    <a:pt x="270" y="701"/>
                  </a:lnTo>
                  <a:lnTo>
                    <a:pt x="270" y="718"/>
                  </a:lnTo>
                  <a:lnTo>
                    <a:pt x="270" y="735"/>
                  </a:lnTo>
                  <a:lnTo>
                    <a:pt x="270" y="753"/>
                  </a:lnTo>
                  <a:lnTo>
                    <a:pt x="270" y="735"/>
                  </a:lnTo>
                  <a:lnTo>
                    <a:pt x="253" y="735"/>
                  </a:lnTo>
                  <a:lnTo>
                    <a:pt x="238" y="718"/>
                  </a:lnTo>
                  <a:lnTo>
                    <a:pt x="220" y="701"/>
                  </a:lnTo>
                  <a:lnTo>
                    <a:pt x="203" y="701"/>
                  </a:lnTo>
                  <a:lnTo>
                    <a:pt x="203" y="684"/>
                  </a:lnTo>
                  <a:lnTo>
                    <a:pt x="186" y="684"/>
                  </a:lnTo>
                  <a:lnTo>
                    <a:pt x="169" y="684"/>
                  </a:lnTo>
                  <a:lnTo>
                    <a:pt x="136" y="666"/>
                  </a:lnTo>
                  <a:lnTo>
                    <a:pt x="153" y="684"/>
                  </a:lnTo>
                  <a:lnTo>
                    <a:pt x="169" y="684"/>
                  </a:lnTo>
                  <a:lnTo>
                    <a:pt x="186" y="684"/>
                  </a:lnTo>
                  <a:lnTo>
                    <a:pt x="119" y="684"/>
                  </a:lnTo>
                  <a:lnTo>
                    <a:pt x="101" y="666"/>
                  </a:lnTo>
                  <a:lnTo>
                    <a:pt x="84" y="666"/>
                  </a:lnTo>
                  <a:lnTo>
                    <a:pt x="67" y="666"/>
                  </a:lnTo>
                  <a:lnTo>
                    <a:pt x="51" y="666"/>
                  </a:lnTo>
                  <a:lnTo>
                    <a:pt x="51" y="649"/>
                  </a:lnTo>
                  <a:lnTo>
                    <a:pt x="34" y="649"/>
                  </a:lnTo>
                  <a:lnTo>
                    <a:pt x="51" y="666"/>
                  </a:lnTo>
                  <a:lnTo>
                    <a:pt x="34" y="666"/>
                  </a:lnTo>
                  <a:lnTo>
                    <a:pt x="51" y="666"/>
                  </a:lnTo>
                  <a:lnTo>
                    <a:pt x="34" y="666"/>
                  </a:lnTo>
                  <a:lnTo>
                    <a:pt x="17" y="684"/>
                  </a:lnTo>
                  <a:lnTo>
                    <a:pt x="17" y="666"/>
                  </a:lnTo>
                  <a:lnTo>
                    <a:pt x="0" y="666"/>
                  </a:lnTo>
                  <a:lnTo>
                    <a:pt x="0" y="649"/>
                  </a:lnTo>
                  <a:lnTo>
                    <a:pt x="0" y="632"/>
                  </a:lnTo>
                  <a:lnTo>
                    <a:pt x="0" y="614"/>
                  </a:lnTo>
                  <a:lnTo>
                    <a:pt x="0" y="595"/>
                  </a:lnTo>
                  <a:lnTo>
                    <a:pt x="17" y="595"/>
                  </a:lnTo>
                  <a:lnTo>
                    <a:pt x="0" y="578"/>
                  </a:lnTo>
                  <a:lnTo>
                    <a:pt x="0" y="561"/>
                  </a:lnTo>
                  <a:lnTo>
                    <a:pt x="17" y="561"/>
                  </a:lnTo>
                  <a:lnTo>
                    <a:pt x="17" y="543"/>
                  </a:lnTo>
                  <a:lnTo>
                    <a:pt x="17" y="526"/>
                  </a:lnTo>
                  <a:lnTo>
                    <a:pt x="17" y="509"/>
                  </a:lnTo>
                  <a:lnTo>
                    <a:pt x="17" y="492"/>
                  </a:lnTo>
                  <a:lnTo>
                    <a:pt x="17" y="474"/>
                  </a:lnTo>
                  <a:lnTo>
                    <a:pt x="17" y="455"/>
                  </a:lnTo>
                  <a:lnTo>
                    <a:pt x="17" y="438"/>
                  </a:lnTo>
                  <a:lnTo>
                    <a:pt x="17" y="421"/>
                  </a:lnTo>
                  <a:lnTo>
                    <a:pt x="17" y="403"/>
                  </a:lnTo>
                  <a:lnTo>
                    <a:pt x="0" y="403"/>
                  </a:lnTo>
                  <a:lnTo>
                    <a:pt x="0" y="386"/>
                  </a:lnTo>
                  <a:lnTo>
                    <a:pt x="17" y="386"/>
                  </a:lnTo>
                  <a:lnTo>
                    <a:pt x="17" y="369"/>
                  </a:lnTo>
                  <a:lnTo>
                    <a:pt x="17" y="351"/>
                  </a:lnTo>
                  <a:lnTo>
                    <a:pt x="34" y="351"/>
                  </a:lnTo>
                  <a:lnTo>
                    <a:pt x="34" y="334"/>
                  </a:lnTo>
                  <a:lnTo>
                    <a:pt x="51" y="334"/>
                  </a:lnTo>
                  <a:lnTo>
                    <a:pt x="51" y="315"/>
                  </a:lnTo>
                  <a:lnTo>
                    <a:pt x="67" y="315"/>
                  </a:lnTo>
                  <a:lnTo>
                    <a:pt x="67" y="298"/>
                  </a:lnTo>
                  <a:lnTo>
                    <a:pt x="67" y="280"/>
                  </a:lnTo>
                  <a:lnTo>
                    <a:pt x="84" y="280"/>
                  </a:lnTo>
                  <a:lnTo>
                    <a:pt x="84" y="263"/>
                  </a:lnTo>
                  <a:lnTo>
                    <a:pt x="84" y="246"/>
                  </a:lnTo>
                  <a:lnTo>
                    <a:pt x="101" y="246"/>
                  </a:lnTo>
                  <a:lnTo>
                    <a:pt x="119" y="229"/>
                  </a:lnTo>
                  <a:lnTo>
                    <a:pt x="136" y="229"/>
                  </a:lnTo>
                  <a:lnTo>
                    <a:pt x="153" y="229"/>
                  </a:lnTo>
                  <a:lnTo>
                    <a:pt x="169" y="211"/>
                  </a:lnTo>
                  <a:lnTo>
                    <a:pt x="186" y="194"/>
                  </a:lnTo>
                  <a:lnTo>
                    <a:pt x="186" y="175"/>
                  </a:lnTo>
                  <a:lnTo>
                    <a:pt x="203" y="158"/>
                  </a:lnTo>
                  <a:lnTo>
                    <a:pt x="220" y="140"/>
                  </a:lnTo>
                  <a:lnTo>
                    <a:pt x="220" y="123"/>
                  </a:lnTo>
                  <a:lnTo>
                    <a:pt x="220" y="106"/>
                  </a:lnTo>
                  <a:lnTo>
                    <a:pt x="238" y="106"/>
                  </a:lnTo>
                  <a:lnTo>
                    <a:pt x="253" y="106"/>
                  </a:lnTo>
                  <a:lnTo>
                    <a:pt x="270" y="106"/>
                  </a:lnTo>
                  <a:lnTo>
                    <a:pt x="270" y="123"/>
                  </a:lnTo>
                  <a:lnTo>
                    <a:pt x="288" y="106"/>
                  </a:lnTo>
                  <a:lnTo>
                    <a:pt x="288" y="123"/>
                  </a:lnTo>
                  <a:lnTo>
                    <a:pt x="305" y="106"/>
                  </a:lnTo>
                  <a:lnTo>
                    <a:pt x="305" y="88"/>
                  </a:lnTo>
                  <a:lnTo>
                    <a:pt x="322" y="88"/>
                  </a:lnTo>
                  <a:lnTo>
                    <a:pt x="322" y="106"/>
                  </a:lnTo>
                  <a:lnTo>
                    <a:pt x="339" y="106"/>
                  </a:lnTo>
                  <a:lnTo>
                    <a:pt x="339" y="123"/>
                  </a:lnTo>
                  <a:lnTo>
                    <a:pt x="355" y="106"/>
                  </a:lnTo>
                  <a:lnTo>
                    <a:pt x="355" y="123"/>
                  </a:lnTo>
                  <a:lnTo>
                    <a:pt x="372" y="123"/>
                  </a:lnTo>
                  <a:lnTo>
                    <a:pt x="372" y="106"/>
                  </a:lnTo>
                  <a:lnTo>
                    <a:pt x="372" y="88"/>
                  </a:lnTo>
                  <a:lnTo>
                    <a:pt x="389" y="71"/>
                  </a:lnTo>
                  <a:lnTo>
                    <a:pt x="389" y="54"/>
                  </a:lnTo>
                  <a:lnTo>
                    <a:pt x="407" y="54"/>
                  </a:lnTo>
                  <a:lnTo>
                    <a:pt x="407" y="35"/>
                  </a:lnTo>
                  <a:lnTo>
                    <a:pt x="407" y="17"/>
                  </a:lnTo>
                  <a:lnTo>
                    <a:pt x="407" y="35"/>
                  </a:lnTo>
                  <a:lnTo>
                    <a:pt x="407" y="17"/>
                  </a:lnTo>
                  <a:lnTo>
                    <a:pt x="424" y="17"/>
                  </a:lnTo>
                  <a:lnTo>
                    <a:pt x="424" y="0"/>
                  </a:lnTo>
                  <a:lnTo>
                    <a:pt x="441" y="0"/>
                  </a:lnTo>
                  <a:lnTo>
                    <a:pt x="457" y="0"/>
                  </a:lnTo>
                  <a:lnTo>
                    <a:pt x="457" y="17"/>
                  </a:lnTo>
                  <a:lnTo>
                    <a:pt x="474" y="17"/>
                  </a:lnTo>
                  <a:lnTo>
                    <a:pt x="491" y="35"/>
                  </a:lnTo>
                  <a:lnTo>
                    <a:pt x="508" y="35"/>
                  </a:lnTo>
                  <a:lnTo>
                    <a:pt x="508" y="54"/>
                  </a:lnTo>
                  <a:lnTo>
                    <a:pt x="491" y="71"/>
                  </a:lnTo>
                  <a:lnTo>
                    <a:pt x="508" y="88"/>
                  </a:lnTo>
                  <a:lnTo>
                    <a:pt x="526" y="106"/>
                  </a:lnTo>
                  <a:lnTo>
                    <a:pt x="541" y="106"/>
                  </a:lnTo>
                  <a:lnTo>
                    <a:pt x="558" y="106"/>
                  </a:lnTo>
                  <a:lnTo>
                    <a:pt x="576" y="106"/>
                  </a:lnTo>
                  <a:lnTo>
                    <a:pt x="593" y="106"/>
                  </a:lnTo>
                  <a:lnTo>
                    <a:pt x="610" y="140"/>
                  </a:lnTo>
                  <a:lnTo>
                    <a:pt x="610" y="158"/>
                  </a:lnTo>
                  <a:lnTo>
                    <a:pt x="593" y="158"/>
                  </a:lnTo>
                  <a:lnTo>
                    <a:pt x="593" y="175"/>
                  </a:lnTo>
                  <a:lnTo>
                    <a:pt x="610" y="175"/>
                  </a:lnTo>
                  <a:lnTo>
                    <a:pt x="627" y="175"/>
                  </a:lnTo>
                  <a:lnTo>
                    <a:pt x="643" y="194"/>
                  </a:lnTo>
                  <a:lnTo>
                    <a:pt x="660" y="194"/>
                  </a:lnTo>
                  <a:lnTo>
                    <a:pt x="660" y="175"/>
                  </a:lnTo>
                  <a:lnTo>
                    <a:pt x="677" y="175"/>
                  </a:lnTo>
                  <a:lnTo>
                    <a:pt x="677" y="158"/>
                  </a:lnTo>
                  <a:lnTo>
                    <a:pt x="695" y="158"/>
                  </a:lnTo>
                  <a:lnTo>
                    <a:pt x="712" y="175"/>
                  </a:lnTo>
                  <a:lnTo>
                    <a:pt x="729" y="175"/>
                  </a:lnTo>
                  <a:lnTo>
                    <a:pt x="729" y="194"/>
                  </a:lnTo>
                  <a:lnTo>
                    <a:pt x="729" y="211"/>
                  </a:lnTo>
                  <a:lnTo>
                    <a:pt x="729" y="229"/>
                  </a:lnTo>
                  <a:lnTo>
                    <a:pt x="744" y="229"/>
                  </a:lnTo>
                  <a:lnTo>
                    <a:pt x="744" y="246"/>
                  </a:lnTo>
                  <a:lnTo>
                    <a:pt x="762" y="246"/>
                  </a:lnTo>
                  <a:lnTo>
                    <a:pt x="779" y="246"/>
                  </a:lnTo>
                  <a:lnTo>
                    <a:pt x="779" y="263"/>
                  </a:lnTo>
                  <a:lnTo>
                    <a:pt x="796" y="263"/>
                  </a:lnTo>
                  <a:lnTo>
                    <a:pt x="796" y="280"/>
                  </a:lnTo>
                  <a:lnTo>
                    <a:pt x="814" y="298"/>
                  </a:lnTo>
                  <a:lnTo>
                    <a:pt x="829" y="315"/>
                  </a:lnTo>
                  <a:lnTo>
                    <a:pt x="814" y="315"/>
                  </a:lnTo>
                  <a:lnTo>
                    <a:pt x="814" y="334"/>
                  </a:lnTo>
                  <a:lnTo>
                    <a:pt x="796" y="351"/>
                  </a:lnTo>
                  <a:lnTo>
                    <a:pt x="814" y="351"/>
                  </a:lnTo>
                  <a:lnTo>
                    <a:pt x="814" y="369"/>
                  </a:lnTo>
                  <a:lnTo>
                    <a:pt x="796" y="369"/>
                  </a:lnTo>
                  <a:lnTo>
                    <a:pt x="779" y="369"/>
                  </a:lnTo>
                  <a:lnTo>
                    <a:pt x="762" y="369"/>
                  </a:lnTo>
                  <a:lnTo>
                    <a:pt x="762" y="386"/>
                  </a:lnTo>
                  <a:lnTo>
                    <a:pt x="762" y="403"/>
                  </a:lnTo>
                  <a:lnTo>
                    <a:pt x="744" y="421"/>
                  </a:lnTo>
                  <a:lnTo>
                    <a:pt x="729" y="421"/>
                  </a:lnTo>
                  <a:lnTo>
                    <a:pt x="744" y="403"/>
                  </a:lnTo>
                  <a:lnTo>
                    <a:pt x="729" y="403"/>
                  </a:lnTo>
                  <a:lnTo>
                    <a:pt x="712" y="386"/>
                  </a:lnTo>
                  <a:lnTo>
                    <a:pt x="695" y="386"/>
                  </a:lnTo>
                  <a:lnTo>
                    <a:pt x="677" y="386"/>
                  </a:lnTo>
                  <a:lnTo>
                    <a:pt x="660" y="386"/>
                  </a:lnTo>
                  <a:lnTo>
                    <a:pt x="643" y="386"/>
                  </a:lnTo>
                  <a:lnTo>
                    <a:pt x="627" y="403"/>
                  </a:lnTo>
                  <a:lnTo>
                    <a:pt x="610" y="403"/>
                  </a:lnTo>
                  <a:lnTo>
                    <a:pt x="610" y="386"/>
                  </a:lnTo>
                  <a:lnTo>
                    <a:pt x="610" y="403"/>
                  </a:lnTo>
                  <a:lnTo>
                    <a:pt x="610" y="421"/>
                  </a:lnTo>
                  <a:lnTo>
                    <a:pt x="593" y="421"/>
                  </a:lnTo>
                  <a:lnTo>
                    <a:pt x="593" y="438"/>
                  </a:lnTo>
                  <a:lnTo>
                    <a:pt x="576" y="438"/>
                  </a:lnTo>
                  <a:lnTo>
                    <a:pt x="558" y="438"/>
                  </a:lnTo>
                  <a:lnTo>
                    <a:pt x="558" y="455"/>
                  </a:lnTo>
                  <a:lnTo>
                    <a:pt x="558" y="474"/>
                  </a:lnTo>
                  <a:lnTo>
                    <a:pt x="576" y="474"/>
                  </a:lnTo>
                  <a:lnTo>
                    <a:pt x="593" y="474"/>
                  </a:lnTo>
                  <a:lnTo>
                    <a:pt x="610" y="474"/>
                  </a:lnTo>
                  <a:lnTo>
                    <a:pt x="627" y="474"/>
                  </a:lnTo>
                  <a:lnTo>
                    <a:pt x="643" y="492"/>
                  </a:lnTo>
                  <a:lnTo>
                    <a:pt x="627" y="492"/>
                  </a:lnTo>
                  <a:lnTo>
                    <a:pt x="627" y="509"/>
                  </a:lnTo>
                  <a:lnTo>
                    <a:pt x="627" y="526"/>
                  </a:lnTo>
                  <a:lnTo>
                    <a:pt x="643" y="543"/>
                  </a:lnTo>
                  <a:lnTo>
                    <a:pt x="643" y="561"/>
                  </a:lnTo>
                  <a:lnTo>
                    <a:pt x="643" y="578"/>
                  </a:lnTo>
                  <a:lnTo>
                    <a:pt x="643" y="595"/>
                  </a:lnTo>
                  <a:lnTo>
                    <a:pt x="643" y="614"/>
                  </a:lnTo>
                  <a:lnTo>
                    <a:pt x="660" y="614"/>
                  </a:lnTo>
                  <a:lnTo>
                    <a:pt x="660" y="632"/>
                  </a:lnTo>
                  <a:lnTo>
                    <a:pt x="643" y="632"/>
                  </a:lnTo>
                  <a:lnTo>
                    <a:pt x="627" y="632"/>
                  </a:lnTo>
                  <a:lnTo>
                    <a:pt x="627" y="649"/>
                  </a:lnTo>
                  <a:lnTo>
                    <a:pt x="627" y="666"/>
                  </a:lnTo>
                  <a:lnTo>
                    <a:pt x="610" y="684"/>
                  </a:lnTo>
                  <a:lnTo>
                    <a:pt x="593" y="684"/>
                  </a:lnTo>
                  <a:lnTo>
                    <a:pt x="610" y="701"/>
                  </a:lnTo>
                  <a:lnTo>
                    <a:pt x="610" y="718"/>
                  </a:lnTo>
                  <a:lnTo>
                    <a:pt x="610" y="735"/>
                  </a:lnTo>
                  <a:lnTo>
                    <a:pt x="610" y="753"/>
                  </a:lnTo>
                  <a:lnTo>
                    <a:pt x="593" y="753"/>
                  </a:lnTo>
                  <a:lnTo>
                    <a:pt x="593" y="772"/>
                  </a:lnTo>
                  <a:lnTo>
                    <a:pt x="593" y="789"/>
                  </a:lnTo>
                  <a:lnTo>
                    <a:pt x="593" y="806"/>
                  </a:lnTo>
                  <a:lnTo>
                    <a:pt x="593" y="824"/>
                  </a:lnTo>
                  <a:lnTo>
                    <a:pt x="576" y="841"/>
                  </a:lnTo>
                  <a:lnTo>
                    <a:pt x="593" y="841"/>
                  </a:lnTo>
                  <a:lnTo>
                    <a:pt x="576" y="841"/>
                  </a:lnTo>
                  <a:lnTo>
                    <a:pt x="576" y="858"/>
                  </a:lnTo>
                  <a:lnTo>
                    <a:pt x="558" y="858"/>
                  </a:lnTo>
                  <a:lnTo>
                    <a:pt x="558" y="875"/>
                  </a:lnTo>
                  <a:lnTo>
                    <a:pt x="558" y="893"/>
                  </a:lnTo>
                  <a:lnTo>
                    <a:pt x="558" y="912"/>
                  </a:lnTo>
                  <a:lnTo>
                    <a:pt x="558" y="929"/>
                  </a:lnTo>
                  <a:lnTo>
                    <a:pt x="558" y="947"/>
                  </a:lnTo>
                  <a:lnTo>
                    <a:pt x="558" y="964"/>
                  </a:lnTo>
                  <a:lnTo>
                    <a:pt x="541" y="964"/>
                  </a:lnTo>
                  <a:lnTo>
                    <a:pt x="541" y="981"/>
                  </a:lnTo>
                  <a:lnTo>
                    <a:pt x="558" y="998"/>
                  </a:lnTo>
                  <a:close/>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8" name="Freeform 47">
              <a:extLst>
                <a:ext uri="{FF2B5EF4-FFF2-40B4-BE49-F238E27FC236}">
                  <a16:creationId xmlns:a16="http://schemas.microsoft.com/office/drawing/2014/main" id="{158E0422-CB3B-4B5E-ADC6-FB9C526AB588}"/>
                </a:ext>
              </a:extLst>
            </p:cNvPr>
            <p:cNvSpPr>
              <a:spLocks noEditPoints="1"/>
            </p:cNvSpPr>
            <p:nvPr/>
          </p:nvSpPr>
          <p:spPr bwMode="gray">
            <a:xfrm rot="20933429">
              <a:off x="5402610" y="3691711"/>
              <a:ext cx="772548" cy="748607"/>
            </a:xfrm>
            <a:custGeom>
              <a:avLst/>
              <a:gdLst>
                <a:gd name="T0" fmla="*/ 5 w 1000"/>
                <a:gd name="T1" fmla="*/ 193 h 963"/>
                <a:gd name="T2" fmla="*/ 9 w 1000"/>
                <a:gd name="T3" fmla="*/ 171 h 963"/>
                <a:gd name="T4" fmla="*/ 13 w 1000"/>
                <a:gd name="T5" fmla="*/ 153 h 963"/>
                <a:gd name="T6" fmla="*/ 13 w 1000"/>
                <a:gd name="T7" fmla="*/ 132 h 963"/>
                <a:gd name="T8" fmla="*/ 30 w 1000"/>
                <a:gd name="T9" fmla="*/ 118 h 963"/>
                <a:gd name="T10" fmla="*/ 26 w 1000"/>
                <a:gd name="T11" fmla="*/ 97 h 963"/>
                <a:gd name="T12" fmla="*/ 18 w 1000"/>
                <a:gd name="T13" fmla="*/ 79 h 963"/>
                <a:gd name="T14" fmla="*/ 9 w 1000"/>
                <a:gd name="T15" fmla="*/ 70 h 963"/>
                <a:gd name="T16" fmla="*/ 18 w 1000"/>
                <a:gd name="T17" fmla="*/ 62 h 963"/>
                <a:gd name="T18" fmla="*/ 43 w 1000"/>
                <a:gd name="T19" fmla="*/ 57 h 963"/>
                <a:gd name="T20" fmla="*/ 56 w 1000"/>
                <a:gd name="T21" fmla="*/ 57 h 963"/>
                <a:gd name="T22" fmla="*/ 63 w 1000"/>
                <a:gd name="T23" fmla="*/ 49 h 963"/>
                <a:gd name="T24" fmla="*/ 69 w 1000"/>
                <a:gd name="T25" fmla="*/ 31 h 963"/>
                <a:gd name="T26" fmla="*/ 94 w 1000"/>
                <a:gd name="T27" fmla="*/ 27 h 963"/>
                <a:gd name="T28" fmla="*/ 111 w 1000"/>
                <a:gd name="T29" fmla="*/ 5 h 963"/>
                <a:gd name="T30" fmla="*/ 136 w 1000"/>
                <a:gd name="T31" fmla="*/ 0 h 963"/>
                <a:gd name="T32" fmla="*/ 141 w 1000"/>
                <a:gd name="T33" fmla="*/ 9 h 963"/>
                <a:gd name="T34" fmla="*/ 141 w 1000"/>
                <a:gd name="T35" fmla="*/ 22 h 963"/>
                <a:gd name="T36" fmla="*/ 157 w 1000"/>
                <a:gd name="T37" fmla="*/ 22 h 963"/>
                <a:gd name="T38" fmla="*/ 170 w 1000"/>
                <a:gd name="T39" fmla="*/ 53 h 963"/>
                <a:gd name="T40" fmla="*/ 174 w 1000"/>
                <a:gd name="T41" fmla="*/ 79 h 963"/>
                <a:gd name="T42" fmla="*/ 178 w 1000"/>
                <a:gd name="T43" fmla="*/ 101 h 963"/>
                <a:gd name="T44" fmla="*/ 166 w 1000"/>
                <a:gd name="T45" fmla="*/ 101 h 963"/>
                <a:gd name="T46" fmla="*/ 166 w 1000"/>
                <a:gd name="T47" fmla="*/ 123 h 963"/>
                <a:gd name="T48" fmla="*/ 196 w 1000"/>
                <a:gd name="T49" fmla="*/ 110 h 963"/>
                <a:gd name="T50" fmla="*/ 204 w 1000"/>
                <a:gd name="T51" fmla="*/ 110 h 963"/>
                <a:gd name="T52" fmla="*/ 213 w 1000"/>
                <a:gd name="T53" fmla="*/ 105 h 963"/>
                <a:gd name="T54" fmla="*/ 225 w 1000"/>
                <a:gd name="T55" fmla="*/ 123 h 963"/>
                <a:gd name="T56" fmla="*/ 225 w 1000"/>
                <a:gd name="T57" fmla="*/ 136 h 963"/>
                <a:gd name="T58" fmla="*/ 225 w 1000"/>
                <a:gd name="T59" fmla="*/ 158 h 963"/>
                <a:gd name="T60" fmla="*/ 229 w 1000"/>
                <a:gd name="T61" fmla="*/ 171 h 963"/>
                <a:gd name="T62" fmla="*/ 242 w 1000"/>
                <a:gd name="T63" fmla="*/ 184 h 963"/>
                <a:gd name="T64" fmla="*/ 250 w 1000"/>
                <a:gd name="T65" fmla="*/ 193 h 963"/>
                <a:gd name="T66" fmla="*/ 242 w 1000"/>
                <a:gd name="T67" fmla="*/ 202 h 963"/>
                <a:gd name="T68" fmla="*/ 234 w 1000"/>
                <a:gd name="T69" fmla="*/ 215 h 963"/>
                <a:gd name="T70" fmla="*/ 221 w 1000"/>
                <a:gd name="T71" fmla="*/ 206 h 963"/>
                <a:gd name="T72" fmla="*/ 213 w 1000"/>
                <a:gd name="T73" fmla="*/ 210 h 963"/>
                <a:gd name="T74" fmla="*/ 204 w 1000"/>
                <a:gd name="T75" fmla="*/ 223 h 963"/>
                <a:gd name="T76" fmla="*/ 178 w 1000"/>
                <a:gd name="T77" fmla="*/ 232 h 963"/>
                <a:gd name="T78" fmla="*/ 157 w 1000"/>
                <a:gd name="T79" fmla="*/ 241 h 963"/>
                <a:gd name="T80" fmla="*/ 145 w 1000"/>
                <a:gd name="T81" fmla="*/ 228 h 963"/>
                <a:gd name="T82" fmla="*/ 127 w 1000"/>
                <a:gd name="T83" fmla="*/ 228 h 963"/>
                <a:gd name="T84" fmla="*/ 127 w 1000"/>
                <a:gd name="T85" fmla="*/ 215 h 963"/>
                <a:gd name="T86" fmla="*/ 119 w 1000"/>
                <a:gd name="T87" fmla="*/ 232 h 963"/>
                <a:gd name="T88" fmla="*/ 111 w 1000"/>
                <a:gd name="T89" fmla="*/ 232 h 963"/>
                <a:gd name="T90" fmla="*/ 98 w 1000"/>
                <a:gd name="T91" fmla="*/ 223 h 963"/>
                <a:gd name="T92" fmla="*/ 81 w 1000"/>
                <a:gd name="T93" fmla="*/ 228 h 963"/>
                <a:gd name="T94" fmla="*/ 60 w 1000"/>
                <a:gd name="T95" fmla="*/ 236 h 963"/>
                <a:gd name="T96" fmla="*/ 34 w 1000"/>
                <a:gd name="T97" fmla="*/ 228 h 963"/>
                <a:gd name="T98" fmla="*/ 22 w 1000"/>
                <a:gd name="T99" fmla="*/ 215 h 963"/>
                <a:gd name="T100" fmla="*/ 34 w 1000"/>
                <a:gd name="T101" fmla="*/ 197 h 963"/>
                <a:gd name="T102" fmla="*/ 43 w 1000"/>
                <a:gd name="T103" fmla="*/ 193 h 963"/>
                <a:gd name="T104" fmla="*/ 26 w 1000"/>
                <a:gd name="T105" fmla="*/ 210 h 963"/>
                <a:gd name="T106" fmla="*/ 9 w 1000"/>
                <a:gd name="T107" fmla="*/ 215 h 963"/>
                <a:gd name="T108" fmla="*/ 213 w 1000"/>
                <a:gd name="T109" fmla="*/ 123 h 963"/>
                <a:gd name="T110" fmla="*/ 208 w 1000"/>
                <a:gd name="T111" fmla="*/ 123 h 96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00"/>
                <a:gd name="T169" fmla="*/ 0 h 963"/>
                <a:gd name="T170" fmla="*/ 1000 w 1000"/>
                <a:gd name="T171" fmla="*/ 963 h 96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00" h="963">
                  <a:moveTo>
                    <a:pt x="17" y="840"/>
                  </a:moveTo>
                  <a:lnTo>
                    <a:pt x="0" y="823"/>
                  </a:lnTo>
                  <a:lnTo>
                    <a:pt x="0" y="806"/>
                  </a:lnTo>
                  <a:lnTo>
                    <a:pt x="17" y="806"/>
                  </a:lnTo>
                  <a:lnTo>
                    <a:pt x="17" y="787"/>
                  </a:lnTo>
                  <a:lnTo>
                    <a:pt x="17" y="769"/>
                  </a:lnTo>
                  <a:lnTo>
                    <a:pt x="17" y="752"/>
                  </a:lnTo>
                  <a:lnTo>
                    <a:pt x="17" y="735"/>
                  </a:lnTo>
                  <a:lnTo>
                    <a:pt x="17" y="717"/>
                  </a:lnTo>
                  <a:lnTo>
                    <a:pt x="17" y="700"/>
                  </a:lnTo>
                  <a:lnTo>
                    <a:pt x="35" y="700"/>
                  </a:lnTo>
                  <a:lnTo>
                    <a:pt x="35" y="683"/>
                  </a:lnTo>
                  <a:lnTo>
                    <a:pt x="52" y="683"/>
                  </a:lnTo>
                  <a:lnTo>
                    <a:pt x="35" y="683"/>
                  </a:lnTo>
                  <a:lnTo>
                    <a:pt x="52" y="666"/>
                  </a:lnTo>
                  <a:lnTo>
                    <a:pt x="52" y="648"/>
                  </a:lnTo>
                  <a:lnTo>
                    <a:pt x="52" y="629"/>
                  </a:lnTo>
                  <a:lnTo>
                    <a:pt x="52" y="612"/>
                  </a:lnTo>
                  <a:lnTo>
                    <a:pt x="52" y="595"/>
                  </a:lnTo>
                  <a:lnTo>
                    <a:pt x="69" y="595"/>
                  </a:lnTo>
                  <a:lnTo>
                    <a:pt x="69" y="577"/>
                  </a:lnTo>
                  <a:lnTo>
                    <a:pt x="69" y="560"/>
                  </a:lnTo>
                  <a:lnTo>
                    <a:pt x="69" y="543"/>
                  </a:lnTo>
                  <a:lnTo>
                    <a:pt x="52" y="526"/>
                  </a:lnTo>
                  <a:lnTo>
                    <a:pt x="69" y="526"/>
                  </a:lnTo>
                  <a:lnTo>
                    <a:pt x="86" y="508"/>
                  </a:lnTo>
                  <a:lnTo>
                    <a:pt x="86" y="491"/>
                  </a:lnTo>
                  <a:lnTo>
                    <a:pt x="86" y="472"/>
                  </a:lnTo>
                  <a:lnTo>
                    <a:pt x="102" y="472"/>
                  </a:lnTo>
                  <a:lnTo>
                    <a:pt x="119" y="472"/>
                  </a:lnTo>
                  <a:lnTo>
                    <a:pt x="119" y="455"/>
                  </a:lnTo>
                  <a:lnTo>
                    <a:pt x="102" y="455"/>
                  </a:lnTo>
                  <a:lnTo>
                    <a:pt x="102" y="437"/>
                  </a:lnTo>
                  <a:lnTo>
                    <a:pt x="102" y="420"/>
                  </a:lnTo>
                  <a:lnTo>
                    <a:pt x="102" y="403"/>
                  </a:lnTo>
                  <a:lnTo>
                    <a:pt x="102" y="385"/>
                  </a:lnTo>
                  <a:lnTo>
                    <a:pt x="86" y="368"/>
                  </a:lnTo>
                  <a:lnTo>
                    <a:pt x="86" y="351"/>
                  </a:lnTo>
                  <a:lnTo>
                    <a:pt x="86" y="334"/>
                  </a:lnTo>
                  <a:lnTo>
                    <a:pt x="102" y="334"/>
                  </a:lnTo>
                  <a:lnTo>
                    <a:pt x="86" y="314"/>
                  </a:lnTo>
                  <a:lnTo>
                    <a:pt x="69" y="314"/>
                  </a:lnTo>
                  <a:lnTo>
                    <a:pt x="52" y="314"/>
                  </a:lnTo>
                  <a:lnTo>
                    <a:pt x="35" y="314"/>
                  </a:lnTo>
                  <a:lnTo>
                    <a:pt x="17" y="314"/>
                  </a:lnTo>
                  <a:lnTo>
                    <a:pt x="17" y="297"/>
                  </a:lnTo>
                  <a:lnTo>
                    <a:pt x="17" y="280"/>
                  </a:lnTo>
                  <a:lnTo>
                    <a:pt x="35" y="280"/>
                  </a:lnTo>
                  <a:lnTo>
                    <a:pt x="52" y="280"/>
                  </a:lnTo>
                  <a:lnTo>
                    <a:pt x="52" y="263"/>
                  </a:lnTo>
                  <a:lnTo>
                    <a:pt x="69" y="263"/>
                  </a:lnTo>
                  <a:lnTo>
                    <a:pt x="69" y="245"/>
                  </a:lnTo>
                  <a:lnTo>
                    <a:pt x="69" y="228"/>
                  </a:lnTo>
                  <a:lnTo>
                    <a:pt x="69" y="245"/>
                  </a:lnTo>
                  <a:lnTo>
                    <a:pt x="86" y="245"/>
                  </a:lnTo>
                  <a:lnTo>
                    <a:pt x="102" y="228"/>
                  </a:lnTo>
                  <a:lnTo>
                    <a:pt x="119" y="228"/>
                  </a:lnTo>
                  <a:lnTo>
                    <a:pt x="136" y="228"/>
                  </a:lnTo>
                  <a:lnTo>
                    <a:pt x="154" y="228"/>
                  </a:lnTo>
                  <a:lnTo>
                    <a:pt x="171" y="228"/>
                  </a:lnTo>
                  <a:lnTo>
                    <a:pt x="188" y="245"/>
                  </a:lnTo>
                  <a:lnTo>
                    <a:pt x="203" y="245"/>
                  </a:lnTo>
                  <a:lnTo>
                    <a:pt x="188" y="263"/>
                  </a:lnTo>
                  <a:lnTo>
                    <a:pt x="203" y="263"/>
                  </a:lnTo>
                  <a:lnTo>
                    <a:pt x="221" y="245"/>
                  </a:lnTo>
                  <a:lnTo>
                    <a:pt x="221" y="228"/>
                  </a:lnTo>
                  <a:lnTo>
                    <a:pt x="221" y="211"/>
                  </a:lnTo>
                  <a:lnTo>
                    <a:pt x="238" y="211"/>
                  </a:lnTo>
                  <a:lnTo>
                    <a:pt x="255" y="211"/>
                  </a:lnTo>
                  <a:lnTo>
                    <a:pt x="273" y="211"/>
                  </a:lnTo>
                  <a:lnTo>
                    <a:pt x="273" y="193"/>
                  </a:lnTo>
                  <a:lnTo>
                    <a:pt x="255" y="193"/>
                  </a:lnTo>
                  <a:lnTo>
                    <a:pt x="273" y="176"/>
                  </a:lnTo>
                  <a:lnTo>
                    <a:pt x="273" y="157"/>
                  </a:lnTo>
                  <a:lnTo>
                    <a:pt x="290" y="157"/>
                  </a:lnTo>
                  <a:lnTo>
                    <a:pt x="273" y="140"/>
                  </a:lnTo>
                  <a:lnTo>
                    <a:pt x="255" y="122"/>
                  </a:lnTo>
                  <a:lnTo>
                    <a:pt x="273" y="122"/>
                  </a:lnTo>
                  <a:lnTo>
                    <a:pt x="290" y="105"/>
                  </a:lnTo>
                  <a:lnTo>
                    <a:pt x="305" y="105"/>
                  </a:lnTo>
                  <a:lnTo>
                    <a:pt x="323" y="105"/>
                  </a:lnTo>
                  <a:lnTo>
                    <a:pt x="340" y="105"/>
                  </a:lnTo>
                  <a:lnTo>
                    <a:pt x="357" y="105"/>
                  </a:lnTo>
                  <a:lnTo>
                    <a:pt x="374" y="105"/>
                  </a:lnTo>
                  <a:lnTo>
                    <a:pt x="390" y="105"/>
                  </a:lnTo>
                  <a:lnTo>
                    <a:pt x="407" y="88"/>
                  </a:lnTo>
                  <a:lnTo>
                    <a:pt x="424" y="71"/>
                  </a:lnTo>
                  <a:lnTo>
                    <a:pt x="424" y="53"/>
                  </a:lnTo>
                  <a:lnTo>
                    <a:pt x="424" y="36"/>
                  </a:lnTo>
                  <a:lnTo>
                    <a:pt x="442" y="19"/>
                  </a:lnTo>
                  <a:lnTo>
                    <a:pt x="459" y="19"/>
                  </a:lnTo>
                  <a:lnTo>
                    <a:pt x="476" y="0"/>
                  </a:lnTo>
                  <a:lnTo>
                    <a:pt x="491" y="0"/>
                  </a:lnTo>
                  <a:lnTo>
                    <a:pt x="509" y="0"/>
                  </a:lnTo>
                  <a:lnTo>
                    <a:pt x="526" y="0"/>
                  </a:lnTo>
                  <a:lnTo>
                    <a:pt x="543" y="0"/>
                  </a:lnTo>
                  <a:lnTo>
                    <a:pt x="561" y="0"/>
                  </a:lnTo>
                  <a:lnTo>
                    <a:pt x="561" y="19"/>
                  </a:lnTo>
                  <a:lnTo>
                    <a:pt x="578" y="19"/>
                  </a:lnTo>
                  <a:lnTo>
                    <a:pt x="578" y="36"/>
                  </a:lnTo>
                  <a:lnTo>
                    <a:pt x="561" y="19"/>
                  </a:lnTo>
                  <a:lnTo>
                    <a:pt x="561" y="36"/>
                  </a:lnTo>
                  <a:lnTo>
                    <a:pt x="543" y="36"/>
                  </a:lnTo>
                  <a:lnTo>
                    <a:pt x="526" y="53"/>
                  </a:lnTo>
                  <a:lnTo>
                    <a:pt x="526" y="71"/>
                  </a:lnTo>
                  <a:lnTo>
                    <a:pt x="543" y="71"/>
                  </a:lnTo>
                  <a:lnTo>
                    <a:pt x="543" y="88"/>
                  </a:lnTo>
                  <a:lnTo>
                    <a:pt x="561" y="88"/>
                  </a:lnTo>
                  <a:lnTo>
                    <a:pt x="561" y="71"/>
                  </a:lnTo>
                  <a:lnTo>
                    <a:pt x="578" y="53"/>
                  </a:lnTo>
                  <a:lnTo>
                    <a:pt x="593" y="53"/>
                  </a:lnTo>
                  <a:lnTo>
                    <a:pt x="610" y="53"/>
                  </a:lnTo>
                  <a:lnTo>
                    <a:pt x="610" y="71"/>
                  </a:lnTo>
                  <a:lnTo>
                    <a:pt x="628" y="88"/>
                  </a:lnTo>
                  <a:lnTo>
                    <a:pt x="628" y="105"/>
                  </a:lnTo>
                  <a:lnTo>
                    <a:pt x="645" y="122"/>
                  </a:lnTo>
                  <a:lnTo>
                    <a:pt x="645" y="140"/>
                  </a:lnTo>
                  <a:lnTo>
                    <a:pt x="645" y="176"/>
                  </a:lnTo>
                  <a:lnTo>
                    <a:pt x="662" y="193"/>
                  </a:lnTo>
                  <a:lnTo>
                    <a:pt x="680" y="211"/>
                  </a:lnTo>
                  <a:lnTo>
                    <a:pt x="680" y="228"/>
                  </a:lnTo>
                  <a:lnTo>
                    <a:pt x="680" y="245"/>
                  </a:lnTo>
                  <a:lnTo>
                    <a:pt x="662" y="263"/>
                  </a:lnTo>
                  <a:lnTo>
                    <a:pt x="680" y="280"/>
                  </a:lnTo>
                  <a:lnTo>
                    <a:pt x="695" y="297"/>
                  </a:lnTo>
                  <a:lnTo>
                    <a:pt x="695" y="314"/>
                  </a:lnTo>
                  <a:lnTo>
                    <a:pt x="695" y="334"/>
                  </a:lnTo>
                  <a:lnTo>
                    <a:pt x="695" y="351"/>
                  </a:lnTo>
                  <a:lnTo>
                    <a:pt x="712" y="351"/>
                  </a:lnTo>
                  <a:lnTo>
                    <a:pt x="712" y="368"/>
                  </a:lnTo>
                  <a:lnTo>
                    <a:pt x="712" y="385"/>
                  </a:lnTo>
                  <a:lnTo>
                    <a:pt x="712" y="403"/>
                  </a:lnTo>
                  <a:lnTo>
                    <a:pt x="695" y="403"/>
                  </a:lnTo>
                  <a:lnTo>
                    <a:pt x="695" y="420"/>
                  </a:lnTo>
                  <a:lnTo>
                    <a:pt x="695" y="403"/>
                  </a:lnTo>
                  <a:lnTo>
                    <a:pt x="680" y="403"/>
                  </a:lnTo>
                  <a:lnTo>
                    <a:pt x="662" y="420"/>
                  </a:lnTo>
                  <a:lnTo>
                    <a:pt x="662" y="403"/>
                  </a:lnTo>
                  <a:lnTo>
                    <a:pt x="645" y="403"/>
                  </a:lnTo>
                  <a:lnTo>
                    <a:pt x="645" y="420"/>
                  </a:lnTo>
                  <a:lnTo>
                    <a:pt x="645" y="437"/>
                  </a:lnTo>
                  <a:lnTo>
                    <a:pt x="645" y="455"/>
                  </a:lnTo>
                  <a:lnTo>
                    <a:pt x="662" y="472"/>
                  </a:lnTo>
                  <a:lnTo>
                    <a:pt x="662" y="491"/>
                  </a:lnTo>
                  <a:lnTo>
                    <a:pt x="680" y="491"/>
                  </a:lnTo>
                  <a:lnTo>
                    <a:pt x="680" y="472"/>
                  </a:lnTo>
                  <a:lnTo>
                    <a:pt x="695" y="472"/>
                  </a:lnTo>
                  <a:lnTo>
                    <a:pt x="712" y="472"/>
                  </a:lnTo>
                  <a:lnTo>
                    <a:pt x="730" y="455"/>
                  </a:lnTo>
                  <a:lnTo>
                    <a:pt x="781" y="437"/>
                  </a:lnTo>
                  <a:lnTo>
                    <a:pt x="781" y="455"/>
                  </a:lnTo>
                  <a:lnTo>
                    <a:pt x="797" y="455"/>
                  </a:lnTo>
                  <a:lnTo>
                    <a:pt x="814" y="455"/>
                  </a:lnTo>
                  <a:lnTo>
                    <a:pt x="814" y="437"/>
                  </a:lnTo>
                  <a:lnTo>
                    <a:pt x="797" y="437"/>
                  </a:lnTo>
                  <a:lnTo>
                    <a:pt x="814" y="437"/>
                  </a:lnTo>
                  <a:lnTo>
                    <a:pt x="814" y="455"/>
                  </a:lnTo>
                  <a:lnTo>
                    <a:pt x="831" y="472"/>
                  </a:lnTo>
                  <a:lnTo>
                    <a:pt x="831" y="455"/>
                  </a:lnTo>
                  <a:lnTo>
                    <a:pt x="831" y="437"/>
                  </a:lnTo>
                  <a:lnTo>
                    <a:pt x="849" y="437"/>
                  </a:lnTo>
                  <a:lnTo>
                    <a:pt x="849" y="420"/>
                  </a:lnTo>
                  <a:lnTo>
                    <a:pt x="866" y="420"/>
                  </a:lnTo>
                  <a:lnTo>
                    <a:pt x="866" y="437"/>
                  </a:lnTo>
                  <a:lnTo>
                    <a:pt x="881" y="437"/>
                  </a:lnTo>
                  <a:lnTo>
                    <a:pt x="881" y="455"/>
                  </a:lnTo>
                  <a:lnTo>
                    <a:pt x="881" y="472"/>
                  </a:lnTo>
                  <a:lnTo>
                    <a:pt x="898" y="491"/>
                  </a:lnTo>
                  <a:lnTo>
                    <a:pt x="881" y="508"/>
                  </a:lnTo>
                  <a:lnTo>
                    <a:pt x="881" y="526"/>
                  </a:lnTo>
                  <a:lnTo>
                    <a:pt x="881" y="508"/>
                  </a:lnTo>
                  <a:lnTo>
                    <a:pt x="898" y="508"/>
                  </a:lnTo>
                  <a:lnTo>
                    <a:pt x="898" y="526"/>
                  </a:lnTo>
                  <a:lnTo>
                    <a:pt x="898" y="543"/>
                  </a:lnTo>
                  <a:lnTo>
                    <a:pt x="898" y="560"/>
                  </a:lnTo>
                  <a:lnTo>
                    <a:pt x="881" y="577"/>
                  </a:lnTo>
                  <a:lnTo>
                    <a:pt x="881" y="595"/>
                  </a:lnTo>
                  <a:lnTo>
                    <a:pt x="898" y="595"/>
                  </a:lnTo>
                  <a:lnTo>
                    <a:pt x="898" y="612"/>
                  </a:lnTo>
                  <a:lnTo>
                    <a:pt x="898" y="629"/>
                  </a:lnTo>
                  <a:lnTo>
                    <a:pt x="898" y="648"/>
                  </a:lnTo>
                  <a:lnTo>
                    <a:pt x="916" y="648"/>
                  </a:lnTo>
                  <a:lnTo>
                    <a:pt x="916" y="666"/>
                  </a:lnTo>
                  <a:lnTo>
                    <a:pt x="933" y="666"/>
                  </a:lnTo>
                  <a:lnTo>
                    <a:pt x="916" y="666"/>
                  </a:lnTo>
                  <a:lnTo>
                    <a:pt x="916" y="683"/>
                  </a:lnTo>
                  <a:lnTo>
                    <a:pt x="916" y="700"/>
                  </a:lnTo>
                  <a:lnTo>
                    <a:pt x="933" y="700"/>
                  </a:lnTo>
                  <a:lnTo>
                    <a:pt x="933" y="717"/>
                  </a:lnTo>
                  <a:lnTo>
                    <a:pt x="933" y="735"/>
                  </a:lnTo>
                  <a:lnTo>
                    <a:pt x="950" y="735"/>
                  </a:lnTo>
                  <a:lnTo>
                    <a:pt x="968" y="735"/>
                  </a:lnTo>
                  <a:lnTo>
                    <a:pt x="983" y="735"/>
                  </a:lnTo>
                  <a:lnTo>
                    <a:pt x="983" y="717"/>
                  </a:lnTo>
                  <a:lnTo>
                    <a:pt x="983" y="735"/>
                  </a:lnTo>
                  <a:lnTo>
                    <a:pt x="1000" y="735"/>
                  </a:lnTo>
                  <a:lnTo>
                    <a:pt x="1000" y="752"/>
                  </a:lnTo>
                  <a:lnTo>
                    <a:pt x="1000" y="769"/>
                  </a:lnTo>
                  <a:lnTo>
                    <a:pt x="1000" y="787"/>
                  </a:lnTo>
                  <a:lnTo>
                    <a:pt x="1000" y="806"/>
                  </a:lnTo>
                  <a:lnTo>
                    <a:pt x="983" y="806"/>
                  </a:lnTo>
                  <a:lnTo>
                    <a:pt x="968" y="806"/>
                  </a:lnTo>
                  <a:lnTo>
                    <a:pt x="950" y="806"/>
                  </a:lnTo>
                  <a:lnTo>
                    <a:pt x="968" y="806"/>
                  </a:lnTo>
                  <a:lnTo>
                    <a:pt x="950" y="823"/>
                  </a:lnTo>
                  <a:lnTo>
                    <a:pt x="950" y="840"/>
                  </a:lnTo>
                  <a:lnTo>
                    <a:pt x="968" y="840"/>
                  </a:lnTo>
                  <a:lnTo>
                    <a:pt x="950" y="840"/>
                  </a:lnTo>
                  <a:lnTo>
                    <a:pt x="950" y="858"/>
                  </a:lnTo>
                  <a:lnTo>
                    <a:pt x="933" y="858"/>
                  </a:lnTo>
                  <a:lnTo>
                    <a:pt x="916" y="858"/>
                  </a:lnTo>
                  <a:lnTo>
                    <a:pt x="898" y="858"/>
                  </a:lnTo>
                  <a:lnTo>
                    <a:pt x="916" y="858"/>
                  </a:lnTo>
                  <a:lnTo>
                    <a:pt x="898" y="840"/>
                  </a:lnTo>
                  <a:lnTo>
                    <a:pt x="898" y="823"/>
                  </a:lnTo>
                  <a:lnTo>
                    <a:pt x="881" y="823"/>
                  </a:lnTo>
                  <a:lnTo>
                    <a:pt x="881" y="840"/>
                  </a:lnTo>
                  <a:lnTo>
                    <a:pt x="866" y="858"/>
                  </a:lnTo>
                  <a:lnTo>
                    <a:pt x="849" y="858"/>
                  </a:lnTo>
                  <a:lnTo>
                    <a:pt x="849" y="840"/>
                  </a:lnTo>
                  <a:lnTo>
                    <a:pt x="849" y="823"/>
                  </a:lnTo>
                  <a:lnTo>
                    <a:pt x="849" y="840"/>
                  </a:lnTo>
                  <a:lnTo>
                    <a:pt x="831" y="840"/>
                  </a:lnTo>
                  <a:lnTo>
                    <a:pt x="849" y="858"/>
                  </a:lnTo>
                  <a:lnTo>
                    <a:pt x="849" y="875"/>
                  </a:lnTo>
                  <a:lnTo>
                    <a:pt x="831" y="875"/>
                  </a:lnTo>
                  <a:lnTo>
                    <a:pt x="831" y="892"/>
                  </a:lnTo>
                  <a:lnTo>
                    <a:pt x="814" y="892"/>
                  </a:lnTo>
                  <a:lnTo>
                    <a:pt x="797" y="892"/>
                  </a:lnTo>
                  <a:lnTo>
                    <a:pt x="797" y="909"/>
                  </a:lnTo>
                  <a:lnTo>
                    <a:pt x="764" y="909"/>
                  </a:lnTo>
                  <a:lnTo>
                    <a:pt x="747" y="927"/>
                  </a:lnTo>
                  <a:lnTo>
                    <a:pt x="730" y="927"/>
                  </a:lnTo>
                  <a:lnTo>
                    <a:pt x="712" y="927"/>
                  </a:lnTo>
                  <a:lnTo>
                    <a:pt x="695" y="927"/>
                  </a:lnTo>
                  <a:lnTo>
                    <a:pt x="680" y="944"/>
                  </a:lnTo>
                  <a:lnTo>
                    <a:pt x="662" y="944"/>
                  </a:lnTo>
                  <a:lnTo>
                    <a:pt x="662" y="963"/>
                  </a:lnTo>
                  <a:lnTo>
                    <a:pt x="645" y="963"/>
                  </a:lnTo>
                  <a:lnTo>
                    <a:pt x="628" y="963"/>
                  </a:lnTo>
                  <a:lnTo>
                    <a:pt x="628" y="944"/>
                  </a:lnTo>
                  <a:lnTo>
                    <a:pt x="628" y="927"/>
                  </a:lnTo>
                  <a:lnTo>
                    <a:pt x="610" y="909"/>
                  </a:lnTo>
                  <a:lnTo>
                    <a:pt x="610" y="892"/>
                  </a:lnTo>
                  <a:lnTo>
                    <a:pt x="593" y="909"/>
                  </a:lnTo>
                  <a:lnTo>
                    <a:pt x="578" y="909"/>
                  </a:lnTo>
                  <a:lnTo>
                    <a:pt x="561" y="927"/>
                  </a:lnTo>
                  <a:lnTo>
                    <a:pt x="543" y="927"/>
                  </a:lnTo>
                  <a:lnTo>
                    <a:pt x="543" y="944"/>
                  </a:lnTo>
                  <a:lnTo>
                    <a:pt x="526" y="944"/>
                  </a:lnTo>
                  <a:lnTo>
                    <a:pt x="509" y="927"/>
                  </a:lnTo>
                  <a:lnTo>
                    <a:pt x="509" y="909"/>
                  </a:lnTo>
                  <a:lnTo>
                    <a:pt x="526" y="909"/>
                  </a:lnTo>
                  <a:lnTo>
                    <a:pt x="543" y="892"/>
                  </a:lnTo>
                  <a:lnTo>
                    <a:pt x="543" y="875"/>
                  </a:lnTo>
                  <a:lnTo>
                    <a:pt x="543" y="858"/>
                  </a:lnTo>
                  <a:lnTo>
                    <a:pt x="526" y="875"/>
                  </a:lnTo>
                  <a:lnTo>
                    <a:pt x="509" y="858"/>
                  </a:lnTo>
                  <a:lnTo>
                    <a:pt x="491" y="858"/>
                  </a:lnTo>
                  <a:lnTo>
                    <a:pt x="491" y="875"/>
                  </a:lnTo>
                  <a:lnTo>
                    <a:pt x="509" y="892"/>
                  </a:lnTo>
                  <a:lnTo>
                    <a:pt x="509" y="909"/>
                  </a:lnTo>
                  <a:lnTo>
                    <a:pt x="491" y="909"/>
                  </a:lnTo>
                  <a:lnTo>
                    <a:pt x="476" y="927"/>
                  </a:lnTo>
                  <a:lnTo>
                    <a:pt x="476" y="944"/>
                  </a:lnTo>
                  <a:lnTo>
                    <a:pt x="459" y="944"/>
                  </a:lnTo>
                  <a:lnTo>
                    <a:pt x="459" y="963"/>
                  </a:lnTo>
                  <a:lnTo>
                    <a:pt x="442" y="944"/>
                  </a:lnTo>
                  <a:lnTo>
                    <a:pt x="424" y="944"/>
                  </a:lnTo>
                  <a:lnTo>
                    <a:pt x="442" y="927"/>
                  </a:lnTo>
                  <a:lnTo>
                    <a:pt x="424" y="927"/>
                  </a:lnTo>
                  <a:lnTo>
                    <a:pt x="424" y="909"/>
                  </a:lnTo>
                  <a:lnTo>
                    <a:pt x="424" y="927"/>
                  </a:lnTo>
                  <a:lnTo>
                    <a:pt x="424" y="909"/>
                  </a:lnTo>
                  <a:lnTo>
                    <a:pt x="407" y="909"/>
                  </a:lnTo>
                  <a:lnTo>
                    <a:pt x="390" y="892"/>
                  </a:lnTo>
                  <a:lnTo>
                    <a:pt x="374" y="892"/>
                  </a:lnTo>
                  <a:lnTo>
                    <a:pt x="374" y="909"/>
                  </a:lnTo>
                  <a:lnTo>
                    <a:pt x="374" y="927"/>
                  </a:lnTo>
                  <a:lnTo>
                    <a:pt x="357" y="927"/>
                  </a:lnTo>
                  <a:lnTo>
                    <a:pt x="340" y="909"/>
                  </a:lnTo>
                  <a:lnTo>
                    <a:pt x="323" y="909"/>
                  </a:lnTo>
                  <a:lnTo>
                    <a:pt x="305" y="909"/>
                  </a:lnTo>
                  <a:lnTo>
                    <a:pt x="290" y="909"/>
                  </a:lnTo>
                  <a:lnTo>
                    <a:pt x="273" y="909"/>
                  </a:lnTo>
                  <a:lnTo>
                    <a:pt x="273" y="927"/>
                  </a:lnTo>
                  <a:lnTo>
                    <a:pt x="255" y="944"/>
                  </a:lnTo>
                  <a:lnTo>
                    <a:pt x="238" y="944"/>
                  </a:lnTo>
                  <a:lnTo>
                    <a:pt x="221" y="944"/>
                  </a:lnTo>
                  <a:lnTo>
                    <a:pt x="203" y="944"/>
                  </a:lnTo>
                  <a:lnTo>
                    <a:pt x="188" y="944"/>
                  </a:lnTo>
                  <a:lnTo>
                    <a:pt x="171" y="927"/>
                  </a:lnTo>
                  <a:lnTo>
                    <a:pt x="154" y="927"/>
                  </a:lnTo>
                  <a:lnTo>
                    <a:pt x="136" y="909"/>
                  </a:lnTo>
                  <a:lnTo>
                    <a:pt x="119" y="909"/>
                  </a:lnTo>
                  <a:lnTo>
                    <a:pt x="119" y="892"/>
                  </a:lnTo>
                  <a:lnTo>
                    <a:pt x="102" y="892"/>
                  </a:lnTo>
                  <a:lnTo>
                    <a:pt x="69" y="875"/>
                  </a:lnTo>
                  <a:lnTo>
                    <a:pt x="86" y="875"/>
                  </a:lnTo>
                  <a:lnTo>
                    <a:pt x="86" y="858"/>
                  </a:lnTo>
                  <a:lnTo>
                    <a:pt x="102" y="858"/>
                  </a:lnTo>
                  <a:lnTo>
                    <a:pt x="102" y="840"/>
                  </a:lnTo>
                  <a:lnTo>
                    <a:pt x="119" y="823"/>
                  </a:lnTo>
                  <a:lnTo>
                    <a:pt x="119" y="806"/>
                  </a:lnTo>
                  <a:lnTo>
                    <a:pt x="136" y="806"/>
                  </a:lnTo>
                  <a:lnTo>
                    <a:pt x="136" y="787"/>
                  </a:lnTo>
                  <a:lnTo>
                    <a:pt x="154" y="787"/>
                  </a:lnTo>
                  <a:lnTo>
                    <a:pt x="171" y="787"/>
                  </a:lnTo>
                  <a:lnTo>
                    <a:pt x="171" y="769"/>
                  </a:lnTo>
                  <a:lnTo>
                    <a:pt x="188" y="752"/>
                  </a:lnTo>
                  <a:lnTo>
                    <a:pt x="171" y="752"/>
                  </a:lnTo>
                  <a:lnTo>
                    <a:pt x="171" y="769"/>
                  </a:lnTo>
                  <a:lnTo>
                    <a:pt x="154" y="769"/>
                  </a:lnTo>
                  <a:lnTo>
                    <a:pt x="154" y="787"/>
                  </a:lnTo>
                  <a:lnTo>
                    <a:pt x="136" y="787"/>
                  </a:lnTo>
                  <a:lnTo>
                    <a:pt x="119" y="806"/>
                  </a:lnTo>
                  <a:lnTo>
                    <a:pt x="102" y="823"/>
                  </a:lnTo>
                  <a:lnTo>
                    <a:pt x="102" y="840"/>
                  </a:lnTo>
                  <a:lnTo>
                    <a:pt x="86" y="858"/>
                  </a:lnTo>
                  <a:lnTo>
                    <a:pt x="69" y="858"/>
                  </a:lnTo>
                  <a:lnTo>
                    <a:pt x="52" y="858"/>
                  </a:lnTo>
                  <a:lnTo>
                    <a:pt x="52" y="840"/>
                  </a:lnTo>
                  <a:lnTo>
                    <a:pt x="52" y="858"/>
                  </a:lnTo>
                  <a:lnTo>
                    <a:pt x="35" y="858"/>
                  </a:lnTo>
                  <a:lnTo>
                    <a:pt x="17" y="858"/>
                  </a:lnTo>
                  <a:lnTo>
                    <a:pt x="17" y="840"/>
                  </a:lnTo>
                  <a:close/>
                  <a:moveTo>
                    <a:pt x="814" y="472"/>
                  </a:moveTo>
                  <a:lnTo>
                    <a:pt x="831" y="472"/>
                  </a:lnTo>
                  <a:lnTo>
                    <a:pt x="831" y="491"/>
                  </a:lnTo>
                  <a:lnTo>
                    <a:pt x="849" y="491"/>
                  </a:lnTo>
                  <a:lnTo>
                    <a:pt x="849" y="508"/>
                  </a:lnTo>
                  <a:lnTo>
                    <a:pt x="849" y="526"/>
                  </a:lnTo>
                  <a:lnTo>
                    <a:pt x="849" y="508"/>
                  </a:lnTo>
                  <a:lnTo>
                    <a:pt x="831" y="508"/>
                  </a:lnTo>
                  <a:lnTo>
                    <a:pt x="849" y="491"/>
                  </a:lnTo>
                  <a:lnTo>
                    <a:pt x="831" y="491"/>
                  </a:lnTo>
                  <a:lnTo>
                    <a:pt x="831" y="472"/>
                  </a:lnTo>
                  <a:lnTo>
                    <a:pt x="814" y="472"/>
                  </a:lnTo>
                  <a:close/>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0" name="Freeform 48">
              <a:extLst>
                <a:ext uri="{FF2B5EF4-FFF2-40B4-BE49-F238E27FC236}">
                  <a16:creationId xmlns:a16="http://schemas.microsoft.com/office/drawing/2014/main" id="{00B0D43D-75BE-4C93-89C0-7FDA8483EFD6}"/>
                </a:ext>
              </a:extLst>
            </p:cNvPr>
            <p:cNvSpPr>
              <a:spLocks/>
            </p:cNvSpPr>
            <p:nvPr/>
          </p:nvSpPr>
          <p:spPr bwMode="gray">
            <a:xfrm>
              <a:off x="2538409" y="4542051"/>
              <a:ext cx="2365099" cy="1220788"/>
            </a:xfrm>
            <a:custGeom>
              <a:avLst/>
              <a:gdLst>
                <a:gd name="T0" fmla="*/ 0 w 1537"/>
                <a:gd name="T1" fmla="*/ 206 h 769"/>
                <a:gd name="T2" fmla="*/ 0 w 1537"/>
                <a:gd name="T3" fmla="*/ 206 h 769"/>
                <a:gd name="T4" fmla="*/ 207 w 1537"/>
                <a:gd name="T5" fmla="*/ 0 h 769"/>
                <a:gd name="T6" fmla="*/ 1536 w 1537"/>
                <a:gd name="T7" fmla="*/ 0 h 769"/>
                <a:gd name="T8" fmla="*/ 1536 w 1537"/>
                <a:gd name="T9" fmla="*/ 768 h 769"/>
                <a:gd name="T10" fmla="*/ 0 w 1537"/>
                <a:gd name="T11" fmla="*/ 768 h 769"/>
                <a:gd name="T12" fmla="*/ 0 w 1537"/>
                <a:gd name="T13" fmla="*/ 206 h 769"/>
                <a:gd name="T14" fmla="*/ 0 60000 65536"/>
                <a:gd name="T15" fmla="*/ 0 60000 65536"/>
                <a:gd name="T16" fmla="*/ 0 60000 65536"/>
                <a:gd name="T17" fmla="*/ 0 60000 65536"/>
                <a:gd name="T18" fmla="*/ 0 60000 65536"/>
                <a:gd name="T19" fmla="*/ 0 60000 65536"/>
                <a:gd name="T20" fmla="*/ 0 60000 65536"/>
                <a:gd name="T21" fmla="*/ 0 w 1537"/>
                <a:gd name="T22" fmla="*/ 0 h 769"/>
                <a:gd name="T23" fmla="*/ 1537 w 1537"/>
                <a:gd name="T24" fmla="*/ 769 h 7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7" h="769">
                  <a:moveTo>
                    <a:pt x="0" y="206"/>
                  </a:moveTo>
                  <a:lnTo>
                    <a:pt x="0" y="206"/>
                  </a:lnTo>
                  <a:lnTo>
                    <a:pt x="207" y="0"/>
                  </a:lnTo>
                  <a:lnTo>
                    <a:pt x="1536" y="0"/>
                  </a:lnTo>
                  <a:lnTo>
                    <a:pt x="1536" y="768"/>
                  </a:lnTo>
                  <a:lnTo>
                    <a:pt x="0" y="768"/>
                  </a:lnTo>
                  <a:lnTo>
                    <a:pt x="0" y="206"/>
                  </a:lnTo>
                </a:path>
              </a:pathLst>
            </a:custGeom>
            <a:solidFill>
              <a:schemeClr val="bg1"/>
            </a:solidFill>
            <a:ln w="6350" cap="rnd" cmpd="sng" algn="ctr">
              <a:solidFill>
                <a:srgbClr val="FFFFFF"/>
              </a:solidFill>
              <a:prstDash val="solid"/>
              <a:round/>
              <a:headEnd type="none" w="med" len="med"/>
              <a:tailEnd type="none" w="med" len="med"/>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grpSp>
          <p:nvGrpSpPr>
            <p:cNvPr id="11" name="Group 128">
              <a:extLst>
                <a:ext uri="{FF2B5EF4-FFF2-40B4-BE49-F238E27FC236}">
                  <a16:creationId xmlns:a16="http://schemas.microsoft.com/office/drawing/2014/main" id="{A124C613-C817-432F-8C54-0B9F7B810C91}"/>
                </a:ext>
              </a:extLst>
            </p:cNvPr>
            <p:cNvGrpSpPr/>
            <p:nvPr/>
          </p:nvGrpSpPr>
          <p:grpSpPr>
            <a:xfrm>
              <a:off x="2599961" y="4669051"/>
              <a:ext cx="2266616" cy="954088"/>
              <a:chOff x="6134016" y="5502275"/>
              <a:chExt cx="2266616" cy="954088"/>
            </a:xfrm>
            <a:solidFill>
              <a:srgbClr val="1D6F88"/>
            </a:solidFill>
            <a:effectLst/>
          </p:grpSpPr>
          <p:sp>
            <p:nvSpPr>
              <p:cNvPr id="33" name="Freeform 49">
                <a:extLst>
                  <a:ext uri="{FF2B5EF4-FFF2-40B4-BE49-F238E27FC236}">
                    <a16:creationId xmlns:a16="http://schemas.microsoft.com/office/drawing/2014/main" id="{2323532E-B429-4DC8-8600-12480A5313E1}"/>
                  </a:ext>
                </a:extLst>
              </p:cNvPr>
              <p:cNvSpPr>
                <a:spLocks/>
              </p:cNvSpPr>
              <p:nvPr/>
            </p:nvSpPr>
            <p:spPr bwMode="gray">
              <a:xfrm>
                <a:off x="8202130" y="5540375"/>
                <a:ext cx="198502" cy="204788"/>
              </a:xfrm>
              <a:custGeom>
                <a:avLst/>
                <a:gdLst>
                  <a:gd name="T0" fmla="*/ 0 w 129"/>
                  <a:gd name="T1" fmla="*/ 120 h 129"/>
                  <a:gd name="T2" fmla="*/ 0 w 129"/>
                  <a:gd name="T3" fmla="*/ 120 h 129"/>
                  <a:gd name="T4" fmla="*/ 0 w 129"/>
                  <a:gd name="T5" fmla="*/ 105 h 129"/>
                  <a:gd name="T6" fmla="*/ 15 w 129"/>
                  <a:gd name="T7" fmla="*/ 98 h 129"/>
                  <a:gd name="T8" fmla="*/ 15 w 129"/>
                  <a:gd name="T9" fmla="*/ 53 h 129"/>
                  <a:gd name="T10" fmla="*/ 83 w 129"/>
                  <a:gd name="T11" fmla="*/ 23 h 129"/>
                  <a:gd name="T12" fmla="*/ 83 w 129"/>
                  <a:gd name="T13" fmla="*/ 38 h 129"/>
                  <a:gd name="T14" fmla="*/ 113 w 129"/>
                  <a:gd name="T15" fmla="*/ 0 h 129"/>
                  <a:gd name="T16" fmla="*/ 128 w 129"/>
                  <a:gd name="T17" fmla="*/ 0 h 129"/>
                  <a:gd name="T18" fmla="*/ 128 w 129"/>
                  <a:gd name="T19" fmla="*/ 23 h 129"/>
                  <a:gd name="T20" fmla="*/ 120 w 129"/>
                  <a:gd name="T21" fmla="*/ 23 h 129"/>
                  <a:gd name="T22" fmla="*/ 128 w 129"/>
                  <a:gd name="T23" fmla="*/ 45 h 129"/>
                  <a:gd name="T24" fmla="*/ 105 w 129"/>
                  <a:gd name="T25" fmla="*/ 90 h 129"/>
                  <a:gd name="T26" fmla="*/ 75 w 129"/>
                  <a:gd name="T27" fmla="*/ 90 h 129"/>
                  <a:gd name="T28" fmla="*/ 45 w 129"/>
                  <a:gd name="T29" fmla="*/ 98 h 129"/>
                  <a:gd name="T30" fmla="*/ 45 w 129"/>
                  <a:gd name="T31" fmla="*/ 120 h 129"/>
                  <a:gd name="T32" fmla="*/ 23 w 129"/>
                  <a:gd name="T33" fmla="*/ 128 h 129"/>
                  <a:gd name="T34" fmla="*/ 0 w 129"/>
                  <a:gd name="T35" fmla="*/ 120 h 1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9"/>
                  <a:gd name="T55" fmla="*/ 0 h 129"/>
                  <a:gd name="T56" fmla="*/ 129 w 129"/>
                  <a:gd name="T57" fmla="*/ 129 h 1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9" h="129">
                    <a:moveTo>
                      <a:pt x="0" y="120"/>
                    </a:moveTo>
                    <a:lnTo>
                      <a:pt x="0" y="120"/>
                    </a:lnTo>
                    <a:lnTo>
                      <a:pt x="0" y="105"/>
                    </a:lnTo>
                    <a:lnTo>
                      <a:pt x="15" y="98"/>
                    </a:lnTo>
                    <a:lnTo>
                      <a:pt x="15" y="53"/>
                    </a:lnTo>
                    <a:lnTo>
                      <a:pt x="83" y="23"/>
                    </a:lnTo>
                    <a:lnTo>
                      <a:pt x="83" y="38"/>
                    </a:lnTo>
                    <a:lnTo>
                      <a:pt x="113" y="0"/>
                    </a:lnTo>
                    <a:lnTo>
                      <a:pt x="128" y="0"/>
                    </a:lnTo>
                    <a:lnTo>
                      <a:pt x="128" y="23"/>
                    </a:lnTo>
                    <a:lnTo>
                      <a:pt x="120" y="23"/>
                    </a:lnTo>
                    <a:lnTo>
                      <a:pt x="128" y="45"/>
                    </a:lnTo>
                    <a:lnTo>
                      <a:pt x="105" y="90"/>
                    </a:lnTo>
                    <a:lnTo>
                      <a:pt x="75" y="90"/>
                    </a:lnTo>
                    <a:lnTo>
                      <a:pt x="45" y="98"/>
                    </a:lnTo>
                    <a:lnTo>
                      <a:pt x="45" y="120"/>
                    </a:lnTo>
                    <a:lnTo>
                      <a:pt x="23" y="128"/>
                    </a:lnTo>
                    <a:lnTo>
                      <a:pt x="0" y="120"/>
                    </a:lnTo>
                  </a:path>
                </a:pathLst>
              </a:custGeom>
              <a:grp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4" name="Freeform 50">
                <a:extLst>
                  <a:ext uri="{FF2B5EF4-FFF2-40B4-BE49-F238E27FC236}">
                    <a16:creationId xmlns:a16="http://schemas.microsoft.com/office/drawing/2014/main" id="{022A1694-293E-41D8-AAA6-EF63818FB827}"/>
                  </a:ext>
                </a:extLst>
              </p:cNvPr>
              <p:cNvSpPr>
                <a:spLocks/>
              </p:cNvSpPr>
              <p:nvPr/>
            </p:nvSpPr>
            <p:spPr bwMode="gray">
              <a:xfrm>
                <a:off x="8349853" y="5502275"/>
                <a:ext cx="26159" cy="14288"/>
              </a:xfrm>
              <a:custGeom>
                <a:avLst/>
                <a:gdLst>
                  <a:gd name="T0" fmla="*/ 5 w 17"/>
                  <a:gd name="T1" fmla="*/ 0 h 9"/>
                  <a:gd name="T2" fmla="*/ 5 w 17"/>
                  <a:gd name="T3" fmla="*/ 0 h 9"/>
                  <a:gd name="T4" fmla="*/ 16 w 17"/>
                  <a:gd name="T5" fmla="*/ 0 h 9"/>
                  <a:gd name="T6" fmla="*/ 16 w 17"/>
                  <a:gd name="T7" fmla="*/ 8 h 9"/>
                  <a:gd name="T8" fmla="*/ 0 w 17"/>
                  <a:gd name="T9" fmla="*/ 8 h 9"/>
                  <a:gd name="T10" fmla="*/ 5 w 17"/>
                  <a:gd name="T11" fmla="*/ 0 h 9"/>
                  <a:gd name="T12" fmla="*/ 0 60000 65536"/>
                  <a:gd name="T13" fmla="*/ 0 60000 65536"/>
                  <a:gd name="T14" fmla="*/ 0 60000 65536"/>
                  <a:gd name="T15" fmla="*/ 0 60000 65536"/>
                  <a:gd name="T16" fmla="*/ 0 60000 65536"/>
                  <a:gd name="T17" fmla="*/ 0 60000 65536"/>
                  <a:gd name="T18" fmla="*/ 0 w 17"/>
                  <a:gd name="T19" fmla="*/ 0 h 9"/>
                  <a:gd name="T20" fmla="*/ 17 w 17"/>
                  <a:gd name="T21" fmla="*/ 9 h 9"/>
                </a:gdLst>
                <a:ahLst/>
                <a:cxnLst>
                  <a:cxn ang="T12">
                    <a:pos x="T0" y="T1"/>
                  </a:cxn>
                  <a:cxn ang="T13">
                    <a:pos x="T2" y="T3"/>
                  </a:cxn>
                  <a:cxn ang="T14">
                    <a:pos x="T4" y="T5"/>
                  </a:cxn>
                  <a:cxn ang="T15">
                    <a:pos x="T6" y="T7"/>
                  </a:cxn>
                  <a:cxn ang="T16">
                    <a:pos x="T8" y="T9"/>
                  </a:cxn>
                  <a:cxn ang="T17">
                    <a:pos x="T10" y="T11"/>
                  </a:cxn>
                </a:cxnLst>
                <a:rect l="T18" t="T19" r="T20" b="T21"/>
                <a:pathLst>
                  <a:path w="17" h="9">
                    <a:moveTo>
                      <a:pt x="5" y="0"/>
                    </a:moveTo>
                    <a:lnTo>
                      <a:pt x="5" y="0"/>
                    </a:lnTo>
                    <a:lnTo>
                      <a:pt x="16" y="0"/>
                    </a:lnTo>
                    <a:lnTo>
                      <a:pt x="16" y="8"/>
                    </a:lnTo>
                    <a:lnTo>
                      <a:pt x="0" y="8"/>
                    </a:lnTo>
                    <a:lnTo>
                      <a:pt x="5" y="0"/>
                    </a:lnTo>
                  </a:path>
                </a:pathLst>
              </a:custGeom>
              <a:grp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5" name="Freeform 51">
                <a:extLst>
                  <a:ext uri="{FF2B5EF4-FFF2-40B4-BE49-F238E27FC236}">
                    <a16:creationId xmlns:a16="http://schemas.microsoft.com/office/drawing/2014/main" id="{7B7F4D43-74DC-4F71-A157-57AC9F15FFDC}"/>
                  </a:ext>
                </a:extLst>
              </p:cNvPr>
              <p:cNvSpPr>
                <a:spLocks/>
              </p:cNvSpPr>
              <p:nvPr/>
            </p:nvSpPr>
            <p:spPr bwMode="gray">
              <a:xfrm>
                <a:off x="7894375" y="5807075"/>
                <a:ext cx="321604" cy="395288"/>
              </a:xfrm>
              <a:custGeom>
                <a:avLst/>
                <a:gdLst>
                  <a:gd name="T0" fmla="*/ 154 w 209"/>
                  <a:gd name="T1" fmla="*/ 186 h 249"/>
                  <a:gd name="T2" fmla="*/ 154 w 209"/>
                  <a:gd name="T3" fmla="*/ 186 h 249"/>
                  <a:gd name="T4" fmla="*/ 146 w 209"/>
                  <a:gd name="T5" fmla="*/ 202 h 249"/>
                  <a:gd name="T6" fmla="*/ 92 w 209"/>
                  <a:gd name="T7" fmla="*/ 209 h 249"/>
                  <a:gd name="T8" fmla="*/ 62 w 209"/>
                  <a:gd name="T9" fmla="*/ 248 h 249"/>
                  <a:gd name="T10" fmla="*/ 46 w 209"/>
                  <a:gd name="T11" fmla="*/ 248 h 249"/>
                  <a:gd name="T12" fmla="*/ 23 w 209"/>
                  <a:gd name="T13" fmla="*/ 240 h 249"/>
                  <a:gd name="T14" fmla="*/ 0 w 209"/>
                  <a:gd name="T15" fmla="*/ 248 h 249"/>
                  <a:gd name="T16" fmla="*/ 15 w 209"/>
                  <a:gd name="T17" fmla="*/ 225 h 249"/>
                  <a:gd name="T18" fmla="*/ 39 w 209"/>
                  <a:gd name="T19" fmla="*/ 225 h 249"/>
                  <a:gd name="T20" fmla="*/ 77 w 209"/>
                  <a:gd name="T21" fmla="*/ 209 h 249"/>
                  <a:gd name="T22" fmla="*/ 92 w 209"/>
                  <a:gd name="T23" fmla="*/ 178 h 249"/>
                  <a:gd name="T24" fmla="*/ 85 w 209"/>
                  <a:gd name="T25" fmla="*/ 163 h 249"/>
                  <a:gd name="T26" fmla="*/ 108 w 209"/>
                  <a:gd name="T27" fmla="*/ 124 h 249"/>
                  <a:gd name="T28" fmla="*/ 139 w 209"/>
                  <a:gd name="T29" fmla="*/ 70 h 249"/>
                  <a:gd name="T30" fmla="*/ 139 w 209"/>
                  <a:gd name="T31" fmla="*/ 47 h 249"/>
                  <a:gd name="T32" fmla="*/ 146 w 209"/>
                  <a:gd name="T33" fmla="*/ 16 h 249"/>
                  <a:gd name="T34" fmla="*/ 177 w 209"/>
                  <a:gd name="T35" fmla="*/ 0 h 249"/>
                  <a:gd name="T36" fmla="*/ 208 w 209"/>
                  <a:gd name="T37" fmla="*/ 16 h 249"/>
                  <a:gd name="T38" fmla="*/ 208 w 209"/>
                  <a:gd name="T39" fmla="*/ 70 h 249"/>
                  <a:gd name="T40" fmla="*/ 200 w 209"/>
                  <a:gd name="T41" fmla="*/ 93 h 249"/>
                  <a:gd name="T42" fmla="*/ 200 w 209"/>
                  <a:gd name="T43" fmla="*/ 124 h 249"/>
                  <a:gd name="T44" fmla="*/ 193 w 209"/>
                  <a:gd name="T45" fmla="*/ 155 h 249"/>
                  <a:gd name="T46" fmla="*/ 177 w 209"/>
                  <a:gd name="T47" fmla="*/ 186 h 249"/>
                  <a:gd name="T48" fmla="*/ 154 w 209"/>
                  <a:gd name="T49" fmla="*/ 186 h 24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9"/>
                  <a:gd name="T76" fmla="*/ 0 h 249"/>
                  <a:gd name="T77" fmla="*/ 209 w 209"/>
                  <a:gd name="T78" fmla="*/ 249 h 24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9" h="249">
                    <a:moveTo>
                      <a:pt x="154" y="186"/>
                    </a:moveTo>
                    <a:lnTo>
                      <a:pt x="154" y="186"/>
                    </a:lnTo>
                    <a:lnTo>
                      <a:pt x="146" y="202"/>
                    </a:lnTo>
                    <a:lnTo>
                      <a:pt x="92" y="209"/>
                    </a:lnTo>
                    <a:lnTo>
                      <a:pt x="62" y="248"/>
                    </a:lnTo>
                    <a:lnTo>
                      <a:pt x="46" y="248"/>
                    </a:lnTo>
                    <a:lnTo>
                      <a:pt x="23" y="240"/>
                    </a:lnTo>
                    <a:lnTo>
                      <a:pt x="0" y="248"/>
                    </a:lnTo>
                    <a:lnTo>
                      <a:pt x="15" y="225"/>
                    </a:lnTo>
                    <a:lnTo>
                      <a:pt x="39" y="225"/>
                    </a:lnTo>
                    <a:lnTo>
                      <a:pt x="77" y="209"/>
                    </a:lnTo>
                    <a:lnTo>
                      <a:pt x="92" y="178"/>
                    </a:lnTo>
                    <a:lnTo>
                      <a:pt x="85" y="163"/>
                    </a:lnTo>
                    <a:lnTo>
                      <a:pt x="108" y="124"/>
                    </a:lnTo>
                    <a:lnTo>
                      <a:pt x="139" y="70"/>
                    </a:lnTo>
                    <a:lnTo>
                      <a:pt x="139" y="47"/>
                    </a:lnTo>
                    <a:lnTo>
                      <a:pt x="146" y="16"/>
                    </a:lnTo>
                    <a:lnTo>
                      <a:pt x="177" y="0"/>
                    </a:lnTo>
                    <a:lnTo>
                      <a:pt x="208" y="16"/>
                    </a:lnTo>
                    <a:lnTo>
                      <a:pt x="208" y="70"/>
                    </a:lnTo>
                    <a:lnTo>
                      <a:pt x="200" y="93"/>
                    </a:lnTo>
                    <a:lnTo>
                      <a:pt x="200" y="124"/>
                    </a:lnTo>
                    <a:lnTo>
                      <a:pt x="193" y="155"/>
                    </a:lnTo>
                    <a:lnTo>
                      <a:pt x="177" y="186"/>
                    </a:lnTo>
                    <a:lnTo>
                      <a:pt x="154" y="186"/>
                    </a:lnTo>
                  </a:path>
                </a:pathLst>
              </a:custGeom>
              <a:grp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6" name="Freeform 52">
                <a:extLst>
                  <a:ext uri="{FF2B5EF4-FFF2-40B4-BE49-F238E27FC236}">
                    <a16:creationId xmlns:a16="http://schemas.microsoft.com/office/drawing/2014/main" id="{A4702CF2-A1AC-45A8-A45B-EA813079EF86}"/>
                  </a:ext>
                </a:extLst>
              </p:cNvPr>
              <p:cNvSpPr>
                <a:spLocks/>
              </p:cNvSpPr>
              <p:nvPr/>
            </p:nvSpPr>
            <p:spPr bwMode="gray">
              <a:xfrm>
                <a:off x="7278865" y="6137275"/>
                <a:ext cx="198502" cy="242888"/>
              </a:xfrm>
              <a:custGeom>
                <a:avLst/>
                <a:gdLst>
                  <a:gd name="T0" fmla="*/ 105 w 129"/>
                  <a:gd name="T1" fmla="*/ 15 h 153"/>
                  <a:gd name="T2" fmla="*/ 105 w 129"/>
                  <a:gd name="T3" fmla="*/ 15 h 153"/>
                  <a:gd name="T4" fmla="*/ 60 w 129"/>
                  <a:gd name="T5" fmla="*/ 15 h 153"/>
                  <a:gd name="T6" fmla="*/ 53 w 129"/>
                  <a:gd name="T7" fmla="*/ 8 h 153"/>
                  <a:gd name="T8" fmla="*/ 30 w 129"/>
                  <a:gd name="T9" fmla="*/ 8 h 153"/>
                  <a:gd name="T10" fmla="*/ 30 w 129"/>
                  <a:gd name="T11" fmla="*/ 38 h 153"/>
                  <a:gd name="T12" fmla="*/ 0 w 129"/>
                  <a:gd name="T13" fmla="*/ 61 h 153"/>
                  <a:gd name="T14" fmla="*/ 0 w 129"/>
                  <a:gd name="T15" fmla="*/ 106 h 153"/>
                  <a:gd name="T16" fmla="*/ 38 w 129"/>
                  <a:gd name="T17" fmla="*/ 144 h 153"/>
                  <a:gd name="T18" fmla="*/ 75 w 129"/>
                  <a:gd name="T19" fmla="*/ 152 h 153"/>
                  <a:gd name="T20" fmla="*/ 105 w 129"/>
                  <a:gd name="T21" fmla="*/ 129 h 153"/>
                  <a:gd name="T22" fmla="*/ 128 w 129"/>
                  <a:gd name="T23" fmla="*/ 91 h 153"/>
                  <a:gd name="T24" fmla="*/ 128 w 129"/>
                  <a:gd name="T25" fmla="*/ 61 h 153"/>
                  <a:gd name="T26" fmla="*/ 120 w 129"/>
                  <a:gd name="T27" fmla="*/ 38 h 153"/>
                  <a:gd name="T28" fmla="*/ 120 w 129"/>
                  <a:gd name="T29" fmla="*/ 8 h 153"/>
                  <a:gd name="T30" fmla="*/ 113 w 129"/>
                  <a:gd name="T31" fmla="*/ 0 h 153"/>
                  <a:gd name="T32" fmla="*/ 105 w 129"/>
                  <a:gd name="T33" fmla="*/ 15 h 1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9"/>
                  <a:gd name="T52" fmla="*/ 0 h 153"/>
                  <a:gd name="T53" fmla="*/ 129 w 129"/>
                  <a:gd name="T54" fmla="*/ 153 h 1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9" h="153">
                    <a:moveTo>
                      <a:pt x="105" y="15"/>
                    </a:moveTo>
                    <a:lnTo>
                      <a:pt x="105" y="15"/>
                    </a:lnTo>
                    <a:lnTo>
                      <a:pt x="60" y="15"/>
                    </a:lnTo>
                    <a:lnTo>
                      <a:pt x="53" y="8"/>
                    </a:lnTo>
                    <a:lnTo>
                      <a:pt x="30" y="8"/>
                    </a:lnTo>
                    <a:lnTo>
                      <a:pt x="30" y="38"/>
                    </a:lnTo>
                    <a:lnTo>
                      <a:pt x="0" y="61"/>
                    </a:lnTo>
                    <a:lnTo>
                      <a:pt x="0" y="106"/>
                    </a:lnTo>
                    <a:lnTo>
                      <a:pt x="38" y="144"/>
                    </a:lnTo>
                    <a:lnTo>
                      <a:pt x="75" y="152"/>
                    </a:lnTo>
                    <a:lnTo>
                      <a:pt x="105" y="129"/>
                    </a:lnTo>
                    <a:lnTo>
                      <a:pt x="128" y="91"/>
                    </a:lnTo>
                    <a:lnTo>
                      <a:pt x="128" y="61"/>
                    </a:lnTo>
                    <a:lnTo>
                      <a:pt x="120" y="38"/>
                    </a:lnTo>
                    <a:lnTo>
                      <a:pt x="120" y="8"/>
                    </a:lnTo>
                    <a:lnTo>
                      <a:pt x="113" y="0"/>
                    </a:lnTo>
                    <a:lnTo>
                      <a:pt x="105" y="15"/>
                    </a:lnTo>
                  </a:path>
                </a:pathLst>
              </a:custGeom>
              <a:grp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7" name="Freeform 53">
                <a:extLst>
                  <a:ext uri="{FF2B5EF4-FFF2-40B4-BE49-F238E27FC236}">
                    <a16:creationId xmlns:a16="http://schemas.microsoft.com/office/drawing/2014/main" id="{E86763E1-06E3-4251-A600-EE7E01E33333}"/>
                  </a:ext>
                </a:extLst>
              </p:cNvPr>
              <p:cNvSpPr>
                <a:spLocks/>
              </p:cNvSpPr>
              <p:nvPr/>
            </p:nvSpPr>
            <p:spPr bwMode="gray">
              <a:xfrm>
                <a:off x="6134016" y="6327775"/>
                <a:ext cx="124641" cy="128588"/>
              </a:xfrm>
              <a:custGeom>
                <a:avLst/>
                <a:gdLst>
                  <a:gd name="T0" fmla="*/ 58 w 81"/>
                  <a:gd name="T1" fmla="*/ 0 h 81"/>
                  <a:gd name="T2" fmla="*/ 58 w 81"/>
                  <a:gd name="T3" fmla="*/ 0 h 81"/>
                  <a:gd name="T4" fmla="*/ 80 w 81"/>
                  <a:gd name="T5" fmla="*/ 7 h 81"/>
                  <a:gd name="T6" fmla="*/ 73 w 81"/>
                  <a:gd name="T7" fmla="*/ 36 h 81"/>
                  <a:gd name="T8" fmla="*/ 65 w 81"/>
                  <a:gd name="T9" fmla="*/ 44 h 81"/>
                  <a:gd name="T10" fmla="*/ 51 w 81"/>
                  <a:gd name="T11" fmla="*/ 80 h 81"/>
                  <a:gd name="T12" fmla="*/ 29 w 81"/>
                  <a:gd name="T13" fmla="*/ 58 h 81"/>
                  <a:gd name="T14" fmla="*/ 0 w 81"/>
                  <a:gd name="T15" fmla="*/ 58 h 81"/>
                  <a:gd name="T16" fmla="*/ 7 w 81"/>
                  <a:gd name="T17" fmla="*/ 36 h 81"/>
                  <a:gd name="T18" fmla="*/ 36 w 81"/>
                  <a:gd name="T19" fmla="*/ 36 h 81"/>
                  <a:gd name="T20" fmla="*/ 58 w 81"/>
                  <a:gd name="T21" fmla="*/ 0 h 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
                  <a:gd name="T34" fmla="*/ 0 h 81"/>
                  <a:gd name="T35" fmla="*/ 81 w 81"/>
                  <a:gd name="T36" fmla="*/ 81 h 8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 h="81">
                    <a:moveTo>
                      <a:pt x="58" y="0"/>
                    </a:moveTo>
                    <a:lnTo>
                      <a:pt x="58" y="0"/>
                    </a:lnTo>
                    <a:lnTo>
                      <a:pt x="80" y="7"/>
                    </a:lnTo>
                    <a:lnTo>
                      <a:pt x="73" y="36"/>
                    </a:lnTo>
                    <a:lnTo>
                      <a:pt x="65" y="44"/>
                    </a:lnTo>
                    <a:lnTo>
                      <a:pt x="51" y="80"/>
                    </a:lnTo>
                    <a:lnTo>
                      <a:pt x="29" y="58"/>
                    </a:lnTo>
                    <a:lnTo>
                      <a:pt x="0" y="58"/>
                    </a:lnTo>
                    <a:lnTo>
                      <a:pt x="7" y="36"/>
                    </a:lnTo>
                    <a:lnTo>
                      <a:pt x="36" y="36"/>
                    </a:lnTo>
                    <a:lnTo>
                      <a:pt x="58" y="0"/>
                    </a:lnTo>
                  </a:path>
                </a:pathLst>
              </a:custGeom>
              <a:grp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8" name="Freeform 54">
                <a:extLst>
                  <a:ext uri="{FF2B5EF4-FFF2-40B4-BE49-F238E27FC236}">
                    <a16:creationId xmlns:a16="http://schemas.microsoft.com/office/drawing/2014/main" id="{986A0D19-134A-471F-847B-E8F69036A12B}"/>
                  </a:ext>
                </a:extLst>
              </p:cNvPr>
              <p:cNvSpPr>
                <a:spLocks/>
              </p:cNvSpPr>
              <p:nvPr/>
            </p:nvSpPr>
            <p:spPr bwMode="gray">
              <a:xfrm>
                <a:off x="6540252" y="6124575"/>
                <a:ext cx="100020" cy="103188"/>
              </a:xfrm>
              <a:custGeom>
                <a:avLst/>
                <a:gdLst>
                  <a:gd name="T0" fmla="*/ 21 w 65"/>
                  <a:gd name="T1" fmla="*/ 0 h 65"/>
                  <a:gd name="T2" fmla="*/ 21 w 65"/>
                  <a:gd name="T3" fmla="*/ 0 h 65"/>
                  <a:gd name="T4" fmla="*/ 0 w 65"/>
                  <a:gd name="T5" fmla="*/ 14 h 65"/>
                  <a:gd name="T6" fmla="*/ 0 w 65"/>
                  <a:gd name="T7" fmla="*/ 43 h 65"/>
                  <a:gd name="T8" fmla="*/ 14 w 65"/>
                  <a:gd name="T9" fmla="*/ 57 h 65"/>
                  <a:gd name="T10" fmla="*/ 36 w 65"/>
                  <a:gd name="T11" fmla="*/ 64 h 65"/>
                  <a:gd name="T12" fmla="*/ 64 w 65"/>
                  <a:gd name="T13" fmla="*/ 43 h 65"/>
                  <a:gd name="T14" fmla="*/ 57 w 65"/>
                  <a:gd name="T15" fmla="*/ 21 h 65"/>
                  <a:gd name="T16" fmla="*/ 43 w 65"/>
                  <a:gd name="T17" fmla="*/ 14 h 65"/>
                  <a:gd name="T18" fmla="*/ 21 w 65"/>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5"/>
                  <a:gd name="T32" fmla="*/ 65 w 65"/>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5">
                    <a:moveTo>
                      <a:pt x="21" y="0"/>
                    </a:moveTo>
                    <a:lnTo>
                      <a:pt x="21" y="0"/>
                    </a:lnTo>
                    <a:lnTo>
                      <a:pt x="0" y="14"/>
                    </a:lnTo>
                    <a:lnTo>
                      <a:pt x="0" y="43"/>
                    </a:lnTo>
                    <a:lnTo>
                      <a:pt x="14" y="57"/>
                    </a:lnTo>
                    <a:lnTo>
                      <a:pt x="36" y="64"/>
                    </a:lnTo>
                    <a:lnTo>
                      <a:pt x="64" y="43"/>
                    </a:lnTo>
                    <a:lnTo>
                      <a:pt x="57" y="21"/>
                    </a:lnTo>
                    <a:lnTo>
                      <a:pt x="43" y="14"/>
                    </a:lnTo>
                    <a:lnTo>
                      <a:pt x="21" y="0"/>
                    </a:lnTo>
                  </a:path>
                </a:pathLst>
              </a:custGeom>
              <a:grp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9" name="Freeform 55">
                <a:extLst>
                  <a:ext uri="{FF2B5EF4-FFF2-40B4-BE49-F238E27FC236}">
                    <a16:creationId xmlns:a16="http://schemas.microsoft.com/office/drawing/2014/main" id="{9049482D-6A6F-42BF-874C-02C173BA503F}"/>
                  </a:ext>
                </a:extLst>
              </p:cNvPr>
              <p:cNvSpPr>
                <a:spLocks/>
              </p:cNvSpPr>
              <p:nvPr/>
            </p:nvSpPr>
            <p:spPr bwMode="gray">
              <a:xfrm>
                <a:off x="6724905" y="5908675"/>
                <a:ext cx="395465" cy="331788"/>
              </a:xfrm>
              <a:custGeom>
                <a:avLst/>
                <a:gdLst>
                  <a:gd name="T0" fmla="*/ 0 w 257"/>
                  <a:gd name="T1" fmla="*/ 85 h 209"/>
                  <a:gd name="T2" fmla="*/ 0 w 257"/>
                  <a:gd name="T3" fmla="*/ 85 h 209"/>
                  <a:gd name="T4" fmla="*/ 31 w 257"/>
                  <a:gd name="T5" fmla="*/ 69 h 209"/>
                  <a:gd name="T6" fmla="*/ 62 w 257"/>
                  <a:gd name="T7" fmla="*/ 77 h 209"/>
                  <a:gd name="T8" fmla="*/ 85 w 257"/>
                  <a:gd name="T9" fmla="*/ 62 h 209"/>
                  <a:gd name="T10" fmla="*/ 140 w 257"/>
                  <a:gd name="T11" fmla="*/ 62 h 209"/>
                  <a:gd name="T12" fmla="*/ 178 w 257"/>
                  <a:gd name="T13" fmla="*/ 8 h 209"/>
                  <a:gd name="T14" fmla="*/ 209 w 257"/>
                  <a:gd name="T15" fmla="*/ 8 h 209"/>
                  <a:gd name="T16" fmla="*/ 240 w 257"/>
                  <a:gd name="T17" fmla="*/ 0 h 209"/>
                  <a:gd name="T18" fmla="*/ 256 w 257"/>
                  <a:gd name="T19" fmla="*/ 8 h 209"/>
                  <a:gd name="T20" fmla="*/ 256 w 257"/>
                  <a:gd name="T21" fmla="*/ 23 h 209"/>
                  <a:gd name="T22" fmla="*/ 217 w 257"/>
                  <a:gd name="T23" fmla="*/ 39 h 209"/>
                  <a:gd name="T24" fmla="*/ 225 w 257"/>
                  <a:gd name="T25" fmla="*/ 54 h 209"/>
                  <a:gd name="T26" fmla="*/ 202 w 257"/>
                  <a:gd name="T27" fmla="*/ 62 h 209"/>
                  <a:gd name="T28" fmla="*/ 178 w 257"/>
                  <a:gd name="T29" fmla="*/ 85 h 209"/>
                  <a:gd name="T30" fmla="*/ 186 w 257"/>
                  <a:gd name="T31" fmla="*/ 100 h 209"/>
                  <a:gd name="T32" fmla="*/ 163 w 257"/>
                  <a:gd name="T33" fmla="*/ 131 h 209"/>
                  <a:gd name="T34" fmla="*/ 163 w 257"/>
                  <a:gd name="T35" fmla="*/ 162 h 209"/>
                  <a:gd name="T36" fmla="*/ 147 w 257"/>
                  <a:gd name="T37" fmla="*/ 162 h 209"/>
                  <a:gd name="T38" fmla="*/ 132 w 257"/>
                  <a:gd name="T39" fmla="*/ 193 h 209"/>
                  <a:gd name="T40" fmla="*/ 78 w 257"/>
                  <a:gd name="T41" fmla="*/ 208 h 209"/>
                  <a:gd name="T42" fmla="*/ 62 w 257"/>
                  <a:gd name="T43" fmla="*/ 177 h 209"/>
                  <a:gd name="T44" fmla="*/ 16 w 257"/>
                  <a:gd name="T45" fmla="*/ 92 h 209"/>
                  <a:gd name="T46" fmla="*/ 0 w 257"/>
                  <a:gd name="T47" fmla="*/ 85 h 20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57"/>
                  <a:gd name="T73" fmla="*/ 0 h 209"/>
                  <a:gd name="T74" fmla="*/ 257 w 257"/>
                  <a:gd name="T75" fmla="*/ 209 h 20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57" h="209">
                    <a:moveTo>
                      <a:pt x="0" y="85"/>
                    </a:moveTo>
                    <a:lnTo>
                      <a:pt x="0" y="85"/>
                    </a:lnTo>
                    <a:lnTo>
                      <a:pt x="31" y="69"/>
                    </a:lnTo>
                    <a:lnTo>
                      <a:pt x="62" y="77"/>
                    </a:lnTo>
                    <a:lnTo>
                      <a:pt x="85" y="62"/>
                    </a:lnTo>
                    <a:lnTo>
                      <a:pt x="140" y="62"/>
                    </a:lnTo>
                    <a:lnTo>
                      <a:pt x="178" y="8"/>
                    </a:lnTo>
                    <a:lnTo>
                      <a:pt x="209" y="8"/>
                    </a:lnTo>
                    <a:lnTo>
                      <a:pt x="240" y="0"/>
                    </a:lnTo>
                    <a:lnTo>
                      <a:pt x="256" y="8"/>
                    </a:lnTo>
                    <a:lnTo>
                      <a:pt x="256" y="23"/>
                    </a:lnTo>
                    <a:lnTo>
                      <a:pt x="217" y="39"/>
                    </a:lnTo>
                    <a:lnTo>
                      <a:pt x="225" y="54"/>
                    </a:lnTo>
                    <a:lnTo>
                      <a:pt x="202" y="62"/>
                    </a:lnTo>
                    <a:lnTo>
                      <a:pt x="178" y="85"/>
                    </a:lnTo>
                    <a:lnTo>
                      <a:pt x="186" y="100"/>
                    </a:lnTo>
                    <a:lnTo>
                      <a:pt x="163" y="131"/>
                    </a:lnTo>
                    <a:lnTo>
                      <a:pt x="163" y="162"/>
                    </a:lnTo>
                    <a:lnTo>
                      <a:pt x="147" y="162"/>
                    </a:lnTo>
                    <a:lnTo>
                      <a:pt x="132" y="193"/>
                    </a:lnTo>
                    <a:lnTo>
                      <a:pt x="78" y="208"/>
                    </a:lnTo>
                    <a:lnTo>
                      <a:pt x="62" y="177"/>
                    </a:lnTo>
                    <a:lnTo>
                      <a:pt x="16" y="92"/>
                    </a:lnTo>
                    <a:lnTo>
                      <a:pt x="0" y="85"/>
                    </a:lnTo>
                  </a:path>
                </a:pathLst>
              </a:custGeom>
              <a:grp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0" name="Freeform 56">
                <a:extLst>
                  <a:ext uri="{FF2B5EF4-FFF2-40B4-BE49-F238E27FC236}">
                    <a16:creationId xmlns:a16="http://schemas.microsoft.com/office/drawing/2014/main" id="{3C02D1DC-A6BE-4676-B2CF-44D42501A8F7}"/>
                  </a:ext>
                </a:extLst>
              </p:cNvPr>
              <p:cNvSpPr>
                <a:spLocks/>
              </p:cNvSpPr>
              <p:nvPr/>
            </p:nvSpPr>
            <p:spPr bwMode="gray">
              <a:xfrm>
                <a:off x="6232497" y="5768975"/>
                <a:ext cx="124641" cy="230188"/>
              </a:xfrm>
              <a:custGeom>
                <a:avLst/>
                <a:gdLst>
                  <a:gd name="T0" fmla="*/ 22 w 81"/>
                  <a:gd name="T1" fmla="*/ 0 h 145"/>
                  <a:gd name="T2" fmla="*/ 22 w 81"/>
                  <a:gd name="T3" fmla="*/ 0 h 145"/>
                  <a:gd name="T4" fmla="*/ 0 w 81"/>
                  <a:gd name="T5" fmla="*/ 30 h 145"/>
                  <a:gd name="T6" fmla="*/ 36 w 81"/>
                  <a:gd name="T7" fmla="*/ 106 h 145"/>
                  <a:gd name="T8" fmla="*/ 36 w 81"/>
                  <a:gd name="T9" fmla="*/ 129 h 145"/>
                  <a:gd name="T10" fmla="*/ 51 w 81"/>
                  <a:gd name="T11" fmla="*/ 144 h 145"/>
                  <a:gd name="T12" fmla="*/ 65 w 81"/>
                  <a:gd name="T13" fmla="*/ 106 h 145"/>
                  <a:gd name="T14" fmla="*/ 80 w 81"/>
                  <a:gd name="T15" fmla="*/ 76 h 145"/>
                  <a:gd name="T16" fmla="*/ 65 w 81"/>
                  <a:gd name="T17" fmla="*/ 61 h 145"/>
                  <a:gd name="T18" fmla="*/ 80 w 81"/>
                  <a:gd name="T19" fmla="*/ 45 h 145"/>
                  <a:gd name="T20" fmla="*/ 80 w 81"/>
                  <a:gd name="T21" fmla="*/ 23 h 145"/>
                  <a:gd name="T22" fmla="*/ 65 w 81"/>
                  <a:gd name="T23" fmla="*/ 23 h 145"/>
                  <a:gd name="T24" fmla="*/ 73 w 81"/>
                  <a:gd name="T25" fmla="*/ 8 h 145"/>
                  <a:gd name="T26" fmla="*/ 44 w 81"/>
                  <a:gd name="T27" fmla="*/ 8 h 145"/>
                  <a:gd name="T28" fmla="*/ 22 w 81"/>
                  <a:gd name="T29" fmla="*/ 0 h 1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145"/>
                  <a:gd name="T47" fmla="*/ 81 w 81"/>
                  <a:gd name="T48" fmla="*/ 145 h 1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145">
                    <a:moveTo>
                      <a:pt x="22" y="0"/>
                    </a:moveTo>
                    <a:lnTo>
                      <a:pt x="22" y="0"/>
                    </a:lnTo>
                    <a:lnTo>
                      <a:pt x="0" y="30"/>
                    </a:lnTo>
                    <a:lnTo>
                      <a:pt x="36" y="106"/>
                    </a:lnTo>
                    <a:lnTo>
                      <a:pt x="36" y="129"/>
                    </a:lnTo>
                    <a:lnTo>
                      <a:pt x="51" y="144"/>
                    </a:lnTo>
                    <a:lnTo>
                      <a:pt x="65" y="106"/>
                    </a:lnTo>
                    <a:lnTo>
                      <a:pt x="80" y="76"/>
                    </a:lnTo>
                    <a:lnTo>
                      <a:pt x="65" y="61"/>
                    </a:lnTo>
                    <a:lnTo>
                      <a:pt x="80" y="45"/>
                    </a:lnTo>
                    <a:lnTo>
                      <a:pt x="80" y="23"/>
                    </a:lnTo>
                    <a:lnTo>
                      <a:pt x="65" y="23"/>
                    </a:lnTo>
                    <a:lnTo>
                      <a:pt x="73" y="8"/>
                    </a:lnTo>
                    <a:lnTo>
                      <a:pt x="44" y="8"/>
                    </a:lnTo>
                    <a:lnTo>
                      <a:pt x="22" y="0"/>
                    </a:lnTo>
                  </a:path>
                </a:pathLst>
              </a:custGeom>
              <a:grp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1" name="Oval 57">
                <a:extLst>
                  <a:ext uri="{FF2B5EF4-FFF2-40B4-BE49-F238E27FC236}">
                    <a16:creationId xmlns:a16="http://schemas.microsoft.com/office/drawing/2014/main" id="{E3DF3E54-B585-4FD5-A96E-E6D36E42ADBA}"/>
                  </a:ext>
                </a:extLst>
              </p:cNvPr>
              <p:cNvSpPr>
                <a:spLocks noChangeArrowheads="1"/>
              </p:cNvSpPr>
              <p:nvPr/>
            </p:nvSpPr>
            <p:spPr bwMode="gray">
              <a:xfrm>
                <a:off x="8226751" y="5794375"/>
                <a:ext cx="12310" cy="38100"/>
              </a:xfrm>
              <a:prstGeom prst="ellipse">
                <a:avLst/>
              </a:prstGeom>
              <a:grpFill/>
              <a:ln w="6350" cap="flat" cmpd="sng" algn="ctr">
                <a:solidFill>
                  <a:srgbClr val="FFFFFF"/>
                </a:solidFill>
                <a:prstDash val="solid"/>
                <a:round/>
                <a:headEnd type="none" w="med" len="med"/>
                <a:tailEnd type="none" w="med" len="med"/>
              </a:ln>
            </p:spPr>
            <p:txBody>
              <a:bodyPr wrap="none" anchor="ctr"/>
              <a:lstStyle/>
              <a:p>
                <a:pPr marL="0" marR="0" lvl="0" indent="0" algn="ctr" defTabSz="914400" rtl="0" eaLnBrk="0" fontAlgn="auto" latinLnBrk="0" hangingPunct="0">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grpSp>
        <p:sp>
          <p:nvSpPr>
            <p:cNvPr id="13" name="Freeform 60">
              <a:extLst>
                <a:ext uri="{FF2B5EF4-FFF2-40B4-BE49-F238E27FC236}">
                  <a16:creationId xmlns:a16="http://schemas.microsoft.com/office/drawing/2014/main" id="{4B29EEEC-B96E-4468-BA68-154FD7822558}"/>
                </a:ext>
              </a:extLst>
            </p:cNvPr>
            <p:cNvSpPr>
              <a:spLocks/>
            </p:cNvSpPr>
            <p:nvPr/>
          </p:nvSpPr>
          <p:spPr bwMode="gray">
            <a:xfrm>
              <a:off x="8909267" y="1260864"/>
              <a:ext cx="13849" cy="14288"/>
            </a:xfrm>
            <a:custGeom>
              <a:avLst/>
              <a:gdLst>
                <a:gd name="T0" fmla="*/ 4 w 9"/>
                <a:gd name="T1" fmla="*/ 0 h 9"/>
                <a:gd name="T2" fmla="*/ 4 w 9"/>
                <a:gd name="T3" fmla="*/ 0 h 9"/>
                <a:gd name="T4" fmla="*/ 0 w 9"/>
                <a:gd name="T5" fmla="*/ 4 h 9"/>
                <a:gd name="T6" fmla="*/ 4 w 9"/>
                <a:gd name="T7" fmla="*/ 8 h 9"/>
                <a:gd name="T8" fmla="*/ 8 w 9"/>
                <a:gd name="T9" fmla="*/ 8 h 9"/>
                <a:gd name="T10" fmla="*/ 8 w 9"/>
                <a:gd name="T11" fmla="*/ 4 h 9"/>
                <a:gd name="T12" fmla="*/ 4 w 9"/>
                <a:gd name="T13" fmla="*/ 0 h 9"/>
                <a:gd name="T14" fmla="*/ 0 60000 65536"/>
                <a:gd name="T15" fmla="*/ 0 60000 65536"/>
                <a:gd name="T16" fmla="*/ 0 60000 65536"/>
                <a:gd name="T17" fmla="*/ 0 60000 65536"/>
                <a:gd name="T18" fmla="*/ 0 60000 65536"/>
                <a:gd name="T19" fmla="*/ 0 60000 65536"/>
                <a:gd name="T20" fmla="*/ 0 60000 65536"/>
                <a:gd name="T21" fmla="*/ 0 w 9"/>
                <a:gd name="T22" fmla="*/ 0 h 9"/>
                <a:gd name="T23" fmla="*/ 9 w 9"/>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9">
                  <a:moveTo>
                    <a:pt x="4" y="0"/>
                  </a:moveTo>
                  <a:lnTo>
                    <a:pt x="4" y="0"/>
                  </a:lnTo>
                  <a:lnTo>
                    <a:pt x="0" y="4"/>
                  </a:lnTo>
                  <a:lnTo>
                    <a:pt x="4" y="8"/>
                  </a:lnTo>
                  <a:lnTo>
                    <a:pt x="8" y="8"/>
                  </a:lnTo>
                  <a:lnTo>
                    <a:pt x="8" y="4"/>
                  </a:lnTo>
                  <a:lnTo>
                    <a:pt x="4" y="0"/>
                  </a:lnTo>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4" name="Freeform 61">
              <a:extLst>
                <a:ext uri="{FF2B5EF4-FFF2-40B4-BE49-F238E27FC236}">
                  <a16:creationId xmlns:a16="http://schemas.microsoft.com/office/drawing/2014/main" id="{2C8D3796-5BFF-4B37-8C00-929BFC365F6D}"/>
                </a:ext>
              </a:extLst>
            </p:cNvPr>
            <p:cNvSpPr>
              <a:spLocks/>
            </p:cNvSpPr>
            <p:nvPr/>
          </p:nvSpPr>
          <p:spPr bwMode="gray">
            <a:xfrm>
              <a:off x="4425274" y="562364"/>
              <a:ext cx="986355" cy="1093788"/>
            </a:xfrm>
            <a:custGeom>
              <a:avLst/>
              <a:gdLst>
                <a:gd name="T0" fmla="*/ 545 w 641"/>
                <a:gd name="T1" fmla="*/ 633 h 689"/>
                <a:gd name="T2" fmla="*/ 474 w 641"/>
                <a:gd name="T3" fmla="*/ 688 h 689"/>
                <a:gd name="T4" fmla="*/ 403 w 641"/>
                <a:gd name="T5" fmla="*/ 680 h 689"/>
                <a:gd name="T6" fmla="*/ 340 w 641"/>
                <a:gd name="T7" fmla="*/ 672 h 689"/>
                <a:gd name="T8" fmla="*/ 261 w 641"/>
                <a:gd name="T9" fmla="*/ 672 h 689"/>
                <a:gd name="T10" fmla="*/ 284 w 641"/>
                <a:gd name="T11" fmla="*/ 601 h 689"/>
                <a:gd name="T12" fmla="*/ 261 w 641"/>
                <a:gd name="T13" fmla="*/ 561 h 689"/>
                <a:gd name="T14" fmla="*/ 166 w 641"/>
                <a:gd name="T15" fmla="*/ 593 h 689"/>
                <a:gd name="T16" fmla="*/ 87 w 641"/>
                <a:gd name="T17" fmla="*/ 633 h 689"/>
                <a:gd name="T18" fmla="*/ 71 w 641"/>
                <a:gd name="T19" fmla="*/ 561 h 689"/>
                <a:gd name="T20" fmla="*/ 158 w 641"/>
                <a:gd name="T21" fmla="*/ 490 h 689"/>
                <a:gd name="T22" fmla="*/ 87 w 641"/>
                <a:gd name="T23" fmla="*/ 514 h 689"/>
                <a:gd name="T24" fmla="*/ 134 w 641"/>
                <a:gd name="T25" fmla="*/ 459 h 689"/>
                <a:gd name="T26" fmla="*/ 95 w 641"/>
                <a:gd name="T27" fmla="*/ 451 h 689"/>
                <a:gd name="T28" fmla="*/ 95 w 641"/>
                <a:gd name="T29" fmla="*/ 427 h 689"/>
                <a:gd name="T30" fmla="*/ 126 w 641"/>
                <a:gd name="T31" fmla="*/ 395 h 689"/>
                <a:gd name="T32" fmla="*/ 87 w 641"/>
                <a:gd name="T33" fmla="*/ 395 h 689"/>
                <a:gd name="T34" fmla="*/ 47 w 641"/>
                <a:gd name="T35" fmla="*/ 395 h 689"/>
                <a:gd name="T36" fmla="*/ 103 w 641"/>
                <a:gd name="T37" fmla="*/ 316 h 689"/>
                <a:gd name="T38" fmla="*/ 55 w 641"/>
                <a:gd name="T39" fmla="*/ 340 h 689"/>
                <a:gd name="T40" fmla="*/ 24 w 641"/>
                <a:gd name="T41" fmla="*/ 285 h 689"/>
                <a:gd name="T42" fmla="*/ 0 w 641"/>
                <a:gd name="T43" fmla="*/ 277 h 689"/>
                <a:gd name="T44" fmla="*/ 8 w 641"/>
                <a:gd name="T45" fmla="*/ 221 h 689"/>
                <a:gd name="T46" fmla="*/ 32 w 641"/>
                <a:gd name="T47" fmla="*/ 198 h 689"/>
                <a:gd name="T48" fmla="*/ 103 w 641"/>
                <a:gd name="T49" fmla="*/ 174 h 689"/>
                <a:gd name="T50" fmla="*/ 134 w 641"/>
                <a:gd name="T51" fmla="*/ 142 h 689"/>
                <a:gd name="T52" fmla="*/ 245 w 641"/>
                <a:gd name="T53" fmla="*/ 134 h 689"/>
                <a:gd name="T54" fmla="*/ 261 w 641"/>
                <a:gd name="T55" fmla="*/ 127 h 689"/>
                <a:gd name="T56" fmla="*/ 292 w 641"/>
                <a:gd name="T57" fmla="*/ 127 h 689"/>
                <a:gd name="T58" fmla="*/ 284 w 641"/>
                <a:gd name="T59" fmla="*/ 103 h 689"/>
                <a:gd name="T60" fmla="*/ 253 w 641"/>
                <a:gd name="T61" fmla="*/ 87 h 689"/>
                <a:gd name="T62" fmla="*/ 308 w 641"/>
                <a:gd name="T63" fmla="*/ 63 h 689"/>
                <a:gd name="T64" fmla="*/ 316 w 641"/>
                <a:gd name="T65" fmla="*/ 32 h 689"/>
                <a:gd name="T66" fmla="*/ 348 w 641"/>
                <a:gd name="T67" fmla="*/ 16 h 689"/>
                <a:gd name="T68" fmla="*/ 379 w 641"/>
                <a:gd name="T69" fmla="*/ 0 h 689"/>
                <a:gd name="T70" fmla="*/ 403 w 641"/>
                <a:gd name="T71" fmla="*/ 40 h 689"/>
                <a:gd name="T72" fmla="*/ 427 w 641"/>
                <a:gd name="T73" fmla="*/ 32 h 689"/>
                <a:gd name="T74" fmla="*/ 474 w 641"/>
                <a:gd name="T75" fmla="*/ 16 h 689"/>
                <a:gd name="T76" fmla="*/ 561 w 641"/>
                <a:gd name="T77" fmla="*/ 71 h 689"/>
                <a:gd name="T78" fmla="*/ 569 w 641"/>
                <a:gd name="T79" fmla="*/ 134 h 689"/>
                <a:gd name="T80" fmla="*/ 577 w 641"/>
                <a:gd name="T81" fmla="*/ 174 h 689"/>
                <a:gd name="T82" fmla="*/ 632 w 641"/>
                <a:gd name="T83" fmla="*/ 237 h 689"/>
                <a:gd name="T84" fmla="*/ 593 w 641"/>
                <a:gd name="T85" fmla="*/ 277 h 689"/>
                <a:gd name="T86" fmla="*/ 624 w 641"/>
                <a:gd name="T87" fmla="*/ 332 h 689"/>
                <a:gd name="T88" fmla="*/ 593 w 641"/>
                <a:gd name="T89" fmla="*/ 380 h 689"/>
                <a:gd name="T90" fmla="*/ 577 w 641"/>
                <a:gd name="T91" fmla="*/ 411 h 689"/>
                <a:gd name="T92" fmla="*/ 624 w 641"/>
                <a:gd name="T93" fmla="*/ 459 h 689"/>
                <a:gd name="T94" fmla="*/ 640 w 641"/>
                <a:gd name="T95" fmla="*/ 546 h 689"/>
                <a:gd name="T96" fmla="*/ 569 w 641"/>
                <a:gd name="T97" fmla="*/ 593 h 689"/>
                <a:gd name="T98" fmla="*/ 569 w 641"/>
                <a:gd name="T99" fmla="*/ 641 h 68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41"/>
                <a:gd name="T151" fmla="*/ 0 h 689"/>
                <a:gd name="T152" fmla="*/ 641 w 641"/>
                <a:gd name="T153" fmla="*/ 689 h 68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41" h="689">
                  <a:moveTo>
                    <a:pt x="553" y="648"/>
                  </a:moveTo>
                  <a:lnTo>
                    <a:pt x="553" y="648"/>
                  </a:lnTo>
                  <a:lnTo>
                    <a:pt x="545" y="633"/>
                  </a:lnTo>
                  <a:lnTo>
                    <a:pt x="521" y="641"/>
                  </a:lnTo>
                  <a:lnTo>
                    <a:pt x="521" y="672"/>
                  </a:lnTo>
                  <a:lnTo>
                    <a:pt x="474" y="688"/>
                  </a:lnTo>
                  <a:lnTo>
                    <a:pt x="442" y="672"/>
                  </a:lnTo>
                  <a:lnTo>
                    <a:pt x="419" y="680"/>
                  </a:lnTo>
                  <a:lnTo>
                    <a:pt x="403" y="680"/>
                  </a:lnTo>
                  <a:lnTo>
                    <a:pt x="395" y="664"/>
                  </a:lnTo>
                  <a:lnTo>
                    <a:pt x="371" y="664"/>
                  </a:lnTo>
                  <a:lnTo>
                    <a:pt x="340" y="672"/>
                  </a:lnTo>
                  <a:lnTo>
                    <a:pt x="332" y="648"/>
                  </a:lnTo>
                  <a:lnTo>
                    <a:pt x="308" y="672"/>
                  </a:lnTo>
                  <a:lnTo>
                    <a:pt x="261" y="672"/>
                  </a:lnTo>
                  <a:lnTo>
                    <a:pt x="253" y="648"/>
                  </a:lnTo>
                  <a:lnTo>
                    <a:pt x="261" y="625"/>
                  </a:lnTo>
                  <a:lnTo>
                    <a:pt x="284" y="601"/>
                  </a:lnTo>
                  <a:lnTo>
                    <a:pt x="284" y="577"/>
                  </a:lnTo>
                  <a:lnTo>
                    <a:pt x="261" y="577"/>
                  </a:lnTo>
                  <a:lnTo>
                    <a:pt x="261" y="561"/>
                  </a:lnTo>
                  <a:lnTo>
                    <a:pt x="221" y="577"/>
                  </a:lnTo>
                  <a:lnTo>
                    <a:pt x="182" y="577"/>
                  </a:lnTo>
                  <a:lnTo>
                    <a:pt x="166" y="593"/>
                  </a:lnTo>
                  <a:lnTo>
                    <a:pt x="150" y="601"/>
                  </a:lnTo>
                  <a:lnTo>
                    <a:pt x="111" y="633"/>
                  </a:lnTo>
                  <a:lnTo>
                    <a:pt x="87" y="633"/>
                  </a:lnTo>
                  <a:lnTo>
                    <a:pt x="71" y="641"/>
                  </a:lnTo>
                  <a:lnTo>
                    <a:pt x="79" y="585"/>
                  </a:lnTo>
                  <a:lnTo>
                    <a:pt x="71" y="561"/>
                  </a:lnTo>
                  <a:lnTo>
                    <a:pt x="111" y="530"/>
                  </a:lnTo>
                  <a:lnTo>
                    <a:pt x="150" y="514"/>
                  </a:lnTo>
                  <a:lnTo>
                    <a:pt x="158" y="490"/>
                  </a:lnTo>
                  <a:lnTo>
                    <a:pt x="142" y="506"/>
                  </a:lnTo>
                  <a:lnTo>
                    <a:pt x="119" y="514"/>
                  </a:lnTo>
                  <a:lnTo>
                    <a:pt x="87" y="514"/>
                  </a:lnTo>
                  <a:lnTo>
                    <a:pt x="95" y="490"/>
                  </a:lnTo>
                  <a:lnTo>
                    <a:pt x="119" y="490"/>
                  </a:lnTo>
                  <a:lnTo>
                    <a:pt x="134" y="459"/>
                  </a:lnTo>
                  <a:lnTo>
                    <a:pt x="119" y="467"/>
                  </a:lnTo>
                  <a:lnTo>
                    <a:pt x="103" y="474"/>
                  </a:lnTo>
                  <a:lnTo>
                    <a:pt x="95" y="451"/>
                  </a:lnTo>
                  <a:lnTo>
                    <a:pt x="71" y="451"/>
                  </a:lnTo>
                  <a:lnTo>
                    <a:pt x="79" y="427"/>
                  </a:lnTo>
                  <a:lnTo>
                    <a:pt x="95" y="427"/>
                  </a:lnTo>
                  <a:lnTo>
                    <a:pt x="103" y="451"/>
                  </a:lnTo>
                  <a:lnTo>
                    <a:pt x="119" y="427"/>
                  </a:lnTo>
                  <a:lnTo>
                    <a:pt x="126" y="395"/>
                  </a:lnTo>
                  <a:lnTo>
                    <a:pt x="119" y="380"/>
                  </a:lnTo>
                  <a:lnTo>
                    <a:pt x="95" y="403"/>
                  </a:lnTo>
                  <a:lnTo>
                    <a:pt x="87" y="395"/>
                  </a:lnTo>
                  <a:lnTo>
                    <a:pt x="71" y="403"/>
                  </a:lnTo>
                  <a:lnTo>
                    <a:pt x="63" y="427"/>
                  </a:lnTo>
                  <a:lnTo>
                    <a:pt x="47" y="395"/>
                  </a:lnTo>
                  <a:lnTo>
                    <a:pt x="55" y="356"/>
                  </a:lnTo>
                  <a:lnTo>
                    <a:pt x="79" y="348"/>
                  </a:lnTo>
                  <a:lnTo>
                    <a:pt x="103" y="316"/>
                  </a:lnTo>
                  <a:lnTo>
                    <a:pt x="87" y="324"/>
                  </a:lnTo>
                  <a:lnTo>
                    <a:pt x="71" y="324"/>
                  </a:lnTo>
                  <a:lnTo>
                    <a:pt x="55" y="340"/>
                  </a:lnTo>
                  <a:lnTo>
                    <a:pt x="47" y="332"/>
                  </a:lnTo>
                  <a:lnTo>
                    <a:pt x="47" y="285"/>
                  </a:lnTo>
                  <a:lnTo>
                    <a:pt x="24" y="285"/>
                  </a:lnTo>
                  <a:lnTo>
                    <a:pt x="16" y="293"/>
                  </a:lnTo>
                  <a:lnTo>
                    <a:pt x="0" y="293"/>
                  </a:lnTo>
                  <a:lnTo>
                    <a:pt x="0" y="277"/>
                  </a:lnTo>
                  <a:lnTo>
                    <a:pt x="16" y="269"/>
                  </a:lnTo>
                  <a:lnTo>
                    <a:pt x="8" y="245"/>
                  </a:lnTo>
                  <a:lnTo>
                    <a:pt x="8" y="221"/>
                  </a:lnTo>
                  <a:lnTo>
                    <a:pt x="40" y="221"/>
                  </a:lnTo>
                  <a:lnTo>
                    <a:pt x="47" y="214"/>
                  </a:lnTo>
                  <a:lnTo>
                    <a:pt x="32" y="198"/>
                  </a:lnTo>
                  <a:lnTo>
                    <a:pt x="47" y="182"/>
                  </a:lnTo>
                  <a:lnTo>
                    <a:pt x="79" y="174"/>
                  </a:lnTo>
                  <a:lnTo>
                    <a:pt x="103" y="174"/>
                  </a:lnTo>
                  <a:lnTo>
                    <a:pt x="87" y="158"/>
                  </a:lnTo>
                  <a:lnTo>
                    <a:pt x="103" y="142"/>
                  </a:lnTo>
                  <a:lnTo>
                    <a:pt x="134" y="142"/>
                  </a:lnTo>
                  <a:lnTo>
                    <a:pt x="158" y="158"/>
                  </a:lnTo>
                  <a:lnTo>
                    <a:pt x="237" y="127"/>
                  </a:lnTo>
                  <a:lnTo>
                    <a:pt x="245" y="134"/>
                  </a:lnTo>
                  <a:lnTo>
                    <a:pt x="253" y="134"/>
                  </a:lnTo>
                  <a:lnTo>
                    <a:pt x="245" y="127"/>
                  </a:lnTo>
                  <a:lnTo>
                    <a:pt x="261" y="127"/>
                  </a:lnTo>
                  <a:lnTo>
                    <a:pt x="277" y="142"/>
                  </a:lnTo>
                  <a:lnTo>
                    <a:pt x="277" y="127"/>
                  </a:lnTo>
                  <a:lnTo>
                    <a:pt x="292" y="127"/>
                  </a:lnTo>
                  <a:lnTo>
                    <a:pt x="269" y="119"/>
                  </a:lnTo>
                  <a:lnTo>
                    <a:pt x="284" y="111"/>
                  </a:lnTo>
                  <a:lnTo>
                    <a:pt x="284" y="103"/>
                  </a:lnTo>
                  <a:lnTo>
                    <a:pt x="261" y="111"/>
                  </a:lnTo>
                  <a:lnTo>
                    <a:pt x="261" y="95"/>
                  </a:lnTo>
                  <a:lnTo>
                    <a:pt x="253" y="87"/>
                  </a:lnTo>
                  <a:lnTo>
                    <a:pt x="269" y="79"/>
                  </a:lnTo>
                  <a:lnTo>
                    <a:pt x="261" y="63"/>
                  </a:lnTo>
                  <a:lnTo>
                    <a:pt x="308" y="63"/>
                  </a:lnTo>
                  <a:lnTo>
                    <a:pt x="308" y="47"/>
                  </a:lnTo>
                  <a:lnTo>
                    <a:pt x="300" y="32"/>
                  </a:lnTo>
                  <a:lnTo>
                    <a:pt x="316" y="32"/>
                  </a:lnTo>
                  <a:lnTo>
                    <a:pt x="332" y="47"/>
                  </a:lnTo>
                  <a:lnTo>
                    <a:pt x="324" y="32"/>
                  </a:lnTo>
                  <a:lnTo>
                    <a:pt x="348" y="16"/>
                  </a:lnTo>
                  <a:lnTo>
                    <a:pt x="363" y="32"/>
                  </a:lnTo>
                  <a:lnTo>
                    <a:pt x="356" y="8"/>
                  </a:lnTo>
                  <a:lnTo>
                    <a:pt x="379" y="0"/>
                  </a:lnTo>
                  <a:lnTo>
                    <a:pt x="395" y="8"/>
                  </a:lnTo>
                  <a:lnTo>
                    <a:pt x="379" y="40"/>
                  </a:lnTo>
                  <a:lnTo>
                    <a:pt x="403" y="40"/>
                  </a:lnTo>
                  <a:lnTo>
                    <a:pt x="403" y="24"/>
                  </a:lnTo>
                  <a:lnTo>
                    <a:pt x="442" y="8"/>
                  </a:lnTo>
                  <a:lnTo>
                    <a:pt x="427" y="32"/>
                  </a:lnTo>
                  <a:lnTo>
                    <a:pt x="450" y="24"/>
                  </a:lnTo>
                  <a:lnTo>
                    <a:pt x="450" y="40"/>
                  </a:lnTo>
                  <a:lnTo>
                    <a:pt x="474" y="16"/>
                  </a:lnTo>
                  <a:lnTo>
                    <a:pt x="498" y="16"/>
                  </a:lnTo>
                  <a:lnTo>
                    <a:pt x="545" y="79"/>
                  </a:lnTo>
                  <a:lnTo>
                    <a:pt x="561" y="71"/>
                  </a:lnTo>
                  <a:lnTo>
                    <a:pt x="593" y="79"/>
                  </a:lnTo>
                  <a:lnTo>
                    <a:pt x="593" y="111"/>
                  </a:lnTo>
                  <a:lnTo>
                    <a:pt x="569" y="134"/>
                  </a:lnTo>
                  <a:lnTo>
                    <a:pt x="553" y="119"/>
                  </a:lnTo>
                  <a:lnTo>
                    <a:pt x="553" y="142"/>
                  </a:lnTo>
                  <a:lnTo>
                    <a:pt x="577" y="174"/>
                  </a:lnTo>
                  <a:lnTo>
                    <a:pt x="608" y="237"/>
                  </a:lnTo>
                  <a:lnTo>
                    <a:pt x="624" y="221"/>
                  </a:lnTo>
                  <a:lnTo>
                    <a:pt x="632" y="237"/>
                  </a:lnTo>
                  <a:lnTo>
                    <a:pt x="624" y="261"/>
                  </a:lnTo>
                  <a:lnTo>
                    <a:pt x="600" y="253"/>
                  </a:lnTo>
                  <a:lnTo>
                    <a:pt x="593" y="277"/>
                  </a:lnTo>
                  <a:lnTo>
                    <a:pt x="616" y="285"/>
                  </a:lnTo>
                  <a:lnTo>
                    <a:pt x="632" y="316"/>
                  </a:lnTo>
                  <a:lnTo>
                    <a:pt x="624" y="332"/>
                  </a:lnTo>
                  <a:lnTo>
                    <a:pt x="616" y="340"/>
                  </a:lnTo>
                  <a:lnTo>
                    <a:pt x="616" y="356"/>
                  </a:lnTo>
                  <a:lnTo>
                    <a:pt x="593" y="380"/>
                  </a:lnTo>
                  <a:lnTo>
                    <a:pt x="585" y="380"/>
                  </a:lnTo>
                  <a:lnTo>
                    <a:pt x="569" y="387"/>
                  </a:lnTo>
                  <a:lnTo>
                    <a:pt x="577" y="411"/>
                  </a:lnTo>
                  <a:lnTo>
                    <a:pt x="561" y="443"/>
                  </a:lnTo>
                  <a:lnTo>
                    <a:pt x="585" y="459"/>
                  </a:lnTo>
                  <a:lnTo>
                    <a:pt x="624" y="459"/>
                  </a:lnTo>
                  <a:lnTo>
                    <a:pt x="624" y="490"/>
                  </a:lnTo>
                  <a:lnTo>
                    <a:pt x="624" y="514"/>
                  </a:lnTo>
                  <a:lnTo>
                    <a:pt x="640" y="546"/>
                  </a:lnTo>
                  <a:lnTo>
                    <a:pt x="600" y="554"/>
                  </a:lnTo>
                  <a:lnTo>
                    <a:pt x="585" y="577"/>
                  </a:lnTo>
                  <a:lnTo>
                    <a:pt x="569" y="593"/>
                  </a:lnTo>
                  <a:lnTo>
                    <a:pt x="577" y="617"/>
                  </a:lnTo>
                  <a:lnTo>
                    <a:pt x="569" y="633"/>
                  </a:lnTo>
                  <a:lnTo>
                    <a:pt x="569" y="641"/>
                  </a:lnTo>
                  <a:lnTo>
                    <a:pt x="553" y="648"/>
                  </a:lnTo>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5" name="Freeform 62">
              <a:extLst>
                <a:ext uri="{FF2B5EF4-FFF2-40B4-BE49-F238E27FC236}">
                  <a16:creationId xmlns:a16="http://schemas.microsoft.com/office/drawing/2014/main" id="{8FDC9A1D-4B0C-436D-AB88-66938A7FB906}"/>
                </a:ext>
              </a:extLst>
            </p:cNvPr>
            <p:cNvSpPr>
              <a:spLocks/>
            </p:cNvSpPr>
            <p:nvPr/>
          </p:nvSpPr>
          <p:spPr bwMode="gray">
            <a:xfrm>
              <a:off x="5277756" y="673489"/>
              <a:ext cx="1047906" cy="395288"/>
            </a:xfrm>
            <a:custGeom>
              <a:avLst/>
              <a:gdLst>
                <a:gd name="T0" fmla="*/ 585 w 681"/>
                <a:gd name="T1" fmla="*/ 147 h 249"/>
                <a:gd name="T2" fmla="*/ 664 w 681"/>
                <a:gd name="T3" fmla="*/ 124 h 249"/>
                <a:gd name="T4" fmla="*/ 680 w 681"/>
                <a:gd name="T5" fmla="*/ 78 h 249"/>
                <a:gd name="T6" fmla="*/ 593 w 681"/>
                <a:gd name="T7" fmla="*/ 54 h 249"/>
                <a:gd name="T8" fmla="*/ 530 w 681"/>
                <a:gd name="T9" fmla="*/ 62 h 249"/>
                <a:gd name="T10" fmla="*/ 482 w 681"/>
                <a:gd name="T11" fmla="*/ 39 h 249"/>
                <a:gd name="T12" fmla="*/ 443 w 681"/>
                <a:gd name="T13" fmla="*/ 31 h 249"/>
                <a:gd name="T14" fmla="*/ 372 w 681"/>
                <a:gd name="T15" fmla="*/ 39 h 249"/>
                <a:gd name="T16" fmla="*/ 324 w 681"/>
                <a:gd name="T17" fmla="*/ 0 h 249"/>
                <a:gd name="T18" fmla="*/ 324 w 681"/>
                <a:gd name="T19" fmla="*/ 23 h 249"/>
                <a:gd name="T20" fmla="*/ 300 w 681"/>
                <a:gd name="T21" fmla="*/ 16 h 249"/>
                <a:gd name="T22" fmla="*/ 261 w 681"/>
                <a:gd name="T23" fmla="*/ 23 h 249"/>
                <a:gd name="T24" fmla="*/ 213 w 681"/>
                <a:gd name="T25" fmla="*/ 16 h 249"/>
                <a:gd name="T26" fmla="*/ 166 w 681"/>
                <a:gd name="T27" fmla="*/ 23 h 249"/>
                <a:gd name="T28" fmla="*/ 119 w 681"/>
                <a:gd name="T29" fmla="*/ 16 h 249"/>
                <a:gd name="T30" fmla="*/ 55 w 681"/>
                <a:gd name="T31" fmla="*/ 0 h 249"/>
                <a:gd name="T32" fmla="*/ 40 w 681"/>
                <a:gd name="T33" fmla="*/ 47 h 249"/>
                <a:gd name="T34" fmla="*/ 0 w 681"/>
                <a:gd name="T35" fmla="*/ 54 h 249"/>
                <a:gd name="T36" fmla="*/ 24 w 681"/>
                <a:gd name="T37" fmla="*/ 109 h 249"/>
                <a:gd name="T38" fmla="*/ 71 w 681"/>
                <a:gd name="T39" fmla="*/ 155 h 249"/>
                <a:gd name="T40" fmla="*/ 71 w 681"/>
                <a:gd name="T41" fmla="*/ 194 h 249"/>
                <a:gd name="T42" fmla="*/ 40 w 681"/>
                <a:gd name="T43" fmla="*/ 209 h 249"/>
                <a:gd name="T44" fmla="*/ 79 w 681"/>
                <a:gd name="T45" fmla="*/ 248 h 249"/>
                <a:gd name="T46" fmla="*/ 166 w 681"/>
                <a:gd name="T47" fmla="*/ 233 h 249"/>
                <a:gd name="T48" fmla="*/ 213 w 681"/>
                <a:gd name="T49" fmla="*/ 202 h 249"/>
                <a:gd name="T50" fmla="*/ 269 w 681"/>
                <a:gd name="T51" fmla="*/ 202 h 249"/>
                <a:gd name="T52" fmla="*/ 316 w 681"/>
                <a:gd name="T53" fmla="*/ 217 h 249"/>
                <a:gd name="T54" fmla="*/ 372 w 681"/>
                <a:gd name="T55" fmla="*/ 209 h 249"/>
                <a:gd name="T56" fmla="*/ 451 w 681"/>
                <a:gd name="T57" fmla="*/ 194 h 249"/>
                <a:gd name="T58" fmla="*/ 490 w 681"/>
                <a:gd name="T59" fmla="*/ 178 h 249"/>
                <a:gd name="T60" fmla="*/ 546 w 681"/>
                <a:gd name="T61" fmla="*/ 155 h 249"/>
                <a:gd name="T62" fmla="*/ 585 w 681"/>
                <a:gd name="T63" fmla="*/ 147 h 24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81"/>
                <a:gd name="T97" fmla="*/ 0 h 249"/>
                <a:gd name="T98" fmla="*/ 681 w 681"/>
                <a:gd name="T99" fmla="*/ 249 h 24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81" h="249">
                  <a:moveTo>
                    <a:pt x="585" y="147"/>
                  </a:moveTo>
                  <a:lnTo>
                    <a:pt x="585" y="147"/>
                  </a:lnTo>
                  <a:lnTo>
                    <a:pt x="625" y="124"/>
                  </a:lnTo>
                  <a:lnTo>
                    <a:pt x="664" y="124"/>
                  </a:lnTo>
                  <a:lnTo>
                    <a:pt x="672" y="101"/>
                  </a:lnTo>
                  <a:lnTo>
                    <a:pt x="680" y="78"/>
                  </a:lnTo>
                  <a:lnTo>
                    <a:pt x="656" y="78"/>
                  </a:lnTo>
                  <a:lnTo>
                    <a:pt x="593" y="54"/>
                  </a:lnTo>
                  <a:lnTo>
                    <a:pt x="546" y="47"/>
                  </a:lnTo>
                  <a:lnTo>
                    <a:pt x="530" y="62"/>
                  </a:lnTo>
                  <a:lnTo>
                    <a:pt x="498" y="54"/>
                  </a:lnTo>
                  <a:lnTo>
                    <a:pt x="482" y="39"/>
                  </a:lnTo>
                  <a:lnTo>
                    <a:pt x="459" y="47"/>
                  </a:lnTo>
                  <a:lnTo>
                    <a:pt x="443" y="31"/>
                  </a:lnTo>
                  <a:lnTo>
                    <a:pt x="411" y="39"/>
                  </a:lnTo>
                  <a:lnTo>
                    <a:pt x="372" y="39"/>
                  </a:lnTo>
                  <a:lnTo>
                    <a:pt x="348" y="0"/>
                  </a:lnTo>
                  <a:lnTo>
                    <a:pt x="324" y="0"/>
                  </a:lnTo>
                  <a:lnTo>
                    <a:pt x="316" y="16"/>
                  </a:lnTo>
                  <a:lnTo>
                    <a:pt x="324" y="23"/>
                  </a:lnTo>
                  <a:lnTo>
                    <a:pt x="316" y="31"/>
                  </a:lnTo>
                  <a:lnTo>
                    <a:pt x="300" y="16"/>
                  </a:lnTo>
                  <a:lnTo>
                    <a:pt x="277" y="16"/>
                  </a:lnTo>
                  <a:lnTo>
                    <a:pt x="261" y="23"/>
                  </a:lnTo>
                  <a:lnTo>
                    <a:pt x="237" y="0"/>
                  </a:lnTo>
                  <a:lnTo>
                    <a:pt x="213" y="16"/>
                  </a:lnTo>
                  <a:lnTo>
                    <a:pt x="182" y="8"/>
                  </a:lnTo>
                  <a:lnTo>
                    <a:pt x="166" y="23"/>
                  </a:lnTo>
                  <a:lnTo>
                    <a:pt x="142" y="16"/>
                  </a:lnTo>
                  <a:lnTo>
                    <a:pt x="119" y="16"/>
                  </a:lnTo>
                  <a:lnTo>
                    <a:pt x="87" y="8"/>
                  </a:lnTo>
                  <a:lnTo>
                    <a:pt x="55" y="0"/>
                  </a:lnTo>
                  <a:lnTo>
                    <a:pt x="40" y="16"/>
                  </a:lnTo>
                  <a:lnTo>
                    <a:pt x="40" y="47"/>
                  </a:lnTo>
                  <a:lnTo>
                    <a:pt x="16" y="70"/>
                  </a:lnTo>
                  <a:lnTo>
                    <a:pt x="0" y="54"/>
                  </a:lnTo>
                  <a:lnTo>
                    <a:pt x="0" y="78"/>
                  </a:lnTo>
                  <a:lnTo>
                    <a:pt x="24" y="109"/>
                  </a:lnTo>
                  <a:lnTo>
                    <a:pt x="55" y="171"/>
                  </a:lnTo>
                  <a:lnTo>
                    <a:pt x="71" y="155"/>
                  </a:lnTo>
                  <a:lnTo>
                    <a:pt x="79" y="171"/>
                  </a:lnTo>
                  <a:lnTo>
                    <a:pt x="71" y="194"/>
                  </a:lnTo>
                  <a:lnTo>
                    <a:pt x="47" y="186"/>
                  </a:lnTo>
                  <a:lnTo>
                    <a:pt x="40" y="209"/>
                  </a:lnTo>
                  <a:lnTo>
                    <a:pt x="63" y="217"/>
                  </a:lnTo>
                  <a:lnTo>
                    <a:pt x="79" y="248"/>
                  </a:lnTo>
                  <a:lnTo>
                    <a:pt x="150" y="248"/>
                  </a:lnTo>
                  <a:lnTo>
                    <a:pt x="166" y="233"/>
                  </a:lnTo>
                  <a:lnTo>
                    <a:pt x="190" y="209"/>
                  </a:lnTo>
                  <a:lnTo>
                    <a:pt x="213" y="202"/>
                  </a:lnTo>
                  <a:lnTo>
                    <a:pt x="237" y="217"/>
                  </a:lnTo>
                  <a:lnTo>
                    <a:pt x="269" y="202"/>
                  </a:lnTo>
                  <a:lnTo>
                    <a:pt x="293" y="217"/>
                  </a:lnTo>
                  <a:lnTo>
                    <a:pt x="316" y="217"/>
                  </a:lnTo>
                  <a:lnTo>
                    <a:pt x="340" y="233"/>
                  </a:lnTo>
                  <a:lnTo>
                    <a:pt x="372" y="209"/>
                  </a:lnTo>
                  <a:lnTo>
                    <a:pt x="411" y="209"/>
                  </a:lnTo>
                  <a:lnTo>
                    <a:pt x="451" y="194"/>
                  </a:lnTo>
                  <a:lnTo>
                    <a:pt x="482" y="194"/>
                  </a:lnTo>
                  <a:lnTo>
                    <a:pt x="490" y="178"/>
                  </a:lnTo>
                  <a:lnTo>
                    <a:pt x="514" y="186"/>
                  </a:lnTo>
                  <a:lnTo>
                    <a:pt x="546" y="155"/>
                  </a:lnTo>
                  <a:lnTo>
                    <a:pt x="569" y="132"/>
                  </a:lnTo>
                  <a:lnTo>
                    <a:pt x="585" y="147"/>
                  </a:lnTo>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6" name="Freeform 63">
              <a:extLst>
                <a:ext uri="{FF2B5EF4-FFF2-40B4-BE49-F238E27FC236}">
                  <a16:creationId xmlns:a16="http://schemas.microsoft.com/office/drawing/2014/main" id="{81299F99-0812-470E-9DA7-A43F9BE884E8}"/>
                </a:ext>
              </a:extLst>
            </p:cNvPr>
            <p:cNvSpPr>
              <a:spLocks/>
            </p:cNvSpPr>
            <p:nvPr/>
          </p:nvSpPr>
          <p:spPr bwMode="gray">
            <a:xfrm>
              <a:off x="6167168" y="762389"/>
              <a:ext cx="678600" cy="395288"/>
            </a:xfrm>
            <a:custGeom>
              <a:avLst/>
              <a:gdLst>
                <a:gd name="T0" fmla="*/ 31 w 441"/>
                <a:gd name="T1" fmla="*/ 147 h 249"/>
                <a:gd name="T2" fmla="*/ 31 w 441"/>
                <a:gd name="T3" fmla="*/ 147 h 249"/>
                <a:gd name="T4" fmla="*/ 0 w 441"/>
                <a:gd name="T5" fmla="*/ 124 h 249"/>
                <a:gd name="T6" fmla="*/ 8 w 441"/>
                <a:gd name="T7" fmla="*/ 93 h 249"/>
                <a:gd name="T8" fmla="*/ 47 w 441"/>
                <a:gd name="T9" fmla="*/ 70 h 249"/>
                <a:gd name="T10" fmla="*/ 86 w 441"/>
                <a:gd name="T11" fmla="*/ 70 h 249"/>
                <a:gd name="T12" fmla="*/ 94 w 441"/>
                <a:gd name="T13" fmla="*/ 47 h 249"/>
                <a:gd name="T14" fmla="*/ 102 w 441"/>
                <a:gd name="T15" fmla="*/ 23 h 249"/>
                <a:gd name="T16" fmla="*/ 118 w 441"/>
                <a:gd name="T17" fmla="*/ 16 h 249"/>
                <a:gd name="T18" fmla="*/ 134 w 441"/>
                <a:gd name="T19" fmla="*/ 31 h 249"/>
                <a:gd name="T20" fmla="*/ 149 w 441"/>
                <a:gd name="T21" fmla="*/ 16 h 249"/>
                <a:gd name="T22" fmla="*/ 165 w 441"/>
                <a:gd name="T23" fmla="*/ 23 h 249"/>
                <a:gd name="T24" fmla="*/ 204 w 441"/>
                <a:gd name="T25" fmla="*/ 8 h 249"/>
                <a:gd name="T26" fmla="*/ 212 w 441"/>
                <a:gd name="T27" fmla="*/ 23 h 249"/>
                <a:gd name="T28" fmla="*/ 251 w 441"/>
                <a:gd name="T29" fmla="*/ 8 h 249"/>
                <a:gd name="T30" fmla="*/ 291 w 441"/>
                <a:gd name="T31" fmla="*/ 0 h 249"/>
                <a:gd name="T32" fmla="*/ 299 w 441"/>
                <a:gd name="T33" fmla="*/ 16 h 249"/>
                <a:gd name="T34" fmla="*/ 354 w 441"/>
                <a:gd name="T35" fmla="*/ 0 h 249"/>
                <a:gd name="T36" fmla="*/ 369 w 441"/>
                <a:gd name="T37" fmla="*/ 16 h 249"/>
                <a:gd name="T38" fmla="*/ 354 w 441"/>
                <a:gd name="T39" fmla="*/ 23 h 249"/>
                <a:gd name="T40" fmla="*/ 361 w 441"/>
                <a:gd name="T41" fmla="*/ 39 h 249"/>
                <a:gd name="T42" fmla="*/ 377 w 441"/>
                <a:gd name="T43" fmla="*/ 47 h 249"/>
                <a:gd name="T44" fmla="*/ 377 w 441"/>
                <a:gd name="T45" fmla="*/ 31 h 249"/>
                <a:gd name="T46" fmla="*/ 440 w 441"/>
                <a:gd name="T47" fmla="*/ 54 h 249"/>
                <a:gd name="T48" fmla="*/ 440 w 441"/>
                <a:gd name="T49" fmla="*/ 62 h 249"/>
                <a:gd name="T50" fmla="*/ 385 w 441"/>
                <a:gd name="T51" fmla="*/ 70 h 249"/>
                <a:gd name="T52" fmla="*/ 369 w 441"/>
                <a:gd name="T53" fmla="*/ 85 h 249"/>
                <a:gd name="T54" fmla="*/ 369 w 441"/>
                <a:gd name="T55" fmla="*/ 109 h 249"/>
                <a:gd name="T56" fmla="*/ 354 w 441"/>
                <a:gd name="T57" fmla="*/ 116 h 249"/>
                <a:gd name="T58" fmla="*/ 330 w 441"/>
                <a:gd name="T59" fmla="*/ 116 h 249"/>
                <a:gd name="T60" fmla="*/ 299 w 441"/>
                <a:gd name="T61" fmla="*/ 124 h 249"/>
                <a:gd name="T62" fmla="*/ 259 w 441"/>
                <a:gd name="T63" fmla="*/ 140 h 249"/>
                <a:gd name="T64" fmla="*/ 244 w 441"/>
                <a:gd name="T65" fmla="*/ 163 h 249"/>
                <a:gd name="T66" fmla="*/ 267 w 441"/>
                <a:gd name="T67" fmla="*/ 171 h 249"/>
                <a:gd name="T68" fmla="*/ 267 w 441"/>
                <a:gd name="T69" fmla="*/ 186 h 249"/>
                <a:gd name="T70" fmla="*/ 251 w 441"/>
                <a:gd name="T71" fmla="*/ 186 h 249"/>
                <a:gd name="T72" fmla="*/ 244 w 441"/>
                <a:gd name="T73" fmla="*/ 194 h 249"/>
                <a:gd name="T74" fmla="*/ 259 w 441"/>
                <a:gd name="T75" fmla="*/ 202 h 249"/>
                <a:gd name="T76" fmla="*/ 251 w 441"/>
                <a:gd name="T77" fmla="*/ 233 h 249"/>
                <a:gd name="T78" fmla="*/ 236 w 441"/>
                <a:gd name="T79" fmla="*/ 240 h 249"/>
                <a:gd name="T80" fmla="*/ 220 w 441"/>
                <a:gd name="T81" fmla="*/ 248 h 249"/>
                <a:gd name="T82" fmla="*/ 220 w 441"/>
                <a:gd name="T83" fmla="*/ 233 h 249"/>
                <a:gd name="T84" fmla="*/ 212 w 441"/>
                <a:gd name="T85" fmla="*/ 233 h 249"/>
                <a:gd name="T86" fmla="*/ 212 w 441"/>
                <a:gd name="T87" fmla="*/ 248 h 249"/>
                <a:gd name="T88" fmla="*/ 196 w 441"/>
                <a:gd name="T89" fmla="*/ 240 h 249"/>
                <a:gd name="T90" fmla="*/ 189 w 441"/>
                <a:gd name="T91" fmla="*/ 233 h 249"/>
                <a:gd name="T92" fmla="*/ 196 w 441"/>
                <a:gd name="T93" fmla="*/ 217 h 249"/>
                <a:gd name="T94" fmla="*/ 189 w 441"/>
                <a:gd name="T95" fmla="*/ 209 h 249"/>
                <a:gd name="T96" fmla="*/ 173 w 441"/>
                <a:gd name="T97" fmla="*/ 217 h 249"/>
                <a:gd name="T98" fmla="*/ 173 w 441"/>
                <a:gd name="T99" fmla="*/ 194 h 249"/>
                <a:gd name="T100" fmla="*/ 157 w 441"/>
                <a:gd name="T101" fmla="*/ 171 h 249"/>
                <a:gd name="T102" fmla="*/ 141 w 441"/>
                <a:gd name="T103" fmla="*/ 163 h 249"/>
                <a:gd name="T104" fmla="*/ 126 w 441"/>
                <a:gd name="T105" fmla="*/ 147 h 249"/>
                <a:gd name="T106" fmla="*/ 63 w 441"/>
                <a:gd name="T107" fmla="*/ 147 h 249"/>
                <a:gd name="T108" fmla="*/ 31 w 441"/>
                <a:gd name="T109" fmla="*/ 147 h 24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41"/>
                <a:gd name="T166" fmla="*/ 0 h 249"/>
                <a:gd name="T167" fmla="*/ 441 w 441"/>
                <a:gd name="T168" fmla="*/ 249 h 24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41" h="249">
                  <a:moveTo>
                    <a:pt x="31" y="147"/>
                  </a:moveTo>
                  <a:lnTo>
                    <a:pt x="31" y="147"/>
                  </a:lnTo>
                  <a:lnTo>
                    <a:pt x="0" y="124"/>
                  </a:lnTo>
                  <a:lnTo>
                    <a:pt x="8" y="93"/>
                  </a:lnTo>
                  <a:lnTo>
                    <a:pt x="47" y="70"/>
                  </a:lnTo>
                  <a:lnTo>
                    <a:pt x="86" y="70"/>
                  </a:lnTo>
                  <a:lnTo>
                    <a:pt x="94" y="47"/>
                  </a:lnTo>
                  <a:lnTo>
                    <a:pt x="102" y="23"/>
                  </a:lnTo>
                  <a:lnTo>
                    <a:pt x="118" y="16"/>
                  </a:lnTo>
                  <a:lnTo>
                    <a:pt x="134" y="31"/>
                  </a:lnTo>
                  <a:lnTo>
                    <a:pt x="149" y="16"/>
                  </a:lnTo>
                  <a:lnTo>
                    <a:pt x="165" y="23"/>
                  </a:lnTo>
                  <a:lnTo>
                    <a:pt x="204" y="8"/>
                  </a:lnTo>
                  <a:lnTo>
                    <a:pt x="212" y="23"/>
                  </a:lnTo>
                  <a:lnTo>
                    <a:pt x="251" y="8"/>
                  </a:lnTo>
                  <a:lnTo>
                    <a:pt x="291" y="0"/>
                  </a:lnTo>
                  <a:lnTo>
                    <a:pt x="299" y="16"/>
                  </a:lnTo>
                  <a:lnTo>
                    <a:pt x="354" y="0"/>
                  </a:lnTo>
                  <a:lnTo>
                    <a:pt x="369" y="16"/>
                  </a:lnTo>
                  <a:lnTo>
                    <a:pt x="354" y="23"/>
                  </a:lnTo>
                  <a:lnTo>
                    <a:pt x="361" y="39"/>
                  </a:lnTo>
                  <a:lnTo>
                    <a:pt x="377" y="47"/>
                  </a:lnTo>
                  <a:lnTo>
                    <a:pt x="377" y="31"/>
                  </a:lnTo>
                  <a:lnTo>
                    <a:pt x="440" y="54"/>
                  </a:lnTo>
                  <a:lnTo>
                    <a:pt x="440" y="62"/>
                  </a:lnTo>
                  <a:lnTo>
                    <a:pt x="385" y="70"/>
                  </a:lnTo>
                  <a:lnTo>
                    <a:pt x="369" y="85"/>
                  </a:lnTo>
                  <a:lnTo>
                    <a:pt x="369" y="109"/>
                  </a:lnTo>
                  <a:lnTo>
                    <a:pt x="354" y="116"/>
                  </a:lnTo>
                  <a:lnTo>
                    <a:pt x="330" y="116"/>
                  </a:lnTo>
                  <a:lnTo>
                    <a:pt x="299" y="124"/>
                  </a:lnTo>
                  <a:lnTo>
                    <a:pt x="259" y="140"/>
                  </a:lnTo>
                  <a:lnTo>
                    <a:pt x="244" y="163"/>
                  </a:lnTo>
                  <a:lnTo>
                    <a:pt x="267" y="171"/>
                  </a:lnTo>
                  <a:lnTo>
                    <a:pt x="267" y="186"/>
                  </a:lnTo>
                  <a:lnTo>
                    <a:pt x="251" y="186"/>
                  </a:lnTo>
                  <a:lnTo>
                    <a:pt x="244" y="194"/>
                  </a:lnTo>
                  <a:lnTo>
                    <a:pt x="259" y="202"/>
                  </a:lnTo>
                  <a:lnTo>
                    <a:pt x="251" y="233"/>
                  </a:lnTo>
                  <a:lnTo>
                    <a:pt x="236" y="240"/>
                  </a:lnTo>
                  <a:lnTo>
                    <a:pt x="220" y="248"/>
                  </a:lnTo>
                  <a:lnTo>
                    <a:pt x="220" y="233"/>
                  </a:lnTo>
                  <a:lnTo>
                    <a:pt x="212" y="233"/>
                  </a:lnTo>
                  <a:lnTo>
                    <a:pt x="212" y="248"/>
                  </a:lnTo>
                  <a:lnTo>
                    <a:pt x="196" y="240"/>
                  </a:lnTo>
                  <a:lnTo>
                    <a:pt x="189" y="233"/>
                  </a:lnTo>
                  <a:lnTo>
                    <a:pt x="196" y="217"/>
                  </a:lnTo>
                  <a:lnTo>
                    <a:pt x="189" y="209"/>
                  </a:lnTo>
                  <a:lnTo>
                    <a:pt x="173" y="217"/>
                  </a:lnTo>
                  <a:lnTo>
                    <a:pt x="173" y="194"/>
                  </a:lnTo>
                  <a:lnTo>
                    <a:pt x="157" y="171"/>
                  </a:lnTo>
                  <a:lnTo>
                    <a:pt x="141" y="163"/>
                  </a:lnTo>
                  <a:lnTo>
                    <a:pt x="126" y="147"/>
                  </a:lnTo>
                  <a:lnTo>
                    <a:pt x="63" y="147"/>
                  </a:lnTo>
                  <a:lnTo>
                    <a:pt x="31" y="147"/>
                  </a:lnTo>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0" name="Freeform 67">
              <a:extLst>
                <a:ext uri="{FF2B5EF4-FFF2-40B4-BE49-F238E27FC236}">
                  <a16:creationId xmlns:a16="http://schemas.microsoft.com/office/drawing/2014/main" id="{06A8E1D7-B910-4405-AA08-31E6AD4B77F1}"/>
                </a:ext>
              </a:extLst>
            </p:cNvPr>
            <p:cNvSpPr>
              <a:spLocks/>
            </p:cNvSpPr>
            <p:nvPr/>
          </p:nvSpPr>
          <p:spPr bwMode="gray">
            <a:xfrm>
              <a:off x="5911731" y="2013339"/>
              <a:ext cx="1897311" cy="1830388"/>
            </a:xfrm>
            <a:custGeom>
              <a:avLst/>
              <a:gdLst>
                <a:gd name="T0" fmla="*/ 143 w 1233"/>
                <a:gd name="T1" fmla="*/ 636 h 1153"/>
                <a:gd name="T2" fmla="*/ 79 w 1233"/>
                <a:gd name="T3" fmla="*/ 588 h 1153"/>
                <a:gd name="T4" fmla="*/ 24 w 1233"/>
                <a:gd name="T5" fmla="*/ 469 h 1153"/>
                <a:gd name="T6" fmla="*/ 0 w 1233"/>
                <a:gd name="T7" fmla="*/ 381 h 1153"/>
                <a:gd name="T8" fmla="*/ 119 w 1233"/>
                <a:gd name="T9" fmla="*/ 389 h 1153"/>
                <a:gd name="T10" fmla="*/ 199 w 1233"/>
                <a:gd name="T11" fmla="*/ 358 h 1153"/>
                <a:gd name="T12" fmla="*/ 270 w 1233"/>
                <a:gd name="T13" fmla="*/ 358 h 1153"/>
                <a:gd name="T14" fmla="*/ 334 w 1233"/>
                <a:gd name="T15" fmla="*/ 350 h 1153"/>
                <a:gd name="T16" fmla="*/ 461 w 1233"/>
                <a:gd name="T17" fmla="*/ 397 h 1153"/>
                <a:gd name="T18" fmla="*/ 445 w 1233"/>
                <a:gd name="T19" fmla="*/ 445 h 1153"/>
                <a:gd name="T20" fmla="*/ 445 w 1233"/>
                <a:gd name="T21" fmla="*/ 485 h 1153"/>
                <a:gd name="T22" fmla="*/ 548 w 1233"/>
                <a:gd name="T23" fmla="*/ 429 h 1153"/>
                <a:gd name="T24" fmla="*/ 588 w 1233"/>
                <a:gd name="T25" fmla="*/ 350 h 1153"/>
                <a:gd name="T26" fmla="*/ 517 w 1233"/>
                <a:gd name="T27" fmla="*/ 199 h 1153"/>
                <a:gd name="T28" fmla="*/ 501 w 1233"/>
                <a:gd name="T29" fmla="*/ 56 h 1153"/>
                <a:gd name="T30" fmla="*/ 564 w 1233"/>
                <a:gd name="T31" fmla="*/ 8 h 1153"/>
                <a:gd name="T32" fmla="*/ 668 w 1233"/>
                <a:gd name="T33" fmla="*/ 0 h 1153"/>
                <a:gd name="T34" fmla="*/ 771 w 1233"/>
                <a:gd name="T35" fmla="*/ 16 h 1153"/>
                <a:gd name="T36" fmla="*/ 874 w 1233"/>
                <a:gd name="T37" fmla="*/ 48 h 1153"/>
                <a:gd name="T38" fmla="*/ 930 w 1233"/>
                <a:gd name="T39" fmla="*/ 24 h 1153"/>
                <a:gd name="T40" fmla="*/ 1017 w 1233"/>
                <a:gd name="T41" fmla="*/ 119 h 1153"/>
                <a:gd name="T42" fmla="*/ 1017 w 1233"/>
                <a:gd name="T43" fmla="*/ 246 h 1153"/>
                <a:gd name="T44" fmla="*/ 970 w 1233"/>
                <a:gd name="T45" fmla="*/ 286 h 1153"/>
                <a:gd name="T46" fmla="*/ 1033 w 1233"/>
                <a:gd name="T47" fmla="*/ 358 h 1153"/>
                <a:gd name="T48" fmla="*/ 1089 w 1233"/>
                <a:gd name="T49" fmla="*/ 421 h 1153"/>
                <a:gd name="T50" fmla="*/ 1160 w 1233"/>
                <a:gd name="T51" fmla="*/ 461 h 1153"/>
                <a:gd name="T52" fmla="*/ 1121 w 1233"/>
                <a:gd name="T53" fmla="*/ 548 h 1153"/>
                <a:gd name="T54" fmla="*/ 1049 w 1233"/>
                <a:gd name="T55" fmla="*/ 628 h 1153"/>
                <a:gd name="T56" fmla="*/ 1105 w 1233"/>
                <a:gd name="T57" fmla="*/ 675 h 1153"/>
                <a:gd name="T58" fmla="*/ 1160 w 1233"/>
                <a:gd name="T59" fmla="*/ 723 h 1153"/>
                <a:gd name="T60" fmla="*/ 1216 w 1233"/>
                <a:gd name="T61" fmla="*/ 818 h 1153"/>
                <a:gd name="T62" fmla="*/ 1224 w 1233"/>
                <a:gd name="T63" fmla="*/ 914 h 1153"/>
                <a:gd name="T64" fmla="*/ 1137 w 1233"/>
                <a:gd name="T65" fmla="*/ 898 h 1153"/>
                <a:gd name="T66" fmla="*/ 1073 w 1233"/>
                <a:gd name="T67" fmla="*/ 961 h 1153"/>
                <a:gd name="T68" fmla="*/ 1025 w 1233"/>
                <a:gd name="T69" fmla="*/ 1025 h 1153"/>
                <a:gd name="T70" fmla="*/ 898 w 1233"/>
                <a:gd name="T71" fmla="*/ 1080 h 1153"/>
                <a:gd name="T72" fmla="*/ 787 w 1233"/>
                <a:gd name="T73" fmla="*/ 1104 h 1153"/>
                <a:gd name="T74" fmla="*/ 803 w 1233"/>
                <a:gd name="T75" fmla="*/ 1009 h 1153"/>
                <a:gd name="T76" fmla="*/ 723 w 1233"/>
                <a:gd name="T77" fmla="*/ 961 h 1153"/>
                <a:gd name="T78" fmla="*/ 668 w 1233"/>
                <a:gd name="T79" fmla="*/ 977 h 1153"/>
                <a:gd name="T80" fmla="*/ 596 w 1233"/>
                <a:gd name="T81" fmla="*/ 993 h 1153"/>
                <a:gd name="T82" fmla="*/ 533 w 1233"/>
                <a:gd name="T83" fmla="*/ 1001 h 1153"/>
                <a:gd name="T84" fmla="*/ 469 w 1233"/>
                <a:gd name="T85" fmla="*/ 1009 h 1153"/>
                <a:gd name="T86" fmla="*/ 382 w 1233"/>
                <a:gd name="T87" fmla="*/ 1017 h 1153"/>
                <a:gd name="T88" fmla="*/ 278 w 1233"/>
                <a:gd name="T89" fmla="*/ 1009 h 1153"/>
                <a:gd name="T90" fmla="*/ 183 w 1233"/>
                <a:gd name="T91" fmla="*/ 945 h 1153"/>
                <a:gd name="T92" fmla="*/ 127 w 1233"/>
                <a:gd name="T93" fmla="*/ 898 h 1153"/>
                <a:gd name="T94" fmla="*/ 119 w 1233"/>
                <a:gd name="T95" fmla="*/ 810 h 1153"/>
                <a:gd name="T96" fmla="*/ 191 w 1233"/>
                <a:gd name="T97" fmla="*/ 723 h 1153"/>
                <a:gd name="T98" fmla="*/ 175 w 1233"/>
                <a:gd name="T99" fmla="*/ 636 h 115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33"/>
                <a:gd name="T151" fmla="*/ 0 h 1153"/>
                <a:gd name="T152" fmla="*/ 1233 w 1233"/>
                <a:gd name="T153" fmla="*/ 1153 h 115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33" h="1153">
                  <a:moveTo>
                    <a:pt x="175" y="636"/>
                  </a:moveTo>
                  <a:lnTo>
                    <a:pt x="175" y="636"/>
                  </a:lnTo>
                  <a:lnTo>
                    <a:pt x="159" y="644"/>
                  </a:lnTo>
                  <a:lnTo>
                    <a:pt x="143" y="636"/>
                  </a:lnTo>
                  <a:lnTo>
                    <a:pt x="127" y="636"/>
                  </a:lnTo>
                  <a:lnTo>
                    <a:pt x="111" y="628"/>
                  </a:lnTo>
                  <a:lnTo>
                    <a:pt x="95" y="620"/>
                  </a:lnTo>
                  <a:lnTo>
                    <a:pt x="79" y="588"/>
                  </a:lnTo>
                  <a:lnTo>
                    <a:pt x="56" y="556"/>
                  </a:lnTo>
                  <a:lnTo>
                    <a:pt x="40" y="508"/>
                  </a:lnTo>
                  <a:lnTo>
                    <a:pt x="32" y="493"/>
                  </a:lnTo>
                  <a:lnTo>
                    <a:pt x="24" y="469"/>
                  </a:lnTo>
                  <a:lnTo>
                    <a:pt x="8" y="469"/>
                  </a:lnTo>
                  <a:lnTo>
                    <a:pt x="16" y="405"/>
                  </a:lnTo>
                  <a:lnTo>
                    <a:pt x="8" y="397"/>
                  </a:lnTo>
                  <a:lnTo>
                    <a:pt x="0" y="381"/>
                  </a:lnTo>
                  <a:lnTo>
                    <a:pt x="48" y="381"/>
                  </a:lnTo>
                  <a:lnTo>
                    <a:pt x="87" y="373"/>
                  </a:lnTo>
                  <a:lnTo>
                    <a:pt x="103" y="381"/>
                  </a:lnTo>
                  <a:lnTo>
                    <a:pt x="119" y="389"/>
                  </a:lnTo>
                  <a:lnTo>
                    <a:pt x="135" y="365"/>
                  </a:lnTo>
                  <a:lnTo>
                    <a:pt x="151" y="365"/>
                  </a:lnTo>
                  <a:lnTo>
                    <a:pt x="175" y="342"/>
                  </a:lnTo>
                  <a:lnTo>
                    <a:pt x="199" y="358"/>
                  </a:lnTo>
                  <a:lnTo>
                    <a:pt x="207" y="373"/>
                  </a:lnTo>
                  <a:lnTo>
                    <a:pt x="231" y="365"/>
                  </a:lnTo>
                  <a:lnTo>
                    <a:pt x="246" y="373"/>
                  </a:lnTo>
                  <a:lnTo>
                    <a:pt x="270" y="358"/>
                  </a:lnTo>
                  <a:lnTo>
                    <a:pt x="286" y="358"/>
                  </a:lnTo>
                  <a:lnTo>
                    <a:pt x="302" y="365"/>
                  </a:lnTo>
                  <a:lnTo>
                    <a:pt x="310" y="350"/>
                  </a:lnTo>
                  <a:lnTo>
                    <a:pt x="334" y="350"/>
                  </a:lnTo>
                  <a:lnTo>
                    <a:pt x="366" y="381"/>
                  </a:lnTo>
                  <a:lnTo>
                    <a:pt x="397" y="373"/>
                  </a:lnTo>
                  <a:lnTo>
                    <a:pt x="421" y="397"/>
                  </a:lnTo>
                  <a:lnTo>
                    <a:pt x="461" y="397"/>
                  </a:lnTo>
                  <a:lnTo>
                    <a:pt x="469" y="413"/>
                  </a:lnTo>
                  <a:lnTo>
                    <a:pt x="461" y="421"/>
                  </a:lnTo>
                  <a:lnTo>
                    <a:pt x="461" y="429"/>
                  </a:lnTo>
                  <a:lnTo>
                    <a:pt x="445" y="445"/>
                  </a:lnTo>
                  <a:lnTo>
                    <a:pt x="445" y="469"/>
                  </a:lnTo>
                  <a:lnTo>
                    <a:pt x="421" y="469"/>
                  </a:lnTo>
                  <a:lnTo>
                    <a:pt x="413" y="485"/>
                  </a:lnTo>
                  <a:lnTo>
                    <a:pt x="445" y="485"/>
                  </a:lnTo>
                  <a:lnTo>
                    <a:pt x="469" y="461"/>
                  </a:lnTo>
                  <a:lnTo>
                    <a:pt x="477" y="437"/>
                  </a:lnTo>
                  <a:lnTo>
                    <a:pt x="509" y="437"/>
                  </a:lnTo>
                  <a:lnTo>
                    <a:pt x="548" y="429"/>
                  </a:lnTo>
                  <a:lnTo>
                    <a:pt x="572" y="429"/>
                  </a:lnTo>
                  <a:lnTo>
                    <a:pt x="596" y="413"/>
                  </a:lnTo>
                  <a:lnTo>
                    <a:pt x="604" y="389"/>
                  </a:lnTo>
                  <a:lnTo>
                    <a:pt x="588" y="350"/>
                  </a:lnTo>
                  <a:lnTo>
                    <a:pt x="596" y="310"/>
                  </a:lnTo>
                  <a:lnTo>
                    <a:pt x="548" y="254"/>
                  </a:lnTo>
                  <a:lnTo>
                    <a:pt x="540" y="222"/>
                  </a:lnTo>
                  <a:lnTo>
                    <a:pt x="517" y="199"/>
                  </a:lnTo>
                  <a:lnTo>
                    <a:pt x="509" y="151"/>
                  </a:lnTo>
                  <a:lnTo>
                    <a:pt x="525" y="103"/>
                  </a:lnTo>
                  <a:lnTo>
                    <a:pt x="517" y="79"/>
                  </a:lnTo>
                  <a:lnTo>
                    <a:pt x="501" y="56"/>
                  </a:lnTo>
                  <a:lnTo>
                    <a:pt x="469" y="48"/>
                  </a:lnTo>
                  <a:lnTo>
                    <a:pt x="517" y="32"/>
                  </a:lnTo>
                  <a:lnTo>
                    <a:pt x="540" y="0"/>
                  </a:lnTo>
                  <a:lnTo>
                    <a:pt x="564" y="8"/>
                  </a:lnTo>
                  <a:lnTo>
                    <a:pt x="580" y="0"/>
                  </a:lnTo>
                  <a:lnTo>
                    <a:pt x="620" y="0"/>
                  </a:lnTo>
                  <a:lnTo>
                    <a:pt x="644" y="8"/>
                  </a:lnTo>
                  <a:lnTo>
                    <a:pt x="668" y="0"/>
                  </a:lnTo>
                  <a:lnTo>
                    <a:pt x="699" y="16"/>
                  </a:lnTo>
                  <a:lnTo>
                    <a:pt x="731" y="0"/>
                  </a:lnTo>
                  <a:lnTo>
                    <a:pt x="747" y="16"/>
                  </a:lnTo>
                  <a:lnTo>
                    <a:pt x="771" y="16"/>
                  </a:lnTo>
                  <a:lnTo>
                    <a:pt x="771" y="40"/>
                  </a:lnTo>
                  <a:lnTo>
                    <a:pt x="795" y="56"/>
                  </a:lnTo>
                  <a:lnTo>
                    <a:pt x="827" y="56"/>
                  </a:lnTo>
                  <a:lnTo>
                    <a:pt x="874" y="48"/>
                  </a:lnTo>
                  <a:lnTo>
                    <a:pt x="898" y="56"/>
                  </a:lnTo>
                  <a:lnTo>
                    <a:pt x="914" y="48"/>
                  </a:lnTo>
                  <a:lnTo>
                    <a:pt x="906" y="32"/>
                  </a:lnTo>
                  <a:lnTo>
                    <a:pt x="930" y="24"/>
                  </a:lnTo>
                  <a:lnTo>
                    <a:pt x="970" y="56"/>
                  </a:lnTo>
                  <a:lnTo>
                    <a:pt x="970" y="72"/>
                  </a:lnTo>
                  <a:lnTo>
                    <a:pt x="994" y="87"/>
                  </a:lnTo>
                  <a:lnTo>
                    <a:pt x="1017" y="119"/>
                  </a:lnTo>
                  <a:lnTo>
                    <a:pt x="1017" y="159"/>
                  </a:lnTo>
                  <a:lnTo>
                    <a:pt x="1041" y="183"/>
                  </a:lnTo>
                  <a:lnTo>
                    <a:pt x="1033" y="230"/>
                  </a:lnTo>
                  <a:lnTo>
                    <a:pt x="1017" y="246"/>
                  </a:lnTo>
                  <a:lnTo>
                    <a:pt x="1001" y="246"/>
                  </a:lnTo>
                  <a:lnTo>
                    <a:pt x="1001" y="262"/>
                  </a:lnTo>
                  <a:lnTo>
                    <a:pt x="1001" y="278"/>
                  </a:lnTo>
                  <a:lnTo>
                    <a:pt x="970" y="286"/>
                  </a:lnTo>
                  <a:lnTo>
                    <a:pt x="986" y="302"/>
                  </a:lnTo>
                  <a:lnTo>
                    <a:pt x="986" y="326"/>
                  </a:lnTo>
                  <a:lnTo>
                    <a:pt x="1025" y="342"/>
                  </a:lnTo>
                  <a:lnTo>
                    <a:pt x="1033" y="358"/>
                  </a:lnTo>
                  <a:lnTo>
                    <a:pt x="1065" y="365"/>
                  </a:lnTo>
                  <a:lnTo>
                    <a:pt x="1081" y="389"/>
                  </a:lnTo>
                  <a:lnTo>
                    <a:pt x="1089" y="405"/>
                  </a:lnTo>
                  <a:lnTo>
                    <a:pt x="1089" y="421"/>
                  </a:lnTo>
                  <a:lnTo>
                    <a:pt x="1105" y="437"/>
                  </a:lnTo>
                  <a:lnTo>
                    <a:pt x="1160" y="437"/>
                  </a:lnTo>
                  <a:lnTo>
                    <a:pt x="1168" y="453"/>
                  </a:lnTo>
                  <a:lnTo>
                    <a:pt x="1160" y="461"/>
                  </a:lnTo>
                  <a:lnTo>
                    <a:pt x="1129" y="461"/>
                  </a:lnTo>
                  <a:lnTo>
                    <a:pt x="1129" y="493"/>
                  </a:lnTo>
                  <a:lnTo>
                    <a:pt x="1145" y="516"/>
                  </a:lnTo>
                  <a:lnTo>
                    <a:pt x="1121" y="548"/>
                  </a:lnTo>
                  <a:lnTo>
                    <a:pt x="1089" y="556"/>
                  </a:lnTo>
                  <a:lnTo>
                    <a:pt x="1081" y="588"/>
                  </a:lnTo>
                  <a:lnTo>
                    <a:pt x="1057" y="612"/>
                  </a:lnTo>
                  <a:lnTo>
                    <a:pt x="1049" y="628"/>
                  </a:lnTo>
                  <a:lnTo>
                    <a:pt x="1065" y="651"/>
                  </a:lnTo>
                  <a:lnTo>
                    <a:pt x="1081" y="667"/>
                  </a:lnTo>
                  <a:lnTo>
                    <a:pt x="1097" y="659"/>
                  </a:lnTo>
                  <a:lnTo>
                    <a:pt x="1105" y="675"/>
                  </a:lnTo>
                  <a:lnTo>
                    <a:pt x="1113" y="675"/>
                  </a:lnTo>
                  <a:lnTo>
                    <a:pt x="1129" y="683"/>
                  </a:lnTo>
                  <a:lnTo>
                    <a:pt x="1160" y="691"/>
                  </a:lnTo>
                  <a:lnTo>
                    <a:pt x="1160" y="723"/>
                  </a:lnTo>
                  <a:lnTo>
                    <a:pt x="1160" y="747"/>
                  </a:lnTo>
                  <a:lnTo>
                    <a:pt x="1145" y="779"/>
                  </a:lnTo>
                  <a:lnTo>
                    <a:pt x="1160" y="802"/>
                  </a:lnTo>
                  <a:lnTo>
                    <a:pt x="1216" y="818"/>
                  </a:lnTo>
                  <a:lnTo>
                    <a:pt x="1224" y="858"/>
                  </a:lnTo>
                  <a:lnTo>
                    <a:pt x="1216" y="874"/>
                  </a:lnTo>
                  <a:lnTo>
                    <a:pt x="1232" y="898"/>
                  </a:lnTo>
                  <a:lnTo>
                    <a:pt x="1224" y="914"/>
                  </a:lnTo>
                  <a:lnTo>
                    <a:pt x="1216" y="922"/>
                  </a:lnTo>
                  <a:lnTo>
                    <a:pt x="1192" y="914"/>
                  </a:lnTo>
                  <a:lnTo>
                    <a:pt x="1192" y="890"/>
                  </a:lnTo>
                  <a:lnTo>
                    <a:pt x="1137" y="898"/>
                  </a:lnTo>
                  <a:lnTo>
                    <a:pt x="1113" y="898"/>
                  </a:lnTo>
                  <a:lnTo>
                    <a:pt x="1097" y="922"/>
                  </a:lnTo>
                  <a:lnTo>
                    <a:pt x="1081" y="930"/>
                  </a:lnTo>
                  <a:lnTo>
                    <a:pt x="1073" y="961"/>
                  </a:lnTo>
                  <a:lnTo>
                    <a:pt x="1073" y="1009"/>
                  </a:lnTo>
                  <a:lnTo>
                    <a:pt x="1049" y="1041"/>
                  </a:lnTo>
                  <a:lnTo>
                    <a:pt x="1033" y="1041"/>
                  </a:lnTo>
                  <a:lnTo>
                    <a:pt x="1025" y="1025"/>
                  </a:lnTo>
                  <a:lnTo>
                    <a:pt x="1009" y="1017"/>
                  </a:lnTo>
                  <a:lnTo>
                    <a:pt x="986" y="1041"/>
                  </a:lnTo>
                  <a:lnTo>
                    <a:pt x="930" y="1033"/>
                  </a:lnTo>
                  <a:lnTo>
                    <a:pt x="898" y="1080"/>
                  </a:lnTo>
                  <a:lnTo>
                    <a:pt x="890" y="1080"/>
                  </a:lnTo>
                  <a:lnTo>
                    <a:pt x="843" y="1152"/>
                  </a:lnTo>
                  <a:lnTo>
                    <a:pt x="819" y="1128"/>
                  </a:lnTo>
                  <a:lnTo>
                    <a:pt x="787" y="1104"/>
                  </a:lnTo>
                  <a:lnTo>
                    <a:pt x="819" y="1073"/>
                  </a:lnTo>
                  <a:lnTo>
                    <a:pt x="819" y="1049"/>
                  </a:lnTo>
                  <a:lnTo>
                    <a:pt x="803" y="1041"/>
                  </a:lnTo>
                  <a:lnTo>
                    <a:pt x="803" y="1009"/>
                  </a:lnTo>
                  <a:lnTo>
                    <a:pt x="787" y="1001"/>
                  </a:lnTo>
                  <a:lnTo>
                    <a:pt x="787" y="985"/>
                  </a:lnTo>
                  <a:lnTo>
                    <a:pt x="763" y="961"/>
                  </a:lnTo>
                  <a:lnTo>
                    <a:pt x="723" y="961"/>
                  </a:lnTo>
                  <a:lnTo>
                    <a:pt x="699" y="985"/>
                  </a:lnTo>
                  <a:lnTo>
                    <a:pt x="692" y="1001"/>
                  </a:lnTo>
                  <a:lnTo>
                    <a:pt x="692" y="985"/>
                  </a:lnTo>
                  <a:lnTo>
                    <a:pt x="668" y="977"/>
                  </a:lnTo>
                  <a:lnTo>
                    <a:pt x="652" y="1001"/>
                  </a:lnTo>
                  <a:lnTo>
                    <a:pt x="636" y="993"/>
                  </a:lnTo>
                  <a:lnTo>
                    <a:pt x="620" y="985"/>
                  </a:lnTo>
                  <a:lnTo>
                    <a:pt x="596" y="993"/>
                  </a:lnTo>
                  <a:lnTo>
                    <a:pt x="580" y="985"/>
                  </a:lnTo>
                  <a:lnTo>
                    <a:pt x="564" y="977"/>
                  </a:lnTo>
                  <a:lnTo>
                    <a:pt x="540" y="985"/>
                  </a:lnTo>
                  <a:lnTo>
                    <a:pt x="533" y="1001"/>
                  </a:lnTo>
                  <a:lnTo>
                    <a:pt x="485" y="1001"/>
                  </a:lnTo>
                  <a:lnTo>
                    <a:pt x="485" y="985"/>
                  </a:lnTo>
                  <a:lnTo>
                    <a:pt x="461" y="985"/>
                  </a:lnTo>
                  <a:lnTo>
                    <a:pt x="469" y="1009"/>
                  </a:lnTo>
                  <a:lnTo>
                    <a:pt x="453" y="1009"/>
                  </a:lnTo>
                  <a:lnTo>
                    <a:pt x="437" y="993"/>
                  </a:lnTo>
                  <a:lnTo>
                    <a:pt x="405" y="993"/>
                  </a:lnTo>
                  <a:lnTo>
                    <a:pt x="382" y="1017"/>
                  </a:lnTo>
                  <a:lnTo>
                    <a:pt x="374" y="1009"/>
                  </a:lnTo>
                  <a:lnTo>
                    <a:pt x="358" y="1017"/>
                  </a:lnTo>
                  <a:lnTo>
                    <a:pt x="326" y="1009"/>
                  </a:lnTo>
                  <a:lnTo>
                    <a:pt x="278" y="1009"/>
                  </a:lnTo>
                  <a:lnTo>
                    <a:pt x="246" y="1001"/>
                  </a:lnTo>
                  <a:lnTo>
                    <a:pt x="231" y="985"/>
                  </a:lnTo>
                  <a:lnTo>
                    <a:pt x="199" y="977"/>
                  </a:lnTo>
                  <a:lnTo>
                    <a:pt x="183" y="945"/>
                  </a:lnTo>
                  <a:lnTo>
                    <a:pt x="175" y="945"/>
                  </a:lnTo>
                  <a:lnTo>
                    <a:pt x="151" y="930"/>
                  </a:lnTo>
                  <a:lnTo>
                    <a:pt x="135" y="922"/>
                  </a:lnTo>
                  <a:lnTo>
                    <a:pt x="127" y="898"/>
                  </a:lnTo>
                  <a:lnTo>
                    <a:pt x="95" y="898"/>
                  </a:lnTo>
                  <a:lnTo>
                    <a:pt x="72" y="882"/>
                  </a:lnTo>
                  <a:lnTo>
                    <a:pt x="103" y="858"/>
                  </a:lnTo>
                  <a:lnTo>
                    <a:pt x="119" y="810"/>
                  </a:lnTo>
                  <a:lnTo>
                    <a:pt x="119" y="794"/>
                  </a:lnTo>
                  <a:lnTo>
                    <a:pt x="143" y="747"/>
                  </a:lnTo>
                  <a:lnTo>
                    <a:pt x="151" y="731"/>
                  </a:lnTo>
                  <a:lnTo>
                    <a:pt x="191" y="723"/>
                  </a:lnTo>
                  <a:lnTo>
                    <a:pt x="191" y="667"/>
                  </a:lnTo>
                  <a:lnTo>
                    <a:pt x="215" y="644"/>
                  </a:lnTo>
                  <a:lnTo>
                    <a:pt x="207" y="628"/>
                  </a:lnTo>
                  <a:lnTo>
                    <a:pt x="175" y="636"/>
                  </a:lnTo>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1" name="Freeform 68">
              <a:extLst>
                <a:ext uri="{FF2B5EF4-FFF2-40B4-BE49-F238E27FC236}">
                  <a16:creationId xmlns:a16="http://schemas.microsoft.com/office/drawing/2014/main" id="{7D1BFD4A-87DB-42E7-A434-ED6F67D5FB3A}"/>
                </a:ext>
              </a:extLst>
            </p:cNvPr>
            <p:cNvSpPr>
              <a:spLocks/>
            </p:cNvSpPr>
            <p:nvPr/>
          </p:nvSpPr>
          <p:spPr bwMode="gray">
            <a:xfrm>
              <a:off x="6290270" y="2099064"/>
              <a:ext cx="555498" cy="687388"/>
            </a:xfrm>
            <a:custGeom>
              <a:avLst/>
              <a:gdLst>
                <a:gd name="T0" fmla="*/ 110 w 361"/>
                <a:gd name="T1" fmla="*/ 126 h 433"/>
                <a:gd name="T2" fmla="*/ 110 w 361"/>
                <a:gd name="T3" fmla="*/ 126 h 433"/>
                <a:gd name="T4" fmla="*/ 125 w 361"/>
                <a:gd name="T5" fmla="*/ 126 h 433"/>
                <a:gd name="T6" fmla="*/ 157 w 361"/>
                <a:gd name="T7" fmla="*/ 102 h 433"/>
                <a:gd name="T8" fmla="*/ 196 w 361"/>
                <a:gd name="T9" fmla="*/ 55 h 433"/>
                <a:gd name="T10" fmla="*/ 203 w 361"/>
                <a:gd name="T11" fmla="*/ 31 h 433"/>
                <a:gd name="T12" fmla="*/ 196 w 361"/>
                <a:gd name="T13" fmla="*/ 24 h 433"/>
                <a:gd name="T14" fmla="*/ 219 w 361"/>
                <a:gd name="T15" fmla="*/ 16 h 433"/>
                <a:gd name="T16" fmla="*/ 227 w 361"/>
                <a:gd name="T17" fmla="*/ 0 h 433"/>
                <a:gd name="T18" fmla="*/ 258 w 361"/>
                <a:gd name="T19" fmla="*/ 8 h 433"/>
                <a:gd name="T20" fmla="*/ 274 w 361"/>
                <a:gd name="T21" fmla="*/ 31 h 433"/>
                <a:gd name="T22" fmla="*/ 282 w 361"/>
                <a:gd name="T23" fmla="*/ 55 h 433"/>
                <a:gd name="T24" fmla="*/ 266 w 361"/>
                <a:gd name="T25" fmla="*/ 102 h 433"/>
                <a:gd name="T26" fmla="*/ 274 w 361"/>
                <a:gd name="T27" fmla="*/ 149 h 433"/>
                <a:gd name="T28" fmla="*/ 297 w 361"/>
                <a:gd name="T29" fmla="*/ 173 h 433"/>
                <a:gd name="T30" fmla="*/ 305 w 361"/>
                <a:gd name="T31" fmla="*/ 204 h 433"/>
                <a:gd name="T32" fmla="*/ 352 w 361"/>
                <a:gd name="T33" fmla="*/ 259 h 433"/>
                <a:gd name="T34" fmla="*/ 344 w 361"/>
                <a:gd name="T35" fmla="*/ 298 h 433"/>
                <a:gd name="T36" fmla="*/ 360 w 361"/>
                <a:gd name="T37" fmla="*/ 338 h 433"/>
                <a:gd name="T38" fmla="*/ 352 w 361"/>
                <a:gd name="T39" fmla="*/ 361 h 433"/>
                <a:gd name="T40" fmla="*/ 329 w 361"/>
                <a:gd name="T41" fmla="*/ 377 h 433"/>
                <a:gd name="T42" fmla="*/ 305 w 361"/>
                <a:gd name="T43" fmla="*/ 377 h 433"/>
                <a:gd name="T44" fmla="*/ 266 w 361"/>
                <a:gd name="T45" fmla="*/ 385 h 433"/>
                <a:gd name="T46" fmla="*/ 235 w 361"/>
                <a:gd name="T47" fmla="*/ 385 h 433"/>
                <a:gd name="T48" fmla="*/ 227 w 361"/>
                <a:gd name="T49" fmla="*/ 408 h 433"/>
                <a:gd name="T50" fmla="*/ 203 w 361"/>
                <a:gd name="T51" fmla="*/ 432 h 433"/>
                <a:gd name="T52" fmla="*/ 172 w 361"/>
                <a:gd name="T53" fmla="*/ 432 h 433"/>
                <a:gd name="T54" fmla="*/ 180 w 361"/>
                <a:gd name="T55" fmla="*/ 416 h 433"/>
                <a:gd name="T56" fmla="*/ 203 w 361"/>
                <a:gd name="T57" fmla="*/ 416 h 433"/>
                <a:gd name="T58" fmla="*/ 203 w 361"/>
                <a:gd name="T59" fmla="*/ 393 h 433"/>
                <a:gd name="T60" fmla="*/ 219 w 361"/>
                <a:gd name="T61" fmla="*/ 377 h 433"/>
                <a:gd name="T62" fmla="*/ 219 w 361"/>
                <a:gd name="T63" fmla="*/ 369 h 433"/>
                <a:gd name="T64" fmla="*/ 227 w 361"/>
                <a:gd name="T65" fmla="*/ 361 h 433"/>
                <a:gd name="T66" fmla="*/ 219 w 361"/>
                <a:gd name="T67" fmla="*/ 346 h 433"/>
                <a:gd name="T68" fmla="*/ 180 w 361"/>
                <a:gd name="T69" fmla="*/ 346 h 433"/>
                <a:gd name="T70" fmla="*/ 157 w 361"/>
                <a:gd name="T71" fmla="*/ 322 h 433"/>
                <a:gd name="T72" fmla="*/ 125 w 361"/>
                <a:gd name="T73" fmla="*/ 330 h 433"/>
                <a:gd name="T74" fmla="*/ 94 w 361"/>
                <a:gd name="T75" fmla="*/ 298 h 433"/>
                <a:gd name="T76" fmla="*/ 70 w 361"/>
                <a:gd name="T77" fmla="*/ 298 h 433"/>
                <a:gd name="T78" fmla="*/ 63 w 361"/>
                <a:gd name="T79" fmla="*/ 314 h 433"/>
                <a:gd name="T80" fmla="*/ 47 w 361"/>
                <a:gd name="T81" fmla="*/ 306 h 433"/>
                <a:gd name="T82" fmla="*/ 31 w 361"/>
                <a:gd name="T83" fmla="*/ 306 h 433"/>
                <a:gd name="T84" fmla="*/ 8 w 361"/>
                <a:gd name="T85" fmla="*/ 322 h 433"/>
                <a:gd name="T86" fmla="*/ 0 w 361"/>
                <a:gd name="T87" fmla="*/ 291 h 433"/>
                <a:gd name="T88" fmla="*/ 47 w 361"/>
                <a:gd name="T89" fmla="*/ 236 h 433"/>
                <a:gd name="T90" fmla="*/ 63 w 361"/>
                <a:gd name="T91" fmla="*/ 181 h 433"/>
                <a:gd name="T92" fmla="*/ 86 w 361"/>
                <a:gd name="T93" fmla="*/ 173 h 433"/>
                <a:gd name="T94" fmla="*/ 86 w 361"/>
                <a:gd name="T95" fmla="*/ 157 h 433"/>
                <a:gd name="T96" fmla="*/ 110 w 361"/>
                <a:gd name="T97" fmla="*/ 126 h 43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61"/>
                <a:gd name="T148" fmla="*/ 0 h 433"/>
                <a:gd name="T149" fmla="*/ 361 w 361"/>
                <a:gd name="T150" fmla="*/ 433 h 43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61" h="433">
                  <a:moveTo>
                    <a:pt x="110" y="126"/>
                  </a:moveTo>
                  <a:lnTo>
                    <a:pt x="110" y="126"/>
                  </a:lnTo>
                  <a:lnTo>
                    <a:pt x="125" y="126"/>
                  </a:lnTo>
                  <a:lnTo>
                    <a:pt x="157" y="102"/>
                  </a:lnTo>
                  <a:lnTo>
                    <a:pt x="196" y="55"/>
                  </a:lnTo>
                  <a:lnTo>
                    <a:pt x="203" y="31"/>
                  </a:lnTo>
                  <a:lnTo>
                    <a:pt x="196" y="24"/>
                  </a:lnTo>
                  <a:lnTo>
                    <a:pt x="219" y="16"/>
                  </a:lnTo>
                  <a:lnTo>
                    <a:pt x="227" y="0"/>
                  </a:lnTo>
                  <a:lnTo>
                    <a:pt x="258" y="8"/>
                  </a:lnTo>
                  <a:lnTo>
                    <a:pt x="274" y="31"/>
                  </a:lnTo>
                  <a:lnTo>
                    <a:pt x="282" y="55"/>
                  </a:lnTo>
                  <a:lnTo>
                    <a:pt x="266" y="102"/>
                  </a:lnTo>
                  <a:lnTo>
                    <a:pt x="274" y="149"/>
                  </a:lnTo>
                  <a:lnTo>
                    <a:pt x="297" y="173"/>
                  </a:lnTo>
                  <a:lnTo>
                    <a:pt x="305" y="204"/>
                  </a:lnTo>
                  <a:lnTo>
                    <a:pt x="352" y="259"/>
                  </a:lnTo>
                  <a:lnTo>
                    <a:pt x="344" y="298"/>
                  </a:lnTo>
                  <a:lnTo>
                    <a:pt x="360" y="338"/>
                  </a:lnTo>
                  <a:lnTo>
                    <a:pt x="352" y="361"/>
                  </a:lnTo>
                  <a:lnTo>
                    <a:pt x="329" y="377"/>
                  </a:lnTo>
                  <a:lnTo>
                    <a:pt x="305" y="377"/>
                  </a:lnTo>
                  <a:lnTo>
                    <a:pt x="266" y="385"/>
                  </a:lnTo>
                  <a:lnTo>
                    <a:pt x="235" y="385"/>
                  </a:lnTo>
                  <a:lnTo>
                    <a:pt x="227" y="408"/>
                  </a:lnTo>
                  <a:lnTo>
                    <a:pt x="203" y="432"/>
                  </a:lnTo>
                  <a:lnTo>
                    <a:pt x="172" y="432"/>
                  </a:lnTo>
                  <a:lnTo>
                    <a:pt x="180" y="416"/>
                  </a:lnTo>
                  <a:lnTo>
                    <a:pt x="203" y="416"/>
                  </a:lnTo>
                  <a:lnTo>
                    <a:pt x="203" y="393"/>
                  </a:lnTo>
                  <a:lnTo>
                    <a:pt x="219" y="377"/>
                  </a:lnTo>
                  <a:lnTo>
                    <a:pt x="219" y="369"/>
                  </a:lnTo>
                  <a:lnTo>
                    <a:pt x="227" y="361"/>
                  </a:lnTo>
                  <a:lnTo>
                    <a:pt x="219" y="346"/>
                  </a:lnTo>
                  <a:lnTo>
                    <a:pt x="180" y="346"/>
                  </a:lnTo>
                  <a:lnTo>
                    <a:pt x="157" y="322"/>
                  </a:lnTo>
                  <a:lnTo>
                    <a:pt x="125" y="330"/>
                  </a:lnTo>
                  <a:lnTo>
                    <a:pt x="94" y="298"/>
                  </a:lnTo>
                  <a:lnTo>
                    <a:pt x="70" y="298"/>
                  </a:lnTo>
                  <a:lnTo>
                    <a:pt x="63" y="314"/>
                  </a:lnTo>
                  <a:lnTo>
                    <a:pt x="47" y="306"/>
                  </a:lnTo>
                  <a:lnTo>
                    <a:pt x="31" y="306"/>
                  </a:lnTo>
                  <a:lnTo>
                    <a:pt x="8" y="322"/>
                  </a:lnTo>
                  <a:lnTo>
                    <a:pt x="0" y="291"/>
                  </a:lnTo>
                  <a:lnTo>
                    <a:pt x="47" y="236"/>
                  </a:lnTo>
                  <a:lnTo>
                    <a:pt x="63" y="181"/>
                  </a:lnTo>
                  <a:lnTo>
                    <a:pt x="86" y="173"/>
                  </a:lnTo>
                  <a:lnTo>
                    <a:pt x="86" y="157"/>
                  </a:lnTo>
                  <a:lnTo>
                    <a:pt x="110" y="126"/>
                  </a:lnTo>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2" name="Freeform 69">
              <a:extLst>
                <a:ext uri="{FF2B5EF4-FFF2-40B4-BE49-F238E27FC236}">
                  <a16:creationId xmlns:a16="http://schemas.microsoft.com/office/drawing/2014/main" id="{F3280C23-3B58-4546-B35A-A49437C579D7}"/>
                </a:ext>
              </a:extLst>
            </p:cNvPr>
            <p:cNvSpPr>
              <a:spLocks/>
            </p:cNvSpPr>
            <p:nvPr/>
          </p:nvSpPr>
          <p:spPr bwMode="gray">
            <a:xfrm>
              <a:off x="5006931" y="2432439"/>
              <a:ext cx="1244870" cy="1398588"/>
            </a:xfrm>
            <a:custGeom>
              <a:avLst/>
              <a:gdLst>
                <a:gd name="T0" fmla="*/ 87 w 809"/>
                <a:gd name="T1" fmla="*/ 444 h 881"/>
                <a:gd name="T2" fmla="*/ 135 w 809"/>
                <a:gd name="T3" fmla="*/ 476 h 881"/>
                <a:gd name="T4" fmla="*/ 119 w 809"/>
                <a:gd name="T5" fmla="*/ 531 h 881"/>
                <a:gd name="T6" fmla="*/ 87 w 809"/>
                <a:gd name="T7" fmla="*/ 579 h 881"/>
                <a:gd name="T8" fmla="*/ 55 w 809"/>
                <a:gd name="T9" fmla="*/ 634 h 881"/>
                <a:gd name="T10" fmla="*/ 87 w 809"/>
                <a:gd name="T11" fmla="*/ 761 h 881"/>
                <a:gd name="T12" fmla="*/ 135 w 809"/>
                <a:gd name="T13" fmla="*/ 777 h 881"/>
                <a:gd name="T14" fmla="*/ 182 w 809"/>
                <a:gd name="T15" fmla="*/ 809 h 881"/>
                <a:gd name="T16" fmla="*/ 246 w 809"/>
                <a:gd name="T17" fmla="*/ 817 h 881"/>
                <a:gd name="T18" fmla="*/ 277 w 809"/>
                <a:gd name="T19" fmla="*/ 840 h 881"/>
                <a:gd name="T20" fmla="*/ 309 w 809"/>
                <a:gd name="T21" fmla="*/ 840 h 881"/>
                <a:gd name="T22" fmla="*/ 317 w 809"/>
                <a:gd name="T23" fmla="*/ 864 h 881"/>
                <a:gd name="T24" fmla="*/ 356 w 809"/>
                <a:gd name="T25" fmla="*/ 880 h 881"/>
                <a:gd name="T26" fmla="*/ 412 w 809"/>
                <a:gd name="T27" fmla="*/ 856 h 881"/>
                <a:gd name="T28" fmla="*/ 467 w 809"/>
                <a:gd name="T29" fmla="*/ 817 h 881"/>
                <a:gd name="T30" fmla="*/ 507 w 809"/>
                <a:gd name="T31" fmla="*/ 832 h 881"/>
                <a:gd name="T32" fmla="*/ 531 w 809"/>
                <a:gd name="T33" fmla="*/ 777 h 881"/>
                <a:gd name="T34" fmla="*/ 539 w 809"/>
                <a:gd name="T35" fmla="*/ 714 h 881"/>
                <a:gd name="T36" fmla="*/ 578 w 809"/>
                <a:gd name="T37" fmla="*/ 674 h 881"/>
                <a:gd name="T38" fmla="*/ 618 w 809"/>
                <a:gd name="T39" fmla="*/ 634 h 881"/>
                <a:gd name="T40" fmla="*/ 665 w 809"/>
                <a:gd name="T41" fmla="*/ 618 h 881"/>
                <a:gd name="T42" fmla="*/ 713 w 809"/>
                <a:gd name="T43" fmla="*/ 547 h 881"/>
                <a:gd name="T44" fmla="*/ 737 w 809"/>
                <a:gd name="T45" fmla="*/ 484 h 881"/>
                <a:gd name="T46" fmla="*/ 784 w 809"/>
                <a:gd name="T47" fmla="*/ 460 h 881"/>
                <a:gd name="T48" fmla="*/ 808 w 809"/>
                <a:gd name="T49" fmla="*/ 381 h 881"/>
                <a:gd name="T50" fmla="*/ 768 w 809"/>
                <a:gd name="T51" fmla="*/ 373 h 881"/>
                <a:gd name="T52" fmla="*/ 737 w 809"/>
                <a:gd name="T53" fmla="*/ 373 h 881"/>
                <a:gd name="T54" fmla="*/ 705 w 809"/>
                <a:gd name="T55" fmla="*/ 365 h 881"/>
                <a:gd name="T56" fmla="*/ 673 w 809"/>
                <a:gd name="T57" fmla="*/ 325 h 881"/>
                <a:gd name="T58" fmla="*/ 634 w 809"/>
                <a:gd name="T59" fmla="*/ 246 h 881"/>
                <a:gd name="T60" fmla="*/ 618 w 809"/>
                <a:gd name="T61" fmla="*/ 206 h 881"/>
                <a:gd name="T62" fmla="*/ 610 w 809"/>
                <a:gd name="T63" fmla="*/ 143 h 881"/>
                <a:gd name="T64" fmla="*/ 594 w 809"/>
                <a:gd name="T65" fmla="*/ 119 h 881"/>
                <a:gd name="T66" fmla="*/ 602 w 809"/>
                <a:gd name="T67" fmla="*/ 71 h 881"/>
                <a:gd name="T68" fmla="*/ 531 w 809"/>
                <a:gd name="T69" fmla="*/ 71 h 881"/>
                <a:gd name="T70" fmla="*/ 491 w 809"/>
                <a:gd name="T71" fmla="*/ 55 h 881"/>
                <a:gd name="T72" fmla="*/ 396 w 809"/>
                <a:gd name="T73" fmla="*/ 16 h 881"/>
                <a:gd name="T74" fmla="*/ 309 w 809"/>
                <a:gd name="T75" fmla="*/ 32 h 881"/>
                <a:gd name="T76" fmla="*/ 253 w 809"/>
                <a:gd name="T77" fmla="*/ 71 h 881"/>
                <a:gd name="T78" fmla="*/ 190 w 809"/>
                <a:gd name="T79" fmla="*/ 63 h 881"/>
                <a:gd name="T80" fmla="*/ 158 w 809"/>
                <a:gd name="T81" fmla="*/ 95 h 881"/>
                <a:gd name="T82" fmla="*/ 174 w 809"/>
                <a:gd name="T83" fmla="*/ 151 h 881"/>
                <a:gd name="T84" fmla="*/ 151 w 809"/>
                <a:gd name="T85" fmla="*/ 206 h 881"/>
                <a:gd name="T86" fmla="*/ 135 w 809"/>
                <a:gd name="T87" fmla="*/ 254 h 881"/>
                <a:gd name="T88" fmla="*/ 71 w 809"/>
                <a:gd name="T89" fmla="*/ 262 h 881"/>
                <a:gd name="T90" fmla="*/ 63 w 809"/>
                <a:gd name="T91" fmla="*/ 341 h 881"/>
                <a:gd name="T92" fmla="*/ 71 w 809"/>
                <a:gd name="T93" fmla="*/ 396 h 88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09"/>
                <a:gd name="T142" fmla="*/ 0 h 881"/>
                <a:gd name="T143" fmla="*/ 809 w 809"/>
                <a:gd name="T144" fmla="*/ 881 h 88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09" h="881">
                  <a:moveTo>
                    <a:pt x="87" y="444"/>
                  </a:moveTo>
                  <a:lnTo>
                    <a:pt x="87" y="444"/>
                  </a:lnTo>
                  <a:lnTo>
                    <a:pt x="111" y="460"/>
                  </a:lnTo>
                  <a:lnTo>
                    <a:pt x="135" y="476"/>
                  </a:lnTo>
                  <a:lnTo>
                    <a:pt x="135" y="499"/>
                  </a:lnTo>
                  <a:lnTo>
                    <a:pt x="119" y="531"/>
                  </a:lnTo>
                  <a:lnTo>
                    <a:pt x="111" y="555"/>
                  </a:lnTo>
                  <a:lnTo>
                    <a:pt x="87" y="579"/>
                  </a:lnTo>
                  <a:lnTo>
                    <a:pt x="63" y="610"/>
                  </a:lnTo>
                  <a:lnTo>
                    <a:pt x="55" y="634"/>
                  </a:lnTo>
                  <a:lnTo>
                    <a:pt x="55" y="682"/>
                  </a:lnTo>
                  <a:lnTo>
                    <a:pt x="87" y="761"/>
                  </a:lnTo>
                  <a:lnTo>
                    <a:pt x="119" y="761"/>
                  </a:lnTo>
                  <a:lnTo>
                    <a:pt x="135" y="777"/>
                  </a:lnTo>
                  <a:lnTo>
                    <a:pt x="166" y="785"/>
                  </a:lnTo>
                  <a:lnTo>
                    <a:pt x="182" y="809"/>
                  </a:lnTo>
                  <a:lnTo>
                    <a:pt x="214" y="809"/>
                  </a:lnTo>
                  <a:lnTo>
                    <a:pt x="246" y="817"/>
                  </a:lnTo>
                  <a:lnTo>
                    <a:pt x="261" y="840"/>
                  </a:lnTo>
                  <a:lnTo>
                    <a:pt x="277" y="840"/>
                  </a:lnTo>
                  <a:lnTo>
                    <a:pt x="293" y="832"/>
                  </a:lnTo>
                  <a:lnTo>
                    <a:pt x="309" y="840"/>
                  </a:lnTo>
                  <a:lnTo>
                    <a:pt x="301" y="848"/>
                  </a:lnTo>
                  <a:lnTo>
                    <a:pt x="317" y="864"/>
                  </a:lnTo>
                  <a:lnTo>
                    <a:pt x="341" y="864"/>
                  </a:lnTo>
                  <a:lnTo>
                    <a:pt x="356" y="880"/>
                  </a:lnTo>
                  <a:lnTo>
                    <a:pt x="404" y="872"/>
                  </a:lnTo>
                  <a:lnTo>
                    <a:pt x="412" y="856"/>
                  </a:lnTo>
                  <a:lnTo>
                    <a:pt x="428" y="825"/>
                  </a:lnTo>
                  <a:lnTo>
                    <a:pt x="467" y="817"/>
                  </a:lnTo>
                  <a:lnTo>
                    <a:pt x="491" y="840"/>
                  </a:lnTo>
                  <a:lnTo>
                    <a:pt x="507" y="832"/>
                  </a:lnTo>
                  <a:lnTo>
                    <a:pt x="523" y="809"/>
                  </a:lnTo>
                  <a:lnTo>
                    <a:pt x="531" y="777"/>
                  </a:lnTo>
                  <a:lnTo>
                    <a:pt x="523" y="745"/>
                  </a:lnTo>
                  <a:lnTo>
                    <a:pt x="539" y="714"/>
                  </a:lnTo>
                  <a:lnTo>
                    <a:pt x="539" y="698"/>
                  </a:lnTo>
                  <a:lnTo>
                    <a:pt x="578" y="674"/>
                  </a:lnTo>
                  <a:lnTo>
                    <a:pt x="602" y="666"/>
                  </a:lnTo>
                  <a:lnTo>
                    <a:pt x="618" y="634"/>
                  </a:lnTo>
                  <a:lnTo>
                    <a:pt x="650" y="634"/>
                  </a:lnTo>
                  <a:lnTo>
                    <a:pt x="665" y="618"/>
                  </a:lnTo>
                  <a:lnTo>
                    <a:pt x="697" y="595"/>
                  </a:lnTo>
                  <a:lnTo>
                    <a:pt x="713" y="547"/>
                  </a:lnTo>
                  <a:lnTo>
                    <a:pt x="713" y="531"/>
                  </a:lnTo>
                  <a:lnTo>
                    <a:pt x="737" y="484"/>
                  </a:lnTo>
                  <a:lnTo>
                    <a:pt x="745" y="468"/>
                  </a:lnTo>
                  <a:lnTo>
                    <a:pt x="784" y="460"/>
                  </a:lnTo>
                  <a:lnTo>
                    <a:pt x="784" y="404"/>
                  </a:lnTo>
                  <a:lnTo>
                    <a:pt x="808" y="381"/>
                  </a:lnTo>
                  <a:lnTo>
                    <a:pt x="800" y="365"/>
                  </a:lnTo>
                  <a:lnTo>
                    <a:pt x="768" y="373"/>
                  </a:lnTo>
                  <a:lnTo>
                    <a:pt x="753" y="381"/>
                  </a:lnTo>
                  <a:lnTo>
                    <a:pt x="737" y="373"/>
                  </a:lnTo>
                  <a:lnTo>
                    <a:pt x="721" y="373"/>
                  </a:lnTo>
                  <a:lnTo>
                    <a:pt x="705" y="365"/>
                  </a:lnTo>
                  <a:lnTo>
                    <a:pt x="689" y="357"/>
                  </a:lnTo>
                  <a:lnTo>
                    <a:pt x="673" y="325"/>
                  </a:lnTo>
                  <a:lnTo>
                    <a:pt x="650" y="293"/>
                  </a:lnTo>
                  <a:lnTo>
                    <a:pt x="634" y="246"/>
                  </a:lnTo>
                  <a:lnTo>
                    <a:pt x="626" y="230"/>
                  </a:lnTo>
                  <a:lnTo>
                    <a:pt x="618" y="206"/>
                  </a:lnTo>
                  <a:lnTo>
                    <a:pt x="602" y="206"/>
                  </a:lnTo>
                  <a:lnTo>
                    <a:pt x="610" y="143"/>
                  </a:lnTo>
                  <a:lnTo>
                    <a:pt x="602" y="135"/>
                  </a:lnTo>
                  <a:lnTo>
                    <a:pt x="594" y="119"/>
                  </a:lnTo>
                  <a:lnTo>
                    <a:pt x="594" y="95"/>
                  </a:lnTo>
                  <a:lnTo>
                    <a:pt x="602" y="71"/>
                  </a:lnTo>
                  <a:lnTo>
                    <a:pt x="555" y="71"/>
                  </a:lnTo>
                  <a:lnTo>
                    <a:pt x="531" y="71"/>
                  </a:lnTo>
                  <a:lnTo>
                    <a:pt x="507" y="63"/>
                  </a:lnTo>
                  <a:lnTo>
                    <a:pt x="491" y="55"/>
                  </a:lnTo>
                  <a:lnTo>
                    <a:pt x="436" y="48"/>
                  </a:lnTo>
                  <a:lnTo>
                    <a:pt x="396" y="16"/>
                  </a:lnTo>
                  <a:lnTo>
                    <a:pt x="364" y="0"/>
                  </a:lnTo>
                  <a:lnTo>
                    <a:pt x="309" y="32"/>
                  </a:lnTo>
                  <a:lnTo>
                    <a:pt x="285" y="40"/>
                  </a:lnTo>
                  <a:lnTo>
                    <a:pt x="253" y="71"/>
                  </a:lnTo>
                  <a:lnTo>
                    <a:pt x="214" y="79"/>
                  </a:lnTo>
                  <a:lnTo>
                    <a:pt x="190" y="63"/>
                  </a:lnTo>
                  <a:lnTo>
                    <a:pt x="158" y="71"/>
                  </a:lnTo>
                  <a:lnTo>
                    <a:pt x="158" y="95"/>
                  </a:lnTo>
                  <a:lnTo>
                    <a:pt x="174" y="127"/>
                  </a:lnTo>
                  <a:lnTo>
                    <a:pt x="174" y="151"/>
                  </a:lnTo>
                  <a:lnTo>
                    <a:pt x="174" y="190"/>
                  </a:lnTo>
                  <a:lnTo>
                    <a:pt x="151" y="206"/>
                  </a:lnTo>
                  <a:lnTo>
                    <a:pt x="143" y="238"/>
                  </a:lnTo>
                  <a:lnTo>
                    <a:pt x="135" y="254"/>
                  </a:lnTo>
                  <a:lnTo>
                    <a:pt x="103" y="270"/>
                  </a:lnTo>
                  <a:lnTo>
                    <a:pt x="71" y="262"/>
                  </a:lnTo>
                  <a:lnTo>
                    <a:pt x="0" y="262"/>
                  </a:lnTo>
                  <a:lnTo>
                    <a:pt x="63" y="341"/>
                  </a:lnTo>
                  <a:lnTo>
                    <a:pt x="55" y="381"/>
                  </a:lnTo>
                  <a:lnTo>
                    <a:pt x="71" y="396"/>
                  </a:lnTo>
                  <a:lnTo>
                    <a:pt x="87" y="444"/>
                  </a:lnTo>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4" name="Freeform 77">
              <a:extLst>
                <a:ext uri="{FF2B5EF4-FFF2-40B4-BE49-F238E27FC236}">
                  <a16:creationId xmlns:a16="http://schemas.microsoft.com/office/drawing/2014/main" id="{88975129-87EB-4F77-B9B9-005BAF51699E}"/>
                </a:ext>
              </a:extLst>
            </p:cNvPr>
            <p:cNvSpPr>
              <a:spLocks/>
            </p:cNvSpPr>
            <p:nvPr/>
          </p:nvSpPr>
          <p:spPr bwMode="gray">
            <a:xfrm>
              <a:off x="8820018" y="3381764"/>
              <a:ext cx="75400" cy="52388"/>
            </a:xfrm>
            <a:custGeom>
              <a:avLst/>
              <a:gdLst>
                <a:gd name="T0" fmla="*/ 0 w 49"/>
                <a:gd name="T1" fmla="*/ 6 h 33"/>
                <a:gd name="T2" fmla="*/ 0 w 49"/>
                <a:gd name="T3" fmla="*/ 6 h 33"/>
                <a:gd name="T4" fmla="*/ 0 w 49"/>
                <a:gd name="T5" fmla="*/ 32 h 33"/>
                <a:gd name="T6" fmla="*/ 21 w 49"/>
                <a:gd name="T7" fmla="*/ 19 h 33"/>
                <a:gd name="T8" fmla="*/ 34 w 49"/>
                <a:gd name="T9" fmla="*/ 32 h 33"/>
                <a:gd name="T10" fmla="*/ 48 w 49"/>
                <a:gd name="T11" fmla="*/ 32 h 33"/>
                <a:gd name="T12" fmla="*/ 48 w 49"/>
                <a:gd name="T13" fmla="*/ 19 h 33"/>
                <a:gd name="T14" fmla="*/ 41 w 49"/>
                <a:gd name="T15" fmla="*/ 13 h 33"/>
                <a:gd name="T16" fmla="*/ 34 w 49"/>
                <a:gd name="T17" fmla="*/ 19 h 33"/>
                <a:gd name="T18" fmla="*/ 21 w 49"/>
                <a:gd name="T19" fmla="*/ 0 h 33"/>
                <a:gd name="T20" fmla="*/ 0 w 49"/>
                <a:gd name="T21" fmla="*/ 6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9"/>
                <a:gd name="T34" fmla="*/ 0 h 33"/>
                <a:gd name="T35" fmla="*/ 49 w 49"/>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9" h="33">
                  <a:moveTo>
                    <a:pt x="0" y="6"/>
                  </a:moveTo>
                  <a:lnTo>
                    <a:pt x="0" y="6"/>
                  </a:lnTo>
                  <a:lnTo>
                    <a:pt x="0" y="32"/>
                  </a:lnTo>
                  <a:lnTo>
                    <a:pt x="21" y="19"/>
                  </a:lnTo>
                  <a:lnTo>
                    <a:pt x="34" y="32"/>
                  </a:lnTo>
                  <a:lnTo>
                    <a:pt x="48" y="32"/>
                  </a:lnTo>
                  <a:lnTo>
                    <a:pt x="48" y="19"/>
                  </a:lnTo>
                  <a:lnTo>
                    <a:pt x="41" y="13"/>
                  </a:lnTo>
                  <a:lnTo>
                    <a:pt x="34" y="19"/>
                  </a:lnTo>
                  <a:lnTo>
                    <a:pt x="21" y="0"/>
                  </a:lnTo>
                  <a:lnTo>
                    <a:pt x="0" y="6"/>
                  </a:lnTo>
                </a:path>
              </a:pathLst>
            </a:custGeom>
            <a:solidFill>
              <a:srgbClr val="9FD9EB"/>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8" name="Freeform 83">
              <a:extLst>
                <a:ext uri="{FF2B5EF4-FFF2-40B4-BE49-F238E27FC236}">
                  <a16:creationId xmlns:a16="http://schemas.microsoft.com/office/drawing/2014/main" id="{B24D9DFC-0B70-4AE7-B342-B475A23809CC}"/>
                </a:ext>
              </a:extLst>
            </p:cNvPr>
            <p:cNvSpPr>
              <a:spLocks/>
            </p:cNvSpPr>
            <p:nvPr/>
          </p:nvSpPr>
          <p:spPr bwMode="gray">
            <a:xfrm>
              <a:off x="7576687" y="2622939"/>
              <a:ext cx="124641" cy="77788"/>
            </a:xfrm>
            <a:custGeom>
              <a:avLst/>
              <a:gdLst>
                <a:gd name="T0" fmla="*/ 73 w 81"/>
                <a:gd name="T1" fmla="*/ 48 h 49"/>
                <a:gd name="T2" fmla="*/ 73 w 81"/>
                <a:gd name="T3" fmla="*/ 48 h 49"/>
                <a:gd name="T4" fmla="*/ 80 w 81"/>
                <a:gd name="T5" fmla="*/ 34 h 49"/>
                <a:gd name="T6" fmla="*/ 58 w 81"/>
                <a:gd name="T7" fmla="*/ 14 h 49"/>
                <a:gd name="T8" fmla="*/ 29 w 81"/>
                <a:gd name="T9" fmla="*/ 0 h 49"/>
                <a:gd name="T10" fmla="*/ 0 w 81"/>
                <a:gd name="T11" fmla="*/ 7 h 49"/>
                <a:gd name="T12" fmla="*/ 7 w 81"/>
                <a:gd name="T13" fmla="*/ 21 h 49"/>
                <a:gd name="T14" fmla="*/ 7 w 81"/>
                <a:gd name="T15" fmla="*/ 34 h 49"/>
                <a:gd name="T16" fmla="*/ 22 w 81"/>
                <a:gd name="T17" fmla="*/ 48 h 49"/>
                <a:gd name="T18" fmla="*/ 73 w 81"/>
                <a:gd name="T19" fmla="*/ 48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1"/>
                <a:gd name="T31" fmla="*/ 0 h 49"/>
                <a:gd name="T32" fmla="*/ 81 w 81"/>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1" h="49">
                  <a:moveTo>
                    <a:pt x="73" y="48"/>
                  </a:moveTo>
                  <a:lnTo>
                    <a:pt x="73" y="48"/>
                  </a:lnTo>
                  <a:lnTo>
                    <a:pt x="80" y="34"/>
                  </a:lnTo>
                  <a:lnTo>
                    <a:pt x="58" y="14"/>
                  </a:lnTo>
                  <a:lnTo>
                    <a:pt x="29" y="0"/>
                  </a:lnTo>
                  <a:lnTo>
                    <a:pt x="0" y="7"/>
                  </a:lnTo>
                  <a:lnTo>
                    <a:pt x="7" y="21"/>
                  </a:lnTo>
                  <a:lnTo>
                    <a:pt x="7" y="34"/>
                  </a:lnTo>
                  <a:lnTo>
                    <a:pt x="22" y="48"/>
                  </a:lnTo>
                  <a:lnTo>
                    <a:pt x="73" y="48"/>
                  </a:lnTo>
                </a:path>
              </a:pathLst>
            </a:custGeom>
            <a:solidFill>
              <a:srgbClr val="9FD9EB"/>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9" name="Freeform 84">
              <a:extLst>
                <a:ext uri="{FF2B5EF4-FFF2-40B4-BE49-F238E27FC236}">
                  <a16:creationId xmlns:a16="http://schemas.microsoft.com/office/drawing/2014/main" id="{8D02A58F-CC75-4311-9B29-40374282B5C0}"/>
                </a:ext>
              </a:extLst>
            </p:cNvPr>
            <p:cNvSpPr>
              <a:spLocks/>
            </p:cNvSpPr>
            <p:nvPr/>
          </p:nvSpPr>
          <p:spPr bwMode="gray">
            <a:xfrm>
              <a:off x="6881160" y="1257689"/>
              <a:ext cx="580119" cy="395288"/>
            </a:xfrm>
            <a:custGeom>
              <a:avLst/>
              <a:gdLst>
                <a:gd name="T0" fmla="*/ 329 w 377"/>
                <a:gd name="T1" fmla="*/ 225 h 249"/>
                <a:gd name="T2" fmla="*/ 329 w 377"/>
                <a:gd name="T3" fmla="*/ 225 h 249"/>
                <a:gd name="T4" fmla="*/ 321 w 377"/>
                <a:gd name="T5" fmla="*/ 233 h 249"/>
                <a:gd name="T6" fmla="*/ 313 w 377"/>
                <a:gd name="T7" fmla="*/ 240 h 249"/>
                <a:gd name="T8" fmla="*/ 290 w 377"/>
                <a:gd name="T9" fmla="*/ 248 h 249"/>
                <a:gd name="T10" fmla="*/ 266 w 377"/>
                <a:gd name="T11" fmla="*/ 217 h 249"/>
                <a:gd name="T12" fmla="*/ 259 w 377"/>
                <a:gd name="T13" fmla="*/ 194 h 249"/>
                <a:gd name="T14" fmla="*/ 212 w 377"/>
                <a:gd name="T15" fmla="*/ 163 h 249"/>
                <a:gd name="T16" fmla="*/ 188 w 377"/>
                <a:gd name="T17" fmla="*/ 171 h 249"/>
                <a:gd name="T18" fmla="*/ 157 w 377"/>
                <a:gd name="T19" fmla="*/ 209 h 249"/>
                <a:gd name="T20" fmla="*/ 125 w 377"/>
                <a:gd name="T21" fmla="*/ 225 h 249"/>
                <a:gd name="T22" fmla="*/ 102 w 377"/>
                <a:gd name="T23" fmla="*/ 217 h 249"/>
                <a:gd name="T24" fmla="*/ 102 w 377"/>
                <a:gd name="T25" fmla="*/ 202 h 249"/>
                <a:gd name="T26" fmla="*/ 86 w 377"/>
                <a:gd name="T27" fmla="*/ 178 h 249"/>
                <a:gd name="T28" fmla="*/ 71 w 377"/>
                <a:gd name="T29" fmla="*/ 178 h 249"/>
                <a:gd name="T30" fmla="*/ 71 w 377"/>
                <a:gd name="T31" fmla="*/ 194 h 249"/>
                <a:gd name="T32" fmla="*/ 55 w 377"/>
                <a:gd name="T33" fmla="*/ 217 h 249"/>
                <a:gd name="T34" fmla="*/ 39 w 377"/>
                <a:gd name="T35" fmla="*/ 209 h 249"/>
                <a:gd name="T36" fmla="*/ 24 w 377"/>
                <a:gd name="T37" fmla="*/ 186 h 249"/>
                <a:gd name="T38" fmla="*/ 8 w 377"/>
                <a:gd name="T39" fmla="*/ 163 h 249"/>
                <a:gd name="T40" fmla="*/ 0 w 377"/>
                <a:gd name="T41" fmla="*/ 140 h 249"/>
                <a:gd name="T42" fmla="*/ 16 w 377"/>
                <a:gd name="T43" fmla="*/ 124 h 249"/>
                <a:gd name="T44" fmla="*/ 8 w 377"/>
                <a:gd name="T45" fmla="*/ 109 h 249"/>
                <a:gd name="T46" fmla="*/ 24 w 377"/>
                <a:gd name="T47" fmla="*/ 101 h 249"/>
                <a:gd name="T48" fmla="*/ 24 w 377"/>
                <a:gd name="T49" fmla="*/ 85 h 249"/>
                <a:gd name="T50" fmla="*/ 16 w 377"/>
                <a:gd name="T51" fmla="*/ 78 h 249"/>
                <a:gd name="T52" fmla="*/ 16 w 377"/>
                <a:gd name="T53" fmla="*/ 54 h 249"/>
                <a:gd name="T54" fmla="*/ 0 w 377"/>
                <a:gd name="T55" fmla="*/ 47 h 249"/>
                <a:gd name="T56" fmla="*/ 8 w 377"/>
                <a:gd name="T57" fmla="*/ 31 h 249"/>
                <a:gd name="T58" fmla="*/ 24 w 377"/>
                <a:gd name="T59" fmla="*/ 23 h 249"/>
                <a:gd name="T60" fmla="*/ 16 w 377"/>
                <a:gd name="T61" fmla="*/ 0 h 249"/>
                <a:gd name="T62" fmla="*/ 63 w 377"/>
                <a:gd name="T63" fmla="*/ 8 h 249"/>
                <a:gd name="T64" fmla="*/ 71 w 377"/>
                <a:gd name="T65" fmla="*/ 8 h 249"/>
                <a:gd name="T66" fmla="*/ 86 w 377"/>
                <a:gd name="T67" fmla="*/ 31 h 249"/>
                <a:gd name="T68" fmla="*/ 102 w 377"/>
                <a:gd name="T69" fmla="*/ 31 h 249"/>
                <a:gd name="T70" fmla="*/ 102 w 377"/>
                <a:gd name="T71" fmla="*/ 16 h 249"/>
                <a:gd name="T72" fmla="*/ 118 w 377"/>
                <a:gd name="T73" fmla="*/ 8 h 249"/>
                <a:gd name="T74" fmla="*/ 125 w 377"/>
                <a:gd name="T75" fmla="*/ 31 h 249"/>
                <a:gd name="T76" fmla="*/ 118 w 377"/>
                <a:gd name="T77" fmla="*/ 47 h 249"/>
                <a:gd name="T78" fmla="*/ 133 w 377"/>
                <a:gd name="T79" fmla="*/ 47 h 249"/>
                <a:gd name="T80" fmla="*/ 141 w 377"/>
                <a:gd name="T81" fmla="*/ 54 h 249"/>
                <a:gd name="T82" fmla="*/ 165 w 377"/>
                <a:gd name="T83" fmla="*/ 47 h 249"/>
                <a:gd name="T84" fmla="*/ 188 w 377"/>
                <a:gd name="T85" fmla="*/ 54 h 249"/>
                <a:gd name="T86" fmla="*/ 212 w 377"/>
                <a:gd name="T87" fmla="*/ 62 h 249"/>
                <a:gd name="T88" fmla="*/ 235 w 377"/>
                <a:gd name="T89" fmla="*/ 70 h 249"/>
                <a:gd name="T90" fmla="*/ 266 w 377"/>
                <a:gd name="T91" fmla="*/ 70 h 249"/>
                <a:gd name="T92" fmla="*/ 274 w 377"/>
                <a:gd name="T93" fmla="*/ 85 h 249"/>
                <a:gd name="T94" fmla="*/ 290 w 377"/>
                <a:gd name="T95" fmla="*/ 93 h 249"/>
                <a:gd name="T96" fmla="*/ 329 w 377"/>
                <a:gd name="T97" fmla="*/ 124 h 249"/>
                <a:gd name="T98" fmla="*/ 353 w 377"/>
                <a:gd name="T99" fmla="*/ 140 h 249"/>
                <a:gd name="T100" fmla="*/ 376 w 377"/>
                <a:gd name="T101" fmla="*/ 163 h 249"/>
                <a:gd name="T102" fmla="*/ 360 w 377"/>
                <a:gd name="T103" fmla="*/ 178 h 249"/>
                <a:gd name="T104" fmla="*/ 313 w 377"/>
                <a:gd name="T105" fmla="*/ 171 h 249"/>
                <a:gd name="T106" fmla="*/ 298 w 377"/>
                <a:gd name="T107" fmla="*/ 186 h 249"/>
                <a:gd name="T108" fmla="*/ 313 w 377"/>
                <a:gd name="T109" fmla="*/ 194 h 249"/>
                <a:gd name="T110" fmla="*/ 329 w 377"/>
                <a:gd name="T111" fmla="*/ 209 h 249"/>
                <a:gd name="T112" fmla="*/ 329 w 377"/>
                <a:gd name="T113" fmla="*/ 225 h 24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77"/>
                <a:gd name="T172" fmla="*/ 0 h 249"/>
                <a:gd name="T173" fmla="*/ 377 w 377"/>
                <a:gd name="T174" fmla="*/ 249 h 24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77" h="249">
                  <a:moveTo>
                    <a:pt x="329" y="225"/>
                  </a:moveTo>
                  <a:lnTo>
                    <a:pt x="329" y="225"/>
                  </a:lnTo>
                  <a:lnTo>
                    <a:pt x="321" y="233"/>
                  </a:lnTo>
                  <a:lnTo>
                    <a:pt x="313" y="240"/>
                  </a:lnTo>
                  <a:lnTo>
                    <a:pt x="290" y="248"/>
                  </a:lnTo>
                  <a:lnTo>
                    <a:pt x="266" y="217"/>
                  </a:lnTo>
                  <a:lnTo>
                    <a:pt x="259" y="194"/>
                  </a:lnTo>
                  <a:lnTo>
                    <a:pt x="212" y="163"/>
                  </a:lnTo>
                  <a:lnTo>
                    <a:pt x="188" y="171"/>
                  </a:lnTo>
                  <a:lnTo>
                    <a:pt x="157" y="209"/>
                  </a:lnTo>
                  <a:lnTo>
                    <a:pt x="125" y="225"/>
                  </a:lnTo>
                  <a:lnTo>
                    <a:pt x="102" y="217"/>
                  </a:lnTo>
                  <a:lnTo>
                    <a:pt x="102" y="202"/>
                  </a:lnTo>
                  <a:lnTo>
                    <a:pt x="86" y="178"/>
                  </a:lnTo>
                  <a:lnTo>
                    <a:pt x="71" y="178"/>
                  </a:lnTo>
                  <a:lnTo>
                    <a:pt x="71" y="194"/>
                  </a:lnTo>
                  <a:lnTo>
                    <a:pt x="55" y="217"/>
                  </a:lnTo>
                  <a:lnTo>
                    <a:pt x="39" y="209"/>
                  </a:lnTo>
                  <a:lnTo>
                    <a:pt x="24" y="186"/>
                  </a:lnTo>
                  <a:lnTo>
                    <a:pt x="8" y="163"/>
                  </a:lnTo>
                  <a:lnTo>
                    <a:pt x="0" y="140"/>
                  </a:lnTo>
                  <a:lnTo>
                    <a:pt x="16" y="124"/>
                  </a:lnTo>
                  <a:lnTo>
                    <a:pt x="8" y="109"/>
                  </a:lnTo>
                  <a:lnTo>
                    <a:pt x="24" y="101"/>
                  </a:lnTo>
                  <a:lnTo>
                    <a:pt x="24" y="85"/>
                  </a:lnTo>
                  <a:lnTo>
                    <a:pt x="16" y="78"/>
                  </a:lnTo>
                  <a:lnTo>
                    <a:pt x="16" y="54"/>
                  </a:lnTo>
                  <a:lnTo>
                    <a:pt x="0" y="47"/>
                  </a:lnTo>
                  <a:lnTo>
                    <a:pt x="8" y="31"/>
                  </a:lnTo>
                  <a:lnTo>
                    <a:pt x="24" y="23"/>
                  </a:lnTo>
                  <a:lnTo>
                    <a:pt x="16" y="0"/>
                  </a:lnTo>
                  <a:lnTo>
                    <a:pt x="63" y="8"/>
                  </a:lnTo>
                  <a:lnTo>
                    <a:pt x="71" y="8"/>
                  </a:lnTo>
                  <a:lnTo>
                    <a:pt x="86" y="31"/>
                  </a:lnTo>
                  <a:lnTo>
                    <a:pt x="102" y="31"/>
                  </a:lnTo>
                  <a:lnTo>
                    <a:pt x="102" y="16"/>
                  </a:lnTo>
                  <a:lnTo>
                    <a:pt x="118" y="8"/>
                  </a:lnTo>
                  <a:lnTo>
                    <a:pt x="125" y="31"/>
                  </a:lnTo>
                  <a:lnTo>
                    <a:pt x="118" y="47"/>
                  </a:lnTo>
                  <a:lnTo>
                    <a:pt x="133" y="47"/>
                  </a:lnTo>
                  <a:lnTo>
                    <a:pt x="141" y="54"/>
                  </a:lnTo>
                  <a:lnTo>
                    <a:pt x="165" y="47"/>
                  </a:lnTo>
                  <a:lnTo>
                    <a:pt x="188" y="54"/>
                  </a:lnTo>
                  <a:lnTo>
                    <a:pt x="212" y="62"/>
                  </a:lnTo>
                  <a:lnTo>
                    <a:pt x="235" y="70"/>
                  </a:lnTo>
                  <a:lnTo>
                    <a:pt x="266" y="70"/>
                  </a:lnTo>
                  <a:lnTo>
                    <a:pt x="274" y="85"/>
                  </a:lnTo>
                  <a:lnTo>
                    <a:pt x="290" y="93"/>
                  </a:lnTo>
                  <a:lnTo>
                    <a:pt x="329" y="124"/>
                  </a:lnTo>
                  <a:lnTo>
                    <a:pt x="353" y="140"/>
                  </a:lnTo>
                  <a:lnTo>
                    <a:pt x="376" y="163"/>
                  </a:lnTo>
                  <a:lnTo>
                    <a:pt x="360" y="178"/>
                  </a:lnTo>
                  <a:lnTo>
                    <a:pt x="313" y="171"/>
                  </a:lnTo>
                  <a:lnTo>
                    <a:pt x="298" y="186"/>
                  </a:lnTo>
                  <a:lnTo>
                    <a:pt x="313" y="194"/>
                  </a:lnTo>
                  <a:lnTo>
                    <a:pt x="329" y="209"/>
                  </a:lnTo>
                  <a:lnTo>
                    <a:pt x="329" y="225"/>
                  </a:lnTo>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0" name="Freeform 86">
              <a:extLst>
                <a:ext uri="{FF2B5EF4-FFF2-40B4-BE49-F238E27FC236}">
                  <a16:creationId xmlns:a16="http://schemas.microsoft.com/office/drawing/2014/main" id="{EC835CF1-CC1C-4AE1-B4B6-E9248636FA21}"/>
                </a:ext>
              </a:extLst>
            </p:cNvPr>
            <p:cNvSpPr>
              <a:spLocks/>
            </p:cNvSpPr>
            <p:nvPr/>
          </p:nvSpPr>
          <p:spPr bwMode="gray">
            <a:xfrm>
              <a:off x="5290066" y="879864"/>
              <a:ext cx="2131205" cy="1754188"/>
            </a:xfrm>
            <a:custGeom>
              <a:avLst/>
              <a:gdLst>
                <a:gd name="T0" fmla="*/ 764 w 1385"/>
                <a:gd name="T1" fmla="*/ 135 h 1105"/>
                <a:gd name="T2" fmla="*/ 716 w 1385"/>
                <a:gd name="T3" fmla="*/ 87 h 1105"/>
                <a:gd name="T4" fmla="*/ 573 w 1385"/>
                <a:gd name="T5" fmla="*/ 48 h 1105"/>
                <a:gd name="T6" fmla="*/ 509 w 1385"/>
                <a:gd name="T7" fmla="*/ 56 h 1105"/>
                <a:gd name="T8" fmla="*/ 406 w 1385"/>
                <a:gd name="T9" fmla="*/ 79 h 1105"/>
                <a:gd name="T10" fmla="*/ 286 w 1385"/>
                <a:gd name="T11" fmla="*/ 87 h 1105"/>
                <a:gd name="T12" fmla="*/ 183 w 1385"/>
                <a:gd name="T13" fmla="*/ 79 h 1105"/>
                <a:gd name="T14" fmla="*/ 64 w 1385"/>
                <a:gd name="T15" fmla="*/ 135 h 1105"/>
                <a:gd name="T16" fmla="*/ 24 w 1385"/>
                <a:gd name="T17" fmla="*/ 183 h 1105"/>
                <a:gd name="T18" fmla="*/ 24 w 1385"/>
                <a:gd name="T19" fmla="*/ 262 h 1105"/>
                <a:gd name="T20" fmla="*/ 80 w 1385"/>
                <a:gd name="T21" fmla="*/ 349 h 1105"/>
                <a:gd name="T22" fmla="*/ 16 w 1385"/>
                <a:gd name="T23" fmla="*/ 421 h 1105"/>
                <a:gd name="T24" fmla="*/ 40 w 1385"/>
                <a:gd name="T25" fmla="*/ 453 h 1105"/>
                <a:gd name="T26" fmla="*/ 119 w 1385"/>
                <a:gd name="T27" fmla="*/ 453 h 1105"/>
                <a:gd name="T28" fmla="*/ 127 w 1385"/>
                <a:gd name="T29" fmla="*/ 556 h 1105"/>
                <a:gd name="T30" fmla="*/ 199 w 1385"/>
                <a:gd name="T31" fmla="*/ 612 h 1105"/>
                <a:gd name="T32" fmla="*/ 167 w 1385"/>
                <a:gd name="T33" fmla="*/ 659 h 1105"/>
                <a:gd name="T34" fmla="*/ 135 w 1385"/>
                <a:gd name="T35" fmla="*/ 675 h 1105"/>
                <a:gd name="T36" fmla="*/ 56 w 1385"/>
                <a:gd name="T37" fmla="*/ 762 h 1105"/>
                <a:gd name="T38" fmla="*/ 32 w 1385"/>
                <a:gd name="T39" fmla="*/ 802 h 1105"/>
                <a:gd name="T40" fmla="*/ 32 w 1385"/>
                <a:gd name="T41" fmla="*/ 929 h 1105"/>
                <a:gd name="T42" fmla="*/ 32 w 1385"/>
                <a:gd name="T43" fmla="*/ 1025 h 1105"/>
                <a:gd name="T44" fmla="*/ 72 w 1385"/>
                <a:gd name="T45" fmla="*/ 1048 h 1105"/>
                <a:gd name="T46" fmla="*/ 215 w 1385"/>
                <a:gd name="T47" fmla="*/ 993 h 1105"/>
                <a:gd name="T48" fmla="*/ 350 w 1385"/>
                <a:gd name="T49" fmla="*/ 1048 h 1105"/>
                <a:gd name="T50" fmla="*/ 414 w 1385"/>
                <a:gd name="T51" fmla="*/ 1096 h 1105"/>
                <a:gd name="T52" fmla="*/ 533 w 1385"/>
                <a:gd name="T53" fmla="*/ 1104 h 1105"/>
                <a:gd name="T54" fmla="*/ 612 w 1385"/>
                <a:gd name="T55" fmla="*/ 1072 h 1105"/>
                <a:gd name="T56" fmla="*/ 652 w 1385"/>
                <a:gd name="T57" fmla="*/ 1056 h 1105"/>
                <a:gd name="T58" fmla="*/ 740 w 1385"/>
                <a:gd name="T59" fmla="*/ 921 h 1105"/>
                <a:gd name="T60" fmla="*/ 851 w 1385"/>
                <a:gd name="T61" fmla="*/ 818 h 1105"/>
                <a:gd name="T62" fmla="*/ 883 w 1385"/>
                <a:gd name="T63" fmla="*/ 762 h 1105"/>
                <a:gd name="T64" fmla="*/ 994 w 1385"/>
                <a:gd name="T65" fmla="*/ 715 h 1105"/>
                <a:gd name="T66" fmla="*/ 1114 w 1385"/>
                <a:gd name="T67" fmla="*/ 731 h 1105"/>
                <a:gd name="T68" fmla="*/ 1185 w 1385"/>
                <a:gd name="T69" fmla="*/ 755 h 1105"/>
                <a:gd name="T70" fmla="*/ 1312 w 1385"/>
                <a:gd name="T71" fmla="*/ 770 h 1105"/>
                <a:gd name="T72" fmla="*/ 1289 w 1385"/>
                <a:gd name="T73" fmla="*/ 715 h 1105"/>
                <a:gd name="T74" fmla="*/ 1328 w 1385"/>
                <a:gd name="T75" fmla="*/ 667 h 1105"/>
                <a:gd name="T76" fmla="*/ 1360 w 1385"/>
                <a:gd name="T77" fmla="*/ 596 h 1105"/>
                <a:gd name="T78" fmla="*/ 1384 w 1385"/>
                <a:gd name="T79" fmla="*/ 500 h 1105"/>
                <a:gd name="T80" fmla="*/ 1304 w 1385"/>
                <a:gd name="T81" fmla="*/ 453 h 1105"/>
                <a:gd name="T82" fmla="*/ 1193 w 1385"/>
                <a:gd name="T83" fmla="*/ 445 h 1105"/>
                <a:gd name="T84" fmla="*/ 1122 w 1385"/>
                <a:gd name="T85" fmla="*/ 413 h 1105"/>
                <a:gd name="T86" fmla="*/ 1074 w 1385"/>
                <a:gd name="T87" fmla="*/ 445 h 1105"/>
                <a:gd name="T88" fmla="*/ 1050 w 1385"/>
                <a:gd name="T89" fmla="*/ 357 h 1105"/>
                <a:gd name="T90" fmla="*/ 1050 w 1385"/>
                <a:gd name="T91" fmla="*/ 310 h 1105"/>
                <a:gd name="T92" fmla="*/ 1058 w 1385"/>
                <a:gd name="T93" fmla="*/ 254 h 1105"/>
                <a:gd name="T94" fmla="*/ 1098 w 1385"/>
                <a:gd name="T95" fmla="*/ 207 h 1105"/>
                <a:gd name="T96" fmla="*/ 1042 w 1385"/>
                <a:gd name="T97" fmla="*/ 159 h 1105"/>
                <a:gd name="T98" fmla="*/ 1010 w 1385"/>
                <a:gd name="T99" fmla="*/ 127 h 1105"/>
                <a:gd name="T100" fmla="*/ 1082 w 1385"/>
                <a:gd name="T101" fmla="*/ 151 h 1105"/>
                <a:gd name="T102" fmla="*/ 1058 w 1385"/>
                <a:gd name="T103" fmla="*/ 103 h 1105"/>
                <a:gd name="T104" fmla="*/ 1002 w 1385"/>
                <a:gd name="T105" fmla="*/ 24 h 1105"/>
                <a:gd name="T106" fmla="*/ 907 w 1385"/>
                <a:gd name="T107" fmla="*/ 40 h 1105"/>
                <a:gd name="T108" fmla="*/ 843 w 1385"/>
                <a:gd name="T109" fmla="*/ 95 h 1105"/>
                <a:gd name="T110" fmla="*/ 835 w 1385"/>
                <a:gd name="T111" fmla="*/ 127 h 1105"/>
                <a:gd name="T112" fmla="*/ 795 w 1385"/>
                <a:gd name="T113" fmla="*/ 159 h 1105"/>
                <a:gd name="T114" fmla="*/ 764 w 1385"/>
                <a:gd name="T115" fmla="*/ 159 h 110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85"/>
                <a:gd name="T175" fmla="*/ 0 h 1105"/>
                <a:gd name="T176" fmla="*/ 1385 w 1385"/>
                <a:gd name="T177" fmla="*/ 1105 h 110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85" h="1105">
                  <a:moveTo>
                    <a:pt x="764" y="159"/>
                  </a:moveTo>
                  <a:lnTo>
                    <a:pt x="764" y="159"/>
                  </a:lnTo>
                  <a:lnTo>
                    <a:pt x="772" y="143"/>
                  </a:lnTo>
                  <a:lnTo>
                    <a:pt x="764" y="135"/>
                  </a:lnTo>
                  <a:lnTo>
                    <a:pt x="748" y="143"/>
                  </a:lnTo>
                  <a:lnTo>
                    <a:pt x="748" y="119"/>
                  </a:lnTo>
                  <a:lnTo>
                    <a:pt x="732" y="95"/>
                  </a:lnTo>
                  <a:lnTo>
                    <a:pt x="716" y="87"/>
                  </a:lnTo>
                  <a:lnTo>
                    <a:pt x="700" y="71"/>
                  </a:lnTo>
                  <a:lnTo>
                    <a:pt x="636" y="71"/>
                  </a:lnTo>
                  <a:lnTo>
                    <a:pt x="605" y="71"/>
                  </a:lnTo>
                  <a:lnTo>
                    <a:pt x="573" y="48"/>
                  </a:lnTo>
                  <a:lnTo>
                    <a:pt x="581" y="16"/>
                  </a:lnTo>
                  <a:lnTo>
                    <a:pt x="565" y="0"/>
                  </a:lnTo>
                  <a:lnTo>
                    <a:pt x="541" y="24"/>
                  </a:lnTo>
                  <a:lnTo>
                    <a:pt x="509" y="56"/>
                  </a:lnTo>
                  <a:lnTo>
                    <a:pt x="485" y="48"/>
                  </a:lnTo>
                  <a:lnTo>
                    <a:pt x="477" y="64"/>
                  </a:lnTo>
                  <a:lnTo>
                    <a:pt x="445" y="64"/>
                  </a:lnTo>
                  <a:lnTo>
                    <a:pt x="406" y="79"/>
                  </a:lnTo>
                  <a:lnTo>
                    <a:pt x="366" y="79"/>
                  </a:lnTo>
                  <a:lnTo>
                    <a:pt x="334" y="103"/>
                  </a:lnTo>
                  <a:lnTo>
                    <a:pt x="310" y="87"/>
                  </a:lnTo>
                  <a:lnTo>
                    <a:pt x="286" y="87"/>
                  </a:lnTo>
                  <a:lnTo>
                    <a:pt x="262" y="71"/>
                  </a:lnTo>
                  <a:lnTo>
                    <a:pt x="231" y="87"/>
                  </a:lnTo>
                  <a:lnTo>
                    <a:pt x="207" y="71"/>
                  </a:lnTo>
                  <a:lnTo>
                    <a:pt x="183" y="79"/>
                  </a:lnTo>
                  <a:lnTo>
                    <a:pt x="159" y="103"/>
                  </a:lnTo>
                  <a:lnTo>
                    <a:pt x="143" y="119"/>
                  </a:lnTo>
                  <a:lnTo>
                    <a:pt x="72" y="119"/>
                  </a:lnTo>
                  <a:lnTo>
                    <a:pt x="64" y="135"/>
                  </a:lnTo>
                  <a:lnTo>
                    <a:pt x="56" y="143"/>
                  </a:lnTo>
                  <a:lnTo>
                    <a:pt x="56" y="159"/>
                  </a:lnTo>
                  <a:lnTo>
                    <a:pt x="32" y="183"/>
                  </a:lnTo>
                  <a:lnTo>
                    <a:pt x="24" y="183"/>
                  </a:lnTo>
                  <a:lnTo>
                    <a:pt x="8" y="191"/>
                  </a:lnTo>
                  <a:lnTo>
                    <a:pt x="16" y="214"/>
                  </a:lnTo>
                  <a:lnTo>
                    <a:pt x="0" y="246"/>
                  </a:lnTo>
                  <a:lnTo>
                    <a:pt x="24" y="262"/>
                  </a:lnTo>
                  <a:lnTo>
                    <a:pt x="64" y="262"/>
                  </a:lnTo>
                  <a:lnTo>
                    <a:pt x="64" y="294"/>
                  </a:lnTo>
                  <a:lnTo>
                    <a:pt x="64" y="318"/>
                  </a:lnTo>
                  <a:lnTo>
                    <a:pt x="80" y="349"/>
                  </a:lnTo>
                  <a:lnTo>
                    <a:pt x="40" y="357"/>
                  </a:lnTo>
                  <a:lnTo>
                    <a:pt x="24" y="381"/>
                  </a:lnTo>
                  <a:lnTo>
                    <a:pt x="8" y="397"/>
                  </a:lnTo>
                  <a:lnTo>
                    <a:pt x="16" y="421"/>
                  </a:lnTo>
                  <a:lnTo>
                    <a:pt x="8" y="437"/>
                  </a:lnTo>
                  <a:lnTo>
                    <a:pt x="8" y="445"/>
                  </a:lnTo>
                  <a:lnTo>
                    <a:pt x="24" y="445"/>
                  </a:lnTo>
                  <a:lnTo>
                    <a:pt x="40" y="453"/>
                  </a:lnTo>
                  <a:lnTo>
                    <a:pt x="56" y="445"/>
                  </a:lnTo>
                  <a:lnTo>
                    <a:pt x="95" y="453"/>
                  </a:lnTo>
                  <a:lnTo>
                    <a:pt x="103" y="445"/>
                  </a:lnTo>
                  <a:lnTo>
                    <a:pt x="119" y="453"/>
                  </a:lnTo>
                  <a:lnTo>
                    <a:pt x="111" y="477"/>
                  </a:lnTo>
                  <a:lnTo>
                    <a:pt x="135" y="500"/>
                  </a:lnTo>
                  <a:lnTo>
                    <a:pt x="119" y="540"/>
                  </a:lnTo>
                  <a:lnTo>
                    <a:pt x="127" y="556"/>
                  </a:lnTo>
                  <a:lnTo>
                    <a:pt x="159" y="556"/>
                  </a:lnTo>
                  <a:lnTo>
                    <a:pt x="199" y="556"/>
                  </a:lnTo>
                  <a:lnTo>
                    <a:pt x="215" y="580"/>
                  </a:lnTo>
                  <a:lnTo>
                    <a:pt x="199" y="612"/>
                  </a:lnTo>
                  <a:lnTo>
                    <a:pt x="183" y="620"/>
                  </a:lnTo>
                  <a:lnTo>
                    <a:pt x="183" y="635"/>
                  </a:lnTo>
                  <a:lnTo>
                    <a:pt x="159" y="643"/>
                  </a:lnTo>
                  <a:lnTo>
                    <a:pt x="167" y="659"/>
                  </a:lnTo>
                  <a:lnTo>
                    <a:pt x="151" y="651"/>
                  </a:lnTo>
                  <a:lnTo>
                    <a:pt x="143" y="667"/>
                  </a:lnTo>
                  <a:lnTo>
                    <a:pt x="135" y="667"/>
                  </a:lnTo>
                  <a:lnTo>
                    <a:pt x="135" y="675"/>
                  </a:lnTo>
                  <a:lnTo>
                    <a:pt x="95" y="699"/>
                  </a:lnTo>
                  <a:lnTo>
                    <a:pt x="80" y="715"/>
                  </a:lnTo>
                  <a:lnTo>
                    <a:pt x="56" y="739"/>
                  </a:lnTo>
                  <a:lnTo>
                    <a:pt x="56" y="762"/>
                  </a:lnTo>
                  <a:lnTo>
                    <a:pt x="40" y="770"/>
                  </a:lnTo>
                  <a:lnTo>
                    <a:pt x="16" y="770"/>
                  </a:lnTo>
                  <a:lnTo>
                    <a:pt x="16" y="794"/>
                  </a:lnTo>
                  <a:lnTo>
                    <a:pt x="32" y="802"/>
                  </a:lnTo>
                  <a:lnTo>
                    <a:pt x="40" y="826"/>
                  </a:lnTo>
                  <a:lnTo>
                    <a:pt x="32" y="866"/>
                  </a:lnTo>
                  <a:lnTo>
                    <a:pt x="40" y="913"/>
                  </a:lnTo>
                  <a:lnTo>
                    <a:pt x="32" y="929"/>
                  </a:lnTo>
                  <a:lnTo>
                    <a:pt x="32" y="953"/>
                  </a:lnTo>
                  <a:lnTo>
                    <a:pt x="24" y="993"/>
                  </a:lnTo>
                  <a:lnTo>
                    <a:pt x="32" y="1001"/>
                  </a:lnTo>
                  <a:lnTo>
                    <a:pt x="32" y="1025"/>
                  </a:lnTo>
                  <a:lnTo>
                    <a:pt x="16" y="1033"/>
                  </a:lnTo>
                  <a:lnTo>
                    <a:pt x="8" y="1040"/>
                  </a:lnTo>
                  <a:lnTo>
                    <a:pt x="32" y="1056"/>
                  </a:lnTo>
                  <a:lnTo>
                    <a:pt x="72" y="1048"/>
                  </a:lnTo>
                  <a:lnTo>
                    <a:pt x="103" y="1017"/>
                  </a:lnTo>
                  <a:lnTo>
                    <a:pt x="127" y="1009"/>
                  </a:lnTo>
                  <a:lnTo>
                    <a:pt x="183" y="977"/>
                  </a:lnTo>
                  <a:lnTo>
                    <a:pt x="215" y="993"/>
                  </a:lnTo>
                  <a:lnTo>
                    <a:pt x="255" y="1025"/>
                  </a:lnTo>
                  <a:lnTo>
                    <a:pt x="310" y="1033"/>
                  </a:lnTo>
                  <a:lnTo>
                    <a:pt x="326" y="1040"/>
                  </a:lnTo>
                  <a:lnTo>
                    <a:pt x="350" y="1048"/>
                  </a:lnTo>
                  <a:lnTo>
                    <a:pt x="374" y="1048"/>
                  </a:lnTo>
                  <a:lnTo>
                    <a:pt x="422" y="1048"/>
                  </a:lnTo>
                  <a:lnTo>
                    <a:pt x="414" y="1072"/>
                  </a:lnTo>
                  <a:lnTo>
                    <a:pt x="414" y="1096"/>
                  </a:lnTo>
                  <a:lnTo>
                    <a:pt x="461" y="1096"/>
                  </a:lnTo>
                  <a:lnTo>
                    <a:pt x="501" y="1088"/>
                  </a:lnTo>
                  <a:lnTo>
                    <a:pt x="517" y="1096"/>
                  </a:lnTo>
                  <a:lnTo>
                    <a:pt x="533" y="1104"/>
                  </a:lnTo>
                  <a:lnTo>
                    <a:pt x="549" y="1080"/>
                  </a:lnTo>
                  <a:lnTo>
                    <a:pt x="565" y="1080"/>
                  </a:lnTo>
                  <a:lnTo>
                    <a:pt x="589" y="1056"/>
                  </a:lnTo>
                  <a:lnTo>
                    <a:pt x="612" y="1072"/>
                  </a:lnTo>
                  <a:lnTo>
                    <a:pt x="620" y="1088"/>
                  </a:lnTo>
                  <a:lnTo>
                    <a:pt x="644" y="1080"/>
                  </a:lnTo>
                  <a:lnTo>
                    <a:pt x="660" y="1088"/>
                  </a:lnTo>
                  <a:lnTo>
                    <a:pt x="652" y="1056"/>
                  </a:lnTo>
                  <a:lnTo>
                    <a:pt x="700" y="1001"/>
                  </a:lnTo>
                  <a:lnTo>
                    <a:pt x="716" y="945"/>
                  </a:lnTo>
                  <a:lnTo>
                    <a:pt x="740" y="937"/>
                  </a:lnTo>
                  <a:lnTo>
                    <a:pt x="740" y="921"/>
                  </a:lnTo>
                  <a:lnTo>
                    <a:pt x="764" y="890"/>
                  </a:lnTo>
                  <a:lnTo>
                    <a:pt x="779" y="890"/>
                  </a:lnTo>
                  <a:lnTo>
                    <a:pt x="811" y="866"/>
                  </a:lnTo>
                  <a:lnTo>
                    <a:pt x="851" y="818"/>
                  </a:lnTo>
                  <a:lnTo>
                    <a:pt x="859" y="794"/>
                  </a:lnTo>
                  <a:lnTo>
                    <a:pt x="851" y="786"/>
                  </a:lnTo>
                  <a:lnTo>
                    <a:pt x="875" y="778"/>
                  </a:lnTo>
                  <a:lnTo>
                    <a:pt x="883" y="762"/>
                  </a:lnTo>
                  <a:lnTo>
                    <a:pt x="931" y="747"/>
                  </a:lnTo>
                  <a:lnTo>
                    <a:pt x="954" y="715"/>
                  </a:lnTo>
                  <a:lnTo>
                    <a:pt x="978" y="723"/>
                  </a:lnTo>
                  <a:lnTo>
                    <a:pt x="994" y="715"/>
                  </a:lnTo>
                  <a:lnTo>
                    <a:pt x="1034" y="715"/>
                  </a:lnTo>
                  <a:lnTo>
                    <a:pt x="1058" y="723"/>
                  </a:lnTo>
                  <a:lnTo>
                    <a:pt x="1082" y="715"/>
                  </a:lnTo>
                  <a:lnTo>
                    <a:pt x="1114" y="731"/>
                  </a:lnTo>
                  <a:lnTo>
                    <a:pt x="1145" y="715"/>
                  </a:lnTo>
                  <a:lnTo>
                    <a:pt x="1161" y="731"/>
                  </a:lnTo>
                  <a:lnTo>
                    <a:pt x="1185" y="731"/>
                  </a:lnTo>
                  <a:lnTo>
                    <a:pt x="1185" y="755"/>
                  </a:lnTo>
                  <a:lnTo>
                    <a:pt x="1209" y="770"/>
                  </a:lnTo>
                  <a:lnTo>
                    <a:pt x="1241" y="770"/>
                  </a:lnTo>
                  <a:lnTo>
                    <a:pt x="1289" y="762"/>
                  </a:lnTo>
                  <a:lnTo>
                    <a:pt x="1312" y="770"/>
                  </a:lnTo>
                  <a:lnTo>
                    <a:pt x="1328" y="762"/>
                  </a:lnTo>
                  <a:lnTo>
                    <a:pt x="1320" y="747"/>
                  </a:lnTo>
                  <a:lnTo>
                    <a:pt x="1297" y="739"/>
                  </a:lnTo>
                  <a:lnTo>
                    <a:pt x="1289" y="715"/>
                  </a:lnTo>
                  <a:lnTo>
                    <a:pt x="1281" y="691"/>
                  </a:lnTo>
                  <a:lnTo>
                    <a:pt x="1304" y="651"/>
                  </a:lnTo>
                  <a:lnTo>
                    <a:pt x="1312" y="667"/>
                  </a:lnTo>
                  <a:lnTo>
                    <a:pt x="1328" y="667"/>
                  </a:lnTo>
                  <a:lnTo>
                    <a:pt x="1344" y="635"/>
                  </a:lnTo>
                  <a:lnTo>
                    <a:pt x="1336" y="612"/>
                  </a:lnTo>
                  <a:lnTo>
                    <a:pt x="1352" y="588"/>
                  </a:lnTo>
                  <a:lnTo>
                    <a:pt x="1360" y="596"/>
                  </a:lnTo>
                  <a:lnTo>
                    <a:pt x="1384" y="580"/>
                  </a:lnTo>
                  <a:lnTo>
                    <a:pt x="1384" y="548"/>
                  </a:lnTo>
                  <a:lnTo>
                    <a:pt x="1376" y="524"/>
                  </a:lnTo>
                  <a:lnTo>
                    <a:pt x="1384" y="500"/>
                  </a:lnTo>
                  <a:lnTo>
                    <a:pt x="1360" y="469"/>
                  </a:lnTo>
                  <a:lnTo>
                    <a:pt x="1352" y="477"/>
                  </a:lnTo>
                  <a:lnTo>
                    <a:pt x="1328" y="484"/>
                  </a:lnTo>
                  <a:lnTo>
                    <a:pt x="1304" y="453"/>
                  </a:lnTo>
                  <a:lnTo>
                    <a:pt x="1297" y="429"/>
                  </a:lnTo>
                  <a:lnTo>
                    <a:pt x="1249" y="397"/>
                  </a:lnTo>
                  <a:lnTo>
                    <a:pt x="1225" y="405"/>
                  </a:lnTo>
                  <a:lnTo>
                    <a:pt x="1193" y="445"/>
                  </a:lnTo>
                  <a:lnTo>
                    <a:pt x="1161" y="461"/>
                  </a:lnTo>
                  <a:lnTo>
                    <a:pt x="1137" y="453"/>
                  </a:lnTo>
                  <a:lnTo>
                    <a:pt x="1137" y="437"/>
                  </a:lnTo>
                  <a:lnTo>
                    <a:pt x="1122" y="413"/>
                  </a:lnTo>
                  <a:lnTo>
                    <a:pt x="1106" y="413"/>
                  </a:lnTo>
                  <a:lnTo>
                    <a:pt x="1106" y="429"/>
                  </a:lnTo>
                  <a:lnTo>
                    <a:pt x="1090" y="453"/>
                  </a:lnTo>
                  <a:lnTo>
                    <a:pt x="1074" y="445"/>
                  </a:lnTo>
                  <a:lnTo>
                    <a:pt x="1058" y="421"/>
                  </a:lnTo>
                  <a:lnTo>
                    <a:pt x="1042" y="397"/>
                  </a:lnTo>
                  <a:lnTo>
                    <a:pt x="1034" y="373"/>
                  </a:lnTo>
                  <a:lnTo>
                    <a:pt x="1050" y="357"/>
                  </a:lnTo>
                  <a:lnTo>
                    <a:pt x="1042" y="342"/>
                  </a:lnTo>
                  <a:lnTo>
                    <a:pt x="1058" y="334"/>
                  </a:lnTo>
                  <a:lnTo>
                    <a:pt x="1058" y="318"/>
                  </a:lnTo>
                  <a:lnTo>
                    <a:pt x="1050" y="310"/>
                  </a:lnTo>
                  <a:lnTo>
                    <a:pt x="1050" y="286"/>
                  </a:lnTo>
                  <a:lnTo>
                    <a:pt x="1034" y="278"/>
                  </a:lnTo>
                  <a:lnTo>
                    <a:pt x="1042" y="262"/>
                  </a:lnTo>
                  <a:lnTo>
                    <a:pt x="1058" y="254"/>
                  </a:lnTo>
                  <a:lnTo>
                    <a:pt x="1050" y="230"/>
                  </a:lnTo>
                  <a:lnTo>
                    <a:pt x="1098" y="238"/>
                  </a:lnTo>
                  <a:lnTo>
                    <a:pt x="1106" y="238"/>
                  </a:lnTo>
                  <a:lnTo>
                    <a:pt x="1098" y="207"/>
                  </a:lnTo>
                  <a:lnTo>
                    <a:pt x="1074" y="207"/>
                  </a:lnTo>
                  <a:lnTo>
                    <a:pt x="1058" y="183"/>
                  </a:lnTo>
                  <a:lnTo>
                    <a:pt x="1042" y="175"/>
                  </a:lnTo>
                  <a:lnTo>
                    <a:pt x="1042" y="159"/>
                  </a:lnTo>
                  <a:lnTo>
                    <a:pt x="1042" y="151"/>
                  </a:lnTo>
                  <a:lnTo>
                    <a:pt x="1018" y="167"/>
                  </a:lnTo>
                  <a:lnTo>
                    <a:pt x="1002" y="151"/>
                  </a:lnTo>
                  <a:lnTo>
                    <a:pt x="1010" y="127"/>
                  </a:lnTo>
                  <a:lnTo>
                    <a:pt x="1026" y="127"/>
                  </a:lnTo>
                  <a:lnTo>
                    <a:pt x="1050" y="135"/>
                  </a:lnTo>
                  <a:lnTo>
                    <a:pt x="1066" y="151"/>
                  </a:lnTo>
                  <a:lnTo>
                    <a:pt x="1082" y="151"/>
                  </a:lnTo>
                  <a:lnTo>
                    <a:pt x="1082" y="135"/>
                  </a:lnTo>
                  <a:lnTo>
                    <a:pt x="1066" y="135"/>
                  </a:lnTo>
                  <a:lnTo>
                    <a:pt x="1066" y="111"/>
                  </a:lnTo>
                  <a:lnTo>
                    <a:pt x="1058" y="103"/>
                  </a:lnTo>
                  <a:lnTo>
                    <a:pt x="1034" y="71"/>
                  </a:lnTo>
                  <a:lnTo>
                    <a:pt x="1034" y="48"/>
                  </a:lnTo>
                  <a:lnTo>
                    <a:pt x="1018" y="40"/>
                  </a:lnTo>
                  <a:lnTo>
                    <a:pt x="1002" y="24"/>
                  </a:lnTo>
                  <a:lnTo>
                    <a:pt x="978" y="32"/>
                  </a:lnTo>
                  <a:lnTo>
                    <a:pt x="947" y="32"/>
                  </a:lnTo>
                  <a:lnTo>
                    <a:pt x="931" y="40"/>
                  </a:lnTo>
                  <a:lnTo>
                    <a:pt x="907" y="40"/>
                  </a:lnTo>
                  <a:lnTo>
                    <a:pt x="875" y="48"/>
                  </a:lnTo>
                  <a:lnTo>
                    <a:pt x="835" y="64"/>
                  </a:lnTo>
                  <a:lnTo>
                    <a:pt x="819" y="87"/>
                  </a:lnTo>
                  <a:lnTo>
                    <a:pt x="843" y="95"/>
                  </a:lnTo>
                  <a:lnTo>
                    <a:pt x="843" y="111"/>
                  </a:lnTo>
                  <a:lnTo>
                    <a:pt x="827" y="111"/>
                  </a:lnTo>
                  <a:lnTo>
                    <a:pt x="819" y="119"/>
                  </a:lnTo>
                  <a:lnTo>
                    <a:pt x="835" y="127"/>
                  </a:lnTo>
                  <a:lnTo>
                    <a:pt x="827" y="159"/>
                  </a:lnTo>
                  <a:lnTo>
                    <a:pt x="811" y="167"/>
                  </a:lnTo>
                  <a:lnTo>
                    <a:pt x="795" y="175"/>
                  </a:lnTo>
                  <a:lnTo>
                    <a:pt x="795" y="159"/>
                  </a:lnTo>
                  <a:lnTo>
                    <a:pt x="787" y="159"/>
                  </a:lnTo>
                  <a:lnTo>
                    <a:pt x="787" y="175"/>
                  </a:lnTo>
                  <a:lnTo>
                    <a:pt x="772" y="167"/>
                  </a:lnTo>
                  <a:lnTo>
                    <a:pt x="764" y="159"/>
                  </a:lnTo>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1" name="Freeform 87">
              <a:extLst>
                <a:ext uri="{FF2B5EF4-FFF2-40B4-BE49-F238E27FC236}">
                  <a16:creationId xmlns:a16="http://schemas.microsoft.com/office/drawing/2014/main" id="{AB1ACF82-EE83-498B-805E-7F129E541783}"/>
                </a:ext>
              </a:extLst>
            </p:cNvPr>
            <p:cNvSpPr>
              <a:spLocks/>
            </p:cNvSpPr>
            <p:nvPr/>
          </p:nvSpPr>
          <p:spPr bwMode="gray">
            <a:xfrm>
              <a:off x="7016573" y="1168789"/>
              <a:ext cx="112331" cy="65088"/>
            </a:xfrm>
            <a:custGeom>
              <a:avLst/>
              <a:gdLst>
                <a:gd name="T0" fmla="*/ 0 w 73"/>
                <a:gd name="T1" fmla="*/ 7 h 41"/>
                <a:gd name="T2" fmla="*/ 0 w 73"/>
                <a:gd name="T3" fmla="*/ 7 h 41"/>
                <a:gd name="T4" fmla="*/ 22 w 73"/>
                <a:gd name="T5" fmla="*/ 0 h 41"/>
                <a:gd name="T6" fmla="*/ 58 w 73"/>
                <a:gd name="T7" fmla="*/ 7 h 41"/>
                <a:gd name="T8" fmla="*/ 65 w 73"/>
                <a:gd name="T9" fmla="*/ 13 h 41"/>
                <a:gd name="T10" fmla="*/ 58 w 73"/>
                <a:gd name="T11" fmla="*/ 20 h 41"/>
                <a:gd name="T12" fmla="*/ 72 w 73"/>
                <a:gd name="T13" fmla="*/ 33 h 41"/>
                <a:gd name="T14" fmla="*/ 58 w 73"/>
                <a:gd name="T15" fmla="*/ 40 h 41"/>
                <a:gd name="T16" fmla="*/ 43 w 73"/>
                <a:gd name="T17" fmla="*/ 33 h 41"/>
                <a:gd name="T18" fmla="*/ 22 w 73"/>
                <a:gd name="T19" fmla="*/ 33 h 41"/>
                <a:gd name="T20" fmla="*/ 0 w 73"/>
                <a:gd name="T21" fmla="*/ 20 h 41"/>
                <a:gd name="T22" fmla="*/ 0 w 73"/>
                <a:gd name="T23" fmla="*/ 7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3"/>
                <a:gd name="T37" fmla="*/ 0 h 41"/>
                <a:gd name="T38" fmla="*/ 73 w 73"/>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3" h="41">
                  <a:moveTo>
                    <a:pt x="0" y="7"/>
                  </a:moveTo>
                  <a:lnTo>
                    <a:pt x="0" y="7"/>
                  </a:lnTo>
                  <a:lnTo>
                    <a:pt x="22" y="0"/>
                  </a:lnTo>
                  <a:lnTo>
                    <a:pt x="58" y="7"/>
                  </a:lnTo>
                  <a:lnTo>
                    <a:pt x="65" y="13"/>
                  </a:lnTo>
                  <a:lnTo>
                    <a:pt x="58" y="20"/>
                  </a:lnTo>
                  <a:lnTo>
                    <a:pt x="72" y="33"/>
                  </a:lnTo>
                  <a:lnTo>
                    <a:pt x="58" y="40"/>
                  </a:lnTo>
                  <a:lnTo>
                    <a:pt x="43" y="33"/>
                  </a:lnTo>
                  <a:lnTo>
                    <a:pt x="22" y="33"/>
                  </a:lnTo>
                  <a:lnTo>
                    <a:pt x="0" y="20"/>
                  </a:lnTo>
                  <a:lnTo>
                    <a:pt x="0" y="7"/>
                  </a:lnTo>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grpSp>
      <p:sp>
        <p:nvSpPr>
          <p:cNvPr id="55" name="ee4pFootnotes">
            <a:extLst>
              <a:ext uri="{FF2B5EF4-FFF2-40B4-BE49-F238E27FC236}">
                <a16:creationId xmlns:a16="http://schemas.microsoft.com/office/drawing/2014/main" id="{D35F2FC3-F2A9-4FC7-8C75-B3A2C710D458}"/>
              </a:ext>
            </a:extLst>
          </p:cNvPr>
          <p:cNvSpPr>
            <a:spLocks noChangeArrowheads="1"/>
          </p:cNvSpPr>
          <p:nvPr/>
        </p:nvSpPr>
        <p:spPr bwMode="auto">
          <a:xfrm>
            <a:off x="121726" y="2125937"/>
            <a:ext cx="5043880" cy="1163395"/>
          </a:xfrm>
          <a:prstGeom prst="rect">
            <a:avLst/>
          </a:prstGeom>
          <a:solidFill>
            <a:srgbClr val="1D6F88"/>
          </a:solidFill>
          <a:ln w="22225" algn="ctr">
            <a:noFill/>
            <a:miter lim="800000"/>
            <a:headEnd type="none" w="lg" len="lg"/>
            <a:tailEnd type="none" w="lg" len="lg"/>
          </a:ln>
        </p:spPr>
        <p:txBody>
          <a:bodyPr vert="horz" wrap="square" lIns="108000" tIns="0" rIns="0" bIns="0" anchor="b" anchorCtr="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s-ES" sz="1200" b="1" i="0" u="none" strike="noStrike" kern="1200" cap="none" spc="0" normalizeH="0" baseline="0" noProof="0">
              <a:ln>
                <a:noFill/>
              </a:ln>
              <a:solidFill>
                <a:prstClr val="black"/>
              </a:solidFill>
              <a:effectLst/>
              <a:uLnTx/>
              <a:uFillTx/>
              <a:latin typeface="Calibri" panose="020F0502020204030204"/>
              <a:ea typeface="+mn-ea"/>
              <a:cs typeface="+mn-cs"/>
              <a:sym typeface="+mn-lt"/>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s-ES" sz="1200" b="1" i="0" u="none" strike="noStrike" kern="1200" cap="none" spc="0" normalizeH="0" baseline="0" noProof="0">
                <a:ln>
                  <a:noFill/>
                </a:ln>
                <a:solidFill>
                  <a:prstClr val="black"/>
                </a:solidFill>
                <a:effectLst/>
                <a:uLnTx/>
                <a:uFillTx/>
                <a:latin typeface="Calibri" panose="020F0502020204030204"/>
                <a:ea typeface="+mn-ea"/>
                <a:cs typeface="+mn-cs"/>
                <a:sym typeface="+mn-lt"/>
              </a:rPr>
              <a:t>Zonas cubiertas únicamente por Telefónica Seguros</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sym typeface="+mn-lt"/>
              </a:rPr>
              <a:t>:</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sym typeface="+mn-lt"/>
            </a:endParaRP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sym typeface="+mn-lt"/>
              </a:rPr>
              <a:t> Norte – Oeste: Galicia, Asturias, Cantabria, La Rioja</a:t>
            </a: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sym typeface="+mn-lt"/>
              </a:rPr>
              <a:t>Centro: Madrid y Las dos Castillas</a:t>
            </a: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sym typeface="+mn-lt"/>
              </a:rPr>
              <a:t>Sur – Oeste: Canarias, Extremadura, Andalucía (Huelva, Sevilla y Córdoba)</a:t>
            </a: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endParaRPr kumimoji="0" lang="es-ES" sz="1200" b="0" i="0" u="none" strike="noStrike" kern="1200" cap="none" spc="0" normalizeH="0" baseline="0" noProof="0">
              <a:ln>
                <a:noFill/>
              </a:ln>
              <a:solidFill>
                <a:prstClr val="white"/>
              </a:solidFill>
              <a:effectLst/>
              <a:uLnTx/>
              <a:uFillTx/>
              <a:latin typeface="Calibri" panose="020F0502020204030204"/>
              <a:ea typeface="+mn-ea"/>
              <a:cs typeface="+mn-cs"/>
              <a:sym typeface="+mn-lt"/>
            </a:endParaRPr>
          </a:p>
        </p:txBody>
      </p:sp>
      <p:sp>
        <p:nvSpPr>
          <p:cNvPr id="3" name="Rectángulo 2">
            <a:extLst>
              <a:ext uri="{FF2B5EF4-FFF2-40B4-BE49-F238E27FC236}">
                <a16:creationId xmlns:a16="http://schemas.microsoft.com/office/drawing/2014/main" id="{D14A3C3C-5E28-4D8B-AEA3-976F00D92E0B}"/>
              </a:ext>
            </a:extLst>
          </p:cNvPr>
          <p:cNvSpPr/>
          <p:nvPr/>
        </p:nvSpPr>
        <p:spPr>
          <a:xfrm>
            <a:off x="86335" y="594527"/>
            <a:ext cx="12019330" cy="13696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92D050"/>
                </a:solidFill>
                <a:effectLst/>
                <a:uLnTx/>
                <a:uFillTx/>
                <a:latin typeface="Calibri Light" panose="020F0302020204030204"/>
                <a:ea typeface="+mn-ea"/>
                <a:cs typeface="Arial" panose="020B0604020202020204" pitchFamily="34" charset="0"/>
                <a:sym typeface="Arial" panose="020B0604020202020204" pitchFamily="34" charset="0"/>
              </a:rPr>
              <a:t>Descripción: </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Movistar Seguros protege tu casa con su nuevo Seguro de Hogar, una amplia gama de coberturas y productos asegurados por Telefónica Seguros, para que estés tranquilo ante imprevistos.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300" noProof="0" dirty="0">
              <a:solidFill>
                <a:prstClr val="black"/>
              </a:solidFill>
              <a:latin typeface="Calibri" panose="020F0502020204030204"/>
            </a:endParaRPr>
          </a:p>
          <a:p>
            <a:pPr lvl="0">
              <a:defRPr/>
            </a:pPr>
            <a:r>
              <a:rPr kumimoji="0" lang="es-ES" sz="1300" b="0" i="0" u="none" strike="noStrike" kern="1200" cap="none" spc="0" normalizeH="0" baseline="0" dirty="0">
                <a:ln>
                  <a:noFill/>
                </a:ln>
                <a:solidFill>
                  <a:prstClr val="black"/>
                </a:solidFill>
                <a:effectLst/>
                <a:uLnTx/>
                <a:uFillTx/>
                <a:latin typeface="Calibri" panose="020F0502020204030204"/>
                <a:ea typeface="+mn-ea"/>
                <a:cs typeface="+mn-cs"/>
              </a:rPr>
              <a:t>Modalidades de Seguro de Hogar contratables en la</a:t>
            </a:r>
            <a:r>
              <a:rPr lang="es-ES" sz="1300" dirty="0">
                <a:solidFill>
                  <a:prstClr val="black"/>
                </a:solidFill>
                <a:latin typeface="Calibri" panose="020F0502020204030204"/>
              </a:rPr>
              <a:t>s z</a:t>
            </a:r>
            <a:r>
              <a:rPr kumimoji="0" lang="es-ES" sz="1300" b="0" i="0" u="none" strike="noStrike" kern="1200" cap="none" spc="0" normalizeH="0" baseline="0" dirty="0">
                <a:ln>
                  <a:noFill/>
                </a:ln>
                <a:solidFill>
                  <a:prstClr val="black"/>
                </a:solidFill>
                <a:effectLst/>
                <a:uLnTx/>
                <a:uFillTx/>
                <a:latin typeface="Calibri" panose="020F0502020204030204"/>
                <a:ea typeface="+mn-ea"/>
                <a:cs typeface="+mn-cs"/>
              </a:rPr>
              <a:t>onas cubiertas por Telefónica Segur</a:t>
            </a:r>
            <a:r>
              <a:rPr lang="es-ES" sz="1300" dirty="0">
                <a:solidFill>
                  <a:prstClr val="black"/>
                </a:solidFill>
                <a:latin typeface="Calibri" panose="020F0502020204030204"/>
              </a:rPr>
              <a:t>os. Descripción esquemática del conjunto de coberturas </a:t>
            </a:r>
            <a:r>
              <a:rPr lang="es-ES" sz="1300" dirty="0">
                <a:solidFill>
                  <a:prstClr val="black"/>
                </a:solidFill>
              </a:rPr>
              <a:t>y garantías, en las que también incluye servicios sin coste en todas las modalidades: Servicio Manitas, Defensa Jurídica y Mantenimiento por Uso y Deterioro....</a:t>
            </a:r>
            <a:endPar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300" dirty="0">
              <a:solidFill>
                <a:prstClr val="black"/>
              </a:solidFill>
              <a:latin typeface="Calibri" panose="020F0502020204030204"/>
            </a:endParaRPr>
          </a:p>
        </p:txBody>
      </p:sp>
      <p:cxnSp>
        <p:nvCxnSpPr>
          <p:cNvPr id="49" name="Conector recto de flecha 48">
            <a:extLst>
              <a:ext uri="{FF2B5EF4-FFF2-40B4-BE49-F238E27FC236}">
                <a16:creationId xmlns:a16="http://schemas.microsoft.com/office/drawing/2014/main" id="{E32395BD-8F8B-40FB-B627-C94815AB3844}"/>
              </a:ext>
            </a:extLst>
          </p:cNvPr>
          <p:cNvCxnSpPr>
            <a:cxnSpLocks/>
          </p:cNvCxnSpPr>
          <p:nvPr/>
        </p:nvCxnSpPr>
        <p:spPr>
          <a:xfrm flipH="1">
            <a:off x="6888466" y="4453550"/>
            <a:ext cx="1131584"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6" name="Rectángulo: esquinas redondeadas 65">
            <a:extLst>
              <a:ext uri="{FF2B5EF4-FFF2-40B4-BE49-F238E27FC236}">
                <a16:creationId xmlns:a16="http://schemas.microsoft.com/office/drawing/2014/main" id="{8F0D5CE7-6B01-443B-ABFA-2AD9A920287D}"/>
              </a:ext>
            </a:extLst>
          </p:cNvPr>
          <p:cNvSpPr/>
          <p:nvPr/>
        </p:nvSpPr>
        <p:spPr>
          <a:xfrm>
            <a:off x="2313707" y="149844"/>
            <a:ext cx="5804837" cy="382357"/>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r>
              <a:rPr lang="es-ES" sz="1600" b="1" dirty="0">
                <a:solidFill>
                  <a:schemeClr val="bg1"/>
                </a:solidFill>
              </a:rPr>
              <a:t>DE UN VISTAZO: Zonas y Modalidades aseguradas por</a:t>
            </a:r>
          </a:p>
        </p:txBody>
      </p:sp>
      <p:pic>
        <p:nvPicPr>
          <p:cNvPr id="44" name="Imagen 43">
            <a:extLst>
              <a:ext uri="{FF2B5EF4-FFF2-40B4-BE49-F238E27FC236}">
                <a16:creationId xmlns:a16="http://schemas.microsoft.com/office/drawing/2014/main" id="{DE172CAD-3161-485E-A2FB-AB3ED5D14863}"/>
              </a:ext>
            </a:extLst>
          </p:cNvPr>
          <p:cNvPicPr>
            <a:picLocks noChangeAspect="1"/>
          </p:cNvPicPr>
          <p:nvPr/>
        </p:nvPicPr>
        <p:blipFill>
          <a:blip r:embed="rId3"/>
          <a:stretch>
            <a:fillRect/>
          </a:stretch>
        </p:blipFill>
        <p:spPr>
          <a:xfrm>
            <a:off x="136407" y="18106"/>
            <a:ext cx="1054469" cy="382357"/>
          </a:xfrm>
          <a:prstGeom prst="rect">
            <a:avLst/>
          </a:prstGeom>
        </p:spPr>
      </p:pic>
      <p:sp>
        <p:nvSpPr>
          <p:cNvPr id="45" name="Botón de acción: ir hacia delante o siguiente 44">
            <a:hlinkClick r:id="" action="ppaction://hlinkshowjump?jump=nextslide" highlightClick="1"/>
            <a:extLst>
              <a:ext uri="{FF2B5EF4-FFF2-40B4-BE49-F238E27FC236}">
                <a16:creationId xmlns:a16="http://schemas.microsoft.com/office/drawing/2014/main" id="{4775B874-E8E8-4F98-B1FB-87465DF97373}"/>
              </a:ext>
            </a:extLst>
          </p:cNvPr>
          <p:cNvSpPr/>
          <p:nvPr/>
        </p:nvSpPr>
        <p:spPr>
          <a:xfrm>
            <a:off x="11552749" y="6495811"/>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2" name="Imagen 41" descr="Imagen que contiene Texto&#10;&#10;Descripción generada automáticamente">
            <a:hlinkClick r:id="rId4" action="ppaction://hlinksldjump"/>
            <a:extLst>
              <a:ext uri="{FF2B5EF4-FFF2-40B4-BE49-F238E27FC236}">
                <a16:creationId xmlns:a16="http://schemas.microsoft.com/office/drawing/2014/main" id="{B010A750-C325-49AC-9046-D21D46C8D7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9157" y="118245"/>
            <a:ext cx="1408942" cy="453951"/>
          </a:xfrm>
          <a:prstGeom prst="rect">
            <a:avLst/>
          </a:prstGeom>
          <a:solidFill>
            <a:schemeClr val="bg1"/>
          </a:solidFill>
        </p:spPr>
      </p:pic>
      <p:pic>
        <p:nvPicPr>
          <p:cNvPr id="47" name="Imagen 46" descr="Imagen que contiene Texto&#10;&#10;Descripción generada automáticamente">
            <a:extLst>
              <a:ext uri="{FF2B5EF4-FFF2-40B4-BE49-F238E27FC236}">
                <a16:creationId xmlns:a16="http://schemas.microsoft.com/office/drawing/2014/main" id="{BEF01774-7475-4601-947B-362B246196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0227" y="2194566"/>
            <a:ext cx="1234347" cy="332604"/>
          </a:xfrm>
          <a:prstGeom prst="rect">
            <a:avLst/>
          </a:prstGeom>
          <a:solidFill>
            <a:schemeClr val="bg1"/>
          </a:solidFill>
        </p:spPr>
      </p:pic>
      <p:pic>
        <p:nvPicPr>
          <p:cNvPr id="48" name="Picture 6" descr="Resultado de imagen de ir a inicio">
            <a:hlinkClick r:id="rId6" action="ppaction://hlinksldjump"/>
            <a:extLst>
              <a:ext uri="{FF2B5EF4-FFF2-40B4-BE49-F238E27FC236}">
                <a16:creationId xmlns:a16="http://schemas.microsoft.com/office/drawing/2014/main" id="{E64366A8-08DA-4CB9-99C8-21CFF7F06E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46" name="Rectángulo 45">
            <a:extLst>
              <a:ext uri="{FF2B5EF4-FFF2-40B4-BE49-F238E27FC236}">
                <a16:creationId xmlns:a16="http://schemas.microsoft.com/office/drawing/2014/main" id="{D27F218E-D733-49AC-BCF0-93F9602FB477}"/>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0" name="Tabla 49">
            <a:extLst>
              <a:ext uri="{FF2B5EF4-FFF2-40B4-BE49-F238E27FC236}">
                <a16:creationId xmlns:a16="http://schemas.microsoft.com/office/drawing/2014/main" id="{5C3A0DC9-C3CA-4BEA-8AB9-4D9CAE1139C4}"/>
              </a:ext>
            </a:extLst>
          </p:cNvPr>
          <p:cNvGraphicFramePr>
            <a:graphicFrameLocks noGrp="1"/>
          </p:cNvGraphicFramePr>
          <p:nvPr>
            <p:extLst>
              <p:ext uri="{D42A27DB-BD31-4B8C-83A1-F6EECF244321}">
                <p14:modId xmlns:p14="http://schemas.microsoft.com/office/powerpoint/2010/main" val="2873890640"/>
              </p:ext>
            </p:extLst>
          </p:nvPr>
        </p:nvGraphicFramePr>
        <p:xfrm>
          <a:off x="117942" y="3327249"/>
          <a:ext cx="5504558" cy="3446145"/>
        </p:xfrm>
        <a:graphic>
          <a:graphicData uri="http://schemas.openxmlformats.org/drawingml/2006/table">
            <a:tbl>
              <a:tblPr/>
              <a:tblGrid>
                <a:gridCol w="982879">
                  <a:extLst>
                    <a:ext uri="{9D8B030D-6E8A-4147-A177-3AD203B41FA5}">
                      <a16:colId xmlns:a16="http://schemas.microsoft.com/office/drawing/2014/main" val="2159310795"/>
                    </a:ext>
                  </a:extLst>
                </a:gridCol>
                <a:gridCol w="720347">
                  <a:extLst>
                    <a:ext uri="{9D8B030D-6E8A-4147-A177-3AD203B41FA5}">
                      <a16:colId xmlns:a16="http://schemas.microsoft.com/office/drawing/2014/main" val="3661122631"/>
                    </a:ext>
                  </a:extLst>
                </a:gridCol>
                <a:gridCol w="789774">
                  <a:extLst>
                    <a:ext uri="{9D8B030D-6E8A-4147-A177-3AD203B41FA5}">
                      <a16:colId xmlns:a16="http://schemas.microsoft.com/office/drawing/2014/main" val="67954591"/>
                    </a:ext>
                  </a:extLst>
                </a:gridCol>
                <a:gridCol w="980708">
                  <a:extLst>
                    <a:ext uri="{9D8B030D-6E8A-4147-A177-3AD203B41FA5}">
                      <a16:colId xmlns:a16="http://schemas.microsoft.com/office/drawing/2014/main" val="1780333072"/>
                    </a:ext>
                  </a:extLst>
                </a:gridCol>
                <a:gridCol w="1015425">
                  <a:extLst>
                    <a:ext uri="{9D8B030D-6E8A-4147-A177-3AD203B41FA5}">
                      <a16:colId xmlns:a16="http://schemas.microsoft.com/office/drawing/2014/main" val="2594139281"/>
                    </a:ext>
                  </a:extLst>
                </a:gridCol>
                <a:gridCol w="1015425">
                  <a:extLst>
                    <a:ext uri="{9D8B030D-6E8A-4147-A177-3AD203B41FA5}">
                      <a16:colId xmlns:a16="http://schemas.microsoft.com/office/drawing/2014/main" val="1534551821"/>
                    </a:ext>
                  </a:extLst>
                </a:gridCol>
              </a:tblGrid>
              <a:tr h="604775">
                <a:tc>
                  <a:txBody>
                    <a:bodyPr/>
                    <a:lstStyle/>
                    <a:p>
                      <a:pPr algn="l" fontAlgn="b"/>
                      <a:r>
                        <a:rPr lang="es-ES" sz="1100" b="1" i="0" u="none" strike="noStrike">
                          <a:solidFill>
                            <a:srgbClr val="000000"/>
                          </a:solidFill>
                          <a:effectLst/>
                          <a:latin typeface="Calibri" panose="020F0502020204030204" pitchFamily="34" charset="0"/>
                        </a:rPr>
                        <a:t>Modalidades disponibles</a:t>
                      </a:r>
                    </a:p>
                  </a:txBody>
                  <a:tcPr marL="9525" marR="9525" marT="9525" marB="10800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s-ES" sz="1050" b="1" i="0" u="none" strike="noStrike" dirty="0">
                          <a:solidFill>
                            <a:srgbClr val="000000"/>
                          </a:solidFill>
                          <a:effectLst/>
                          <a:latin typeface="Calibri" panose="020F0502020204030204" pitchFamily="34" charset="0"/>
                        </a:rPr>
                        <a:t>Movistar Seguros -Seguro de hogar   Esencial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s-ES" sz="1050" b="1" i="0" u="none" strike="noStrike" dirty="0">
                          <a:solidFill>
                            <a:srgbClr val="000000"/>
                          </a:solidFill>
                          <a:effectLst/>
                          <a:latin typeface="Calibri" panose="020F0502020204030204" pitchFamily="34" charset="0"/>
                        </a:rPr>
                        <a:t>Movistar Seguros -Seguro de hogar Más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s-ES" sz="1050" b="1" i="0" u="none" strike="noStrike" dirty="0">
                          <a:solidFill>
                            <a:srgbClr val="000000"/>
                          </a:solidFill>
                          <a:effectLst/>
                          <a:latin typeface="Calibri" panose="020F0502020204030204" pitchFamily="34" charset="0"/>
                        </a:rPr>
                        <a:t>Movistar Seguros -Seguro de hogar  Seguridad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s-ES" sz="1050" b="1" i="0" u="none" strike="noStrike" dirty="0">
                          <a:solidFill>
                            <a:srgbClr val="000000"/>
                          </a:solidFill>
                          <a:effectLst/>
                          <a:latin typeface="Calibri" panose="020F0502020204030204" pitchFamily="34" charset="0"/>
                        </a:rPr>
                        <a:t>Movistar Seguros -Seguro de hogar Más Seguridad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s-ES" sz="1050" b="1" i="0" u="none" strike="noStrike" dirty="0">
                          <a:solidFill>
                            <a:srgbClr val="000000"/>
                          </a:solidFill>
                          <a:effectLst/>
                          <a:latin typeface="Calibri" panose="020F0502020204030204" pitchFamily="34" charset="0"/>
                        </a:rPr>
                        <a:t>Movistar Seguros -Seguro de hogar  Cobertura 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2649794266"/>
                  </a:ext>
                </a:extLst>
              </a:tr>
              <a:tr h="803411">
                <a:tc rowSpan="4">
                  <a:txBody>
                    <a:bodyPr/>
                    <a:lstStyle/>
                    <a:p>
                      <a:pPr algn="ctr" fontAlgn="ctr"/>
                      <a:r>
                        <a:rPr lang="es-ES" sz="800" b="1" i="0" u="none" strike="noStrike">
                          <a:solidFill>
                            <a:srgbClr val="000000"/>
                          </a:solidFill>
                          <a:effectLst/>
                          <a:latin typeface="Calibri" panose="020F0502020204030204" pitchFamily="34" charset="0"/>
                        </a:rPr>
                        <a:t>QUÉ OFRECE?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s-ES" sz="800" b="0" i="0" u="none" strike="noStrike">
                          <a:solidFill>
                            <a:srgbClr val="000000"/>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s-ES" sz="800" b="0" i="0" u="none" strike="noStrike">
                          <a:solidFill>
                            <a:srgbClr val="000000"/>
                          </a:solidFill>
                          <a:effectLst/>
                          <a:latin typeface="Calibri" panose="020F0502020204030204" pitchFamily="34" charset="0"/>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s-ES" sz="800" b="0" i="0" u="none" strike="noStrike">
                          <a:solidFill>
                            <a:srgbClr val="000000"/>
                          </a:solidFill>
                          <a:effectLst/>
                          <a:latin typeface="Calibri" panose="020F0502020204030204" pitchFamily="34" charset="0"/>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s-ES" sz="800" b="0" i="0" u="none" strike="noStrike" dirty="0">
                          <a:solidFill>
                            <a:srgbClr val="000000"/>
                          </a:solidFill>
                          <a:effectLst/>
                          <a:latin typeface="Calibri" panose="020F0502020204030204" pitchFamily="34" charset="0"/>
                        </a:rPr>
                        <a:t> </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Ampliación Alto Valor (robo y hurto fuera vivienda, objetos electrónicos y asistencia extraordinaria dentro del hogar)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7455624"/>
                  </a:ext>
                </a:extLst>
              </a:tr>
              <a:tr h="122374">
                <a:tc vMerge="1">
                  <a:txBody>
                    <a:bodyPr/>
                    <a:lstStyle/>
                    <a:p>
                      <a:endParaRPr lang="es-ES"/>
                    </a:p>
                  </a:txBody>
                  <a:tcPr/>
                </a:tc>
                <a:tc>
                  <a:txBody>
                    <a:bodyPr/>
                    <a:lstStyle/>
                    <a:p>
                      <a:pPr algn="l" fontAlgn="ctr"/>
                      <a:r>
                        <a:rPr lang="es-ES" sz="800" b="0" i="0" u="none" strike="noStrike">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s-ES" sz="8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endParaRPr lang="es-ES" sz="800" b="0" i="0" u="none" strike="noStrike">
                        <a:solidFill>
                          <a:srgbClr val="000000"/>
                        </a:solidFill>
                        <a:effectLst/>
                        <a:latin typeface="Calibri" panose="020F0502020204030204" pitchFamily="34" charset="0"/>
                      </a:endParaRPr>
                    </a:p>
                  </a:txBody>
                  <a:tcPr marL="9525" marR="9525" marT="9525"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dirty="0">
                          <a:solidFill>
                            <a:srgbClr val="000000"/>
                          </a:solidFill>
                          <a:effectLst/>
                          <a:latin typeface="Calibri" panose="020F0502020204030204" pitchFamily="34" charset="0"/>
                        </a:rPr>
                        <a:t>Protección ampliada y Robo</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dirty="0">
                          <a:solidFill>
                            <a:srgbClr val="000000"/>
                          </a:solidFill>
                          <a:effectLst/>
                          <a:latin typeface="Calibri" panose="020F0502020204030204" pitchFamily="34" charset="0"/>
                        </a:rPr>
                        <a:t>Protección ampliada y Robo</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4842569"/>
                  </a:ext>
                </a:extLst>
              </a:tr>
              <a:tr h="349386">
                <a:tc vMerge="1">
                  <a:txBody>
                    <a:bodyPr/>
                    <a:lstStyle/>
                    <a:p>
                      <a:endParaRPr lang="es-ES"/>
                    </a:p>
                  </a:txBody>
                  <a:tcPr/>
                </a:tc>
                <a:tc>
                  <a:txBody>
                    <a:bodyPr/>
                    <a:lstStyle/>
                    <a:p>
                      <a:pPr algn="l" fontAlgn="ctr"/>
                      <a:r>
                        <a:rPr lang="es-ES" sz="800" b="0" i="0" u="none" strike="noStrike">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Roturas, Daños Eléctricos y Bienes Refrigerados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dirty="0">
                          <a:solidFill>
                            <a:srgbClr val="000000"/>
                          </a:solidFill>
                          <a:effectLst/>
                          <a:latin typeface="Calibri" panose="020F0502020204030204" pitchFamily="34" charset="0"/>
                        </a:rPr>
                        <a:t>Protección ampliada y Robo</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dirty="0">
                          <a:solidFill>
                            <a:srgbClr val="000000"/>
                          </a:solidFill>
                          <a:effectLst/>
                          <a:latin typeface="Calibri" panose="020F0502020204030204" pitchFamily="34" charset="0"/>
                        </a:rPr>
                        <a:t>Roturas, Daños Eléctricos y Bienes Refrigerados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Roturas, Daños Eléctricos y Bienes Refrigerados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1497787"/>
                  </a:ext>
                </a:extLst>
              </a:tr>
              <a:tr h="150750">
                <a:tc vMerge="1">
                  <a:txBody>
                    <a:bodyPr/>
                    <a:lstStyle/>
                    <a:p>
                      <a:endParaRPr lang="es-ES"/>
                    </a:p>
                  </a:txBody>
                  <a:tcPr/>
                </a:tc>
                <a:tc gridSpan="5">
                  <a:txBody>
                    <a:bodyPr/>
                    <a:lstStyle/>
                    <a:p>
                      <a:pPr algn="ctr" fontAlgn="ctr"/>
                      <a:r>
                        <a:rPr lang="es-ES" sz="1000" b="0" i="0" u="none" strike="noStrike">
                          <a:solidFill>
                            <a:srgbClr val="000000"/>
                          </a:solidFill>
                          <a:effectLst/>
                          <a:latin typeface="Calibri" panose="020F0502020204030204" pitchFamily="34" charset="0"/>
                        </a:rPr>
                        <a:t>Protección Básica y Responsabilidad Civil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344400404"/>
                  </a:ext>
                </a:extLst>
              </a:tr>
              <a:tr h="164939">
                <a:tc>
                  <a:txBody>
                    <a:bodyPr/>
                    <a:lstStyle/>
                    <a:p>
                      <a:pPr algn="ctr" fontAlgn="ctr"/>
                      <a:endParaRPr lang="es-ES" sz="1100" b="1" i="0" u="none" strike="noStrike">
                        <a:solidFill>
                          <a:srgbClr val="000000"/>
                        </a:solidFill>
                        <a:effectLst/>
                        <a:latin typeface="Calibri" panose="020F0502020204030204" pitchFamily="34"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endParaRPr lang="es-ES" sz="1100" b="0" i="0" u="none" strike="noStrike">
                        <a:solidFill>
                          <a:srgbClr val="000000"/>
                        </a:solidFill>
                        <a:effectLst/>
                        <a:latin typeface="Calibri" panose="020F0502020204030204" pitchFamily="34"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s-ES" sz="1100" b="0" i="0" u="none" strike="noStrike">
                        <a:solidFill>
                          <a:srgbClr val="000000"/>
                        </a:solidFill>
                        <a:effectLst/>
                        <a:latin typeface="Calibri" panose="020F0502020204030204" pitchFamily="34"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s-ES" sz="1100" b="0" i="0" u="none" strike="noStrike">
                        <a:solidFill>
                          <a:srgbClr val="000000"/>
                        </a:solidFill>
                        <a:effectLst/>
                        <a:latin typeface="Calibri" panose="020F0502020204030204" pitchFamily="34"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s-ES" sz="1100" b="0" i="0" u="none" strike="noStrike">
                        <a:solidFill>
                          <a:srgbClr val="000000"/>
                        </a:solidFill>
                        <a:effectLst/>
                        <a:latin typeface="Calibri" panose="020F0502020204030204" pitchFamily="34"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s-ES" sz="1100" b="0" i="0" u="none" strike="noStrike">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8187377"/>
                  </a:ext>
                </a:extLst>
              </a:tr>
              <a:tr h="164939">
                <a:tc gridSpan="6">
                  <a:txBody>
                    <a:bodyPr/>
                    <a:lstStyle/>
                    <a:p>
                      <a:pPr algn="ctr" fontAlgn="b"/>
                      <a:r>
                        <a:rPr lang="es-ES" sz="1100" b="1" i="0" u="none" strike="noStrike">
                          <a:solidFill>
                            <a:srgbClr val="000000"/>
                          </a:solidFill>
                          <a:effectLst/>
                          <a:latin typeface="Calibri" panose="020F0502020204030204" pitchFamily="34" charset="0"/>
                        </a:rPr>
                        <a:t>SERVICIOS OPCIONALES PUEDE CONTRATAR</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865815502"/>
                  </a:ext>
                </a:extLst>
              </a:tr>
              <a:tr h="349386">
                <a:tc>
                  <a:txBody>
                    <a:bodyPr/>
                    <a:lstStyle/>
                    <a:p>
                      <a:pPr algn="ctr" fontAlgn="ctr"/>
                      <a:r>
                        <a:rPr lang="es-ES" sz="800" b="1" i="0" u="none" strike="noStrike">
                          <a:solidFill>
                            <a:srgbClr val="000000"/>
                          </a:solidFill>
                          <a:effectLst/>
                          <a:latin typeface="Calibri" panose="020F0502020204030204" pitchFamily="34" charset="0"/>
                        </a:rPr>
                        <a:t>Servicio de reparación de electrodomésticos de línea blanca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1976684"/>
                  </a:ext>
                </a:extLst>
              </a:tr>
              <a:tr h="235880">
                <a:tc>
                  <a:txBody>
                    <a:bodyPr/>
                    <a:lstStyle/>
                    <a:p>
                      <a:pPr algn="ctr" fontAlgn="ctr"/>
                      <a:r>
                        <a:rPr lang="es-ES" sz="800" b="1" i="0" u="none" strike="noStrike">
                          <a:solidFill>
                            <a:srgbClr val="000000"/>
                          </a:solidFill>
                          <a:effectLst/>
                          <a:latin typeface="Calibri" panose="020F0502020204030204" pitchFamily="34" charset="0"/>
                        </a:rPr>
                        <a:t>Servicio de atención </a:t>
                      </a:r>
                      <a:r>
                        <a:rPr lang="es-ES" sz="800" b="1" i="0" u="none" strike="noStrike" err="1">
                          <a:solidFill>
                            <a:srgbClr val="000000"/>
                          </a:solidFill>
                          <a:effectLst/>
                          <a:latin typeface="Calibri" panose="020F0502020204030204" pitchFamily="34" charset="0"/>
                        </a:rPr>
                        <a:t>expres</a:t>
                      </a:r>
                      <a:endParaRPr lang="es-ES" sz="800" b="1" i="0" u="none" strike="noStrike">
                        <a:solidFill>
                          <a:srgbClr val="000000"/>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dirty="0">
                          <a:solidFill>
                            <a:srgbClr val="000000"/>
                          </a:solidFill>
                          <a:effectLst/>
                          <a:latin typeface="Calibri" panose="020F0502020204030204" pitchFamily="34" charset="0"/>
                        </a:rPr>
                        <a:t>Incluido</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9966112"/>
                  </a:ext>
                </a:extLst>
              </a:tr>
            </a:tbl>
          </a:graphicData>
        </a:graphic>
      </p:graphicFrame>
    </p:spTree>
    <p:extLst>
      <p:ext uri="{BB962C8B-B14F-4D97-AF65-F5344CB8AC3E}">
        <p14:creationId xmlns:p14="http://schemas.microsoft.com/office/powerpoint/2010/main" val="19162109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144D8DBD-4BC7-4B31-B176-31641BDFC073}"/>
              </a:ext>
            </a:extLst>
          </p:cNvPr>
          <p:cNvPicPr/>
          <p:nvPr/>
        </p:nvPicPr>
        <p:blipFill rotWithShape="1">
          <a:blip r:embed="rId3" cstate="print">
            <a:extLst>
              <a:ext uri="{28A0092B-C50C-407E-A947-70E740481C1C}">
                <a14:useLocalDpi xmlns:a14="http://schemas.microsoft.com/office/drawing/2010/main" val="0"/>
              </a:ext>
            </a:extLst>
          </a:blip>
          <a:srcRect r="6342"/>
          <a:stretch/>
        </p:blipFill>
        <p:spPr bwMode="auto">
          <a:xfrm>
            <a:off x="9338363" y="3619009"/>
            <a:ext cx="2747778" cy="2462830"/>
          </a:xfrm>
          <a:prstGeom prst="rect">
            <a:avLst/>
          </a:prstGeom>
          <a:ln>
            <a:noFill/>
          </a:ln>
          <a:extLst>
            <a:ext uri="{53640926-AAD7-44D8-BBD7-CCE9431645EC}">
              <a14:shadowObscured xmlns:a14="http://schemas.microsoft.com/office/drawing/2010/main"/>
            </a:ext>
          </a:extLst>
        </p:spPr>
      </p:pic>
      <p:sp>
        <p:nvSpPr>
          <p:cNvPr id="2" name="Rectángulo: esquinas redondeadas 1">
            <a:extLst>
              <a:ext uri="{FF2B5EF4-FFF2-40B4-BE49-F238E27FC236}">
                <a16:creationId xmlns:a16="http://schemas.microsoft.com/office/drawing/2014/main" id="{507D4629-C362-41A3-A8DD-B59D10B0AE5E}"/>
              </a:ext>
            </a:extLst>
          </p:cNvPr>
          <p:cNvSpPr/>
          <p:nvPr/>
        </p:nvSpPr>
        <p:spPr>
          <a:xfrm>
            <a:off x="2314576" y="49738"/>
            <a:ext cx="6788374" cy="41861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Argumentario Apoyo Venta Seguro de Hogar</a:t>
            </a:r>
          </a:p>
        </p:txBody>
      </p:sp>
      <p:sp>
        <p:nvSpPr>
          <p:cNvPr id="25" name="Rectángulo: esquinas redondeadas 24">
            <a:extLst>
              <a:ext uri="{FF2B5EF4-FFF2-40B4-BE49-F238E27FC236}">
                <a16:creationId xmlns:a16="http://schemas.microsoft.com/office/drawing/2014/main" id="{FA157D17-BA35-454A-B526-E52310AE014C}"/>
              </a:ext>
            </a:extLst>
          </p:cNvPr>
          <p:cNvSpPr/>
          <p:nvPr/>
        </p:nvSpPr>
        <p:spPr>
          <a:xfrm>
            <a:off x="137022" y="651693"/>
            <a:ext cx="11919461" cy="4186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a:solidFill>
                  <a:schemeClr val="bg1"/>
                </a:solidFill>
              </a:rPr>
              <a:t>Presta especial atención </a:t>
            </a:r>
            <a:r>
              <a:rPr lang="es-ES" sz="1400" b="1">
                <a:solidFill>
                  <a:schemeClr val="bg1"/>
                </a:solidFill>
              </a:rPr>
              <a:t>(durante la captura datos de la vivienda e inicio seguro)</a:t>
            </a:r>
          </a:p>
        </p:txBody>
      </p:sp>
      <p:sp>
        <p:nvSpPr>
          <p:cNvPr id="19" name="Rectángulo: esquinas redondeadas 18">
            <a:extLst>
              <a:ext uri="{FF2B5EF4-FFF2-40B4-BE49-F238E27FC236}">
                <a16:creationId xmlns:a16="http://schemas.microsoft.com/office/drawing/2014/main" id="{D5DE6719-CBE2-4453-A282-179B13E993A0}"/>
              </a:ext>
            </a:extLst>
          </p:cNvPr>
          <p:cNvSpPr/>
          <p:nvPr/>
        </p:nvSpPr>
        <p:spPr>
          <a:xfrm>
            <a:off x="1340165" y="2712678"/>
            <a:ext cx="8327709" cy="84958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s-ES" sz="10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En este caso no se solicita esta información</a:t>
            </a:r>
            <a:r>
              <a:rPr lang="es-ES" sz="1000" dirty="0">
                <a:solidFill>
                  <a:schemeClr val="tx1"/>
                </a:solidFill>
                <a:latin typeface="Calibri" panose="020F0502020204030204" pitchFamily="34" charset="0"/>
                <a:ea typeface="Calibri" panose="020F0502020204030204" pitchFamily="34" charset="0"/>
                <a:cs typeface="Times New Roman" panose="02020603050405020304" pitchFamily="18" charset="0"/>
              </a:rPr>
              <a:t>. Si el cliente manifiesta que la vivienda está hipotecada y pregunta por la cesión de derechos se le informará que en este momento no se puede realizar. Tendrá que llamarnos al 900 22 22 66 en otro momento. </a:t>
            </a:r>
            <a:r>
              <a:rPr lang="es-ES" sz="1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PENDIENTE Desarrollo</a:t>
            </a:r>
          </a:p>
        </p:txBody>
      </p:sp>
      <p:sp>
        <p:nvSpPr>
          <p:cNvPr id="20" name="Rectángulo: esquinas redondeadas 19">
            <a:extLst>
              <a:ext uri="{FF2B5EF4-FFF2-40B4-BE49-F238E27FC236}">
                <a16:creationId xmlns:a16="http://schemas.microsoft.com/office/drawing/2014/main" id="{978BEBF0-E9E4-47C5-9724-CCBA11B28B45}"/>
              </a:ext>
            </a:extLst>
          </p:cNvPr>
          <p:cNvSpPr/>
          <p:nvPr/>
        </p:nvSpPr>
        <p:spPr>
          <a:xfrm>
            <a:off x="153484" y="2715568"/>
            <a:ext cx="1186681" cy="83283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a:solidFill>
                  <a:schemeClr val="tx1"/>
                </a:solidFill>
              </a:rPr>
              <a:t>Vivienda Hipotecada</a:t>
            </a:r>
          </a:p>
        </p:txBody>
      </p:sp>
      <p:sp>
        <p:nvSpPr>
          <p:cNvPr id="21" name="Rectángulo: esquinas redondeadas 20">
            <a:extLst>
              <a:ext uri="{FF2B5EF4-FFF2-40B4-BE49-F238E27FC236}">
                <a16:creationId xmlns:a16="http://schemas.microsoft.com/office/drawing/2014/main" id="{719C43E7-B068-496C-904C-2A665F287956}"/>
              </a:ext>
            </a:extLst>
          </p:cNvPr>
          <p:cNvSpPr/>
          <p:nvPr/>
        </p:nvSpPr>
        <p:spPr>
          <a:xfrm>
            <a:off x="1292541" y="3603859"/>
            <a:ext cx="7975284" cy="238022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lvl="3"/>
            <a:r>
              <a:rPr lang="es-ES" sz="1000" dirty="0">
                <a:solidFill>
                  <a:prstClr val="black"/>
                </a:solidFill>
              </a:rPr>
              <a:t>El cliente ha de confirmar que la vivienda no está incluida en ninguna de las excepciones que se indican y que estarán recogidas en el portal gestor. Para ello debes seguir este procedimiento:</a:t>
            </a:r>
          </a:p>
          <a:p>
            <a:pPr>
              <a:lnSpc>
                <a:spcPct val="115000"/>
              </a:lnSpc>
              <a:spcBef>
                <a:spcPts val="500"/>
              </a:spcBef>
              <a:spcAft>
                <a:spcPts val="1000"/>
              </a:spcAft>
            </a:pPr>
            <a:r>
              <a:rPr lang="es-ES" sz="1000" b="1" dirty="0">
                <a:solidFill>
                  <a:srgbClr val="4472C4"/>
                </a:solidFill>
                <a:latin typeface="Calibri" panose="020F0502020204030204" pitchFamily="34" charset="0"/>
                <a:ea typeface="Times New Roman" panose="02020603050405020304" pitchFamily="18" charset="0"/>
                <a:cs typeface="Calibri" panose="020F0502020204030204" pitchFamily="34" charset="0"/>
              </a:rPr>
              <a:t>Agente</a:t>
            </a:r>
            <a:r>
              <a:rPr lang="es-ES" sz="1000" dirty="0">
                <a:solidFill>
                  <a:srgbClr val="4472C4"/>
                </a:solidFill>
                <a:latin typeface="Calibri" panose="020F0502020204030204" pitchFamily="34" charset="0"/>
                <a:ea typeface="Times New Roman" panose="02020603050405020304" pitchFamily="18" charset="0"/>
                <a:cs typeface="Calibri" panose="020F0502020204030204" pitchFamily="34" charset="0"/>
              </a:rPr>
              <a:t> </a:t>
            </a:r>
            <a:r>
              <a:rPr lang="es-ES" sz="1000" b="1" i="1" dirty="0">
                <a:solidFill>
                  <a:srgbClr val="70AD47"/>
                </a:solidFill>
                <a:latin typeface="Calibri" panose="020F0502020204030204" pitchFamily="34" charset="0"/>
                <a:ea typeface="Times New Roman" panose="02020603050405020304" pitchFamily="18" charset="0"/>
                <a:cs typeface="Calibri" panose="020F0502020204030204" pitchFamily="34" charset="0"/>
              </a:rPr>
              <a:t>Para poder confirmar que tu vivienda es asegurable, a continuación, te voy a leer los requisitos que han de tener las viviendas que pueden asegurarse y las viviendas excluidas para que me indiques si la vivienda a asegurar es asegurable o no según la información que te voy facilitando.</a:t>
            </a:r>
            <a:r>
              <a:rPr lang="es-ES" sz="1000" dirty="0">
                <a:solidFill>
                  <a:schemeClr val="tx1"/>
                </a:solidFill>
                <a:latin typeface="Calibri" panose="020F0502020204030204" pitchFamily="34" charset="0"/>
                <a:ea typeface="Times New Roman" panose="02020603050405020304" pitchFamily="18" charset="0"/>
                <a:cs typeface="Calibri" panose="020F0502020204030204" pitchFamily="34" charset="0"/>
              </a:rPr>
              <a:t>. </a:t>
            </a:r>
          </a:p>
          <a:p>
            <a:pPr>
              <a:lnSpc>
                <a:spcPct val="115000"/>
              </a:lnSpc>
              <a:spcBef>
                <a:spcPts val="500"/>
              </a:spcBef>
              <a:spcAft>
                <a:spcPts val="1000"/>
              </a:spcAft>
            </a:pPr>
            <a:r>
              <a:rPr lang="es-ES" sz="1000" dirty="0">
                <a:solidFill>
                  <a:schemeClr val="tx1"/>
                </a:solidFill>
                <a:latin typeface="Calibri" panose="020F0502020204030204" pitchFamily="34" charset="0"/>
                <a:ea typeface="Times New Roman" panose="02020603050405020304" pitchFamily="18" charset="0"/>
                <a:cs typeface="Calibri" panose="020F0502020204030204" pitchFamily="34" charset="0"/>
              </a:rPr>
              <a:t>A medida que se le vayan leyendo cada una de las circunstancias, si el cliente indica:</a:t>
            </a:r>
            <a:endParaRPr lang="es-ES" sz="10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200"/>
              </a:lnSpc>
              <a:spcAft>
                <a:spcPts val="1000"/>
              </a:spcAft>
              <a:buFont typeface="Wingdings" panose="05000000000000000000" pitchFamily="2" charset="2"/>
              <a:buChar char=""/>
            </a:pPr>
            <a:r>
              <a:rPr lang="es-ES" sz="10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Si la vivienda está dentro de las viviendas excluidas</a:t>
            </a:r>
            <a:r>
              <a:rPr lang="es-ES" sz="1000" dirty="0">
                <a:solidFill>
                  <a:schemeClr val="tx1"/>
                </a:solidFill>
                <a:latin typeface="Calibri" panose="020F0502020204030204" pitchFamily="34" charset="0"/>
                <a:ea typeface="Times New Roman" panose="02020603050405020304" pitchFamily="18" charset="0"/>
                <a:cs typeface="Calibri" panose="020F0502020204030204" pitchFamily="34" charset="0"/>
              </a:rPr>
              <a:t> no se podrá continuar con el proceso. Se informará al cliente </a:t>
            </a:r>
            <a:r>
              <a:rPr lang="es-ES" sz="1000" b="1" dirty="0">
                <a:solidFill>
                  <a:srgbClr val="4472C4"/>
                </a:solidFill>
                <a:latin typeface="Calibri" panose="020F0502020204030204" pitchFamily="34" charset="0"/>
                <a:ea typeface="Times New Roman" panose="02020603050405020304" pitchFamily="18" charset="0"/>
                <a:cs typeface="Calibri" panose="020F0502020204030204" pitchFamily="34" charset="0"/>
              </a:rPr>
              <a:t>Agente </a:t>
            </a:r>
            <a:r>
              <a:rPr lang="es-ES" sz="1000" b="1" i="1" dirty="0">
                <a:solidFill>
                  <a:srgbClr val="70AD47"/>
                </a:solidFill>
                <a:latin typeface="Calibri" panose="020F0502020204030204" pitchFamily="34" charset="0"/>
                <a:cs typeface="Calibri" panose="020F0502020204030204" pitchFamily="34" charset="0"/>
              </a:rPr>
              <a:t>“Al incurrir en (especificar cuál/es) no es posible la contratación del seguro”</a:t>
            </a:r>
            <a:r>
              <a:rPr lang="es-ES" sz="1000" dirty="0">
                <a:solidFill>
                  <a:schemeClr val="tx1"/>
                </a:solidFill>
                <a:latin typeface="Calibri" panose="020F0502020204030204" pitchFamily="34" charset="0"/>
                <a:ea typeface="Times New Roman" panose="02020603050405020304" pitchFamily="18" charset="0"/>
                <a:cs typeface="Calibri" panose="020F0502020204030204" pitchFamily="34" charset="0"/>
              </a:rPr>
              <a:t>.</a:t>
            </a:r>
            <a:r>
              <a:rPr lang="es-ES" sz="10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 Despedida</a:t>
            </a:r>
            <a:endParaRPr lang="es-ES" sz="1000" dirty="0">
              <a:solidFill>
                <a:schemeClr val="tx1"/>
              </a:solidFill>
            </a:endParaRPr>
          </a:p>
          <a:p>
            <a:pPr marL="342900" lvl="0" indent="-342900">
              <a:lnSpc>
                <a:spcPts val="1200"/>
              </a:lnSpc>
              <a:spcAft>
                <a:spcPts val="1000"/>
              </a:spcAft>
              <a:buFont typeface="Wingdings" panose="05000000000000000000" pitchFamily="2" charset="2"/>
              <a:buChar char=""/>
            </a:pPr>
            <a:r>
              <a:rPr lang="es-ES" sz="10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Si la vivienda es asegurable</a:t>
            </a:r>
            <a:r>
              <a:rPr lang="es-ES" sz="1000" dirty="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s-ES" sz="1000" b="1" dirty="0">
                <a:solidFill>
                  <a:srgbClr val="4472C4"/>
                </a:solidFill>
                <a:latin typeface="Calibri" panose="020F0502020204030204" pitchFamily="34" charset="0"/>
                <a:ea typeface="Times New Roman" panose="02020603050405020304" pitchFamily="18" charset="0"/>
                <a:cs typeface="Calibri" panose="020F0502020204030204" pitchFamily="34" charset="0"/>
              </a:rPr>
              <a:t>Agente </a:t>
            </a:r>
            <a:r>
              <a:rPr lang="es-ES" sz="1000" b="1" i="1" dirty="0">
                <a:solidFill>
                  <a:srgbClr val="70AD47"/>
                </a:solidFill>
                <a:latin typeface="Calibri" panose="020F0502020204030204" pitchFamily="34" charset="0"/>
                <a:cs typeface="Calibri" panose="020F0502020204030204" pitchFamily="34" charset="0"/>
              </a:rPr>
              <a:t>“Al ser una vivienda asegurable, continuamos con el proceso de contratación del seguro</a:t>
            </a:r>
            <a:r>
              <a:rPr lang="es-ES" sz="1000" dirty="0">
                <a:solidFill>
                  <a:schemeClr val="tx1"/>
                </a:solidFill>
                <a:latin typeface="Calibri" panose="020F0502020204030204" pitchFamily="34" charset="0"/>
                <a:ea typeface="Times New Roman" panose="02020603050405020304" pitchFamily="18" charset="0"/>
                <a:cs typeface="Calibri" panose="020F0502020204030204" pitchFamily="34" charset="0"/>
              </a:rPr>
              <a:t>”</a:t>
            </a:r>
            <a:r>
              <a:rPr lang="es-ES" sz="10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 Se pulsará en el botón Confirmar y se continuará con el proceso.</a:t>
            </a:r>
            <a:endParaRPr lang="es-ES" sz="1000" dirty="0">
              <a:solidFill>
                <a:schemeClr val="tx1"/>
              </a:solidFill>
            </a:endParaRPr>
          </a:p>
        </p:txBody>
      </p:sp>
      <p:sp>
        <p:nvSpPr>
          <p:cNvPr id="22" name="Rectángulo: esquinas redondeadas 21">
            <a:extLst>
              <a:ext uri="{FF2B5EF4-FFF2-40B4-BE49-F238E27FC236}">
                <a16:creationId xmlns:a16="http://schemas.microsoft.com/office/drawing/2014/main" id="{F3CE0A7E-739B-460F-BE5F-B5825851B59B}"/>
              </a:ext>
            </a:extLst>
          </p:cNvPr>
          <p:cNvSpPr/>
          <p:nvPr/>
        </p:nvSpPr>
        <p:spPr>
          <a:xfrm>
            <a:off x="105859" y="3603858"/>
            <a:ext cx="1186681" cy="238022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a:solidFill>
                  <a:schemeClr val="tx1"/>
                </a:solidFill>
              </a:rPr>
              <a:t>Vivienda Asegurable</a:t>
            </a:r>
          </a:p>
        </p:txBody>
      </p:sp>
      <p:sp>
        <p:nvSpPr>
          <p:cNvPr id="14" name="Botón de acción: ir hacia atrás o anterior 13">
            <a:hlinkClick r:id="" action="ppaction://hlinkshowjump?jump=previousslide" highlightClick="1"/>
            <a:extLst>
              <a:ext uri="{FF2B5EF4-FFF2-40B4-BE49-F238E27FC236}">
                <a16:creationId xmlns:a16="http://schemas.microsoft.com/office/drawing/2014/main" id="{E47CF99F-9462-4E84-B1FC-228B2B2E0B3F}"/>
              </a:ext>
            </a:extLst>
          </p:cNvPr>
          <p:cNvSpPr/>
          <p:nvPr/>
        </p:nvSpPr>
        <p:spPr>
          <a:xfrm>
            <a:off x="452205" y="6607441"/>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Botón de acción: ir hacia delante o siguiente 14">
            <a:hlinkClick r:id="" action="ppaction://hlinkshowjump?jump=nextslide" highlightClick="1"/>
            <a:extLst>
              <a:ext uri="{FF2B5EF4-FFF2-40B4-BE49-F238E27FC236}">
                <a16:creationId xmlns:a16="http://schemas.microsoft.com/office/drawing/2014/main" id="{63CA6675-5665-4BAF-BB4B-17ED7356B8DD}"/>
              </a:ext>
            </a:extLst>
          </p:cNvPr>
          <p:cNvSpPr/>
          <p:nvPr/>
        </p:nvSpPr>
        <p:spPr>
          <a:xfrm>
            <a:off x="11488567" y="6589384"/>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4" name="Imagen 23">
            <a:extLst>
              <a:ext uri="{FF2B5EF4-FFF2-40B4-BE49-F238E27FC236}">
                <a16:creationId xmlns:a16="http://schemas.microsoft.com/office/drawing/2014/main" id="{AE1DE511-452A-49F9-BA3C-9DFEA8917F16}"/>
              </a:ext>
            </a:extLst>
          </p:cNvPr>
          <p:cNvPicPr>
            <a:picLocks noChangeAspect="1"/>
          </p:cNvPicPr>
          <p:nvPr/>
        </p:nvPicPr>
        <p:blipFill>
          <a:blip r:embed="rId4"/>
          <a:stretch>
            <a:fillRect/>
          </a:stretch>
        </p:blipFill>
        <p:spPr>
          <a:xfrm>
            <a:off x="136407" y="8581"/>
            <a:ext cx="1054469" cy="382357"/>
          </a:xfrm>
          <a:prstGeom prst="rect">
            <a:avLst/>
          </a:prstGeom>
        </p:spPr>
      </p:pic>
      <p:sp>
        <p:nvSpPr>
          <p:cNvPr id="27" name="Rectángulo: esquinas redondeadas 26">
            <a:extLst>
              <a:ext uri="{FF2B5EF4-FFF2-40B4-BE49-F238E27FC236}">
                <a16:creationId xmlns:a16="http://schemas.microsoft.com/office/drawing/2014/main" id="{E888DECA-19E4-4DDA-B6D2-3346B7131A67}"/>
              </a:ext>
            </a:extLst>
          </p:cNvPr>
          <p:cNvSpPr/>
          <p:nvPr/>
        </p:nvSpPr>
        <p:spPr>
          <a:xfrm>
            <a:off x="1340165" y="1861707"/>
            <a:ext cx="8327710" cy="77859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s-ES" sz="1000" dirty="0">
                <a:solidFill>
                  <a:schemeClr val="tx1"/>
                </a:solidFill>
                <a:latin typeface="Calibri" panose="020F0502020204030204" pitchFamily="34" charset="0"/>
                <a:ea typeface="Calibri" panose="020F0502020204030204" pitchFamily="34" charset="0"/>
                <a:cs typeface="Times New Roman" panose="02020603050405020304" pitchFamily="18" charset="0"/>
              </a:rPr>
              <a:t>Si la antigüedad de la vivienda es </a:t>
            </a:r>
            <a:r>
              <a:rPr lang="es-ES" sz="10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superior a 100 años</a:t>
            </a:r>
            <a:r>
              <a:rPr lang="es-ES" sz="1000" dirty="0">
                <a:solidFill>
                  <a:schemeClr val="tx1"/>
                </a:solidFill>
                <a:latin typeface="Calibri" panose="020F0502020204030204" pitchFamily="34" charset="0"/>
                <a:ea typeface="Calibri" panose="020F0502020204030204" pitchFamily="34" charset="0"/>
                <a:cs typeface="Times New Roman" panose="02020603050405020304" pitchFamily="18" charset="0"/>
              </a:rPr>
              <a:t>, se preguntará si se han realizado obras en los últimos 30 años, en caso afirmativo se le dejará continuar con el proceso y si es negativo se le informará</a:t>
            </a:r>
            <a:r>
              <a:rPr lang="es-ES" sz="1000" b="1" i="1" dirty="0">
                <a:solidFill>
                  <a:srgbClr val="70AD47"/>
                </a:solidFill>
                <a:latin typeface="Calibri" panose="020F0502020204030204" pitchFamily="34" charset="0"/>
                <a:cs typeface="Calibri" panose="020F0502020204030204" pitchFamily="34" charset="0"/>
              </a:rPr>
              <a:t>: “La vivienda no se puede asegurar y no se puede continuar con el proceso de contratación“</a:t>
            </a:r>
          </a:p>
          <a:p>
            <a:pPr>
              <a:lnSpc>
                <a:spcPct val="107000"/>
              </a:lnSpc>
              <a:spcAft>
                <a:spcPts val="800"/>
              </a:spcAft>
            </a:pPr>
            <a:r>
              <a:rPr lang="es-ES" sz="1000" b="1" i="1" dirty="0">
                <a:solidFill>
                  <a:srgbClr val="FF0000"/>
                </a:solidFill>
                <a:latin typeface="Calibri" panose="020F0502020204030204" pitchFamily="34" charset="0"/>
                <a:cs typeface="Calibri" panose="020F0502020204030204" pitchFamily="34" charset="0"/>
              </a:rPr>
              <a:t>Cuidado: </a:t>
            </a:r>
            <a:r>
              <a:rPr lang="es-ES" sz="1000" b="1" i="1" dirty="0">
                <a:solidFill>
                  <a:srgbClr val="000000"/>
                </a:solidFill>
                <a:latin typeface="Calibri" panose="020F0502020204030204" pitchFamily="34" charset="0"/>
                <a:cs typeface="Calibri" panose="020F0502020204030204" pitchFamily="34" charset="0"/>
              </a:rPr>
              <a:t>Si la vivienda tiene más de 50 años no se le puede ofrecer la Cobertura Total (no ofrecerá precio en el Portal Gestor)</a:t>
            </a:r>
          </a:p>
        </p:txBody>
      </p:sp>
      <p:sp>
        <p:nvSpPr>
          <p:cNvPr id="28" name="Rectángulo: esquinas redondeadas 27">
            <a:extLst>
              <a:ext uri="{FF2B5EF4-FFF2-40B4-BE49-F238E27FC236}">
                <a16:creationId xmlns:a16="http://schemas.microsoft.com/office/drawing/2014/main" id="{632D57D5-7ACC-4949-BAEC-2D59CE49B877}"/>
              </a:ext>
            </a:extLst>
          </p:cNvPr>
          <p:cNvSpPr/>
          <p:nvPr/>
        </p:nvSpPr>
        <p:spPr>
          <a:xfrm>
            <a:off x="153484" y="1864597"/>
            <a:ext cx="1186681" cy="80703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chemeClr val="tx1"/>
                </a:solidFill>
              </a:rPr>
              <a:t>Antigüedad vivienda</a:t>
            </a:r>
          </a:p>
        </p:txBody>
      </p:sp>
      <p:pic>
        <p:nvPicPr>
          <p:cNvPr id="29" name="Imagen 28">
            <a:extLst>
              <a:ext uri="{FF2B5EF4-FFF2-40B4-BE49-F238E27FC236}">
                <a16:creationId xmlns:a16="http://schemas.microsoft.com/office/drawing/2014/main" id="{4251A537-22D0-4FFC-8C48-9096D0E05307}"/>
              </a:ext>
            </a:extLst>
          </p:cNvPr>
          <p:cNvPicPr>
            <a:picLocks noChangeAspect="1"/>
          </p:cNvPicPr>
          <p:nvPr/>
        </p:nvPicPr>
        <p:blipFill rotWithShape="1">
          <a:blip r:embed="rId5"/>
          <a:srcRect t="2572"/>
          <a:stretch/>
        </p:blipFill>
        <p:spPr>
          <a:xfrm>
            <a:off x="9705424" y="1121125"/>
            <a:ext cx="2013656" cy="2273691"/>
          </a:xfrm>
          <a:prstGeom prst="rect">
            <a:avLst/>
          </a:prstGeom>
          <a:noFill/>
          <a:ln w="15875">
            <a:solidFill>
              <a:schemeClr val="accent1">
                <a:shade val="50000"/>
              </a:schemeClr>
            </a:solidFill>
          </a:ln>
        </p:spPr>
      </p:pic>
      <p:sp>
        <p:nvSpPr>
          <p:cNvPr id="30" name="Rectángulo: esquinas redondeadas 29">
            <a:extLst>
              <a:ext uri="{FF2B5EF4-FFF2-40B4-BE49-F238E27FC236}">
                <a16:creationId xmlns:a16="http://schemas.microsoft.com/office/drawing/2014/main" id="{1C826289-7FE5-4D44-B4DA-B5511F2D0CAA}"/>
              </a:ext>
            </a:extLst>
          </p:cNvPr>
          <p:cNvSpPr/>
          <p:nvPr/>
        </p:nvSpPr>
        <p:spPr>
          <a:xfrm>
            <a:off x="1340164" y="1111353"/>
            <a:ext cx="8327710" cy="67797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s-ES" sz="1000" dirty="0">
                <a:solidFill>
                  <a:schemeClr val="tx1"/>
                </a:solidFill>
                <a:latin typeface="Calibri" panose="020F0502020204030204" pitchFamily="34" charset="0"/>
                <a:ea typeface="Calibri" panose="020F0502020204030204" pitchFamily="34" charset="0"/>
                <a:cs typeface="Times New Roman" panose="02020603050405020304" pitchFamily="18" charset="0"/>
              </a:rPr>
              <a:t>El tener el servicio catastro activado facilita la cumplimentación y validación de los datos referentes a la localización, y características de la vivienda, así como  facilita importes recomendados. El no tenerlo activado o cuando se pierde la conexión con el catastro implica tener que cumplimentar los datos manualmente. </a:t>
            </a:r>
          </a:p>
        </p:txBody>
      </p:sp>
      <p:sp>
        <p:nvSpPr>
          <p:cNvPr id="31" name="Rectángulo: esquinas redondeadas 30">
            <a:extLst>
              <a:ext uri="{FF2B5EF4-FFF2-40B4-BE49-F238E27FC236}">
                <a16:creationId xmlns:a16="http://schemas.microsoft.com/office/drawing/2014/main" id="{7C2FB053-1E37-44C4-A864-40FDA110630E}"/>
              </a:ext>
            </a:extLst>
          </p:cNvPr>
          <p:cNvSpPr/>
          <p:nvPr/>
        </p:nvSpPr>
        <p:spPr>
          <a:xfrm>
            <a:off x="153484" y="1106168"/>
            <a:ext cx="1186681" cy="68542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chemeClr val="tx1"/>
                </a:solidFill>
              </a:rPr>
              <a:t>Utilizar servicios del catastro</a:t>
            </a:r>
          </a:p>
        </p:txBody>
      </p:sp>
      <p:pic>
        <p:nvPicPr>
          <p:cNvPr id="32" name="Imagen 31" descr="Imagen que contiene Texto&#10;&#10;Descripción generada automáticamente">
            <a:hlinkClick r:id="rId6" action="ppaction://hlinksldjump"/>
            <a:extLst>
              <a:ext uri="{FF2B5EF4-FFF2-40B4-BE49-F238E27FC236}">
                <a16:creationId xmlns:a16="http://schemas.microsoft.com/office/drawing/2014/main" id="{B22FC8E6-61C3-46FD-9A60-3CDA71C38B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3215" y="43331"/>
            <a:ext cx="1408942" cy="453951"/>
          </a:xfrm>
          <a:prstGeom prst="rect">
            <a:avLst/>
          </a:prstGeom>
          <a:solidFill>
            <a:schemeClr val="bg1"/>
          </a:solidFill>
        </p:spPr>
      </p:pic>
      <p:pic>
        <p:nvPicPr>
          <p:cNvPr id="33" name="Picture 6" descr="Resultado de imagen de ir a inicio">
            <a:hlinkClick r:id="rId8" action="ppaction://hlinksldjump"/>
            <a:extLst>
              <a:ext uri="{FF2B5EF4-FFF2-40B4-BE49-F238E27FC236}">
                <a16:creationId xmlns:a16="http://schemas.microsoft.com/office/drawing/2014/main" id="{30ADBB1E-B32E-4034-805A-6D096324A9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26" name="Rectángulo 25">
            <a:extLst>
              <a:ext uri="{FF2B5EF4-FFF2-40B4-BE49-F238E27FC236}">
                <a16:creationId xmlns:a16="http://schemas.microsoft.com/office/drawing/2014/main" id="{0E445104-4ACB-4F4C-85CC-5E512B183D25}"/>
              </a:ext>
            </a:extLst>
          </p:cNvPr>
          <p:cNvSpPr/>
          <p:nvPr/>
        </p:nvSpPr>
        <p:spPr>
          <a:xfrm>
            <a:off x="7976576" y="202883"/>
            <a:ext cx="450764" cy="246221"/>
          </a:xfrm>
          <a:prstGeom prst="rect">
            <a:avLst/>
          </a:prstGeom>
        </p:spPr>
        <p:txBody>
          <a:bodyPr wrap="none">
            <a:spAutoFit/>
          </a:bodyPr>
          <a:lstStyle/>
          <a:p>
            <a:r>
              <a:rPr lang="es-ES" sz="1000" b="1" dirty="0">
                <a:solidFill>
                  <a:schemeClr val="bg1"/>
                </a:solidFill>
              </a:rPr>
              <a:t>(1/2)</a:t>
            </a:r>
            <a:endParaRPr lang="es-ES" sz="1000" dirty="0"/>
          </a:p>
        </p:txBody>
      </p:sp>
      <p:sp>
        <p:nvSpPr>
          <p:cNvPr id="34" name="Rectángulo 33">
            <a:extLst>
              <a:ext uri="{FF2B5EF4-FFF2-40B4-BE49-F238E27FC236}">
                <a16:creationId xmlns:a16="http://schemas.microsoft.com/office/drawing/2014/main" id="{69CBEA9C-8F3D-4C08-9AF2-EDE3AC9EA4C1}"/>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44138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507D4629-C362-41A3-A8DD-B59D10B0AE5E}"/>
              </a:ext>
            </a:extLst>
          </p:cNvPr>
          <p:cNvSpPr/>
          <p:nvPr/>
        </p:nvSpPr>
        <p:spPr>
          <a:xfrm>
            <a:off x="2476501" y="49738"/>
            <a:ext cx="6343650" cy="418614"/>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Argumentario Apoyo Venta Seguro de Hogar</a:t>
            </a:r>
          </a:p>
        </p:txBody>
      </p:sp>
      <p:sp>
        <p:nvSpPr>
          <p:cNvPr id="24" name="Rectángulo: esquinas redondeadas 23">
            <a:extLst>
              <a:ext uri="{FF2B5EF4-FFF2-40B4-BE49-F238E27FC236}">
                <a16:creationId xmlns:a16="http://schemas.microsoft.com/office/drawing/2014/main" id="{550C649B-58E3-4E6D-AA70-5BC1AF6212DB}"/>
              </a:ext>
            </a:extLst>
          </p:cNvPr>
          <p:cNvSpPr/>
          <p:nvPr/>
        </p:nvSpPr>
        <p:spPr>
          <a:xfrm>
            <a:off x="136717" y="5797675"/>
            <a:ext cx="3270947" cy="43807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a:t>Vivienda Hipotecada</a:t>
            </a:r>
          </a:p>
        </p:txBody>
      </p:sp>
      <p:sp>
        <p:nvSpPr>
          <p:cNvPr id="19" name="CuadroTexto 18">
            <a:extLst>
              <a:ext uri="{FF2B5EF4-FFF2-40B4-BE49-F238E27FC236}">
                <a16:creationId xmlns:a16="http://schemas.microsoft.com/office/drawing/2014/main" id="{1736C9AE-2B12-46F0-9612-C57DA663B02A}"/>
              </a:ext>
            </a:extLst>
          </p:cNvPr>
          <p:cNvSpPr txBox="1"/>
          <p:nvPr/>
        </p:nvSpPr>
        <p:spPr>
          <a:xfrm>
            <a:off x="137022" y="6235743"/>
            <a:ext cx="11981087" cy="246221"/>
          </a:xfrm>
          <a:prstGeom prst="rect">
            <a:avLst/>
          </a:prstGeom>
          <a:solidFill>
            <a:schemeClr val="accent1">
              <a:lumMod val="20000"/>
              <a:lumOff val="80000"/>
            </a:schemeClr>
          </a:solidFill>
          <a:ln>
            <a:solidFill>
              <a:schemeClr val="accent1">
                <a:shade val="50000"/>
              </a:schemeClr>
            </a:solidFill>
          </a:ln>
        </p:spPr>
        <p:txBody>
          <a:bodyPr wrap="square" rtlCol="0">
            <a:spAutoFit/>
          </a:bodyPr>
          <a:lstStyle/>
          <a:p>
            <a:r>
              <a:rPr lang="es-ES" sz="1000" b="1" dirty="0"/>
              <a:t>PENDIENTE OPERATIVA – Pendiente desarrollo TS</a:t>
            </a:r>
            <a:endParaRPr lang="es-ES" sz="1000" dirty="0"/>
          </a:p>
        </p:txBody>
      </p:sp>
      <p:pic>
        <p:nvPicPr>
          <p:cNvPr id="15" name="Imagen 14">
            <a:extLst>
              <a:ext uri="{FF2B5EF4-FFF2-40B4-BE49-F238E27FC236}">
                <a16:creationId xmlns:a16="http://schemas.microsoft.com/office/drawing/2014/main" id="{416CD7ED-C6A6-4054-A1ED-88914F1309E0}"/>
              </a:ext>
            </a:extLst>
          </p:cNvPr>
          <p:cNvPicPr>
            <a:picLocks noChangeAspect="1"/>
          </p:cNvPicPr>
          <p:nvPr/>
        </p:nvPicPr>
        <p:blipFill>
          <a:blip r:embed="rId3"/>
          <a:stretch>
            <a:fillRect/>
          </a:stretch>
        </p:blipFill>
        <p:spPr>
          <a:xfrm>
            <a:off x="136407" y="18106"/>
            <a:ext cx="1054469" cy="382357"/>
          </a:xfrm>
          <a:prstGeom prst="rect">
            <a:avLst/>
          </a:prstGeom>
        </p:spPr>
      </p:pic>
      <p:sp>
        <p:nvSpPr>
          <p:cNvPr id="20" name="Botón de acción: ir hacia atrás o anterior 19">
            <a:hlinkClick r:id="" action="ppaction://hlinkshowjump?jump=previousslide" highlightClick="1"/>
            <a:extLst>
              <a:ext uri="{FF2B5EF4-FFF2-40B4-BE49-F238E27FC236}">
                <a16:creationId xmlns:a16="http://schemas.microsoft.com/office/drawing/2014/main" id="{052D9C2F-3B78-4384-876B-A7E48D2D89D4}"/>
              </a:ext>
            </a:extLst>
          </p:cNvPr>
          <p:cNvSpPr/>
          <p:nvPr/>
        </p:nvSpPr>
        <p:spPr>
          <a:xfrm>
            <a:off x="177613" y="6577248"/>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1FBDCBC4-C6AB-48F7-BFB0-344BA520EA5D}"/>
              </a:ext>
            </a:extLst>
          </p:cNvPr>
          <p:cNvSpPr/>
          <p:nvPr/>
        </p:nvSpPr>
        <p:spPr>
          <a:xfrm>
            <a:off x="8254331" y="196158"/>
            <a:ext cx="450764" cy="246221"/>
          </a:xfrm>
          <a:prstGeom prst="rect">
            <a:avLst/>
          </a:prstGeom>
        </p:spPr>
        <p:txBody>
          <a:bodyPr wrap="none">
            <a:spAutoFit/>
          </a:bodyPr>
          <a:lstStyle/>
          <a:p>
            <a:r>
              <a:rPr lang="es-ES" sz="1000" b="1">
                <a:solidFill>
                  <a:schemeClr val="bg1"/>
                </a:solidFill>
              </a:rPr>
              <a:t>(2/2)</a:t>
            </a:r>
            <a:endParaRPr lang="es-ES" sz="1000"/>
          </a:p>
        </p:txBody>
      </p:sp>
      <p:pic>
        <p:nvPicPr>
          <p:cNvPr id="16" name="Imagen 15" descr="Imagen que contiene Texto&#10;&#10;Descripción generada automáticamente">
            <a:hlinkClick r:id="rId4" action="ppaction://hlinksldjump"/>
            <a:extLst>
              <a:ext uri="{FF2B5EF4-FFF2-40B4-BE49-F238E27FC236}">
                <a16:creationId xmlns:a16="http://schemas.microsoft.com/office/drawing/2014/main" id="{58700F64-600A-4977-84A1-77D7287EE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6437" y="126767"/>
            <a:ext cx="1408942" cy="453951"/>
          </a:xfrm>
          <a:prstGeom prst="rect">
            <a:avLst/>
          </a:prstGeom>
          <a:solidFill>
            <a:schemeClr val="bg1"/>
          </a:solidFill>
        </p:spPr>
      </p:pic>
      <p:pic>
        <p:nvPicPr>
          <p:cNvPr id="22" name="Picture 6" descr="Resultado de imagen de ir a inicio">
            <a:hlinkClick r:id="rId6" action="ppaction://hlinksldjump"/>
            <a:extLst>
              <a:ext uri="{FF2B5EF4-FFF2-40B4-BE49-F238E27FC236}">
                <a16:creationId xmlns:a16="http://schemas.microsoft.com/office/drawing/2014/main" id="{2CD48215-FA20-4679-A1E8-3946F31268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26" name="Rectángulo: esquinas redondeadas 25">
            <a:extLst>
              <a:ext uri="{FF2B5EF4-FFF2-40B4-BE49-F238E27FC236}">
                <a16:creationId xmlns:a16="http://schemas.microsoft.com/office/drawing/2014/main" id="{5014900D-482E-457F-A413-35D2B9010574}"/>
              </a:ext>
            </a:extLst>
          </p:cNvPr>
          <p:cNvSpPr/>
          <p:nvPr/>
        </p:nvSpPr>
        <p:spPr>
          <a:xfrm>
            <a:off x="1434174" y="2697865"/>
            <a:ext cx="10318249" cy="73408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sz="1200" dirty="0">
                <a:solidFill>
                  <a:prstClr val="black"/>
                </a:solidFill>
              </a:rPr>
              <a:t>Ten en cuenta que, si la fecha inicio del seguro es superior a 1 año desde la fecha del día, no podrá realizarse la contratación y por tanto no se puede continuar. </a:t>
            </a:r>
          </a:p>
        </p:txBody>
      </p:sp>
      <p:sp>
        <p:nvSpPr>
          <p:cNvPr id="27" name="Rectángulo: esquinas redondeadas 26">
            <a:extLst>
              <a:ext uri="{FF2B5EF4-FFF2-40B4-BE49-F238E27FC236}">
                <a16:creationId xmlns:a16="http://schemas.microsoft.com/office/drawing/2014/main" id="{49F73A90-9E9A-4239-9569-07FDEEA24A0B}"/>
              </a:ext>
            </a:extLst>
          </p:cNvPr>
          <p:cNvSpPr/>
          <p:nvPr/>
        </p:nvSpPr>
        <p:spPr>
          <a:xfrm>
            <a:off x="177613" y="2684003"/>
            <a:ext cx="1256562" cy="74794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chemeClr val="tx1"/>
                </a:solidFill>
              </a:rPr>
              <a:t>Fecha inicio del Seguro</a:t>
            </a:r>
          </a:p>
        </p:txBody>
      </p:sp>
      <p:sp>
        <p:nvSpPr>
          <p:cNvPr id="28" name="Rectángulo: esquinas redondeadas 27">
            <a:extLst>
              <a:ext uri="{FF2B5EF4-FFF2-40B4-BE49-F238E27FC236}">
                <a16:creationId xmlns:a16="http://schemas.microsoft.com/office/drawing/2014/main" id="{36C51257-486B-43EE-8D39-A83A7D4E56B9}"/>
              </a:ext>
            </a:extLst>
          </p:cNvPr>
          <p:cNvSpPr/>
          <p:nvPr/>
        </p:nvSpPr>
        <p:spPr>
          <a:xfrm>
            <a:off x="1358493" y="517162"/>
            <a:ext cx="10393930" cy="73408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sz="1200" dirty="0">
                <a:solidFill>
                  <a:prstClr val="black"/>
                </a:solidFill>
              </a:rPr>
              <a:t>Ten en cuenta que solo puede contratar el propietario de la vivienda, nunca el inquilino si la vivienda esta alquilada.</a:t>
            </a:r>
          </a:p>
          <a:p>
            <a:pPr lvl="0"/>
            <a:r>
              <a:rPr lang="es-ES" sz="1200" b="1" i="1" dirty="0">
                <a:solidFill>
                  <a:srgbClr val="FF0000"/>
                </a:solidFill>
              </a:rPr>
              <a:t>Cuidado: </a:t>
            </a:r>
            <a:r>
              <a:rPr lang="es-ES" sz="1200" b="1" i="1" dirty="0">
                <a:solidFill>
                  <a:prstClr val="black"/>
                </a:solidFill>
              </a:rPr>
              <a:t>además hay que tener en cuenta que si el propietario tiene en alquiler su vivienda, no se le puede ofrecer la Cobertura Total (no ofrecerá precio en el Portal Gestor)</a:t>
            </a:r>
          </a:p>
        </p:txBody>
      </p:sp>
      <p:sp>
        <p:nvSpPr>
          <p:cNvPr id="29" name="Rectángulo: esquinas redondeadas 28">
            <a:extLst>
              <a:ext uri="{FF2B5EF4-FFF2-40B4-BE49-F238E27FC236}">
                <a16:creationId xmlns:a16="http://schemas.microsoft.com/office/drawing/2014/main" id="{C63F4404-1CF3-465A-97CC-10160AA31D8F}"/>
              </a:ext>
            </a:extLst>
          </p:cNvPr>
          <p:cNvSpPr/>
          <p:nvPr/>
        </p:nvSpPr>
        <p:spPr>
          <a:xfrm>
            <a:off x="177613" y="517162"/>
            <a:ext cx="1186681" cy="74794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chemeClr val="tx1"/>
                </a:solidFill>
              </a:rPr>
              <a:t>Quién contrata</a:t>
            </a:r>
          </a:p>
        </p:txBody>
      </p:sp>
      <p:sp>
        <p:nvSpPr>
          <p:cNvPr id="30" name="Rectángulo: esquinas redondeadas 29">
            <a:extLst>
              <a:ext uri="{FF2B5EF4-FFF2-40B4-BE49-F238E27FC236}">
                <a16:creationId xmlns:a16="http://schemas.microsoft.com/office/drawing/2014/main" id="{C4546A9B-C29B-4702-AB78-A3600DEC6EB3}"/>
              </a:ext>
            </a:extLst>
          </p:cNvPr>
          <p:cNvSpPr/>
          <p:nvPr/>
        </p:nvSpPr>
        <p:spPr>
          <a:xfrm>
            <a:off x="1364295" y="1323603"/>
            <a:ext cx="10388128" cy="125872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r>
              <a:rPr lang="es-ES" sz="1200" dirty="0">
                <a:solidFill>
                  <a:prstClr val="black"/>
                </a:solidFill>
              </a:rPr>
              <a:t>Además de la fecha vencimiento o entrada en vigor de la póliza, es necesario tener el teléfono de contacto</a:t>
            </a:r>
          </a:p>
          <a:p>
            <a:pPr marL="0" lvl="3"/>
            <a:r>
              <a:rPr lang="es-ES" sz="1200" b="1" dirty="0">
                <a:solidFill>
                  <a:prstClr val="black"/>
                </a:solidFill>
              </a:rPr>
              <a:t>Importante</a:t>
            </a:r>
            <a:r>
              <a:rPr lang="es-ES" sz="1200" dirty="0">
                <a:solidFill>
                  <a:prstClr val="black"/>
                </a:solidFill>
              </a:rPr>
              <a:t>: sugerirle sea el teléfono desde el que esta llamando, si no se facilita no se puede continuar con el proceso. Si no lo quiere facilitar nunca se introducirá un teléfono al azar por temas de protección de datos</a:t>
            </a:r>
          </a:p>
          <a:p>
            <a:pPr marL="0" lvl="3"/>
            <a:endParaRPr lang="es-ES" sz="1200" dirty="0">
              <a:solidFill>
                <a:prstClr val="black"/>
              </a:solidFill>
            </a:endParaRPr>
          </a:p>
        </p:txBody>
      </p:sp>
      <p:sp>
        <p:nvSpPr>
          <p:cNvPr id="31" name="Rectángulo: esquinas redondeadas 30">
            <a:extLst>
              <a:ext uri="{FF2B5EF4-FFF2-40B4-BE49-F238E27FC236}">
                <a16:creationId xmlns:a16="http://schemas.microsoft.com/office/drawing/2014/main" id="{ADCBB075-3A95-44D2-8D1C-F88A93ED14D0}"/>
              </a:ext>
            </a:extLst>
          </p:cNvPr>
          <p:cNvSpPr/>
          <p:nvPr/>
        </p:nvSpPr>
        <p:spPr>
          <a:xfrm>
            <a:off x="177613" y="1326494"/>
            <a:ext cx="1186681" cy="125583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200" b="1" dirty="0">
                <a:solidFill>
                  <a:schemeClr val="tx1"/>
                </a:solidFill>
              </a:rPr>
              <a:t>Teléfono contacto</a:t>
            </a:r>
          </a:p>
        </p:txBody>
      </p:sp>
      <p:sp>
        <p:nvSpPr>
          <p:cNvPr id="18" name="Rectángulo: esquinas redondeadas 17">
            <a:extLst>
              <a:ext uri="{FF2B5EF4-FFF2-40B4-BE49-F238E27FC236}">
                <a16:creationId xmlns:a16="http://schemas.microsoft.com/office/drawing/2014/main" id="{2EF77686-52AF-4C6F-9EA8-5E53A7098EF8}"/>
              </a:ext>
            </a:extLst>
          </p:cNvPr>
          <p:cNvSpPr/>
          <p:nvPr/>
        </p:nvSpPr>
        <p:spPr>
          <a:xfrm>
            <a:off x="1368739" y="3494404"/>
            <a:ext cx="10393930" cy="148053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r>
              <a:rPr lang="es-ES" sz="1200" b="1" dirty="0">
                <a:solidFill>
                  <a:prstClr val="black"/>
                </a:solidFill>
              </a:rPr>
              <a:t>Importante</a:t>
            </a:r>
            <a:r>
              <a:rPr lang="es-ES" sz="1200" dirty="0">
                <a:solidFill>
                  <a:prstClr val="black"/>
                </a:solidFill>
              </a:rPr>
              <a:t>: </a:t>
            </a:r>
          </a:p>
          <a:p>
            <a:pPr marL="171450" lvl="0" indent="-171450">
              <a:buFont typeface="Arial" panose="020B0604020202020204" pitchFamily="34" charset="0"/>
              <a:buChar char="•"/>
            </a:pPr>
            <a:r>
              <a:rPr lang="es-ES" sz="1200" dirty="0">
                <a:solidFill>
                  <a:prstClr val="black"/>
                </a:solidFill>
              </a:rPr>
              <a:t>Una vez capturado todos los datos relativos a la vivienda y antes de ofrecer al cliente la modalidad de seguro hogar es obligatorio informarle donde puede encontrar toda la información previa a la contratación del seguro de hogar Movistar. </a:t>
            </a:r>
          </a:p>
          <a:p>
            <a:pPr marL="171450" lvl="0" indent="-171450">
              <a:buFont typeface="Arial" panose="020B0604020202020204" pitchFamily="34" charset="0"/>
              <a:buChar char="•"/>
            </a:pPr>
            <a:r>
              <a:rPr lang="es-ES" sz="1200" dirty="0">
                <a:solidFill>
                  <a:prstClr val="black"/>
                </a:solidFill>
              </a:rPr>
              <a:t>Antes de facilitar la </a:t>
            </a:r>
            <a:r>
              <a:rPr lang="es-ES" sz="1200" dirty="0" err="1">
                <a:solidFill>
                  <a:prstClr val="black"/>
                </a:solidFill>
              </a:rPr>
              <a:t>url</a:t>
            </a:r>
            <a:r>
              <a:rPr lang="es-ES" sz="1200" dirty="0">
                <a:solidFill>
                  <a:prstClr val="black"/>
                </a:solidFill>
              </a:rPr>
              <a:t> de información precontractual asegúrate que aseguradora es pues las </a:t>
            </a:r>
            <a:r>
              <a:rPr lang="es-ES" sz="1200" dirty="0" err="1">
                <a:solidFill>
                  <a:prstClr val="black"/>
                </a:solidFill>
              </a:rPr>
              <a:t>url</a:t>
            </a:r>
            <a:r>
              <a:rPr lang="es-ES" sz="1200" dirty="0">
                <a:solidFill>
                  <a:prstClr val="black"/>
                </a:solidFill>
              </a:rPr>
              <a:t> son muy parecidas</a:t>
            </a:r>
          </a:p>
          <a:p>
            <a:pPr lvl="0"/>
            <a:endParaRPr lang="es-ES" sz="1200" dirty="0">
              <a:solidFill>
                <a:prstClr val="black"/>
              </a:solidFill>
            </a:endParaRPr>
          </a:p>
          <a:p>
            <a:pPr>
              <a:lnSpc>
                <a:spcPct val="107000"/>
              </a:lnSpc>
              <a:spcAft>
                <a:spcPts val="800"/>
              </a:spcAft>
            </a:pPr>
            <a:r>
              <a:rPr lang="es-ES" sz="1200" b="1" dirty="0">
                <a:solidFill>
                  <a:srgbClr val="4472C4"/>
                </a:solidFill>
                <a:latin typeface="Calibri" panose="020F0502020204030204" pitchFamily="34" charset="0"/>
                <a:ea typeface="Times New Roman" panose="02020603050405020304" pitchFamily="18" charset="0"/>
                <a:cs typeface="Calibri" panose="020F0502020204030204" pitchFamily="34" charset="0"/>
              </a:rPr>
              <a:t>Agente</a:t>
            </a:r>
            <a:r>
              <a:rPr lang="es-ES" sz="1200" dirty="0">
                <a:solidFill>
                  <a:srgbClr val="4472C4"/>
                </a:solidFill>
                <a:latin typeface="Calibri" panose="020F0502020204030204" pitchFamily="34" charset="0"/>
                <a:ea typeface="Times New Roman" panose="02020603050405020304" pitchFamily="18" charset="0"/>
                <a:cs typeface="Calibri" panose="020F0502020204030204" pitchFamily="34" charset="0"/>
              </a:rPr>
              <a:t> </a:t>
            </a:r>
            <a:r>
              <a:rPr lang="es-ES" sz="1200" b="1" i="1" dirty="0">
                <a:solidFill>
                  <a:srgbClr val="70AD47"/>
                </a:solidFill>
                <a:latin typeface="Calibri" panose="020F0502020204030204" pitchFamily="34" charset="0"/>
                <a:ea typeface="YouYuan"/>
                <a:cs typeface="Calibri" panose="020F0502020204030204" pitchFamily="34" charset="0"/>
              </a:rPr>
              <a:t>[Nombre cliente], informarte que en http://seguros.movistar.es/hogar/</a:t>
            </a:r>
            <a:r>
              <a:rPr lang="es-ES" sz="1600" b="1" i="1" dirty="0">
                <a:solidFill>
                  <a:srgbClr val="70AD47"/>
                </a:solidFill>
                <a:latin typeface="Calibri" panose="020F0502020204030204" pitchFamily="34" charset="0"/>
                <a:ea typeface="YouYuan"/>
                <a:cs typeface="Calibri" panose="020F0502020204030204" pitchFamily="34" charset="0"/>
              </a:rPr>
              <a:t>legal</a:t>
            </a:r>
            <a:r>
              <a:rPr lang="es-ES" sz="1200" b="1" i="1" dirty="0">
                <a:solidFill>
                  <a:srgbClr val="70AD47"/>
                </a:solidFill>
                <a:latin typeface="Calibri" panose="020F0502020204030204" pitchFamily="34" charset="0"/>
                <a:ea typeface="YouYuan"/>
                <a:cs typeface="Calibri" panose="020F0502020204030204" pitchFamily="34" charset="0"/>
              </a:rPr>
              <a:t> puedes encontrar toda la información previa a la contratación del seguro de hogar Movistar Seguros asegurado por Telefónica Seguros y Reaseguros Compañía Aseguradora SAU.</a:t>
            </a:r>
            <a:endParaRPr lang="es-ES" sz="1200" dirty="0">
              <a:latin typeface="Calibri" panose="020F0502020204030204" pitchFamily="34" charset="0"/>
              <a:ea typeface="Calibri" panose="020F0502020204030204" pitchFamily="34" charset="0"/>
              <a:cs typeface="Times New Roman" panose="02020603050405020304" pitchFamily="18" charset="0"/>
            </a:endParaRPr>
          </a:p>
          <a:p>
            <a:pPr lvl="0"/>
            <a:endParaRPr lang="es-ES" sz="1200" dirty="0">
              <a:solidFill>
                <a:prstClr val="black"/>
              </a:solidFill>
            </a:endParaRPr>
          </a:p>
        </p:txBody>
      </p:sp>
      <p:sp>
        <p:nvSpPr>
          <p:cNvPr id="21" name="Rectángulo: esquinas redondeadas 20">
            <a:extLst>
              <a:ext uri="{FF2B5EF4-FFF2-40B4-BE49-F238E27FC236}">
                <a16:creationId xmlns:a16="http://schemas.microsoft.com/office/drawing/2014/main" id="{CE25E91C-4289-4212-B9E4-24991897C120}"/>
              </a:ext>
            </a:extLst>
          </p:cNvPr>
          <p:cNvSpPr/>
          <p:nvPr/>
        </p:nvSpPr>
        <p:spPr>
          <a:xfrm>
            <a:off x="182057" y="3497295"/>
            <a:ext cx="1248403" cy="143573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200" b="1" dirty="0">
                <a:solidFill>
                  <a:schemeClr val="tx1"/>
                </a:solidFill>
              </a:rPr>
              <a:t>Información precontractual</a:t>
            </a:r>
          </a:p>
        </p:txBody>
      </p:sp>
      <p:sp>
        <p:nvSpPr>
          <p:cNvPr id="23" name="Rectángulo: esquinas redondeadas 22">
            <a:extLst>
              <a:ext uri="{FF2B5EF4-FFF2-40B4-BE49-F238E27FC236}">
                <a16:creationId xmlns:a16="http://schemas.microsoft.com/office/drawing/2014/main" id="{44AC6F4E-E663-40C6-8AF6-1A977092EED5}"/>
              </a:ext>
            </a:extLst>
          </p:cNvPr>
          <p:cNvSpPr/>
          <p:nvPr/>
        </p:nvSpPr>
        <p:spPr>
          <a:xfrm>
            <a:off x="1358493" y="5028633"/>
            <a:ext cx="10393930" cy="7222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endParaRPr lang="es-ES" sz="1000" dirty="0">
              <a:solidFill>
                <a:prstClr val="black"/>
              </a:solidFill>
            </a:endParaRPr>
          </a:p>
          <a:p>
            <a:pPr marL="0" lvl="3"/>
            <a:r>
              <a:rPr lang="es-ES" sz="1000" b="1" dirty="0">
                <a:solidFill>
                  <a:prstClr val="black"/>
                </a:solidFill>
              </a:rPr>
              <a:t>Utilizar siempre los importes recomendados, que están ajustados a las características de la vivienda a asegurar</a:t>
            </a:r>
          </a:p>
          <a:p>
            <a:pPr marL="171450" lvl="3" indent="-171450">
              <a:buFont typeface="Arial" panose="020B0604020202020204" pitchFamily="34" charset="0"/>
              <a:buChar char="•"/>
            </a:pPr>
            <a:endParaRPr lang="es-ES" sz="1000" dirty="0">
              <a:solidFill>
                <a:prstClr val="black"/>
              </a:solidFill>
            </a:endParaRPr>
          </a:p>
        </p:txBody>
      </p:sp>
      <p:sp>
        <p:nvSpPr>
          <p:cNvPr id="32" name="Rectángulo: esquinas redondeadas 31">
            <a:extLst>
              <a:ext uri="{FF2B5EF4-FFF2-40B4-BE49-F238E27FC236}">
                <a16:creationId xmlns:a16="http://schemas.microsoft.com/office/drawing/2014/main" id="{5F4A5EB5-29FF-4A70-AC4A-803CDD21998F}"/>
              </a:ext>
            </a:extLst>
          </p:cNvPr>
          <p:cNvSpPr/>
          <p:nvPr/>
        </p:nvSpPr>
        <p:spPr>
          <a:xfrm>
            <a:off x="177613" y="5002943"/>
            <a:ext cx="1256562" cy="74794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200" b="1" dirty="0">
                <a:solidFill>
                  <a:schemeClr val="tx1"/>
                </a:solidFill>
              </a:rPr>
              <a:t>Limites sumas aseguradas</a:t>
            </a:r>
          </a:p>
        </p:txBody>
      </p:sp>
      <p:sp>
        <p:nvSpPr>
          <p:cNvPr id="25" name="Rectángulo 24">
            <a:extLst>
              <a:ext uri="{FF2B5EF4-FFF2-40B4-BE49-F238E27FC236}">
                <a16:creationId xmlns:a16="http://schemas.microsoft.com/office/drawing/2014/main" id="{3AFE54AA-01DE-4FAC-8339-54E394F6ABE9}"/>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648456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esquinas redondeadas 24">
            <a:extLst>
              <a:ext uri="{FF2B5EF4-FFF2-40B4-BE49-F238E27FC236}">
                <a16:creationId xmlns:a16="http://schemas.microsoft.com/office/drawing/2014/main" id="{FA157D17-BA35-454A-B526-E52310AE014C}"/>
              </a:ext>
            </a:extLst>
          </p:cNvPr>
          <p:cNvSpPr/>
          <p:nvPr/>
        </p:nvSpPr>
        <p:spPr>
          <a:xfrm>
            <a:off x="2590801" y="134765"/>
            <a:ext cx="3009900" cy="4186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a:solidFill>
                  <a:schemeClr val="bg1"/>
                </a:solidFill>
              </a:rPr>
              <a:t>QUE OFRECER</a:t>
            </a:r>
          </a:p>
        </p:txBody>
      </p:sp>
      <p:sp>
        <p:nvSpPr>
          <p:cNvPr id="16" name="Rectángulo: esquinas redondeadas 15">
            <a:extLst>
              <a:ext uri="{FF2B5EF4-FFF2-40B4-BE49-F238E27FC236}">
                <a16:creationId xmlns:a16="http://schemas.microsoft.com/office/drawing/2014/main" id="{514D5C27-3938-469A-B9B4-EE7B3F5F65EE}"/>
              </a:ext>
            </a:extLst>
          </p:cNvPr>
          <p:cNvSpPr/>
          <p:nvPr/>
        </p:nvSpPr>
        <p:spPr>
          <a:xfrm>
            <a:off x="6880026" y="604813"/>
            <a:ext cx="5175255" cy="242347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nSpc>
                <a:spcPct val="107000"/>
              </a:lnSpc>
              <a:spcAft>
                <a:spcPts val="800"/>
              </a:spcAft>
            </a:pPr>
            <a:r>
              <a:rPr lang="es-ES" sz="1100" b="1" i="1" dirty="0">
                <a:solidFill>
                  <a:srgbClr val="2E75B6"/>
                </a:solidFill>
                <a:latin typeface="Calibri" panose="020F0502020204030204" pitchFamily="34" charset="0"/>
                <a:ea typeface="Calibri" panose="020F0502020204030204" pitchFamily="34" charset="0"/>
                <a:cs typeface="Calibri" panose="020F0502020204030204" pitchFamily="34" charset="0"/>
              </a:rPr>
              <a:t>Agente</a:t>
            </a:r>
            <a:r>
              <a:rPr lang="es-ES" sz="1100" dirty="0">
                <a:solidFill>
                  <a:prstClr val="white"/>
                </a:solidFill>
                <a:latin typeface="Calibri" panose="020F0502020204030204" pitchFamily="34" charset="0"/>
                <a:ea typeface="Calibri" panose="020F0502020204030204" pitchFamily="34" charset="0"/>
                <a:cs typeface="Calibri" panose="020F0502020204030204" pitchFamily="34" charset="0"/>
              </a:rPr>
              <a:t>: </a:t>
            </a:r>
            <a:r>
              <a:rPr lang="es-ES_tradnl" sz="1100" b="1" i="1" dirty="0">
                <a:solidFill>
                  <a:srgbClr val="6FAC47"/>
                </a:solidFill>
                <a:latin typeface="Calibri" panose="020F0502020204030204" pitchFamily="34" charset="0"/>
                <a:ea typeface="Times New Roman" panose="02020603050405020304" pitchFamily="18" charset="0"/>
                <a:cs typeface="Calibri" panose="020F0502020204030204" pitchFamily="34" charset="0"/>
              </a:rPr>
              <a:t>[Nombre del cliente], </a:t>
            </a:r>
            <a:r>
              <a:rPr lang="es-ES_tradnl" sz="1100" b="1" i="1" dirty="0">
                <a:solidFill>
                  <a:srgbClr val="70AD47"/>
                </a:solidFill>
                <a:latin typeface="Calibri" panose="020F0502020204030204" pitchFamily="34" charset="0"/>
                <a:ea typeface="Calibri" panose="020F0502020204030204" pitchFamily="34" charset="0"/>
                <a:cs typeface="Calibri" panose="020F0502020204030204" pitchFamily="34" charset="0"/>
              </a:rPr>
              <a:t>una vez cumplimentados todos los datos relativos a la vivienda a asegurar, me gustaría hablarte del  Seguro de Hogar Mas Seguridad de  Telefónica Seguros”.</a:t>
            </a:r>
            <a:r>
              <a:rPr lang="es-ES" sz="1100" b="1" dirty="0">
                <a:solidFill>
                  <a:prstClr val="white"/>
                </a:solidFill>
                <a:latin typeface="Calibri" panose="020F0502020204030204" pitchFamily="34" charset="0"/>
                <a:ea typeface="Calibri" panose="020F0502020204030204" pitchFamily="34" charset="0"/>
                <a:cs typeface="Times New Roman" panose="02020603050405020304" pitchFamily="18" charset="0"/>
              </a:rPr>
              <a:t>  </a:t>
            </a:r>
          </a:p>
          <a:p>
            <a:pPr lvl="0">
              <a:spcAft>
                <a:spcPts val="800"/>
              </a:spcAft>
            </a:pPr>
            <a:r>
              <a:rPr lang="es-ES" sz="1100" dirty="0">
                <a:solidFill>
                  <a:prstClr val="white"/>
                </a:solidFill>
                <a:latin typeface="Calibri" panose="020F0502020204030204" pitchFamily="34" charset="0"/>
                <a:ea typeface="Calibri" panose="020F0502020204030204" pitchFamily="34" charset="0"/>
                <a:cs typeface="Times New Roman" panose="02020603050405020304" pitchFamily="18" charset="0"/>
              </a:rPr>
              <a:t> </a:t>
            </a:r>
            <a:r>
              <a:rPr lang="es-ES" sz="1100" dirty="0">
                <a:solidFill>
                  <a:prstClr val="black"/>
                </a:solidFill>
              </a:rPr>
              <a:t>Como punto de partida, </a:t>
            </a:r>
            <a:r>
              <a:rPr lang="es-ES" sz="1100" b="1" dirty="0">
                <a:solidFill>
                  <a:prstClr val="black"/>
                </a:solidFill>
              </a:rPr>
              <a:t>ofrécele la modalidad Mas Seguridad</a:t>
            </a:r>
            <a:r>
              <a:rPr lang="es-ES" sz="1100" dirty="0">
                <a:solidFill>
                  <a:prstClr val="black"/>
                </a:solidFill>
              </a:rPr>
              <a:t>. Resalta las coberturas que incluye y el precio anual de la misma. </a:t>
            </a:r>
          </a:p>
          <a:p>
            <a:pPr marL="171450" lvl="0" indent="-171450">
              <a:spcAft>
                <a:spcPts val="800"/>
              </a:spcAft>
              <a:buFont typeface="Arial" panose="020B0604020202020204" pitchFamily="34" charset="0"/>
              <a:buChar char="•"/>
            </a:pPr>
            <a:r>
              <a:rPr lang="es-ES" sz="1100" dirty="0">
                <a:solidFill>
                  <a:prstClr val="black"/>
                </a:solidFill>
              </a:rPr>
              <a:t>En función de la sensibilidad del cliente al precio, a las necesidades que tenga y a las señales detectadas en la conversación, modula la propuesta hacia otra modalidad. </a:t>
            </a:r>
          </a:p>
          <a:p>
            <a:pPr marL="171450" lvl="0" indent="-171450">
              <a:spcAft>
                <a:spcPts val="800"/>
              </a:spcAft>
              <a:buFont typeface="Arial" panose="020B0604020202020204" pitchFamily="34" charset="0"/>
              <a:buChar char="•"/>
            </a:pPr>
            <a:r>
              <a:rPr lang="es-ES" sz="1100" dirty="0">
                <a:solidFill>
                  <a:prstClr val="black"/>
                </a:solidFill>
              </a:rPr>
              <a:t>Además ofrecerle contratar coberturas opcionales en cada modalidad, apoyándote en lo que significa e incluye en cada caso (utiliza ejemplos siempre que sea necesario)</a:t>
            </a:r>
          </a:p>
          <a:p>
            <a:pPr marL="171450" indent="-171450">
              <a:spcAft>
                <a:spcPts val="800"/>
              </a:spcAft>
              <a:buFont typeface="Arial" panose="020B0604020202020204" pitchFamily="34" charset="0"/>
              <a:buChar char="•"/>
            </a:pPr>
            <a:endParaRPr lang="es-ES" sz="1100" dirty="0">
              <a:solidFill>
                <a:prstClr val="black"/>
              </a:solidFill>
            </a:endParaRPr>
          </a:p>
        </p:txBody>
      </p:sp>
      <p:sp>
        <p:nvSpPr>
          <p:cNvPr id="17" name="Rectángulo: esquinas redondeadas 16">
            <a:extLst>
              <a:ext uri="{FF2B5EF4-FFF2-40B4-BE49-F238E27FC236}">
                <a16:creationId xmlns:a16="http://schemas.microsoft.com/office/drawing/2014/main" id="{1040685B-3AFD-4A79-897F-3263AA0B1A4A}"/>
              </a:ext>
            </a:extLst>
          </p:cNvPr>
          <p:cNvSpPr/>
          <p:nvPr/>
        </p:nvSpPr>
        <p:spPr>
          <a:xfrm>
            <a:off x="5693345" y="588083"/>
            <a:ext cx="1186681" cy="244020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chemeClr val="tx1"/>
                </a:solidFill>
              </a:rPr>
              <a:t>Modalidad de seguro</a:t>
            </a:r>
          </a:p>
        </p:txBody>
      </p:sp>
      <p:sp>
        <p:nvSpPr>
          <p:cNvPr id="32" name="Rectángulo: esquinas redondeadas 31">
            <a:extLst>
              <a:ext uri="{FF2B5EF4-FFF2-40B4-BE49-F238E27FC236}">
                <a16:creationId xmlns:a16="http://schemas.microsoft.com/office/drawing/2014/main" id="{92C8EEA3-811A-481C-A02D-C343D2639DA0}"/>
              </a:ext>
            </a:extLst>
          </p:cNvPr>
          <p:cNvSpPr/>
          <p:nvPr/>
        </p:nvSpPr>
        <p:spPr>
          <a:xfrm>
            <a:off x="615305" y="6506377"/>
            <a:ext cx="10829793" cy="30737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nSpc>
                <a:spcPct val="107000"/>
              </a:lnSpc>
              <a:spcAft>
                <a:spcPts val="800"/>
              </a:spcAft>
            </a:pPr>
            <a:r>
              <a:rPr lang="es-ES" sz="1200" b="1" u="sng">
                <a:solidFill>
                  <a:prstClr val="black"/>
                </a:solidFill>
                <a:latin typeface="Calibri" panose="020F0502020204030204" pitchFamily="34" charset="0"/>
                <a:ea typeface="Calibri" panose="020F0502020204030204" pitchFamily="34" charset="0"/>
                <a:cs typeface="Calibri" panose="020F0502020204030204" pitchFamily="34" charset="0"/>
              </a:rPr>
              <a:t>Importante</a:t>
            </a:r>
            <a:r>
              <a:rPr lang="es-ES" sz="1200">
                <a:solidFill>
                  <a:prstClr val="black"/>
                </a:solidFill>
                <a:latin typeface="Calibri" panose="020F0502020204030204" pitchFamily="34" charset="0"/>
                <a:ea typeface="Calibri" panose="020F0502020204030204" pitchFamily="34" charset="0"/>
                <a:cs typeface="Calibri" panose="020F0502020204030204" pitchFamily="34" charset="0"/>
              </a:rPr>
              <a:t>: Si necesitas tener una comparativa de todas las </a:t>
            </a:r>
            <a:r>
              <a:rPr lang="es-ES" sz="1200">
                <a:solidFill>
                  <a:prstClr val="black"/>
                </a:solidFill>
                <a:latin typeface="Calibri" panose="020F0502020204030204" pitchFamily="34" charset="0"/>
                <a:cs typeface="Calibri" panose="020F0502020204030204" pitchFamily="34" charset="0"/>
              </a:rPr>
              <a:t>modalidades con las coberturas incluidas en cada una de ellas, en el portal gestor hay un acceso a las mismas</a:t>
            </a:r>
          </a:p>
        </p:txBody>
      </p:sp>
      <p:pic>
        <p:nvPicPr>
          <p:cNvPr id="9" name="Imagen 8">
            <a:extLst>
              <a:ext uri="{FF2B5EF4-FFF2-40B4-BE49-F238E27FC236}">
                <a16:creationId xmlns:a16="http://schemas.microsoft.com/office/drawing/2014/main" id="{C1FEBC21-FE82-486D-B325-CD9142FDA4DC}"/>
              </a:ext>
            </a:extLst>
          </p:cNvPr>
          <p:cNvPicPr>
            <a:picLocks noChangeAspect="1"/>
          </p:cNvPicPr>
          <p:nvPr/>
        </p:nvPicPr>
        <p:blipFill>
          <a:blip r:embed="rId2"/>
          <a:stretch>
            <a:fillRect/>
          </a:stretch>
        </p:blipFill>
        <p:spPr>
          <a:xfrm>
            <a:off x="136407" y="8581"/>
            <a:ext cx="1054469" cy="382357"/>
          </a:xfrm>
          <a:prstGeom prst="rect">
            <a:avLst/>
          </a:prstGeom>
        </p:spPr>
      </p:pic>
      <p:sp>
        <p:nvSpPr>
          <p:cNvPr id="11" name="Botón de acción: ir hacia atrás o anterior 10">
            <a:hlinkClick r:id="" action="ppaction://hlinkshowjump?jump=previousslide" highlightClick="1"/>
            <a:extLst>
              <a:ext uri="{FF2B5EF4-FFF2-40B4-BE49-F238E27FC236}">
                <a16:creationId xmlns:a16="http://schemas.microsoft.com/office/drawing/2014/main" id="{6D335235-6C26-495A-B2C5-27DFC41DC23F}"/>
              </a:ext>
            </a:extLst>
          </p:cNvPr>
          <p:cNvSpPr/>
          <p:nvPr/>
        </p:nvSpPr>
        <p:spPr>
          <a:xfrm>
            <a:off x="156930" y="6607441"/>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Botón de acción: ir hacia delante o siguiente 11">
            <a:hlinkClick r:id="" action="ppaction://hlinkshowjump?jump=nextslide" highlightClick="1"/>
            <a:extLst>
              <a:ext uri="{FF2B5EF4-FFF2-40B4-BE49-F238E27FC236}">
                <a16:creationId xmlns:a16="http://schemas.microsoft.com/office/drawing/2014/main" id="{5BF10494-B697-4CB5-B03C-5DA949748E89}"/>
              </a:ext>
            </a:extLst>
          </p:cNvPr>
          <p:cNvSpPr/>
          <p:nvPr/>
        </p:nvSpPr>
        <p:spPr>
          <a:xfrm>
            <a:off x="11488567" y="6589384"/>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descr="Imagen que contiene Texto&#10;&#10;Descripción generada automáticamente">
            <a:hlinkClick r:id="rId3" action="ppaction://hlinksldjump"/>
            <a:extLst>
              <a:ext uri="{FF2B5EF4-FFF2-40B4-BE49-F238E27FC236}">
                <a16:creationId xmlns:a16="http://schemas.microsoft.com/office/drawing/2014/main" id="{4D488CD3-75EA-459A-9188-3E6D61A9F3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1199" y="44251"/>
            <a:ext cx="1408942" cy="453951"/>
          </a:xfrm>
          <a:prstGeom prst="rect">
            <a:avLst/>
          </a:prstGeom>
          <a:solidFill>
            <a:schemeClr val="bg1"/>
          </a:solidFill>
        </p:spPr>
      </p:pic>
      <p:pic>
        <p:nvPicPr>
          <p:cNvPr id="15" name="Picture 6" descr="Resultado de imagen de ir a inicio">
            <a:hlinkClick r:id="rId5" action="ppaction://hlinksldjump"/>
            <a:extLst>
              <a:ext uri="{FF2B5EF4-FFF2-40B4-BE49-F238E27FC236}">
                <a16:creationId xmlns:a16="http://schemas.microsoft.com/office/drawing/2014/main" id="{A430C302-73ED-4B12-BB15-10B304A73C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a:extLst>
              <a:ext uri="{FF2B5EF4-FFF2-40B4-BE49-F238E27FC236}">
                <a16:creationId xmlns:a16="http://schemas.microsoft.com/office/drawing/2014/main" id="{433E2AD1-5D78-4735-9544-68E69B0FDDBF}"/>
              </a:ext>
            </a:extLst>
          </p:cNvPr>
          <p:cNvSpPr txBox="1"/>
          <p:nvPr/>
        </p:nvSpPr>
        <p:spPr>
          <a:xfrm>
            <a:off x="177613" y="982580"/>
            <a:ext cx="5271742" cy="4893647"/>
          </a:xfrm>
          <a:prstGeom prst="rect">
            <a:avLst/>
          </a:prstGeom>
          <a:solidFill>
            <a:schemeClr val="accent1">
              <a:lumMod val="20000"/>
              <a:lumOff val="80000"/>
            </a:schemeClr>
          </a:solidFill>
          <a:ln>
            <a:solidFill>
              <a:schemeClr val="accent1">
                <a:shade val="50000"/>
              </a:schemeClr>
            </a:solidFill>
          </a:ln>
        </p:spPr>
        <p:txBody>
          <a:bodyPr wrap="square" rtlCol="0">
            <a:spAutoFit/>
          </a:bodyPr>
          <a:lstStyle/>
          <a:p>
            <a:r>
              <a:rPr lang="es-ES" sz="1200" b="1" dirty="0"/>
              <a:t>SEGURO EN LA COMPETENCIA</a:t>
            </a:r>
          </a:p>
          <a:p>
            <a:pPr marL="171450" indent="-171450">
              <a:buFont typeface="Arial" panose="020B0604020202020204" pitchFamily="34" charset="0"/>
              <a:buChar char="•"/>
            </a:pPr>
            <a:r>
              <a:rPr lang="es-ES" sz="1200" dirty="0"/>
              <a:t>¿Sabes si tienes el seguro más adecuado teniendo en cuenta el uso que haces de tu vivienda? Es posible que estés pagando por un exceso de coberturas que no necesitas. En solo unos minutos puedes empezar a ahorrarte dinero … En Movistar Seguros tenemos un seguro modulable para que asegures lo que realmente necesitas.</a:t>
            </a:r>
          </a:p>
          <a:p>
            <a:r>
              <a:rPr lang="es-ES" sz="1200" b="1" dirty="0"/>
              <a:t>PARA LOS PREOCUPADOS POR SU INFORMACIÓN EN LA RED</a:t>
            </a:r>
          </a:p>
          <a:p>
            <a:pPr marL="171450" indent="-171450">
              <a:buFont typeface="Arial" panose="020B0604020202020204" pitchFamily="34" charset="0"/>
              <a:buChar char="•"/>
            </a:pPr>
            <a:r>
              <a:rPr lang="es-ES" sz="1200" dirty="0"/>
              <a:t>¿Te preocupa los datos que internet pueda informar sobre ti y no sabes cómo borrarlos si se da el caso? Con nuestra Asistencia Informática cuentas con un servicio de borrado de identidad digital para que tu información personal no deseada desaparezca de la red, entre otras muchas prestaciones.</a:t>
            </a:r>
          </a:p>
          <a:p>
            <a:r>
              <a:rPr lang="es-ES" sz="1200" b="1" dirty="0"/>
              <a:t>PARA LOS QUE TIENEN ARREGLOS PENDIENTES EN CASA</a:t>
            </a:r>
          </a:p>
          <a:p>
            <a:pPr marL="171450" indent="-171450">
              <a:buFont typeface="Arial" panose="020B0604020202020204" pitchFamily="34" charset="0"/>
              <a:buChar char="•"/>
            </a:pPr>
            <a:r>
              <a:rPr lang="es-ES" sz="1200" dirty="0"/>
              <a:t>¿No cuentas con alguien que te ayude con ese grifo que gotea, un enchufe roto o una cisterna que falla? Con el servicio gratuito Manitas  por fin tienes esa persona de confianza que te ayudará en la puesta a punto de tu casa.</a:t>
            </a:r>
          </a:p>
          <a:p>
            <a:r>
              <a:rPr lang="es-ES" sz="1200" b="1" dirty="0"/>
              <a:t>PARA PODER CONTAR CON AYUDA ESPECIALIZADA DE DEFENSA JURÍDICA</a:t>
            </a:r>
          </a:p>
          <a:p>
            <a:pPr marL="171450" indent="-171450">
              <a:buFont typeface="Arial" panose="020B0604020202020204" pitchFamily="34" charset="0"/>
              <a:buChar char="•"/>
            </a:pPr>
            <a:r>
              <a:rPr lang="es-ES" sz="1200" dirty="0"/>
              <a:t>¿Cuentas con alguna persona que te pueda ayudar en temas jurídicos? Con nuestro servicio de Defensa Jurídica, dispones de asesoramiento jurídico telefónico para cualquier cuestión legal en el ámbito de tu vida privada y familiar, como consumidor y usuario.</a:t>
            </a:r>
          </a:p>
          <a:p>
            <a:r>
              <a:rPr lang="es-ES" sz="1200" b="1" dirty="0"/>
              <a:t>PARA LOS MÁS EXIGENTES: SERVICIO EXPRESS</a:t>
            </a:r>
          </a:p>
          <a:p>
            <a:pPr marL="171450" indent="-171450">
              <a:buFont typeface="Arial" panose="020B0604020202020204" pitchFamily="34" charset="0"/>
              <a:buChar char="•"/>
            </a:pPr>
            <a:r>
              <a:rPr lang="es-ES" sz="1200" dirty="0"/>
              <a:t> Contratando esta cobertura opcional (en la modalidad Cobertura Total se contrata automáticamente), nos comprometemos a atender el siniestro en menos de 3 horas y si no cumplimos te devolvemos el importe de la prima de este año en la próxima anualidad. ¿Qué te parece? ¿te parece un buen compromiso?</a:t>
            </a:r>
          </a:p>
        </p:txBody>
      </p:sp>
      <p:sp>
        <p:nvSpPr>
          <p:cNvPr id="23" name="Rectángulo: esquinas redondeadas 22">
            <a:extLst>
              <a:ext uri="{FF2B5EF4-FFF2-40B4-BE49-F238E27FC236}">
                <a16:creationId xmlns:a16="http://schemas.microsoft.com/office/drawing/2014/main" id="{D1A7B920-83E4-4077-A1D8-2D165F6B8ECF}"/>
              </a:ext>
            </a:extLst>
          </p:cNvPr>
          <p:cNvSpPr/>
          <p:nvPr/>
        </p:nvSpPr>
        <p:spPr>
          <a:xfrm>
            <a:off x="177613" y="592056"/>
            <a:ext cx="5271742" cy="41861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chemeClr val="bg1"/>
                </a:solidFill>
              </a:rPr>
              <a:t>Despertar el interés</a:t>
            </a:r>
          </a:p>
        </p:txBody>
      </p:sp>
      <p:sp>
        <p:nvSpPr>
          <p:cNvPr id="18" name="Rectángulo 17">
            <a:extLst>
              <a:ext uri="{FF2B5EF4-FFF2-40B4-BE49-F238E27FC236}">
                <a16:creationId xmlns:a16="http://schemas.microsoft.com/office/drawing/2014/main" id="{E0F59094-C118-456C-9A52-063172EAB85E}"/>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9" name="Tabla 18">
            <a:extLst>
              <a:ext uri="{FF2B5EF4-FFF2-40B4-BE49-F238E27FC236}">
                <a16:creationId xmlns:a16="http://schemas.microsoft.com/office/drawing/2014/main" id="{27B7E48D-86B9-4B58-9707-DA74BD86C5FC}"/>
              </a:ext>
            </a:extLst>
          </p:cNvPr>
          <p:cNvGraphicFramePr>
            <a:graphicFrameLocks noGrp="1"/>
          </p:cNvGraphicFramePr>
          <p:nvPr/>
        </p:nvGraphicFramePr>
        <p:xfrm>
          <a:off x="6286685" y="3041250"/>
          <a:ext cx="5504558" cy="3446145"/>
        </p:xfrm>
        <a:graphic>
          <a:graphicData uri="http://schemas.openxmlformats.org/drawingml/2006/table">
            <a:tbl>
              <a:tblPr/>
              <a:tblGrid>
                <a:gridCol w="982879">
                  <a:extLst>
                    <a:ext uri="{9D8B030D-6E8A-4147-A177-3AD203B41FA5}">
                      <a16:colId xmlns:a16="http://schemas.microsoft.com/office/drawing/2014/main" val="2159310795"/>
                    </a:ext>
                  </a:extLst>
                </a:gridCol>
                <a:gridCol w="720347">
                  <a:extLst>
                    <a:ext uri="{9D8B030D-6E8A-4147-A177-3AD203B41FA5}">
                      <a16:colId xmlns:a16="http://schemas.microsoft.com/office/drawing/2014/main" val="3661122631"/>
                    </a:ext>
                  </a:extLst>
                </a:gridCol>
                <a:gridCol w="789774">
                  <a:extLst>
                    <a:ext uri="{9D8B030D-6E8A-4147-A177-3AD203B41FA5}">
                      <a16:colId xmlns:a16="http://schemas.microsoft.com/office/drawing/2014/main" val="67954591"/>
                    </a:ext>
                  </a:extLst>
                </a:gridCol>
                <a:gridCol w="980708">
                  <a:extLst>
                    <a:ext uri="{9D8B030D-6E8A-4147-A177-3AD203B41FA5}">
                      <a16:colId xmlns:a16="http://schemas.microsoft.com/office/drawing/2014/main" val="1780333072"/>
                    </a:ext>
                  </a:extLst>
                </a:gridCol>
                <a:gridCol w="1015425">
                  <a:extLst>
                    <a:ext uri="{9D8B030D-6E8A-4147-A177-3AD203B41FA5}">
                      <a16:colId xmlns:a16="http://schemas.microsoft.com/office/drawing/2014/main" val="2594139281"/>
                    </a:ext>
                  </a:extLst>
                </a:gridCol>
                <a:gridCol w="1015425">
                  <a:extLst>
                    <a:ext uri="{9D8B030D-6E8A-4147-A177-3AD203B41FA5}">
                      <a16:colId xmlns:a16="http://schemas.microsoft.com/office/drawing/2014/main" val="1534551821"/>
                    </a:ext>
                  </a:extLst>
                </a:gridCol>
              </a:tblGrid>
              <a:tr h="604775">
                <a:tc>
                  <a:txBody>
                    <a:bodyPr/>
                    <a:lstStyle/>
                    <a:p>
                      <a:pPr algn="l" fontAlgn="b"/>
                      <a:r>
                        <a:rPr lang="es-ES" sz="1100" b="1" i="0" u="none" strike="noStrike">
                          <a:solidFill>
                            <a:srgbClr val="000000"/>
                          </a:solidFill>
                          <a:effectLst/>
                          <a:latin typeface="Calibri" panose="020F0502020204030204" pitchFamily="34" charset="0"/>
                        </a:rPr>
                        <a:t>Modalidades disponibles</a:t>
                      </a:r>
                    </a:p>
                  </a:txBody>
                  <a:tcPr marL="9525" marR="9525" marT="9525" marB="10800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s-ES" sz="1050" b="1" i="0" u="none" strike="noStrike" dirty="0">
                          <a:solidFill>
                            <a:srgbClr val="000000"/>
                          </a:solidFill>
                          <a:effectLst/>
                          <a:latin typeface="Calibri" panose="020F0502020204030204" pitchFamily="34" charset="0"/>
                        </a:rPr>
                        <a:t>Movistar Seguros -Seguro de hogar   Esencial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s-ES" sz="1050" b="1" i="0" u="none" strike="noStrike" dirty="0">
                          <a:solidFill>
                            <a:srgbClr val="000000"/>
                          </a:solidFill>
                          <a:effectLst/>
                          <a:latin typeface="Calibri" panose="020F0502020204030204" pitchFamily="34" charset="0"/>
                        </a:rPr>
                        <a:t>Movistar Seguros -Seguro de hogar Más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s-ES" sz="1050" b="1" i="0" u="none" strike="noStrike" dirty="0">
                          <a:solidFill>
                            <a:srgbClr val="000000"/>
                          </a:solidFill>
                          <a:effectLst/>
                          <a:latin typeface="Calibri" panose="020F0502020204030204" pitchFamily="34" charset="0"/>
                        </a:rPr>
                        <a:t>Movistar Seguros -Seguro de hogar  Seguridad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s-ES" sz="1050" b="1" i="0" u="none" strike="noStrike" dirty="0">
                          <a:solidFill>
                            <a:srgbClr val="000000"/>
                          </a:solidFill>
                          <a:effectLst/>
                          <a:latin typeface="Calibri" panose="020F0502020204030204" pitchFamily="34" charset="0"/>
                        </a:rPr>
                        <a:t>Movistar Seguros -Seguro de hogar Más Seguridad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s-ES" sz="1050" b="1" i="0" u="none" strike="noStrike" dirty="0">
                          <a:solidFill>
                            <a:srgbClr val="000000"/>
                          </a:solidFill>
                          <a:effectLst/>
                          <a:latin typeface="Calibri" panose="020F0502020204030204" pitchFamily="34" charset="0"/>
                        </a:rPr>
                        <a:t>Movistar Seguros -Seguro de hogar  Cobertura 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2649794266"/>
                  </a:ext>
                </a:extLst>
              </a:tr>
              <a:tr h="803411">
                <a:tc rowSpan="4">
                  <a:txBody>
                    <a:bodyPr/>
                    <a:lstStyle/>
                    <a:p>
                      <a:pPr algn="ctr" fontAlgn="ctr"/>
                      <a:r>
                        <a:rPr lang="es-ES" sz="800" b="1" i="0" u="none" strike="noStrike">
                          <a:solidFill>
                            <a:srgbClr val="000000"/>
                          </a:solidFill>
                          <a:effectLst/>
                          <a:latin typeface="Calibri" panose="020F0502020204030204" pitchFamily="34" charset="0"/>
                        </a:rPr>
                        <a:t>QUÉ OFRECE?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s-ES" sz="800" b="0" i="0" u="none" strike="noStrike">
                          <a:solidFill>
                            <a:srgbClr val="000000"/>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s-ES" sz="800" b="0" i="0" u="none" strike="noStrike">
                          <a:solidFill>
                            <a:srgbClr val="000000"/>
                          </a:solidFill>
                          <a:effectLst/>
                          <a:latin typeface="Calibri" panose="020F0502020204030204" pitchFamily="34" charset="0"/>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s-ES" sz="800" b="0" i="0" u="none" strike="noStrike">
                          <a:solidFill>
                            <a:srgbClr val="000000"/>
                          </a:solidFill>
                          <a:effectLst/>
                          <a:latin typeface="Calibri" panose="020F0502020204030204" pitchFamily="34" charset="0"/>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s-ES" sz="800" b="0" i="0" u="none" strike="noStrike">
                          <a:solidFill>
                            <a:srgbClr val="000000"/>
                          </a:solidFill>
                          <a:effectLst/>
                          <a:latin typeface="Calibri" panose="020F0502020204030204" pitchFamily="34" charset="0"/>
                        </a:rPr>
                        <a:t> </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Ampliación Alto Valor (robo y hurto fuera vivienda, objetos electrónicos y asistencia extraordinaria dentro del hogar)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7455624"/>
                  </a:ext>
                </a:extLst>
              </a:tr>
              <a:tr h="122374">
                <a:tc vMerge="1">
                  <a:txBody>
                    <a:bodyPr/>
                    <a:lstStyle/>
                    <a:p>
                      <a:endParaRPr lang="es-ES"/>
                    </a:p>
                  </a:txBody>
                  <a:tcPr/>
                </a:tc>
                <a:tc>
                  <a:txBody>
                    <a:bodyPr/>
                    <a:lstStyle/>
                    <a:p>
                      <a:pPr algn="l" fontAlgn="ctr"/>
                      <a:r>
                        <a:rPr lang="es-ES" sz="800" b="0" i="0" u="none" strike="noStrike">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s-ES" sz="8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endParaRPr lang="es-ES" sz="800" b="0" i="0" u="none" strike="noStrike">
                        <a:solidFill>
                          <a:srgbClr val="000000"/>
                        </a:solidFill>
                        <a:effectLst/>
                        <a:latin typeface="Calibri" panose="020F0502020204030204" pitchFamily="34" charset="0"/>
                      </a:endParaRPr>
                    </a:p>
                  </a:txBody>
                  <a:tcPr marL="9525" marR="9525" marT="9525"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dirty="0">
                          <a:solidFill>
                            <a:srgbClr val="000000"/>
                          </a:solidFill>
                          <a:effectLst/>
                          <a:latin typeface="Calibri" panose="020F0502020204030204" pitchFamily="34" charset="0"/>
                        </a:rPr>
                        <a:t>Protección  ampliada y Robo</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dirty="0">
                          <a:solidFill>
                            <a:srgbClr val="000000"/>
                          </a:solidFill>
                          <a:effectLst/>
                          <a:latin typeface="Calibri" panose="020F0502020204030204" pitchFamily="34" charset="0"/>
                        </a:rPr>
                        <a:t>Protección ampliada y Robo</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4842569"/>
                  </a:ext>
                </a:extLst>
              </a:tr>
              <a:tr h="349386">
                <a:tc vMerge="1">
                  <a:txBody>
                    <a:bodyPr/>
                    <a:lstStyle/>
                    <a:p>
                      <a:endParaRPr lang="es-ES"/>
                    </a:p>
                  </a:txBody>
                  <a:tcPr/>
                </a:tc>
                <a:tc>
                  <a:txBody>
                    <a:bodyPr/>
                    <a:lstStyle/>
                    <a:p>
                      <a:pPr algn="l" fontAlgn="ctr"/>
                      <a:r>
                        <a:rPr lang="es-ES" sz="800" b="0" i="0" u="none" strike="noStrike">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Roturas, Daños Eléctricos y Bienes Refrigerados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dirty="0">
                          <a:solidFill>
                            <a:srgbClr val="000000"/>
                          </a:solidFill>
                          <a:effectLst/>
                          <a:latin typeface="Calibri" panose="020F0502020204030204" pitchFamily="34" charset="0"/>
                        </a:rPr>
                        <a:t>Protección ampliada y Robo</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Roturas, Daños Eléctricos y Bienes Refrigerados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Roturas, Daños Eléctricos y Bienes Refrigerados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1497787"/>
                  </a:ext>
                </a:extLst>
              </a:tr>
              <a:tr h="150750">
                <a:tc vMerge="1">
                  <a:txBody>
                    <a:bodyPr/>
                    <a:lstStyle/>
                    <a:p>
                      <a:endParaRPr lang="es-ES"/>
                    </a:p>
                  </a:txBody>
                  <a:tcPr/>
                </a:tc>
                <a:tc gridSpan="5">
                  <a:txBody>
                    <a:bodyPr/>
                    <a:lstStyle/>
                    <a:p>
                      <a:pPr algn="ctr" fontAlgn="ctr"/>
                      <a:r>
                        <a:rPr lang="es-ES" sz="1000" b="0" i="0" u="none" strike="noStrike">
                          <a:solidFill>
                            <a:srgbClr val="000000"/>
                          </a:solidFill>
                          <a:effectLst/>
                          <a:latin typeface="Calibri" panose="020F0502020204030204" pitchFamily="34" charset="0"/>
                        </a:rPr>
                        <a:t>Protección Básica y Responsabilidad Civil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344400404"/>
                  </a:ext>
                </a:extLst>
              </a:tr>
              <a:tr h="164939">
                <a:tc>
                  <a:txBody>
                    <a:bodyPr/>
                    <a:lstStyle/>
                    <a:p>
                      <a:pPr algn="ctr" fontAlgn="ctr"/>
                      <a:endParaRPr lang="es-ES" sz="1100" b="1" i="0" u="none" strike="noStrike">
                        <a:solidFill>
                          <a:srgbClr val="000000"/>
                        </a:solidFill>
                        <a:effectLst/>
                        <a:latin typeface="Calibri" panose="020F0502020204030204" pitchFamily="34"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endParaRPr lang="es-ES" sz="1100" b="0" i="0" u="none" strike="noStrike">
                        <a:solidFill>
                          <a:srgbClr val="000000"/>
                        </a:solidFill>
                        <a:effectLst/>
                        <a:latin typeface="Calibri" panose="020F0502020204030204" pitchFamily="34"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s-ES" sz="1100" b="0" i="0" u="none" strike="noStrike">
                        <a:solidFill>
                          <a:srgbClr val="000000"/>
                        </a:solidFill>
                        <a:effectLst/>
                        <a:latin typeface="Calibri" panose="020F0502020204030204" pitchFamily="34"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s-ES" sz="1100" b="0" i="0" u="none" strike="noStrike">
                        <a:solidFill>
                          <a:srgbClr val="000000"/>
                        </a:solidFill>
                        <a:effectLst/>
                        <a:latin typeface="Calibri" panose="020F0502020204030204" pitchFamily="34"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s-ES" sz="1100" b="0" i="0" u="none" strike="noStrike">
                        <a:solidFill>
                          <a:srgbClr val="000000"/>
                        </a:solidFill>
                        <a:effectLst/>
                        <a:latin typeface="Calibri" panose="020F0502020204030204" pitchFamily="34"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s-ES" sz="1100" b="0" i="0" u="none" strike="noStrike">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8187377"/>
                  </a:ext>
                </a:extLst>
              </a:tr>
              <a:tr h="164939">
                <a:tc gridSpan="6">
                  <a:txBody>
                    <a:bodyPr/>
                    <a:lstStyle/>
                    <a:p>
                      <a:pPr algn="ctr" fontAlgn="b"/>
                      <a:r>
                        <a:rPr lang="es-ES" sz="1100" b="1" i="0" u="none" strike="noStrike">
                          <a:solidFill>
                            <a:srgbClr val="000000"/>
                          </a:solidFill>
                          <a:effectLst/>
                          <a:latin typeface="Calibri" panose="020F0502020204030204" pitchFamily="34" charset="0"/>
                        </a:rPr>
                        <a:t>SERVICIOS OPCIONALES PUEDE CONTRATAR</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865815502"/>
                  </a:ext>
                </a:extLst>
              </a:tr>
              <a:tr h="349386">
                <a:tc>
                  <a:txBody>
                    <a:bodyPr/>
                    <a:lstStyle/>
                    <a:p>
                      <a:pPr algn="ctr" fontAlgn="ctr"/>
                      <a:r>
                        <a:rPr lang="es-ES" sz="800" b="1" i="0" u="none" strike="noStrike">
                          <a:solidFill>
                            <a:srgbClr val="000000"/>
                          </a:solidFill>
                          <a:effectLst/>
                          <a:latin typeface="Calibri" panose="020F0502020204030204" pitchFamily="34" charset="0"/>
                        </a:rPr>
                        <a:t>Servicio de reparación de electrodomésticos de línea blanca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1976684"/>
                  </a:ext>
                </a:extLst>
              </a:tr>
              <a:tr h="235880">
                <a:tc>
                  <a:txBody>
                    <a:bodyPr/>
                    <a:lstStyle/>
                    <a:p>
                      <a:pPr algn="ctr" fontAlgn="ctr"/>
                      <a:r>
                        <a:rPr lang="es-ES" sz="800" b="1" i="0" u="none" strike="noStrike">
                          <a:solidFill>
                            <a:srgbClr val="000000"/>
                          </a:solidFill>
                          <a:effectLst/>
                          <a:latin typeface="Calibri" panose="020F0502020204030204" pitchFamily="34" charset="0"/>
                        </a:rPr>
                        <a:t>Servicio de atención </a:t>
                      </a:r>
                      <a:r>
                        <a:rPr lang="es-ES" sz="800" b="1" i="0" u="none" strike="noStrike" err="1">
                          <a:solidFill>
                            <a:srgbClr val="000000"/>
                          </a:solidFill>
                          <a:effectLst/>
                          <a:latin typeface="Calibri" panose="020F0502020204030204" pitchFamily="34" charset="0"/>
                        </a:rPr>
                        <a:t>expres</a:t>
                      </a:r>
                      <a:endParaRPr lang="es-ES" sz="800" b="1" i="0" u="none" strike="noStrike">
                        <a:solidFill>
                          <a:srgbClr val="000000"/>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dirty="0">
                          <a:solidFill>
                            <a:srgbClr val="000000"/>
                          </a:solidFill>
                          <a:effectLst/>
                          <a:latin typeface="Calibri" panose="020F0502020204030204" pitchFamily="34" charset="0"/>
                        </a:rPr>
                        <a:t>Incluido</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9966112"/>
                  </a:ext>
                </a:extLst>
              </a:tr>
            </a:tbl>
          </a:graphicData>
        </a:graphic>
      </p:graphicFrame>
    </p:spTree>
    <p:extLst>
      <p:ext uri="{BB962C8B-B14F-4D97-AF65-F5344CB8AC3E}">
        <p14:creationId xmlns:p14="http://schemas.microsoft.com/office/powerpoint/2010/main" val="21970342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esquinas redondeadas 24">
            <a:extLst>
              <a:ext uri="{FF2B5EF4-FFF2-40B4-BE49-F238E27FC236}">
                <a16:creationId xmlns:a16="http://schemas.microsoft.com/office/drawing/2014/main" id="{FA157D17-BA35-454A-B526-E52310AE014C}"/>
              </a:ext>
            </a:extLst>
          </p:cNvPr>
          <p:cNvSpPr/>
          <p:nvPr/>
        </p:nvSpPr>
        <p:spPr>
          <a:xfrm>
            <a:off x="1676400" y="134765"/>
            <a:ext cx="6696075" cy="4186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a:solidFill>
                  <a:schemeClr val="bg1"/>
                </a:solidFill>
              </a:rPr>
              <a:t>APOYOS o ARGUMENTOS </a:t>
            </a:r>
          </a:p>
        </p:txBody>
      </p:sp>
      <p:sp>
        <p:nvSpPr>
          <p:cNvPr id="16" name="Rectángulo: esquinas redondeadas 15">
            <a:extLst>
              <a:ext uri="{FF2B5EF4-FFF2-40B4-BE49-F238E27FC236}">
                <a16:creationId xmlns:a16="http://schemas.microsoft.com/office/drawing/2014/main" id="{514D5C27-3938-469A-B9B4-EE7B3F5F65EE}"/>
              </a:ext>
            </a:extLst>
          </p:cNvPr>
          <p:cNvSpPr/>
          <p:nvPr/>
        </p:nvSpPr>
        <p:spPr>
          <a:xfrm>
            <a:off x="135517" y="588442"/>
            <a:ext cx="11919461" cy="61347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Bef>
                <a:spcPts val="500"/>
              </a:spcBef>
              <a:spcAft>
                <a:spcPts val="1000"/>
              </a:spcAft>
            </a:pPr>
            <a:r>
              <a:rPr lang="es-ES" sz="12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Importante</a:t>
            </a:r>
            <a:r>
              <a:rPr lang="es-ES" sz="1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s-E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Ten en cuenta que el límite máximo de indemnización para el conjunto de garantías, incluidos todos los gastos, no podrá exceder en ningún caso de las sumas aseguradas indicadas en las Condiciones Particulares para los conceptos de Continente y Contenido.</a:t>
            </a:r>
            <a:endParaRPr lang="es-ES" sz="1200" dirty="0">
              <a:solidFill>
                <a:srgbClr val="FF0000"/>
              </a:solidFill>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Bef>
                <a:spcPts val="500"/>
              </a:spcBef>
              <a:spcAft>
                <a:spcPts val="1000"/>
              </a:spcAft>
            </a:pPr>
            <a:r>
              <a:rPr lang="es-ES" sz="12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Utiliza los 6 argumentos para explicar las distintas coberturas incluidas en la póliza recomendada. Por ejemplo</a:t>
            </a:r>
            <a:endParaRPr lang="es-ES" sz="12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500"/>
              </a:spcBef>
              <a:spcAft>
                <a:spcPts val="0"/>
              </a:spcAft>
              <a:buFont typeface="Arial" panose="020B0604020202020204" pitchFamily="34" charset="0"/>
              <a:buChar char="•"/>
              <a:tabLst>
                <a:tab pos="457200" algn="l"/>
              </a:tabLst>
            </a:pPr>
            <a:r>
              <a:rPr lang="es-ES" sz="12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PROTECCION JURIDICA, </a:t>
            </a: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En caso de que un día necesites defensa jurídica, nosotros te facilitamos un abogado de manera gratuita que te defiende y te gestiona todos los trámites.</a:t>
            </a:r>
            <a:endParaRPr lang="es-ES" sz="1200" dirty="0">
              <a:cs typeface="Times New Roman" panose="02020603050405020304" pitchFamily="18" charset="0"/>
            </a:endParaRPr>
          </a:p>
          <a:p>
            <a:pPr marL="631190">
              <a:spcBef>
                <a:spcPts val="500"/>
              </a:spcBef>
              <a:spcAft>
                <a:spcPts val="0"/>
              </a:spcAft>
            </a:pPr>
            <a:r>
              <a:rPr lang="es-ES" sz="1200" dirty="0">
                <a:latin typeface="Calibri" panose="020F0502020204030204" pitchFamily="34" charset="0"/>
                <a:ea typeface="Times New Roman" panose="02020603050405020304" pitchFamily="18" charset="0"/>
                <a:cs typeface="Calibri" panose="020F0502020204030204" pitchFamily="34" charset="0"/>
              </a:rPr>
              <a:t> </a:t>
            </a:r>
            <a:endParaRPr lang="es-ES" sz="1200" dirty="0"/>
          </a:p>
          <a:p>
            <a:pPr marL="342900" lvl="0" indent="-342900">
              <a:spcBef>
                <a:spcPts val="500"/>
              </a:spcBef>
              <a:spcAft>
                <a:spcPts val="0"/>
              </a:spcAft>
              <a:buFont typeface="Arial" panose="020B0604020202020204" pitchFamily="34" charset="0"/>
              <a:buChar char="•"/>
              <a:tabLst>
                <a:tab pos="457200" algn="l"/>
              </a:tabLst>
            </a:pPr>
            <a:r>
              <a:rPr lang="es-ES" sz="12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RESPONSABILIDAD CIVIL</a:t>
            </a: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 por ejemplo “Imagínate que tienes una reclamación de un vecino, por el pago de un cristal que ha roto nuestro hijo jugando con su pelota. Nuestro perro (siempre que no sea de raza peligrosa) ha mordido a una señora y ésta nos quiere denunciar.” Esto te cubre la responsabilidad civil.</a:t>
            </a:r>
            <a:endParaRPr lang="es-ES" sz="1200" dirty="0">
              <a:cs typeface="Times New Roman" panose="02020603050405020304" pitchFamily="18" charset="0"/>
            </a:endParaRPr>
          </a:p>
          <a:p>
            <a:pPr marL="457200">
              <a:spcBef>
                <a:spcPts val="500"/>
              </a:spcBef>
              <a:spcAft>
                <a:spcPts val="1000"/>
              </a:spcAft>
            </a:pPr>
            <a:r>
              <a:rPr lang="es-ES" sz="1200" dirty="0">
                <a:latin typeface="Calibri" panose="020F0502020204030204" pitchFamily="34" charset="0"/>
                <a:ea typeface="Times New Roman" panose="02020603050405020304" pitchFamily="18" charset="0"/>
                <a:cs typeface="Calibri" panose="020F0502020204030204" pitchFamily="34" charset="0"/>
              </a:rPr>
              <a:t> </a:t>
            </a:r>
            <a:endParaRPr lang="es-ES" sz="1200" dirty="0"/>
          </a:p>
          <a:p>
            <a:pPr marL="342900" lvl="0" indent="-342900">
              <a:spcBef>
                <a:spcPts val="500"/>
              </a:spcBef>
              <a:spcAft>
                <a:spcPts val="0"/>
              </a:spcAft>
              <a:buFont typeface="Arial" panose="020B0604020202020204" pitchFamily="34" charset="0"/>
              <a:buChar char="•"/>
              <a:tabLst>
                <a:tab pos="457200" algn="l"/>
              </a:tabLst>
            </a:pPr>
            <a:r>
              <a:rPr lang="es-ES" sz="12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ASISTENCIA EN EL HOGAR</a:t>
            </a: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 por ejemplo: “Imagina que estás viendo la televisión y la imagen comienza a verse borrosa, nosotros te mandamos un técnico especializado, incluyendo el desplazamiento y la mano de obra.”, o por ejemplo “Imagina que hay un pico de tensión en tu domicilio y se te estropean los electrodomésticos. No tienes que preocuparte, porque Movistar Seguros te cubre su reparación o reemplazo. Reparación y/o sustitución de los muebles del baño/cocina dañados por omisión del cierre del grifo de agua. Indemnización (pago) de la comida que había en la nevera, estropeada por una avería del aparato.”</a:t>
            </a:r>
            <a:endParaRPr lang="es-ES" sz="1200" dirty="0">
              <a:cs typeface="Times New Roman" panose="02020603050405020304" pitchFamily="18" charset="0"/>
            </a:endParaRPr>
          </a:p>
          <a:p>
            <a:pPr marL="457200">
              <a:spcBef>
                <a:spcPts val="500"/>
              </a:spcBef>
              <a:spcAft>
                <a:spcPts val="1000"/>
              </a:spcAft>
            </a:pPr>
            <a:r>
              <a:rPr lang="es-ES" sz="1200" dirty="0">
                <a:latin typeface="Calibri" panose="020F0502020204030204" pitchFamily="34" charset="0"/>
                <a:ea typeface="Times New Roman" panose="02020603050405020304" pitchFamily="18" charset="0"/>
                <a:cs typeface="Calibri" panose="020F0502020204030204" pitchFamily="34" charset="0"/>
              </a:rPr>
              <a:t> </a:t>
            </a:r>
            <a:endParaRPr lang="es-ES" sz="1200" dirty="0"/>
          </a:p>
          <a:p>
            <a:pPr marL="342900" lvl="0" indent="-342900">
              <a:spcBef>
                <a:spcPts val="500"/>
              </a:spcBef>
              <a:spcAft>
                <a:spcPts val="0"/>
              </a:spcAft>
              <a:buFont typeface="Arial" panose="020B0604020202020204" pitchFamily="34" charset="0"/>
              <a:buChar char="•"/>
              <a:tabLst>
                <a:tab pos="457200" algn="l"/>
              </a:tabLst>
            </a:pPr>
            <a:r>
              <a:rPr lang="es-ES" sz="12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CERRAJERIA,</a:t>
            </a: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 por ejemplo “Piensa que un día dejas las llaves puestas por dentro de casa, tienes que llamar a un cerrajero de urgencia, ¡con lo que cuesta!, el seguro cubriría el desplazamiento de un profesional al hogar y la apertura de la puerta, facilitando el acceso a la vivienda.”</a:t>
            </a:r>
            <a:endParaRPr lang="es-ES" sz="1200" dirty="0">
              <a:cs typeface="Times New Roman" panose="02020603050405020304" pitchFamily="18" charset="0"/>
            </a:endParaRPr>
          </a:p>
          <a:p>
            <a:pPr marL="457200">
              <a:spcBef>
                <a:spcPts val="500"/>
              </a:spcBef>
              <a:spcAft>
                <a:spcPts val="1000"/>
              </a:spcAft>
            </a:pPr>
            <a:r>
              <a:rPr lang="es-ES" sz="1200" dirty="0">
                <a:latin typeface="Calibri" panose="020F0502020204030204" pitchFamily="34" charset="0"/>
                <a:ea typeface="Times New Roman" panose="02020603050405020304" pitchFamily="18" charset="0"/>
                <a:cs typeface="Calibri" panose="020F0502020204030204" pitchFamily="34" charset="0"/>
              </a:rPr>
              <a:t> </a:t>
            </a:r>
            <a:endParaRPr lang="es-ES" sz="1200" dirty="0"/>
          </a:p>
          <a:p>
            <a:pPr marL="342900" lvl="0" indent="-342900">
              <a:spcBef>
                <a:spcPts val="500"/>
              </a:spcBef>
              <a:spcAft>
                <a:spcPts val="0"/>
              </a:spcAft>
              <a:buFont typeface="Arial" panose="020B0604020202020204" pitchFamily="34" charset="0"/>
              <a:buChar char="•"/>
              <a:tabLst>
                <a:tab pos="457200" algn="l"/>
              </a:tabLst>
            </a:pPr>
            <a:r>
              <a:rPr lang="es-ES" sz="12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ATRACO FUERA DEL HOGAR</a:t>
            </a: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 por ejemplo “Al ser un multirriesgo te cubrimos el robo al 100% dentro del hogar, y además Movistar Seguros da un paso más que la competencia. Imagínate que vas caminando por la calle y al girar la esquina sufres una agresión en la que te quitan la cartera con el dinero dentro y el reloj, no te preocupes que a través de la cobertura de atraco fuera del hogar quedarás protegido </a:t>
            </a:r>
            <a:endParaRPr lang="es-ES" sz="1200" dirty="0">
              <a:cs typeface="Times New Roman" panose="02020603050405020304" pitchFamily="18" charset="0"/>
            </a:endParaRPr>
          </a:p>
          <a:p>
            <a:pPr marL="457200">
              <a:spcBef>
                <a:spcPts val="500"/>
              </a:spcBef>
              <a:spcAft>
                <a:spcPts val="0"/>
              </a:spcAft>
            </a:pPr>
            <a:r>
              <a:rPr lang="es-ES" sz="1200" dirty="0">
                <a:latin typeface="Calibri" panose="020F0502020204030204" pitchFamily="34" charset="0"/>
                <a:ea typeface="Times New Roman" panose="02020603050405020304" pitchFamily="18" charset="0"/>
                <a:cs typeface="Calibri" panose="020F0502020204030204" pitchFamily="34" charset="0"/>
              </a:rPr>
              <a:t> </a:t>
            </a:r>
            <a:endParaRPr lang="es-ES" sz="1200" dirty="0"/>
          </a:p>
          <a:p>
            <a:pPr marL="342900" lvl="0" indent="-342900">
              <a:spcBef>
                <a:spcPts val="500"/>
              </a:spcBef>
              <a:spcAft>
                <a:spcPts val="0"/>
              </a:spcAft>
              <a:buFont typeface="Arial" panose="020B0604020202020204" pitchFamily="34" charset="0"/>
              <a:buChar char="•"/>
              <a:tabLst>
                <a:tab pos="457200" algn="l"/>
              </a:tabLst>
            </a:pPr>
            <a:r>
              <a:rPr lang="es-ES" sz="12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INHABITABILIDAD DE LA VIVIENDA</a:t>
            </a: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 por ejemplo “Imagínate que debido a un incendio no puedes habitar tu vivienda habitual, con Movistar Seguros ponemos a tu disposición una vivienda temporal de sustitución, o bien la estancia en un hotel durante unos días, hasta que pueda ser habitable nuestra vivienda.”</a:t>
            </a:r>
            <a:endParaRPr lang="es-ES" sz="1200" dirty="0">
              <a:cs typeface="Times New Roman" panose="02020603050405020304" pitchFamily="18" charset="0"/>
            </a:endParaRPr>
          </a:p>
        </p:txBody>
      </p:sp>
      <p:sp>
        <p:nvSpPr>
          <p:cNvPr id="5" name="Botón de acción: ir hacia delante o siguiente 4">
            <a:hlinkClick r:id="" action="ppaction://hlinkshowjump?jump=nextslide" highlightClick="1"/>
            <a:extLst>
              <a:ext uri="{FF2B5EF4-FFF2-40B4-BE49-F238E27FC236}">
                <a16:creationId xmlns:a16="http://schemas.microsoft.com/office/drawing/2014/main" id="{BE13B445-8800-4BFF-BCE7-2C38B8A55F81}"/>
              </a:ext>
            </a:extLst>
          </p:cNvPr>
          <p:cNvSpPr/>
          <p:nvPr/>
        </p:nvSpPr>
        <p:spPr>
          <a:xfrm>
            <a:off x="11488567" y="6589384"/>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7DC3AA4A-A003-46BF-9CFC-97D4F76FC36F}"/>
              </a:ext>
            </a:extLst>
          </p:cNvPr>
          <p:cNvPicPr>
            <a:picLocks noChangeAspect="1"/>
          </p:cNvPicPr>
          <p:nvPr/>
        </p:nvPicPr>
        <p:blipFill>
          <a:blip r:embed="rId2"/>
          <a:stretch>
            <a:fillRect/>
          </a:stretch>
        </p:blipFill>
        <p:spPr>
          <a:xfrm>
            <a:off x="136407" y="8581"/>
            <a:ext cx="1054469" cy="382357"/>
          </a:xfrm>
          <a:prstGeom prst="rect">
            <a:avLst/>
          </a:prstGeom>
        </p:spPr>
      </p:pic>
      <p:pic>
        <p:nvPicPr>
          <p:cNvPr id="10" name="Imagen 9" descr="Imagen que contiene Texto&#10;&#10;Descripción generada automáticamente">
            <a:hlinkClick r:id="rId3" action="ppaction://hlinksldjump"/>
            <a:extLst>
              <a:ext uri="{FF2B5EF4-FFF2-40B4-BE49-F238E27FC236}">
                <a16:creationId xmlns:a16="http://schemas.microsoft.com/office/drawing/2014/main" id="{D0BF9356-BB32-49BB-A595-8FD0035FD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1129" y="42137"/>
            <a:ext cx="1408942" cy="453951"/>
          </a:xfrm>
          <a:prstGeom prst="rect">
            <a:avLst/>
          </a:prstGeom>
          <a:solidFill>
            <a:schemeClr val="bg1"/>
          </a:solidFill>
        </p:spPr>
      </p:pic>
      <p:pic>
        <p:nvPicPr>
          <p:cNvPr id="13" name="Picture 6" descr="Resultado de imagen de ir a inicio">
            <a:hlinkClick r:id="rId5" action="ppaction://hlinksldjump"/>
            <a:extLst>
              <a:ext uri="{FF2B5EF4-FFF2-40B4-BE49-F238E27FC236}">
                <a16:creationId xmlns:a16="http://schemas.microsoft.com/office/drawing/2014/main" id="{D9F33782-9296-4212-8544-AE4A0603B7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11" name="Botón de acción: ir hacia atrás o anterior 10">
            <a:hlinkClick r:id="" action="ppaction://hlinkshowjump?jump=previousslide" highlightClick="1"/>
            <a:extLst>
              <a:ext uri="{FF2B5EF4-FFF2-40B4-BE49-F238E27FC236}">
                <a16:creationId xmlns:a16="http://schemas.microsoft.com/office/drawing/2014/main" id="{043F4431-35C2-4235-8098-04759BF76911}"/>
              </a:ext>
            </a:extLst>
          </p:cNvPr>
          <p:cNvSpPr/>
          <p:nvPr/>
        </p:nvSpPr>
        <p:spPr>
          <a:xfrm>
            <a:off x="177613" y="6577248"/>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CC896CE6-6C8F-4A85-8D3B-AF5FD28BB260}"/>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06403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esquinas redondeadas 15">
            <a:extLst>
              <a:ext uri="{FF2B5EF4-FFF2-40B4-BE49-F238E27FC236}">
                <a16:creationId xmlns:a16="http://schemas.microsoft.com/office/drawing/2014/main" id="{514D5C27-3938-469A-B9B4-EE7B3F5F65EE}"/>
              </a:ext>
            </a:extLst>
          </p:cNvPr>
          <p:cNvSpPr/>
          <p:nvPr/>
        </p:nvSpPr>
        <p:spPr>
          <a:xfrm>
            <a:off x="153786" y="546398"/>
            <a:ext cx="11919461" cy="53190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Importante</a:t>
            </a:r>
            <a:r>
              <a:rPr kumimoji="0" lang="es-ES" sz="1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s-ES" sz="12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Ten en cuenta que el límite máximo de indemnización para el conjunto de garantías, incluidos todos los gastos, no podrá exceder en ningún caso de las sumas aseguradas indicadas en las Condiciones Particulares para los conceptos de Continente y Contenido.</a:t>
            </a:r>
            <a:endParaRPr kumimoji="0" lang="es-ES" sz="1200" b="0" i="1"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25" name="Rectángulo: esquinas redondeadas 24">
            <a:extLst>
              <a:ext uri="{FF2B5EF4-FFF2-40B4-BE49-F238E27FC236}">
                <a16:creationId xmlns:a16="http://schemas.microsoft.com/office/drawing/2014/main" id="{FA157D17-BA35-454A-B526-E52310AE014C}"/>
              </a:ext>
            </a:extLst>
          </p:cNvPr>
          <p:cNvSpPr/>
          <p:nvPr/>
        </p:nvSpPr>
        <p:spPr>
          <a:xfrm>
            <a:off x="1676400" y="134765"/>
            <a:ext cx="6696075" cy="4186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Calibri" panose="020F0502020204030204"/>
                <a:ea typeface="+mn-ea"/>
                <a:cs typeface="+mn-cs"/>
              </a:rPr>
              <a:t>APOYOS - ARGUMENTOS  - Qué ventajas ofrece el seguro</a:t>
            </a:r>
          </a:p>
        </p:txBody>
      </p:sp>
      <p:sp>
        <p:nvSpPr>
          <p:cNvPr id="4" name="Botón de acción: ir hacia atrás o anterior 3">
            <a:hlinkClick r:id="" action="ppaction://hlinkshowjump?jump=previousslide" highlightClick="1"/>
            <a:extLst>
              <a:ext uri="{FF2B5EF4-FFF2-40B4-BE49-F238E27FC236}">
                <a16:creationId xmlns:a16="http://schemas.microsoft.com/office/drawing/2014/main" id="{0B17242C-D6F3-47F4-A81F-A8C20EACB617}"/>
              </a:ext>
            </a:extLst>
          </p:cNvPr>
          <p:cNvSpPr/>
          <p:nvPr/>
        </p:nvSpPr>
        <p:spPr>
          <a:xfrm>
            <a:off x="452205" y="6607441"/>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Botón de acción: ir hacia delante o siguiente 4">
            <a:hlinkClick r:id="" action="ppaction://hlinkshowjump?jump=nextslide" highlightClick="1"/>
            <a:extLst>
              <a:ext uri="{FF2B5EF4-FFF2-40B4-BE49-F238E27FC236}">
                <a16:creationId xmlns:a16="http://schemas.microsoft.com/office/drawing/2014/main" id="{BE13B445-8800-4BFF-BCE7-2C38B8A55F81}"/>
              </a:ext>
            </a:extLst>
          </p:cNvPr>
          <p:cNvSpPr/>
          <p:nvPr/>
        </p:nvSpPr>
        <p:spPr>
          <a:xfrm>
            <a:off x="11488567" y="6589384"/>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Imagen 7">
            <a:extLst>
              <a:ext uri="{FF2B5EF4-FFF2-40B4-BE49-F238E27FC236}">
                <a16:creationId xmlns:a16="http://schemas.microsoft.com/office/drawing/2014/main" id="{7DC3AA4A-A003-46BF-9CFC-97D4F76FC36F}"/>
              </a:ext>
            </a:extLst>
          </p:cNvPr>
          <p:cNvPicPr>
            <a:picLocks noChangeAspect="1"/>
          </p:cNvPicPr>
          <p:nvPr/>
        </p:nvPicPr>
        <p:blipFill>
          <a:blip r:embed="rId3"/>
          <a:stretch>
            <a:fillRect/>
          </a:stretch>
        </p:blipFill>
        <p:spPr>
          <a:xfrm>
            <a:off x="136407" y="8581"/>
            <a:ext cx="1054469" cy="382357"/>
          </a:xfrm>
          <a:prstGeom prst="rect">
            <a:avLst/>
          </a:prstGeom>
        </p:spPr>
      </p:pic>
      <p:pic>
        <p:nvPicPr>
          <p:cNvPr id="12" name="Picture 6" descr="Resultado de imagen de ir a inicio">
            <a:hlinkClick r:id="rId4" action="ppaction://hlinksldjump"/>
            <a:extLst>
              <a:ext uri="{FF2B5EF4-FFF2-40B4-BE49-F238E27FC236}">
                <a16:creationId xmlns:a16="http://schemas.microsoft.com/office/drawing/2014/main" id="{2A3F24ED-157E-4CDA-B70F-BD62A1659D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descr="Imagen que contiene Texto&#10;&#10;Descripción generada automáticamente">
            <a:hlinkClick r:id="rId6" action="ppaction://hlinksldjump"/>
            <a:extLst>
              <a:ext uri="{FF2B5EF4-FFF2-40B4-BE49-F238E27FC236}">
                <a16:creationId xmlns:a16="http://schemas.microsoft.com/office/drawing/2014/main" id="{86773E40-2E5E-4845-AC3F-C5E699B251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6962" y="67057"/>
            <a:ext cx="1408942" cy="453951"/>
          </a:xfrm>
          <a:prstGeom prst="rect">
            <a:avLst/>
          </a:prstGeom>
          <a:solidFill>
            <a:schemeClr val="bg1"/>
          </a:solidFill>
        </p:spPr>
      </p:pic>
      <p:sp>
        <p:nvSpPr>
          <p:cNvPr id="36" name="object 4">
            <a:extLst>
              <a:ext uri="{FF2B5EF4-FFF2-40B4-BE49-F238E27FC236}">
                <a16:creationId xmlns:a16="http://schemas.microsoft.com/office/drawing/2014/main" id="{6D894A0E-E759-4B4B-8DB3-8D0147A2A755}"/>
              </a:ext>
            </a:extLst>
          </p:cNvPr>
          <p:cNvSpPr/>
          <p:nvPr/>
        </p:nvSpPr>
        <p:spPr>
          <a:xfrm>
            <a:off x="236220" y="3851147"/>
            <a:ext cx="2304415" cy="739140"/>
          </a:xfrm>
          <a:custGeom>
            <a:avLst/>
            <a:gdLst/>
            <a:ahLst/>
            <a:cxnLst/>
            <a:rect l="l" t="t" r="r" b="b"/>
            <a:pathLst>
              <a:path w="2304415" h="739139">
                <a:moveTo>
                  <a:pt x="2304288" y="0"/>
                </a:moveTo>
                <a:lnTo>
                  <a:pt x="0" y="0"/>
                </a:lnTo>
                <a:lnTo>
                  <a:pt x="0" y="739139"/>
                </a:lnTo>
                <a:lnTo>
                  <a:pt x="2304288" y="739139"/>
                </a:lnTo>
                <a:lnTo>
                  <a:pt x="2304288" y="0"/>
                </a:lnTo>
                <a:close/>
              </a:path>
            </a:pathLst>
          </a:custGeom>
          <a:solidFill>
            <a:srgbClr val="95DCF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7" name="object 5">
            <a:extLst>
              <a:ext uri="{FF2B5EF4-FFF2-40B4-BE49-F238E27FC236}">
                <a16:creationId xmlns:a16="http://schemas.microsoft.com/office/drawing/2014/main" id="{2D0177CE-300F-4625-BE49-288117E98A28}"/>
              </a:ext>
            </a:extLst>
          </p:cNvPr>
          <p:cNvSpPr txBox="1"/>
          <p:nvPr/>
        </p:nvSpPr>
        <p:spPr>
          <a:xfrm>
            <a:off x="467664" y="3951808"/>
            <a:ext cx="1836420" cy="513715"/>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85" normalizeH="0" baseline="0" noProof="0" dirty="0">
                <a:ln>
                  <a:noFill/>
                </a:ln>
                <a:solidFill>
                  <a:prstClr val="black"/>
                </a:solidFill>
                <a:effectLst/>
                <a:uLnTx/>
                <a:uFillTx/>
                <a:latin typeface="Calibri" panose="020F0502020204030204"/>
                <a:ea typeface="+mn-ea"/>
                <a:cs typeface="Trebuchet MS"/>
              </a:rPr>
              <a:t>Paga</a:t>
            </a:r>
            <a:r>
              <a:rPr kumimoji="0" sz="1600" b="0" i="0" u="none" strike="noStrike" kern="1200" cap="none" spc="-135" normalizeH="0" baseline="0" noProof="0" dirty="0">
                <a:ln>
                  <a:noFill/>
                </a:ln>
                <a:solidFill>
                  <a:prstClr val="black"/>
                </a:solidFill>
                <a:effectLst/>
                <a:uLnTx/>
                <a:uFillTx/>
                <a:latin typeface="Calibri" panose="020F0502020204030204"/>
                <a:ea typeface="+mn-ea"/>
                <a:cs typeface="Trebuchet MS"/>
              </a:rPr>
              <a:t> </a:t>
            </a:r>
            <a:r>
              <a:rPr kumimoji="0" sz="1600" b="0" i="0" u="none" strike="noStrike" kern="1200" cap="none" spc="-5" normalizeH="0" baseline="0" noProof="0" dirty="0">
                <a:ln>
                  <a:noFill/>
                </a:ln>
                <a:solidFill>
                  <a:prstClr val="black"/>
                </a:solidFill>
                <a:effectLst/>
                <a:uLnTx/>
                <a:uFillTx/>
                <a:latin typeface="Calibri" panose="020F0502020204030204"/>
                <a:ea typeface="+mn-ea"/>
                <a:cs typeface="Trebuchet MS"/>
              </a:rPr>
              <a:t>solo</a:t>
            </a:r>
            <a:r>
              <a:rPr kumimoji="0" sz="1600" b="0" i="0" u="none" strike="noStrike" kern="1200" cap="none" spc="-150" normalizeH="0" baseline="0" noProof="0" dirty="0">
                <a:ln>
                  <a:noFill/>
                </a:ln>
                <a:solidFill>
                  <a:prstClr val="black"/>
                </a:solidFill>
                <a:effectLst/>
                <a:uLnTx/>
                <a:uFillTx/>
                <a:latin typeface="Calibri" panose="020F0502020204030204"/>
                <a:ea typeface="+mn-ea"/>
                <a:cs typeface="Trebuchet MS"/>
              </a:rPr>
              <a:t> </a:t>
            </a:r>
            <a:r>
              <a:rPr kumimoji="0" sz="1600" b="0" i="0" u="none" strike="noStrike" kern="1200" cap="none" spc="-5" normalizeH="0" baseline="0" noProof="0" dirty="0">
                <a:ln>
                  <a:noFill/>
                </a:ln>
                <a:solidFill>
                  <a:prstClr val="black"/>
                </a:solidFill>
                <a:effectLst/>
                <a:uLnTx/>
                <a:uFillTx/>
                <a:latin typeface="Calibri" panose="020F0502020204030204"/>
                <a:ea typeface="+mn-ea"/>
                <a:cs typeface="Trebuchet MS"/>
              </a:rPr>
              <a:t>por</a:t>
            </a:r>
            <a:r>
              <a:rPr kumimoji="0" sz="1600" b="0" i="0" u="none" strike="noStrike" kern="1200" cap="none" spc="-150" normalizeH="0" baseline="0" noProof="0" dirty="0">
                <a:ln>
                  <a:noFill/>
                </a:ln>
                <a:solidFill>
                  <a:prstClr val="black"/>
                </a:solidFill>
                <a:effectLst/>
                <a:uLnTx/>
                <a:uFillTx/>
                <a:latin typeface="Calibri" panose="020F0502020204030204"/>
                <a:ea typeface="+mn-ea"/>
                <a:cs typeface="Trebuchet MS"/>
              </a:rPr>
              <a:t> </a:t>
            </a:r>
            <a:r>
              <a:rPr kumimoji="0" sz="1600" b="0" i="0" u="none" strike="noStrike" kern="1200" cap="none" spc="-20" normalizeH="0" baseline="0" noProof="0" dirty="0">
                <a:ln>
                  <a:noFill/>
                </a:ln>
                <a:solidFill>
                  <a:prstClr val="black"/>
                </a:solidFill>
                <a:effectLst/>
                <a:uLnTx/>
                <a:uFillTx/>
                <a:latin typeface="Calibri" panose="020F0502020204030204"/>
                <a:ea typeface="+mn-ea"/>
                <a:cs typeface="Trebuchet MS"/>
              </a:rPr>
              <a:t>lo</a:t>
            </a:r>
            <a:r>
              <a:rPr kumimoji="0" sz="1600" b="0" i="0" u="none" strike="noStrike" kern="1200" cap="none" spc="-140" normalizeH="0" baseline="0" noProof="0" dirty="0">
                <a:ln>
                  <a:noFill/>
                </a:ln>
                <a:solidFill>
                  <a:prstClr val="black"/>
                </a:solidFill>
                <a:effectLst/>
                <a:uLnTx/>
                <a:uFillTx/>
                <a:latin typeface="Calibri" panose="020F0502020204030204"/>
                <a:ea typeface="+mn-ea"/>
                <a:cs typeface="Trebuchet MS"/>
              </a:rPr>
              <a:t> </a:t>
            </a:r>
            <a:r>
              <a:rPr kumimoji="0" sz="1600" b="0" i="0" u="none" strike="noStrike" kern="1200" cap="none" spc="-10" normalizeH="0" baseline="0" noProof="0" dirty="0">
                <a:ln>
                  <a:noFill/>
                </a:ln>
                <a:solidFill>
                  <a:prstClr val="black"/>
                </a:solidFill>
                <a:effectLst/>
                <a:uLnTx/>
                <a:uFillTx/>
                <a:latin typeface="Calibri" panose="020F0502020204030204"/>
                <a:ea typeface="+mn-ea"/>
                <a:cs typeface="Trebuchet MS"/>
              </a:rPr>
              <a:t>que</a:t>
            </a:r>
            <a:endParaRPr kumimoji="0" sz="16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600" b="0" i="0" u="none" strike="noStrike" kern="1200" cap="none" spc="-45" normalizeH="0" baseline="0" noProof="0" dirty="0">
                <a:ln>
                  <a:noFill/>
                </a:ln>
                <a:solidFill>
                  <a:prstClr val="black"/>
                </a:solidFill>
                <a:effectLst/>
                <a:uLnTx/>
                <a:uFillTx/>
                <a:latin typeface="Calibri" panose="020F0502020204030204"/>
                <a:ea typeface="+mn-ea"/>
                <a:cs typeface="Trebuchet MS"/>
              </a:rPr>
              <a:t>necesites</a:t>
            </a:r>
            <a:endParaRPr kumimoji="0" sz="16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p:sp>
        <p:nvSpPr>
          <p:cNvPr id="38" name="object 6">
            <a:extLst>
              <a:ext uri="{FF2B5EF4-FFF2-40B4-BE49-F238E27FC236}">
                <a16:creationId xmlns:a16="http://schemas.microsoft.com/office/drawing/2014/main" id="{CACEFCA2-5CA2-43C6-86D9-2549F7C17A46}"/>
              </a:ext>
            </a:extLst>
          </p:cNvPr>
          <p:cNvSpPr/>
          <p:nvPr/>
        </p:nvSpPr>
        <p:spPr>
          <a:xfrm>
            <a:off x="2540507" y="3194304"/>
            <a:ext cx="2304415" cy="739140"/>
          </a:xfrm>
          <a:custGeom>
            <a:avLst/>
            <a:gdLst/>
            <a:ahLst/>
            <a:cxnLst/>
            <a:rect l="l" t="t" r="r" b="b"/>
            <a:pathLst>
              <a:path w="2304415" h="739139">
                <a:moveTo>
                  <a:pt x="2304288" y="0"/>
                </a:moveTo>
                <a:lnTo>
                  <a:pt x="0" y="0"/>
                </a:lnTo>
                <a:lnTo>
                  <a:pt x="0" y="739140"/>
                </a:lnTo>
                <a:lnTo>
                  <a:pt x="2304288" y="739140"/>
                </a:lnTo>
                <a:lnTo>
                  <a:pt x="2304288" y="0"/>
                </a:lnTo>
                <a:close/>
              </a:path>
            </a:pathLst>
          </a:custGeom>
          <a:solidFill>
            <a:srgbClr val="EDCC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object 7">
            <a:extLst>
              <a:ext uri="{FF2B5EF4-FFF2-40B4-BE49-F238E27FC236}">
                <a16:creationId xmlns:a16="http://schemas.microsoft.com/office/drawing/2014/main" id="{CD66A72B-6216-4638-9072-DA9954E6EA64}"/>
              </a:ext>
            </a:extLst>
          </p:cNvPr>
          <p:cNvSpPr txBox="1"/>
          <p:nvPr/>
        </p:nvSpPr>
        <p:spPr>
          <a:xfrm>
            <a:off x="2772282" y="3295015"/>
            <a:ext cx="1312545" cy="5130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s-ES" sz="1600" b="0" i="0" u="none" strike="noStrike" kern="1200" cap="none" spc="-15" normalizeH="0" baseline="0" noProof="0">
                <a:ln>
                  <a:noFill/>
                </a:ln>
                <a:solidFill>
                  <a:prstClr val="black"/>
                </a:solidFill>
                <a:effectLst/>
                <a:uLnTx/>
                <a:uFillTx/>
                <a:latin typeface="Calibri" panose="020F0502020204030204"/>
                <a:ea typeface="+mn-ea"/>
                <a:cs typeface="Trebuchet MS"/>
              </a:rPr>
              <a:t>Facilidad </a:t>
            </a:r>
            <a:r>
              <a:rPr kumimoji="0" lang="es-ES" sz="1600" b="0" i="0" u="none" strike="noStrike" kern="1200" cap="none" spc="-20" normalizeH="0" baseline="0" noProof="0">
                <a:ln>
                  <a:noFill/>
                </a:ln>
                <a:solidFill>
                  <a:prstClr val="black"/>
                </a:solidFill>
                <a:effectLst/>
                <a:uLnTx/>
                <a:uFillTx/>
                <a:latin typeface="Calibri" panose="020F0502020204030204"/>
                <a:ea typeface="+mn-ea"/>
                <a:cs typeface="Trebuchet MS"/>
              </a:rPr>
              <a:t>en</a:t>
            </a:r>
            <a:r>
              <a:rPr kumimoji="0" lang="es-ES" sz="1600" b="0" i="0" u="none" strike="noStrike" kern="1200" cap="none" spc="-300" normalizeH="0" baseline="0" noProof="0">
                <a:ln>
                  <a:noFill/>
                </a:ln>
                <a:solidFill>
                  <a:prstClr val="black"/>
                </a:solidFill>
                <a:effectLst/>
                <a:uLnTx/>
                <a:uFillTx/>
                <a:latin typeface="Calibri" panose="020F0502020204030204"/>
                <a:ea typeface="+mn-ea"/>
                <a:cs typeface="Trebuchet MS"/>
              </a:rPr>
              <a:t>   </a:t>
            </a:r>
            <a:r>
              <a:rPr kumimoji="0" lang="es-ES" sz="1600" b="0" i="0" u="none" strike="noStrike" kern="1200" cap="none" spc="5" normalizeH="0" baseline="0" noProof="0">
                <a:ln>
                  <a:noFill/>
                </a:ln>
                <a:solidFill>
                  <a:prstClr val="black"/>
                </a:solidFill>
                <a:effectLst/>
                <a:uLnTx/>
                <a:uFillTx/>
                <a:latin typeface="Calibri" panose="020F0502020204030204"/>
                <a:ea typeface="+mn-ea"/>
                <a:cs typeface="Trebuchet MS"/>
              </a:rPr>
              <a:t>la</a:t>
            </a:r>
            <a:endParaRPr kumimoji="0" lang="es-ES" sz="1600" b="0" i="0" u="none" strike="noStrike" kern="1200" cap="none" spc="0" normalizeH="0" baseline="0" noProof="0">
              <a:ln>
                <a:noFill/>
              </a:ln>
              <a:solidFill>
                <a:prstClr val="black"/>
              </a:solidFill>
              <a:effectLst/>
              <a:uLnTx/>
              <a:uFillTx/>
              <a:latin typeface="Calibri" panose="020F0502020204030204"/>
              <a:ea typeface="+mn-ea"/>
              <a:cs typeface="Trebuchet MS"/>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30" normalizeH="0" baseline="0" noProof="0">
                <a:ln>
                  <a:noFill/>
                </a:ln>
                <a:solidFill>
                  <a:prstClr val="black"/>
                </a:solidFill>
                <a:effectLst/>
                <a:uLnTx/>
                <a:uFillTx/>
                <a:latin typeface="Calibri" panose="020F0502020204030204"/>
                <a:ea typeface="+mn-ea"/>
                <a:cs typeface="Trebuchet MS"/>
              </a:rPr>
              <a:t>contratación</a:t>
            </a:r>
            <a:endParaRPr kumimoji="0" lang="es-ES" sz="1600" b="0" i="0" u="none" strike="noStrike" kern="1200" cap="none" spc="0" normalizeH="0" baseline="0" noProof="0">
              <a:ln>
                <a:noFill/>
              </a:ln>
              <a:solidFill>
                <a:prstClr val="black"/>
              </a:solidFill>
              <a:effectLst/>
              <a:uLnTx/>
              <a:uFillTx/>
              <a:latin typeface="Calibri" panose="020F0502020204030204"/>
              <a:ea typeface="+mn-ea"/>
              <a:cs typeface="Trebuchet MS"/>
            </a:endParaRPr>
          </a:p>
        </p:txBody>
      </p:sp>
      <p:sp>
        <p:nvSpPr>
          <p:cNvPr id="40" name="object 8">
            <a:extLst>
              <a:ext uri="{FF2B5EF4-FFF2-40B4-BE49-F238E27FC236}">
                <a16:creationId xmlns:a16="http://schemas.microsoft.com/office/drawing/2014/main" id="{3B6CAC39-3800-4DA8-8CE6-C2C9DF53EA65}"/>
              </a:ext>
            </a:extLst>
          </p:cNvPr>
          <p:cNvSpPr/>
          <p:nvPr/>
        </p:nvSpPr>
        <p:spPr>
          <a:xfrm>
            <a:off x="4844796" y="2383535"/>
            <a:ext cx="2312035" cy="893444"/>
          </a:xfrm>
          <a:custGeom>
            <a:avLst/>
            <a:gdLst/>
            <a:ahLst/>
            <a:cxnLst/>
            <a:rect l="l" t="t" r="r" b="b"/>
            <a:pathLst>
              <a:path w="2312034" h="893445">
                <a:moveTo>
                  <a:pt x="2311907" y="0"/>
                </a:moveTo>
                <a:lnTo>
                  <a:pt x="0" y="0"/>
                </a:lnTo>
                <a:lnTo>
                  <a:pt x="0" y="893063"/>
                </a:lnTo>
                <a:lnTo>
                  <a:pt x="2311907" y="893063"/>
                </a:lnTo>
                <a:lnTo>
                  <a:pt x="2311907" y="0"/>
                </a:lnTo>
                <a:close/>
              </a:path>
            </a:pathLst>
          </a:custGeom>
          <a:solidFill>
            <a:srgbClr val="FF924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object 9">
            <a:extLst>
              <a:ext uri="{FF2B5EF4-FFF2-40B4-BE49-F238E27FC236}">
                <a16:creationId xmlns:a16="http://schemas.microsoft.com/office/drawing/2014/main" id="{A9F1AFF8-BA2B-4435-A2EA-20B68A68964A}"/>
              </a:ext>
            </a:extLst>
          </p:cNvPr>
          <p:cNvSpPr txBox="1"/>
          <p:nvPr/>
        </p:nvSpPr>
        <p:spPr>
          <a:xfrm>
            <a:off x="5076825" y="2486913"/>
            <a:ext cx="1802764" cy="66611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0" normalizeH="0" baseline="0" noProof="0" dirty="0">
                <a:ln>
                  <a:noFill/>
                </a:ln>
                <a:solidFill>
                  <a:prstClr val="black"/>
                </a:solidFill>
                <a:effectLst/>
                <a:uLnTx/>
                <a:uFillTx/>
                <a:latin typeface="Calibri" panose="020F0502020204030204"/>
                <a:ea typeface="+mn-ea"/>
                <a:cs typeface="Trebuchet MS"/>
              </a:rPr>
              <a:t>Mejoramos</a:t>
            </a:r>
            <a:r>
              <a:rPr kumimoji="0" sz="1400" b="1" i="0" u="none" strike="noStrike" kern="1200" cap="none" spc="-200" normalizeH="0" baseline="0" noProof="0" dirty="0">
                <a:ln>
                  <a:noFill/>
                </a:ln>
                <a:solidFill>
                  <a:prstClr val="black"/>
                </a:solidFill>
                <a:effectLst/>
                <a:uLnTx/>
                <a:uFillTx/>
                <a:latin typeface="Calibri" panose="020F0502020204030204"/>
                <a:ea typeface="+mn-ea"/>
                <a:cs typeface="Trebuchet MS"/>
              </a:rPr>
              <a:t> </a:t>
            </a:r>
            <a:r>
              <a:rPr kumimoji="0" sz="1400" b="1" i="0" u="none" strike="noStrike" kern="1200" cap="none" spc="-40" normalizeH="0" baseline="0" noProof="0" dirty="0">
                <a:ln>
                  <a:noFill/>
                </a:ln>
                <a:solidFill>
                  <a:prstClr val="black"/>
                </a:solidFill>
                <a:effectLst/>
                <a:uLnTx/>
                <a:uFillTx/>
                <a:latin typeface="Calibri" panose="020F0502020204030204"/>
                <a:ea typeface="+mn-ea"/>
                <a:cs typeface="Trebuchet MS"/>
              </a:rPr>
              <a:t>coberturas  importantes </a:t>
            </a:r>
            <a:r>
              <a:rPr kumimoji="0" sz="1400" b="0" i="0" u="none" strike="noStrike" kern="1200" cap="none" spc="-55" normalizeH="0" baseline="0" noProof="0" dirty="0">
                <a:ln>
                  <a:noFill/>
                </a:ln>
                <a:solidFill>
                  <a:prstClr val="black"/>
                </a:solidFill>
                <a:effectLst/>
                <a:uLnTx/>
                <a:uFillTx/>
                <a:latin typeface="Calibri" panose="020F0502020204030204"/>
                <a:ea typeface="+mn-ea"/>
                <a:cs typeface="Trebuchet MS"/>
              </a:rPr>
              <a:t>frente </a:t>
            </a:r>
            <a:r>
              <a:rPr kumimoji="0" sz="1400" b="0" i="0" u="none" strike="noStrike" kern="1200" cap="none" spc="10" normalizeH="0" baseline="0" noProof="0" dirty="0">
                <a:ln>
                  <a:noFill/>
                </a:ln>
                <a:solidFill>
                  <a:prstClr val="black"/>
                </a:solidFill>
                <a:effectLst/>
                <a:uLnTx/>
                <a:uFillTx/>
                <a:latin typeface="Calibri" panose="020F0502020204030204"/>
                <a:ea typeface="+mn-ea"/>
                <a:cs typeface="Trebuchet MS"/>
              </a:rPr>
              <a:t>al  </a:t>
            </a:r>
            <a:r>
              <a:rPr kumimoji="0" sz="1400" b="0" i="0" u="none" strike="noStrike" kern="1200" cap="none" spc="-10" normalizeH="0" baseline="0" noProof="0" dirty="0">
                <a:ln>
                  <a:noFill/>
                </a:ln>
                <a:solidFill>
                  <a:prstClr val="black"/>
                </a:solidFill>
                <a:effectLst/>
                <a:uLnTx/>
                <a:uFillTx/>
                <a:latin typeface="Calibri" panose="020F0502020204030204"/>
                <a:ea typeface="+mn-ea"/>
                <a:cs typeface="Trebuchet MS"/>
              </a:rPr>
              <a:t>mercado</a:t>
            </a:r>
            <a:endParaRPr kumimoji="0" sz="14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p:sp>
        <p:nvSpPr>
          <p:cNvPr id="42" name="object 10">
            <a:extLst>
              <a:ext uri="{FF2B5EF4-FFF2-40B4-BE49-F238E27FC236}">
                <a16:creationId xmlns:a16="http://schemas.microsoft.com/office/drawing/2014/main" id="{FBCB7D6F-EE16-4765-B185-C34C03165A22}"/>
              </a:ext>
            </a:extLst>
          </p:cNvPr>
          <p:cNvSpPr/>
          <p:nvPr/>
        </p:nvSpPr>
        <p:spPr>
          <a:xfrm>
            <a:off x="7147559" y="1726692"/>
            <a:ext cx="2304415" cy="893444"/>
          </a:xfrm>
          <a:custGeom>
            <a:avLst/>
            <a:gdLst/>
            <a:ahLst/>
            <a:cxnLst/>
            <a:rect l="l" t="t" r="r" b="b"/>
            <a:pathLst>
              <a:path w="2304415" h="893444">
                <a:moveTo>
                  <a:pt x="2304288" y="0"/>
                </a:moveTo>
                <a:lnTo>
                  <a:pt x="0" y="0"/>
                </a:lnTo>
                <a:lnTo>
                  <a:pt x="0" y="893063"/>
                </a:lnTo>
                <a:lnTo>
                  <a:pt x="2304288" y="893063"/>
                </a:lnTo>
                <a:lnTo>
                  <a:pt x="2304288" y="0"/>
                </a:lnTo>
                <a:close/>
              </a:path>
            </a:pathLst>
          </a:custGeom>
          <a:solidFill>
            <a:srgbClr val="48638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object 11">
            <a:extLst>
              <a:ext uri="{FF2B5EF4-FFF2-40B4-BE49-F238E27FC236}">
                <a16:creationId xmlns:a16="http://schemas.microsoft.com/office/drawing/2014/main" id="{C2622F5F-D5BF-47F6-8690-BC1031AB537A}"/>
              </a:ext>
            </a:extLst>
          </p:cNvPr>
          <p:cNvSpPr txBox="1"/>
          <p:nvPr/>
        </p:nvSpPr>
        <p:spPr>
          <a:xfrm>
            <a:off x="7379969" y="1829816"/>
            <a:ext cx="1546860" cy="66611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25" normalizeH="0" baseline="0" noProof="0" dirty="0">
                <a:ln>
                  <a:noFill/>
                </a:ln>
                <a:solidFill>
                  <a:prstClr val="white"/>
                </a:solidFill>
                <a:effectLst/>
                <a:uLnTx/>
                <a:uFillTx/>
                <a:latin typeface="Calibri" panose="020F0502020204030204"/>
                <a:ea typeface="+mn-ea"/>
                <a:cs typeface="Trebuchet MS"/>
              </a:rPr>
              <a:t>Incluimos </a:t>
            </a:r>
            <a:r>
              <a:rPr kumimoji="0" sz="1400" b="1" i="0" u="none" strike="noStrike" kern="1200" cap="none" spc="-45" normalizeH="0" baseline="0" noProof="0" dirty="0">
                <a:ln>
                  <a:noFill/>
                </a:ln>
                <a:solidFill>
                  <a:prstClr val="white"/>
                </a:solidFill>
                <a:effectLst/>
                <a:uLnTx/>
                <a:uFillTx/>
                <a:latin typeface="Calibri" panose="020F0502020204030204"/>
                <a:ea typeface="+mn-ea"/>
                <a:cs typeface="Trebuchet MS"/>
              </a:rPr>
              <a:t>servicios  </a:t>
            </a:r>
            <a:r>
              <a:rPr kumimoji="0" sz="1400" b="1" i="0" u="none" strike="noStrike" kern="1200" cap="none" spc="-35" normalizeH="0" baseline="0" noProof="0" dirty="0">
                <a:ln>
                  <a:noFill/>
                </a:ln>
                <a:solidFill>
                  <a:prstClr val="white"/>
                </a:solidFill>
                <a:effectLst/>
                <a:uLnTx/>
                <a:uFillTx/>
                <a:latin typeface="Calibri" panose="020F0502020204030204"/>
                <a:ea typeface="+mn-ea"/>
                <a:cs typeface="Trebuchet MS"/>
              </a:rPr>
              <a:t>especiales sin</a:t>
            </a:r>
            <a:r>
              <a:rPr kumimoji="0" sz="1400" b="1" i="0" u="none" strike="noStrike" kern="1200" cap="none" spc="-265" normalizeH="0" baseline="0" noProof="0" dirty="0">
                <a:ln>
                  <a:noFill/>
                </a:ln>
                <a:solidFill>
                  <a:prstClr val="white"/>
                </a:solidFill>
                <a:effectLst/>
                <a:uLnTx/>
                <a:uFillTx/>
                <a:latin typeface="Calibri" panose="020F0502020204030204"/>
                <a:ea typeface="+mn-ea"/>
                <a:cs typeface="Trebuchet MS"/>
              </a:rPr>
              <a:t> </a:t>
            </a:r>
            <a:r>
              <a:rPr kumimoji="0" sz="1400" b="1" i="0" u="none" strike="noStrike" kern="1200" cap="none" spc="-55" normalizeH="0" baseline="0" noProof="0" dirty="0">
                <a:ln>
                  <a:noFill/>
                </a:ln>
                <a:solidFill>
                  <a:prstClr val="white"/>
                </a:solidFill>
                <a:effectLst/>
                <a:uLnTx/>
                <a:uFillTx/>
                <a:latin typeface="Calibri" panose="020F0502020204030204"/>
                <a:ea typeface="+mn-ea"/>
                <a:cs typeface="Trebuchet MS"/>
              </a:rPr>
              <a:t>coste  </a:t>
            </a:r>
            <a:r>
              <a:rPr kumimoji="0" sz="1400" b="1" i="0" u="none" strike="noStrike" kern="1200" cap="none" spc="-20" normalizeH="0" baseline="0" noProof="0" dirty="0">
                <a:ln>
                  <a:noFill/>
                </a:ln>
                <a:solidFill>
                  <a:prstClr val="white"/>
                </a:solidFill>
                <a:effectLst/>
                <a:uLnTx/>
                <a:uFillTx/>
                <a:latin typeface="Calibri" panose="020F0502020204030204"/>
                <a:ea typeface="+mn-ea"/>
                <a:cs typeface="Trebuchet MS"/>
              </a:rPr>
              <a:t>adicional</a:t>
            </a:r>
            <a:endParaRPr kumimoji="0" sz="1400" b="0" i="0" u="none" strike="noStrike" kern="1200" cap="none" spc="0" normalizeH="0" baseline="0" noProof="0" dirty="0">
              <a:ln>
                <a:noFill/>
              </a:ln>
              <a:solidFill>
                <a:prstClr val="white"/>
              </a:solidFill>
              <a:effectLst/>
              <a:uLnTx/>
              <a:uFillTx/>
              <a:latin typeface="Calibri" panose="020F0502020204030204"/>
              <a:ea typeface="+mn-ea"/>
              <a:cs typeface="Trebuchet MS"/>
            </a:endParaRPr>
          </a:p>
        </p:txBody>
      </p:sp>
      <p:grpSp>
        <p:nvGrpSpPr>
          <p:cNvPr id="44" name="object 12">
            <a:extLst>
              <a:ext uri="{FF2B5EF4-FFF2-40B4-BE49-F238E27FC236}">
                <a16:creationId xmlns:a16="http://schemas.microsoft.com/office/drawing/2014/main" id="{37D5A7AE-B14C-42BB-8051-B88E02E0A147}"/>
              </a:ext>
            </a:extLst>
          </p:cNvPr>
          <p:cNvGrpSpPr/>
          <p:nvPr/>
        </p:nvGrpSpPr>
        <p:grpSpPr>
          <a:xfrm>
            <a:off x="237743" y="2619755"/>
            <a:ext cx="9214485" cy="3499485"/>
            <a:chOff x="237743" y="2619755"/>
            <a:chExt cx="9214485" cy="3499485"/>
          </a:xfrm>
        </p:grpSpPr>
        <p:sp>
          <p:nvSpPr>
            <p:cNvPr id="45" name="object 13">
              <a:extLst>
                <a:ext uri="{FF2B5EF4-FFF2-40B4-BE49-F238E27FC236}">
                  <a16:creationId xmlns:a16="http://schemas.microsoft.com/office/drawing/2014/main" id="{805C9EB5-7085-4194-8AA8-51CA5564CD44}"/>
                </a:ext>
              </a:extLst>
            </p:cNvPr>
            <p:cNvSpPr/>
            <p:nvPr/>
          </p:nvSpPr>
          <p:spPr>
            <a:xfrm>
              <a:off x="237743" y="4590288"/>
              <a:ext cx="2304415" cy="1529080"/>
            </a:xfrm>
            <a:custGeom>
              <a:avLst/>
              <a:gdLst/>
              <a:ahLst/>
              <a:cxnLst/>
              <a:rect l="l" t="t" r="r" b="b"/>
              <a:pathLst>
                <a:path w="2304415" h="1529079">
                  <a:moveTo>
                    <a:pt x="2304288" y="0"/>
                  </a:moveTo>
                  <a:lnTo>
                    <a:pt x="0" y="0"/>
                  </a:lnTo>
                  <a:lnTo>
                    <a:pt x="0" y="1528572"/>
                  </a:lnTo>
                  <a:lnTo>
                    <a:pt x="2304288" y="1528572"/>
                  </a:lnTo>
                  <a:lnTo>
                    <a:pt x="2304288" y="0"/>
                  </a:lnTo>
                  <a:close/>
                </a:path>
              </a:pathLst>
            </a:custGeom>
            <a:solidFill>
              <a:srgbClr val="95DCF9">
                <a:alpha val="1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object 14">
              <a:extLst>
                <a:ext uri="{FF2B5EF4-FFF2-40B4-BE49-F238E27FC236}">
                  <a16:creationId xmlns:a16="http://schemas.microsoft.com/office/drawing/2014/main" id="{1AD324DF-986A-4F49-8CA5-D90957A3ACD7}"/>
                </a:ext>
              </a:extLst>
            </p:cNvPr>
            <p:cNvSpPr/>
            <p:nvPr/>
          </p:nvSpPr>
          <p:spPr>
            <a:xfrm>
              <a:off x="2540508" y="3933444"/>
              <a:ext cx="2304415" cy="2185670"/>
            </a:xfrm>
            <a:custGeom>
              <a:avLst/>
              <a:gdLst/>
              <a:ahLst/>
              <a:cxnLst/>
              <a:rect l="l" t="t" r="r" b="b"/>
              <a:pathLst>
                <a:path w="2304415" h="2185670">
                  <a:moveTo>
                    <a:pt x="2304288" y="0"/>
                  </a:moveTo>
                  <a:lnTo>
                    <a:pt x="0" y="0"/>
                  </a:lnTo>
                  <a:lnTo>
                    <a:pt x="0" y="2185416"/>
                  </a:lnTo>
                  <a:lnTo>
                    <a:pt x="2304288" y="2185416"/>
                  </a:lnTo>
                  <a:lnTo>
                    <a:pt x="2304288" y="0"/>
                  </a:lnTo>
                  <a:close/>
                </a:path>
              </a:pathLst>
            </a:custGeom>
            <a:solidFill>
              <a:srgbClr val="EDCCD4">
                <a:alpha val="1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object 15">
              <a:extLst>
                <a:ext uri="{FF2B5EF4-FFF2-40B4-BE49-F238E27FC236}">
                  <a16:creationId xmlns:a16="http://schemas.microsoft.com/office/drawing/2014/main" id="{AB3B8327-29A1-4B49-AEF7-3A5471D5F893}"/>
                </a:ext>
              </a:extLst>
            </p:cNvPr>
            <p:cNvSpPr/>
            <p:nvPr/>
          </p:nvSpPr>
          <p:spPr>
            <a:xfrm>
              <a:off x="4844796" y="3276600"/>
              <a:ext cx="2304415" cy="2842260"/>
            </a:xfrm>
            <a:custGeom>
              <a:avLst/>
              <a:gdLst/>
              <a:ahLst/>
              <a:cxnLst/>
              <a:rect l="l" t="t" r="r" b="b"/>
              <a:pathLst>
                <a:path w="2304415" h="2842260">
                  <a:moveTo>
                    <a:pt x="2304288" y="0"/>
                  </a:moveTo>
                  <a:lnTo>
                    <a:pt x="0" y="0"/>
                  </a:lnTo>
                  <a:lnTo>
                    <a:pt x="0" y="2842260"/>
                  </a:lnTo>
                  <a:lnTo>
                    <a:pt x="2304288" y="2842260"/>
                  </a:lnTo>
                  <a:lnTo>
                    <a:pt x="2304288" y="0"/>
                  </a:lnTo>
                  <a:close/>
                </a:path>
              </a:pathLst>
            </a:custGeom>
            <a:solidFill>
              <a:srgbClr val="FF924F">
                <a:alpha val="1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object 16">
              <a:extLst>
                <a:ext uri="{FF2B5EF4-FFF2-40B4-BE49-F238E27FC236}">
                  <a16:creationId xmlns:a16="http://schemas.microsoft.com/office/drawing/2014/main" id="{2BFE7338-52D0-4C42-9B04-B64B9C72EBEE}"/>
                </a:ext>
              </a:extLst>
            </p:cNvPr>
            <p:cNvSpPr/>
            <p:nvPr/>
          </p:nvSpPr>
          <p:spPr>
            <a:xfrm>
              <a:off x="7147560" y="2619755"/>
              <a:ext cx="2304415" cy="3499485"/>
            </a:xfrm>
            <a:custGeom>
              <a:avLst/>
              <a:gdLst/>
              <a:ahLst/>
              <a:cxnLst/>
              <a:rect l="l" t="t" r="r" b="b"/>
              <a:pathLst>
                <a:path w="2304415" h="3499485">
                  <a:moveTo>
                    <a:pt x="2304288" y="0"/>
                  </a:moveTo>
                  <a:lnTo>
                    <a:pt x="0" y="0"/>
                  </a:lnTo>
                  <a:lnTo>
                    <a:pt x="0" y="3499104"/>
                  </a:lnTo>
                  <a:lnTo>
                    <a:pt x="2304288" y="3499104"/>
                  </a:lnTo>
                  <a:lnTo>
                    <a:pt x="2304288" y="0"/>
                  </a:lnTo>
                  <a:close/>
                </a:path>
              </a:pathLst>
            </a:custGeom>
            <a:solidFill>
              <a:srgbClr val="48638B">
                <a:alpha val="1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49" name="object 17">
            <a:extLst>
              <a:ext uri="{FF2B5EF4-FFF2-40B4-BE49-F238E27FC236}">
                <a16:creationId xmlns:a16="http://schemas.microsoft.com/office/drawing/2014/main" id="{6F32BA06-651D-41F4-8287-3EF73ED42704}"/>
              </a:ext>
            </a:extLst>
          </p:cNvPr>
          <p:cNvSpPr txBox="1"/>
          <p:nvPr/>
        </p:nvSpPr>
        <p:spPr>
          <a:xfrm>
            <a:off x="484123" y="4708905"/>
            <a:ext cx="1875155" cy="1265555"/>
          </a:xfrm>
          <a:prstGeom prst="rect">
            <a:avLst/>
          </a:prstGeom>
        </p:spPr>
        <p:txBody>
          <a:bodyPr vert="horz" wrap="square" lIns="0" tIns="12065" rIns="0" bIns="0" rtlCol="0">
            <a:spAutoFit/>
          </a:bodyPr>
          <a:lstStyle/>
          <a:p>
            <a:pPr marL="12700" marR="5080" lvl="0" indent="0" algn="l" defTabSz="914400" rtl="0" eaLnBrk="1" fontAlgn="auto" latinLnBrk="0" hangingPunct="1">
              <a:lnSpc>
                <a:spcPct val="100000"/>
              </a:lnSpc>
              <a:spcBef>
                <a:spcPts val="95"/>
              </a:spcBef>
              <a:spcAft>
                <a:spcPts val="0"/>
              </a:spcAft>
              <a:buClrTx/>
              <a:buSzTx/>
              <a:buFontTx/>
              <a:buNone/>
              <a:tabLst/>
              <a:defRPr/>
            </a:pPr>
            <a:r>
              <a:rPr kumimoji="0" sz="1300" b="0" i="0" u="none" strike="noStrike" kern="1200" cap="none" spc="-20" normalizeH="0" baseline="0" noProof="0" dirty="0">
                <a:ln>
                  <a:noFill/>
                </a:ln>
                <a:solidFill>
                  <a:prstClr val="black"/>
                </a:solidFill>
                <a:effectLst/>
                <a:uLnTx/>
                <a:uFillTx/>
                <a:latin typeface="Calibri" panose="020F0502020204030204"/>
                <a:ea typeface="+mn-ea"/>
                <a:cs typeface="Trebuchet MS"/>
              </a:rPr>
              <a:t>Producto </a:t>
            </a:r>
            <a:r>
              <a:rPr kumimoji="0" sz="1300" b="1" i="0" u="none" strike="noStrike" kern="1200" cap="none" spc="-40" normalizeH="0" baseline="0" noProof="0" dirty="0">
                <a:ln>
                  <a:noFill/>
                </a:ln>
                <a:solidFill>
                  <a:prstClr val="black"/>
                </a:solidFill>
                <a:effectLst/>
                <a:uLnTx/>
                <a:uFillTx/>
                <a:latin typeface="Calibri" panose="020F0502020204030204"/>
                <a:ea typeface="+mn-ea"/>
                <a:cs typeface="Trebuchet MS"/>
              </a:rPr>
              <a:t>flexible </a:t>
            </a:r>
            <a:r>
              <a:rPr kumimoji="0" sz="1300" b="1" i="0" u="none" strike="noStrike" kern="1200" cap="none" spc="-20" normalizeH="0" baseline="0" noProof="0" dirty="0">
                <a:ln>
                  <a:noFill/>
                </a:ln>
                <a:solidFill>
                  <a:prstClr val="black"/>
                </a:solidFill>
                <a:effectLst/>
                <a:uLnTx/>
                <a:uFillTx/>
                <a:latin typeface="Calibri" panose="020F0502020204030204"/>
                <a:ea typeface="+mn-ea"/>
                <a:cs typeface="Trebuchet MS"/>
              </a:rPr>
              <a:t>y  </a:t>
            </a:r>
            <a:r>
              <a:rPr kumimoji="0" sz="1300" b="1" i="0" u="none" strike="noStrike" kern="1200" cap="none" spc="-30" normalizeH="0" baseline="0" noProof="0" dirty="0">
                <a:ln>
                  <a:noFill/>
                </a:ln>
                <a:solidFill>
                  <a:prstClr val="black"/>
                </a:solidFill>
                <a:effectLst/>
                <a:uLnTx/>
                <a:uFillTx/>
                <a:latin typeface="Calibri" panose="020F0502020204030204"/>
                <a:ea typeface="+mn-ea"/>
                <a:cs typeface="Trebuchet MS"/>
              </a:rPr>
              <a:t>configurable </a:t>
            </a:r>
            <a:r>
              <a:rPr kumimoji="0" sz="1300" b="0" i="0" u="none" strike="noStrike" kern="1200" cap="none" spc="-10" normalizeH="0" baseline="0" noProof="0" dirty="0">
                <a:ln>
                  <a:noFill/>
                </a:ln>
                <a:solidFill>
                  <a:prstClr val="black"/>
                </a:solidFill>
                <a:effectLst/>
                <a:uLnTx/>
                <a:uFillTx/>
                <a:latin typeface="Calibri" panose="020F0502020204030204"/>
                <a:ea typeface="+mn-ea"/>
                <a:cs typeface="Trebuchet MS"/>
              </a:rPr>
              <a:t>que </a:t>
            </a:r>
            <a:r>
              <a:rPr kumimoji="0" sz="1300" b="0" i="0" u="none" strike="noStrike" kern="1200" cap="none" spc="-20" normalizeH="0" baseline="0" noProof="0" dirty="0">
                <a:ln>
                  <a:noFill/>
                </a:ln>
                <a:solidFill>
                  <a:prstClr val="black"/>
                </a:solidFill>
                <a:effectLst/>
                <a:uLnTx/>
                <a:uFillTx/>
                <a:latin typeface="Calibri" panose="020F0502020204030204"/>
                <a:ea typeface="+mn-ea"/>
                <a:cs typeface="Trebuchet MS"/>
              </a:rPr>
              <a:t>se  </a:t>
            </a:r>
            <a:r>
              <a:rPr kumimoji="0" sz="1300" b="0" i="0" u="none" strike="noStrike" kern="1200" cap="none" spc="15" normalizeH="0" baseline="0" noProof="0" dirty="0">
                <a:ln>
                  <a:noFill/>
                </a:ln>
                <a:solidFill>
                  <a:prstClr val="black"/>
                </a:solidFill>
                <a:effectLst/>
                <a:uLnTx/>
                <a:uFillTx/>
                <a:latin typeface="Calibri" panose="020F0502020204030204"/>
                <a:ea typeface="+mn-ea"/>
                <a:cs typeface="Trebuchet MS"/>
              </a:rPr>
              <a:t>adapta </a:t>
            </a:r>
            <a:r>
              <a:rPr kumimoji="0" sz="1300" b="0" i="0" u="none" strike="noStrike" kern="1200" cap="none" spc="60" normalizeH="0" baseline="0" noProof="0" dirty="0">
                <a:ln>
                  <a:noFill/>
                </a:ln>
                <a:solidFill>
                  <a:prstClr val="black"/>
                </a:solidFill>
                <a:effectLst/>
                <a:uLnTx/>
                <a:uFillTx/>
                <a:latin typeface="Calibri" panose="020F0502020204030204"/>
                <a:ea typeface="+mn-ea"/>
                <a:cs typeface="Trebuchet MS"/>
              </a:rPr>
              <a:t>a</a:t>
            </a:r>
            <a:r>
              <a:rPr kumimoji="0" sz="1300" b="0" i="0" u="none" strike="noStrike" kern="1200" cap="none" spc="-305" normalizeH="0" baseline="0" noProof="0" dirty="0">
                <a:ln>
                  <a:noFill/>
                </a:ln>
                <a:solidFill>
                  <a:prstClr val="black"/>
                </a:solidFill>
                <a:effectLst/>
                <a:uLnTx/>
                <a:uFillTx/>
                <a:latin typeface="Calibri" panose="020F0502020204030204"/>
                <a:ea typeface="+mn-ea"/>
                <a:cs typeface="Trebuchet MS"/>
              </a:rPr>
              <a:t> </a:t>
            </a:r>
            <a:r>
              <a:rPr kumimoji="0" sz="1300" b="0" i="0" u="none" strike="noStrike" kern="1200" cap="none" spc="-40" normalizeH="0" baseline="0" noProof="0" dirty="0">
                <a:ln>
                  <a:noFill/>
                </a:ln>
                <a:solidFill>
                  <a:prstClr val="black"/>
                </a:solidFill>
                <a:effectLst/>
                <a:uLnTx/>
                <a:uFillTx/>
                <a:latin typeface="Calibri" panose="020F0502020204030204"/>
                <a:ea typeface="+mn-ea"/>
                <a:cs typeface="Trebuchet MS"/>
              </a:rPr>
              <a:t>tus </a:t>
            </a:r>
            <a:r>
              <a:rPr kumimoji="0" sz="1300" b="0" i="0" u="none" strike="noStrike" kern="1200" cap="none" spc="-35" normalizeH="0" baseline="0" noProof="0" dirty="0">
                <a:ln>
                  <a:noFill/>
                </a:ln>
                <a:solidFill>
                  <a:prstClr val="black"/>
                </a:solidFill>
                <a:effectLst/>
                <a:uLnTx/>
                <a:uFillTx/>
                <a:latin typeface="Calibri" panose="020F0502020204030204"/>
                <a:ea typeface="+mn-ea"/>
                <a:cs typeface="Trebuchet MS"/>
              </a:rPr>
              <a:t>necesidades.</a:t>
            </a:r>
            <a:endParaRPr kumimoji="0" sz="1300" b="0" i="0" u="none" strike="noStrike" kern="1200" cap="none" spc="0" normalizeH="0" baseline="0" noProof="0">
              <a:ln>
                <a:noFill/>
              </a:ln>
              <a:solidFill>
                <a:prstClr val="black"/>
              </a:solidFill>
              <a:effectLst/>
              <a:uLnTx/>
              <a:uFillTx/>
              <a:latin typeface="Calibri" panose="020F0502020204030204"/>
              <a:ea typeface="+mn-ea"/>
              <a:cs typeface="Trebuchet MS"/>
            </a:endParaRPr>
          </a:p>
          <a:p>
            <a:pPr marL="12700" marR="193040" lvl="0" indent="0" algn="l" defTabSz="914400" rtl="0" eaLnBrk="1" fontAlgn="auto" latinLnBrk="0" hangingPunct="1">
              <a:lnSpc>
                <a:spcPct val="100000"/>
              </a:lnSpc>
              <a:spcBef>
                <a:spcPts val="405"/>
              </a:spcBef>
              <a:spcAft>
                <a:spcPts val="0"/>
              </a:spcAft>
              <a:buClrTx/>
              <a:buSzTx/>
              <a:buFontTx/>
              <a:buNone/>
              <a:tabLst/>
              <a:defRPr/>
            </a:pPr>
            <a:r>
              <a:rPr kumimoji="0" sz="1300" b="0" i="0" u="none" strike="noStrike" kern="1200" cap="none" spc="-15" normalizeH="0" baseline="0" noProof="0" dirty="0">
                <a:ln>
                  <a:noFill/>
                </a:ln>
                <a:solidFill>
                  <a:prstClr val="black"/>
                </a:solidFill>
                <a:effectLst/>
                <a:uLnTx/>
                <a:uFillTx/>
                <a:latin typeface="Calibri" panose="020F0502020204030204"/>
                <a:ea typeface="+mn-ea"/>
                <a:cs typeface="Trebuchet MS"/>
              </a:rPr>
              <a:t>Facilidad </a:t>
            </a:r>
            <a:r>
              <a:rPr kumimoji="0" sz="1300" b="0" i="0" u="none" strike="noStrike" kern="1200" cap="none" spc="-5" normalizeH="0" baseline="0" noProof="0" dirty="0">
                <a:ln>
                  <a:noFill/>
                </a:ln>
                <a:solidFill>
                  <a:prstClr val="black"/>
                </a:solidFill>
                <a:effectLst/>
                <a:uLnTx/>
                <a:uFillTx/>
                <a:latin typeface="Calibri" panose="020F0502020204030204"/>
                <a:ea typeface="+mn-ea"/>
                <a:cs typeface="Trebuchet MS"/>
              </a:rPr>
              <a:t>de </a:t>
            </a:r>
            <a:r>
              <a:rPr kumimoji="0" sz="1300" b="0" i="0" u="none" strike="noStrike" kern="1200" cap="none" spc="45" normalizeH="0" baseline="0" noProof="0" dirty="0">
                <a:ln>
                  <a:noFill/>
                </a:ln>
                <a:solidFill>
                  <a:prstClr val="black"/>
                </a:solidFill>
                <a:effectLst/>
                <a:uLnTx/>
                <a:uFillTx/>
                <a:latin typeface="Calibri" panose="020F0502020204030204"/>
                <a:ea typeface="+mn-ea"/>
                <a:cs typeface="Trebuchet MS"/>
              </a:rPr>
              <a:t>pago  </a:t>
            </a:r>
            <a:r>
              <a:rPr kumimoji="0" sz="1300" b="0" i="0" u="none" strike="noStrike" kern="1200" cap="none" spc="-20" normalizeH="0" baseline="0" noProof="0" dirty="0">
                <a:ln>
                  <a:noFill/>
                </a:ln>
                <a:solidFill>
                  <a:prstClr val="black"/>
                </a:solidFill>
                <a:effectLst/>
                <a:uLnTx/>
                <a:uFillTx/>
                <a:latin typeface="Calibri" panose="020F0502020204030204"/>
                <a:ea typeface="+mn-ea"/>
                <a:cs typeface="Trebuchet MS"/>
              </a:rPr>
              <a:t>fraccionado</a:t>
            </a:r>
            <a:r>
              <a:rPr kumimoji="0" sz="1300" b="0" i="0" u="none" strike="noStrike" kern="1200" cap="none" spc="-90" normalizeH="0" baseline="0" noProof="0" dirty="0">
                <a:ln>
                  <a:noFill/>
                </a:ln>
                <a:solidFill>
                  <a:prstClr val="black"/>
                </a:solidFill>
                <a:effectLst/>
                <a:uLnTx/>
                <a:uFillTx/>
                <a:latin typeface="Calibri" panose="020F0502020204030204"/>
                <a:ea typeface="+mn-ea"/>
                <a:cs typeface="Trebuchet MS"/>
              </a:rPr>
              <a:t> </a:t>
            </a:r>
            <a:r>
              <a:rPr kumimoji="0" sz="1300" b="0" i="0" u="none" strike="noStrike" kern="1200" cap="none" spc="-60" normalizeH="0" baseline="0" noProof="0" dirty="0">
                <a:ln>
                  <a:noFill/>
                </a:ln>
                <a:solidFill>
                  <a:prstClr val="black"/>
                </a:solidFill>
                <a:effectLst/>
                <a:uLnTx/>
                <a:uFillTx/>
                <a:latin typeface="Calibri" panose="020F0502020204030204"/>
                <a:ea typeface="+mn-ea"/>
                <a:cs typeface="Trebuchet MS"/>
              </a:rPr>
              <a:t>(trimestral,  </a:t>
            </a:r>
            <a:r>
              <a:rPr kumimoji="0" sz="1300" b="0" i="0" u="none" strike="noStrike" kern="1200" cap="none" spc="-30" normalizeH="0" baseline="0" noProof="0" dirty="0">
                <a:ln>
                  <a:noFill/>
                </a:ln>
                <a:solidFill>
                  <a:prstClr val="black"/>
                </a:solidFill>
                <a:effectLst/>
                <a:uLnTx/>
                <a:uFillTx/>
                <a:latin typeface="Calibri" panose="020F0502020204030204"/>
                <a:ea typeface="+mn-ea"/>
                <a:cs typeface="Trebuchet MS"/>
              </a:rPr>
              <a:t>semestral </a:t>
            </a:r>
            <a:r>
              <a:rPr kumimoji="0" sz="1300" b="0" i="0" u="none" strike="noStrike" kern="1200" cap="none" spc="-25" normalizeH="0" baseline="0" noProof="0" dirty="0">
                <a:ln>
                  <a:noFill/>
                </a:ln>
                <a:solidFill>
                  <a:prstClr val="black"/>
                </a:solidFill>
                <a:effectLst/>
                <a:uLnTx/>
                <a:uFillTx/>
                <a:latin typeface="Calibri" panose="020F0502020204030204"/>
                <a:ea typeface="+mn-ea"/>
                <a:cs typeface="Trebuchet MS"/>
              </a:rPr>
              <a:t>y</a:t>
            </a:r>
            <a:r>
              <a:rPr kumimoji="0" sz="1300" b="0" i="0" u="none" strike="noStrike" kern="1200" cap="none" spc="-175" normalizeH="0" baseline="0" noProof="0" dirty="0">
                <a:ln>
                  <a:noFill/>
                </a:ln>
                <a:solidFill>
                  <a:prstClr val="black"/>
                </a:solidFill>
                <a:effectLst/>
                <a:uLnTx/>
                <a:uFillTx/>
                <a:latin typeface="Calibri" panose="020F0502020204030204"/>
                <a:ea typeface="+mn-ea"/>
                <a:cs typeface="Trebuchet MS"/>
              </a:rPr>
              <a:t> </a:t>
            </a:r>
            <a:r>
              <a:rPr kumimoji="0" sz="1300" b="0" i="0" u="none" strike="noStrike" kern="1200" cap="none" spc="-5" normalizeH="0" baseline="0" noProof="0" dirty="0">
                <a:ln>
                  <a:noFill/>
                </a:ln>
                <a:solidFill>
                  <a:prstClr val="black"/>
                </a:solidFill>
                <a:effectLst/>
                <a:uLnTx/>
                <a:uFillTx/>
                <a:latin typeface="Calibri" panose="020F0502020204030204"/>
                <a:ea typeface="+mn-ea"/>
                <a:cs typeface="Trebuchet MS"/>
              </a:rPr>
              <a:t>anual)</a:t>
            </a:r>
            <a:endParaRPr kumimoji="0" sz="1300" b="0" i="0" u="none" strike="noStrike" kern="1200" cap="none" spc="0" normalizeH="0" baseline="0" noProof="0">
              <a:ln>
                <a:noFill/>
              </a:ln>
              <a:solidFill>
                <a:prstClr val="black"/>
              </a:solidFill>
              <a:effectLst/>
              <a:uLnTx/>
              <a:uFillTx/>
              <a:latin typeface="Calibri" panose="020F0502020204030204"/>
              <a:ea typeface="+mn-ea"/>
              <a:cs typeface="Trebuchet MS"/>
            </a:endParaRPr>
          </a:p>
        </p:txBody>
      </p:sp>
      <p:sp>
        <p:nvSpPr>
          <p:cNvPr id="50" name="object 18">
            <a:extLst>
              <a:ext uri="{FF2B5EF4-FFF2-40B4-BE49-F238E27FC236}">
                <a16:creationId xmlns:a16="http://schemas.microsoft.com/office/drawing/2014/main" id="{EC83CC69-E600-4364-923D-E217F6C41180}"/>
              </a:ext>
            </a:extLst>
          </p:cNvPr>
          <p:cNvSpPr txBox="1"/>
          <p:nvPr/>
        </p:nvSpPr>
        <p:spPr>
          <a:xfrm>
            <a:off x="2780538" y="4053585"/>
            <a:ext cx="1728470" cy="1726114"/>
          </a:xfrm>
          <a:prstGeom prst="rect">
            <a:avLst/>
          </a:prstGeom>
        </p:spPr>
        <p:txBody>
          <a:bodyPr vert="horz" wrap="square" lIns="0" tIns="12700" rIns="0" bIns="0" rtlCol="0">
            <a:spAutoFit/>
          </a:bodyPr>
          <a:lstStyle/>
          <a:p>
            <a:pPr marL="97790" marR="100330" lvl="0" indent="-85725" algn="l" defTabSz="914400" rtl="0" eaLnBrk="1" fontAlgn="auto" latinLnBrk="0" hangingPunct="1">
              <a:lnSpc>
                <a:spcPct val="100000"/>
              </a:lnSpc>
              <a:spcBef>
                <a:spcPts val="100"/>
              </a:spcBef>
              <a:spcAft>
                <a:spcPts val="0"/>
              </a:spcAft>
              <a:buClrTx/>
              <a:buSzTx/>
              <a:buFont typeface="Arial"/>
              <a:buChar char="•"/>
              <a:tabLst>
                <a:tab pos="98425" algn="l"/>
              </a:tabLst>
              <a:defRPr/>
            </a:pPr>
            <a:r>
              <a:rPr kumimoji="0" sz="1200" b="0" i="0" u="none" strike="noStrike" kern="1200" cap="none" spc="20" normalizeH="0" baseline="0" noProof="0" dirty="0">
                <a:ln>
                  <a:noFill/>
                </a:ln>
                <a:solidFill>
                  <a:prstClr val="black"/>
                </a:solidFill>
                <a:effectLst/>
                <a:uLnTx/>
                <a:uFillTx/>
                <a:latin typeface="Calibri" panose="020F0502020204030204"/>
                <a:ea typeface="+mn-ea"/>
                <a:cs typeface="Trebuchet MS"/>
              </a:rPr>
              <a:t>Cuando </a:t>
            </a:r>
            <a:r>
              <a:rPr kumimoji="0" sz="1200" b="0" i="0" u="none" strike="noStrike" kern="1200" cap="none" spc="-10" normalizeH="0" baseline="0" noProof="0" dirty="0">
                <a:ln>
                  <a:noFill/>
                </a:ln>
                <a:solidFill>
                  <a:prstClr val="black"/>
                </a:solidFill>
                <a:effectLst/>
                <a:uLnTx/>
                <a:uFillTx/>
                <a:latin typeface="Calibri" panose="020F0502020204030204"/>
                <a:ea typeface="+mn-ea"/>
                <a:cs typeface="Trebuchet MS"/>
              </a:rPr>
              <a:t>los </a:t>
            </a:r>
            <a:r>
              <a:rPr kumimoji="0" sz="1200" b="0" i="0" u="none" strike="noStrike" kern="1200" cap="none" spc="0" normalizeH="0" baseline="0" noProof="0" dirty="0">
                <a:ln>
                  <a:noFill/>
                </a:ln>
                <a:solidFill>
                  <a:prstClr val="black"/>
                </a:solidFill>
                <a:effectLst/>
                <a:uLnTx/>
                <a:uFillTx/>
                <a:latin typeface="Calibri" panose="020F0502020204030204"/>
                <a:ea typeface="+mn-ea"/>
                <a:cs typeface="Trebuchet MS"/>
              </a:rPr>
              <a:t>m2 </a:t>
            </a:r>
            <a:r>
              <a:rPr kumimoji="0" sz="1200" b="0" i="0" u="none" strike="noStrike" kern="1200" cap="none" spc="-5" normalizeH="0" baseline="0" noProof="0" dirty="0">
                <a:ln>
                  <a:noFill/>
                </a:ln>
                <a:solidFill>
                  <a:prstClr val="black"/>
                </a:solidFill>
                <a:effectLst/>
                <a:uLnTx/>
                <a:uFillTx/>
                <a:latin typeface="Calibri" panose="020F0502020204030204"/>
                <a:ea typeface="+mn-ea"/>
                <a:cs typeface="Trebuchet MS"/>
              </a:rPr>
              <a:t>de </a:t>
            </a:r>
            <a:r>
              <a:rPr kumimoji="0" sz="1200" b="0" i="0" u="none" strike="noStrike" kern="1200" cap="none" spc="5" normalizeH="0" baseline="0" noProof="0" dirty="0">
                <a:ln>
                  <a:noFill/>
                </a:ln>
                <a:solidFill>
                  <a:prstClr val="black"/>
                </a:solidFill>
                <a:effectLst/>
                <a:uLnTx/>
                <a:uFillTx/>
                <a:latin typeface="Calibri" panose="020F0502020204030204"/>
                <a:ea typeface="+mn-ea"/>
                <a:cs typeface="Trebuchet MS"/>
              </a:rPr>
              <a:t>la  </a:t>
            </a:r>
            <a:r>
              <a:rPr kumimoji="0" sz="1200" b="0" i="0" u="none" strike="noStrike" kern="1200" cap="none" spc="-15" normalizeH="0" baseline="0" noProof="0" dirty="0">
                <a:ln>
                  <a:noFill/>
                </a:ln>
                <a:solidFill>
                  <a:prstClr val="black"/>
                </a:solidFill>
                <a:effectLst/>
                <a:uLnTx/>
                <a:uFillTx/>
                <a:latin typeface="Calibri" panose="020F0502020204030204"/>
                <a:ea typeface="+mn-ea"/>
                <a:cs typeface="Trebuchet MS"/>
              </a:rPr>
              <a:t>vivienda </a:t>
            </a:r>
            <a:r>
              <a:rPr kumimoji="0" sz="1200" b="0" i="0" u="none" strike="noStrike" kern="1200" cap="none" spc="-35" normalizeH="0" baseline="0" noProof="0" dirty="0">
                <a:ln>
                  <a:noFill/>
                </a:ln>
                <a:solidFill>
                  <a:prstClr val="black"/>
                </a:solidFill>
                <a:effectLst/>
                <a:uLnTx/>
                <a:uFillTx/>
                <a:latin typeface="Calibri" panose="020F0502020204030204"/>
                <a:ea typeface="+mn-ea"/>
                <a:cs typeface="Trebuchet MS"/>
              </a:rPr>
              <a:t>estén </a:t>
            </a:r>
            <a:r>
              <a:rPr kumimoji="0" sz="1200" b="0" i="0" u="none" strike="noStrike" kern="1200" cap="none" spc="-20" normalizeH="0" baseline="0" noProof="0" dirty="0">
                <a:ln>
                  <a:noFill/>
                </a:ln>
                <a:solidFill>
                  <a:prstClr val="black"/>
                </a:solidFill>
                <a:effectLst/>
                <a:uLnTx/>
                <a:uFillTx/>
                <a:latin typeface="Calibri" panose="020F0502020204030204"/>
                <a:ea typeface="+mn-ea"/>
                <a:cs typeface="Trebuchet MS"/>
              </a:rPr>
              <a:t>bien  </a:t>
            </a:r>
            <a:r>
              <a:rPr kumimoji="0" sz="1200" b="0" i="0" u="none" strike="noStrike" kern="1200" cap="none" spc="-25" normalizeH="0" baseline="0" noProof="0" dirty="0">
                <a:ln>
                  <a:noFill/>
                </a:ln>
                <a:solidFill>
                  <a:prstClr val="black"/>
                </a:solidFill>
                <a:effectLst/>
                <a:uLnTx/>
                <a:uFillTx/>
                <a:latin typeface="Calibri" panose="020F0502020204030204"/>
                <a:ea typeface="+mn-ea"/>
                <a:cs typeface="Trebuchet MS"/>
              </a:rPr>
              <a:t>informados,</a:t>
            </a:r>
            <a:r>
              <a:rPr kumimoji="0" sz="1200" b="0" i="0" u="none" strike="noStrike" kern="1200" cap="none" spc="-155" normalizeH="0" baseline="0" noProof="0" dirty="0">
                <a:ln>
                  <a:noFill/>
                </a:ln>
                <a:solidFill>
                  <a:prstClr val="black"/>
                </a:solidFill>
                <a:effectLst/>
                <a:uLnTx/>
                <a:uFillTx/>
                <a:latin typeface="Calibri" panose="020F0502020204030204"/>
                <a:ea typeface="+mn-ea"/>
                <a:cs typeface="Trebuchet MS"/>
              </a:rPr>
              <a:t> </a:t>
            </a:r>
            <a:r>
              <a:rPr kumimoji="0" sz="1200" b="0" i="0" u="none" strike="noStrike" kern="1200" cap="none" spc="-15" normalizeH="0" baseline="0" noProof="0" dirty="0">
                <a:ln>
                  <a:noFill/>
                </a:ln>
                <a:solidFill>
                  <a:prstClr val="black"/>
                </a:solidFill>
                <a:effectLst/>
                <a:uLnTx/>
                <a:uFillTx/>
                <a:latin typeface="Calibri" panose="020F0502020204030204"/>
                <a:ea typeface="+mn-ea"/>
                <a:cs typeface="Trebuchet MS"/>
              </a:rPr>
              <a:t>en</a:t>
            </a:r>
            <a:r>
              <a:rPr kumimoji="0" sz="1200" b="0" i="0" u="none" strike="noStrike" kern="1200" cap="none" spc="-110" normalizeH="0" baseline="0" noProof="0" dirty="0">
                <a:ln>
                  <a:noFill/>
                </a:ln>
                <a:solidFill>
                  <a:prstClr val="black"/>
                </a:solidFill>
                <a:effectLst/>
                <a:uLnTx/>
                <a:uFillTx/>
                <a:latin typeface="Calibri" panose="020F0502020204030204"/>
                <a:ea typeface="+mn-ea"/>
                <a:cs typeface="Trebuchet MS"/>
              </a:rPr>
              <a:t> </a:t>
            </a:r>
            <a:r>
              <a:rPr kumimoji="0" sz="1200" b="0" i="0" u="none" strike="noStrike" kern="1200" cap="none" spc="5" normalizeH="0" baseline="0" noProof="0" dirty="0">
                <a:ln>
                  <a:noFill/>
                </a:ln>
                <a:solidFill>
                  <a:prstClr val="black"/>
                </a:solidFill>
                <a:effectLst/>
                <a:uLnTx/>
                <a:uFillTx/>
                <a:latin typeface="Calibri" panose="020F0502020204030204"/>
                <a:ea typeface="+mn-ea"/>
                <a:cs typeface="Trebuchet MS"/>
              </a:rPr>
              <a:t>caso</a:t>
            </a:r>
            <a:r>
              <a:rPr kumimoji="0" sz="1200" b="0" i="0" u="none" strike="noStrike" kern="1200" cap="none" spc="-150" normalizeH="0" baseline="0" noProof="0" dirty="0">
                <a:ln>
                  <a:noFill/>
                </a:ln>
                <a:solidFill>
                  <a:prstClr val="black"/>
                </a:solidFill>
                <a:effectLst/>
                <a:uLnTx/>
                <a:uFillTx/>
                <a:latin typeface="Calibri" panose="020F0502020204030204"/>
                <a:ea typeface="+mn-ea"/>
                <a:cs typeface="Trebuchet MS"/>
              </a:rPr>
              <a:t> </a:t>
            </a:r>
            <a:r>
              <a:rPr kumimoji="0" sz="1200" b="0" i="0" u="none" strike="noStrike" kern="1200" cap="none" spc="-5" normalizeH="0" baseline="0" noProof="0" dirty="0">
                <a:ln>
                  <a:noFill/>
                </a:ln>
                <a:solidFill>
                  <a:prstClr val="black"/>
                </a:solidFill>
                <a:effectLst/>
                <a:uLnTx/>
                <a:uFillTx/>
                <a:latin typeface="Calibri" panose="020F0502020204030204"/>
                <a:ea typeface="+mn-ea"/>
                <a:cs typeface="Trebuchet MS"/>
              </a:rPr>
              <a:t>de  </a:t>
            </a:r>
            <a:r>
              <a:rPr kumimoji="0" sz="1200" b="0" i="0" u="none" strike="noStrike" kern="1200" cap="none" spc="-35" normalizeH="0" baseline="0" noProof="0" dirty="0">
                <a:ln>
                  <a:noFill/>
                </a:ln>
                <a:solidFill>
                  <a:prstClr val="black"/>
                </a:solidFill>
                <a:effectLst/>
                <a:uLnTx/>
                <a:uFillTx/>
                <a:latin typeface="Calibri" panose="020F0502020204030204"/>
                <a:ea typeface="+mn-ea"/>
                <a:cs typeface="Trebuchet MS"/>
              </a:rPr>
              <a:t>siniestro </a:t>
            </a:r>
            <a:r>
              <a:rPr kumimoji="0" sz="1200" b="1" i="0" u="none" strike="noStrike" kern="1200" cap="none" spc="-30" normalizeH="0" baseline="0" noProof="0" dirty="0">
                <a:ln>
                  <a:noFill/>
                </a:ln>
                <a:solidFill>
                  <a:prstClr val="black"/>
                </a:solidFill>
                <a:effectLst/>
                <a:uLnTx/>
                <a:uFillTx/>
                <a:latin typeface="Calibri" panose="020F0502020204030204"/>
                <a:ea typeface="+mn-ea"/>
                <a:cs typeface="Trebuchet MS"/>
              </a:rPr>
              <a:t>no </a:t>
            </a:r>
            <a:r>
              <a:rPr kumimoji="0" sz="1200" b="1" i="0" u="none" strike="noStrike" kern="1200" cap="none" spc="-35" normalizeH="0" baseline="0" noProof="0" dirty="0">
                <a:ln>
                  <a:noFill/>
                </a:ln>
                <a:solidFill>
                  <a:prstClr val="black"/>
                </a:solidFill>
                <a:effectLst/>
                <a:uLnTx/>
                <a:uFillTx/>
                <a:latin typeface="Calibri" panose="020F0502020204030204"/>
                <a:ea typeface="+mn-ea"/>
                <a:cs typeface="Trebuchet MS"/>
              </a:rPr>
              <a:t>se</a:t>
            </a:r>
            <a:r>
              <a:rPr kumimoji="0" sz="1200" b="1" i="0" u="none" strike="noStrike" kern="1200" cap="none" spc="-285" normalizeH="0" baseline="0" noProof="0" dirty="0">
                <a:ln>
                  <a:noFill/>
                </a:ln>
                <a:solidFill>
                  <a:prstClr val="black"/>
                </a:solidFill>
                <a:effectLst/>
                <a:uLnTx/>
                <a:uFillTx/>
                <a:latin typeface="Calibri" panose="020F0502020204030204"/>
                <a:ea typeface="+mn-ea"/>
                <a:cs typeface="Trebuchet MS"/>
              </a:rPr>
              <a:t> </a:t>
            </a:r>
            <a:r>
              <a:rPr kumimoji="0" sz="1200" b="1" i="0" u="none" strike="noStrike" kern="1200" cap="none" spc="-5" normalizeH="0" baseline="0" noProof="0" dirty="0">
                <a:ln>
                  <a:noFill/>
                </a:ln>
                <a:solidFill>
                  <a:prstClr val="black"/>
                </a:solidFill>
                <a:effectLst/>
                <a:uLnTx/>
                <a:uFillTx/>
                <a:latin typeface="Calibri" panose="020F0502020204030204"/>
                <a:ea typeface="+mn-ea"/>
                <a:cs typeface="Trebuchet MS"/>
              </a:rPr>
              <a:t>aplicará  </a:t>
            </a:r>
            <a:r>
              <a:rPr kumimoji="0" sz="1200" b="1" i="0" u="none" strike="noStrike" kern="1200" cap="none" spc="-40" normalizeH="0" baseline="0" noProof="0" dirty="0">
                <a:ln>
                  <a:noFill/>
                </a:ln>
                <a:solidFill>
                  <a:prstClr val="black"/>
                </a:solidFill>
                <a:effectLst/>
                <a:uLnTx/>
                <a:uFillTx/>
                <a:latin typeface="Calibri" panose="020F0502020204030204"/>
                <a:ea typeface="+mn-ea"/>
                <a:cs typeface="Trebuchet MS"/>
              </a:rPr>
              <a:t>infraseguro</a:t>
            </a:r>
            <a:r>
              <a:rPr kumimoji="0" sz="1200" b="0" i="0" u="none" strike="noStrike" kern="1200" cap="none" spc="-40" normalizeH="0" baseline="0" noProof="0" dirty="0">
                <a:ln>
                  <a:noFill/>
                </a:ln>
                <a:solidFill>
                  <a:prstClr val="black"/>
                </a:solidFill>
                <a:effectLst/>
                <a:uLnTx/>
                <a:uFillTx/>
                <a:latin typeface="Calibri" panose="020F0502020204030204"/>
                <a:ea typeface="+mn-ea"/>
                <a:cs typeface="Trebuchet MS"/>
              </a:rPr>
              <a:t>.</a:t>
            </a:r>
            <a:endParaRPr kumimoji="0" sz="1200" b="0" i="0" u="none" strike="noStrike" kern="1200" cap="none" spc="0" normalizeH="0" baseline="0" noProof="0">
              <a:ln>
                <a:noFill/>
              </a:ln>
              <a:solidFill>
                <a:prstClr val="black"/>
              </a:solidFill>
              <a:effectLst/>
              <a:uLnTx/>
              <a:uFillTx/>
              <a:latin typeface="Calibri" panose="020F0502020204030204"/>
              <a:ea typeface="+mn-ea"/>
              <a:cs typeface="Trebuchet MS"/>
            </a:endParaRPr>
          </a:p>
          <a:p>
            <a:pPr marL="97790" marR="5080" lvl="0" indent="-85725" algn="l" defTabSz="914400" rtl="0" eaLnBrk="1" fontAlgn="auto" latinLnBrk="0" hangingPunct="1">
              <a:lnSpc>
                <a:spcPct val="100000"/>
              </a:lnSpc>
              <a:spcBef>
                <a:spcPts val="400"/>
              </a:spcBef>
              <a:spcAft>
                <a:spcPts val="0"/>
              </a:spcAft>
              <a:buClrTx/>
              <a:buSzTx/>
              <a:buFont typeface="Arial"/>
              <a:buChar char="•"/>
              <a:tabLst>
                <a:tab pos="98425" algn="l"/>
              </a:tabLst>
              <a:defRPr/>
            </a:pPr>
            <a:r>
              <a:rPr kumimoji="0" sz="1200" b="1" i="0" u="none" strike="noStrike" kern="1200" cap="none" spc="-35" normalizeH="0" baseline="0" noProof="0" dirty="0">
                <a:ln>
                  <a:noFill/>
                </a:ln>
                <a:solidFill>
                  <a:prstClr val="black"/>
                </a:solidFill>
                <a:effectLst/>
                <a:uLnTx/>
                <a:uFillTx/>
                <a:latin typeface="Calibri" panose="020F0502020204030204"/>
                <a:ea typeface="+mn-ea"/>
                <a:cs typeface="Trebuchet MS"/>
              </a:rPr>
              <a:t>Objetos</a:t>
            </a:r>
            <a:r>
              <a:rPr kumimoji="0" sz="1200" b="1" i="0" u="none" strike="noStrike" kern="1200" cap="none" spc="-114" normalizeH="0" baseline="0" noProof="0" dirty="0">
                <a:ln>
                  <a:noFill/>
                </a:ln>
                <a:solidFill>
                  <a:prstClr val="black"/>
                </a:solidFill>
                <a:effectLst/>
                <a:uLnTx/>
                <a:uFillTx/>
                <a:latin typeface="Calibri" panose="020F0502020204030204"/>
                <a:ea typeface="+mn-ea"/>
                <a:cs typeface="Trebuchet MS"/>
              </a:rPr>
              <a:t> </a:t>
            </a:r>
            <a:r>
              <a:rPr kumimoji="0" sz="1200" b="1" i="0" u="none" strike="noStrike" kern="1200" cap="none" spc="-35" normalizeH="0" baseline="0" noProof="0" dirty="0">
                <a:ln>
                  <a:noFill/>
                </a:ln>
                <a:solidFill>
                  <a:prstClr val="black"/>
                </a:solidFill>
                <a:effectLst/>
                <a:uLnTx/>
                <a:uFillTx/>
                <a:latin typeface="Calibri" panose="020F0502020204030204"/>
                <a:ea typeface="+mn-ea"/>
                <a:cs typeface="Trebuchet MS"/>
              </a:rPr>
              <a:t>de</a:t>
            </a:r>
            <a:r>
              <a:rPr kumimoji="0" sz="1200" b="1" i="0" u="none" strike="noStrike" kern="1200" cap="none" spc="-110" normalizeH="0" baseline="0" noProof="0" dirty="0">
                <a:ln>
                  <a:noFill/>
                </a:ln>
                <a:solidFill>
                  <a:prstClr val="black"/>
                </a:solidFill>
                <a:effectLst/>
                <a:uLnTx/>
                <a:uFillTx/>
                <a:latin typeface="Calibri" panose="020F0502020204030204"/>
                <a:ea typeface="+mn-ea"/>
                <a:cs typeface="Trebuchet MS"/>
              </a:rPr>
              <a:t> </a:t>
            </a:r>
            <a:r>
              <a:rPr kumimoji="0" sz="1200" b="1" i="0" u="none" strike="noStrike" kern="1200" cap="none" spc="-10" normalizeH="0" baseline="0" noProof="0" dirty="0">
                <a:ln>
                  <a:noFill/>
                </a:ln>
                <a:solidFill>
                  <a:prstClr val="black"/>
                </a:solidFill>
                <a:effectLst/>
                <a:uLnTx/>
                <a:uFillTx/>
                <a:latin typeface="Calibri" panose="020F0502020204030204"/>
                <a:ea typeface="+mn-ea"/>
                <a:cs typeface="Trebuchet MS"/>
              </a:rPr>
              <a:t>valor</a:t>
            </a:r>
            <a:r>
              <a:rPr kumimoji="0" sz="1200" b="1" i="0" u="none" strike="noStrike" kern="1200" cap="none" spc="-95" normalizeH="0" baseline="0" noProof="0" dirty="0">
                <a:ln>
                  <a:noFill/>
                </a:ln>
                <a:solidFill>
                  <a:prstClr val="black"/>
                </a:solidFill>
                <a:effectLst/>
                <a:uLnTx/>
                <a:uFillTx/>
                <a:latin typeface="Calibri" panose="020F0502020204030204"/>
                <a:ea typeface="+mn-ea"/>
                <a:cs typeface="Trebuchet MS"/>
              </a:rPr>
              <a:t> </a:t>
            </a:r>
            <a:r>
              <a:rPr kumimoji="0" sz="1200" b="1" i="0" u="none" strike="noStrike" kern="1200" cap="none" spc="-15" normalizeH="0" baseline="0" noProof="0" dirty="0">
                <a:ln>
                  <a:noFill/>
                </a:ln>
                <a:solidFill>
                  <a:prstClr val="black"/>
                </a:solidFill>
                <a:effectLst/>
                <a:uLnTx/>
                <a:uFillTx/>
                <a:latin typeface="Calibri" panose="020F0502020204030204"/>
                <a:ea typeface="+mn-ea"/>
                <a:cs typeface="Trebuchet MS"/>
              </a:rPr>
              <a:t>y</a:t>
            </a:r>
            <a:r>
              <a:rPr kumimoji="0" sz="1200" b="1" i="0" u="none" strike="noStrike" kern="1200" cap="none" spc="-105" normalizeH="0" baseline="0" noProof="0" dirty="0">
                <a:ln>
                  <a:noFill/>
                </a:ln>
                <a:solidFill>
                  <a:prstClr val="black"/>
                </a:solidFill>
                <a:effectLst/>
                <a:uLnTx/>
                <a:uFillTx/>
                <a:latin typeface="Calibri" panose="020F0502020204030204"/>
                <a:ea typeface="+mn-ea"/>
                <a:cs typeface="Trebuchet MS"/>
              </a:rPr>
              <a:t> </a:t>
            </a:r>
            <a:r>
              <a:rPr kumimoji="0" sz="1200" b="1" i="0" u="none" strike="noStrike" kern="1200" cap="none" spc="-25" normalizeH="0" baseline="0" noProof="0" dirty="0">
                <a:ln>
                  <a:noFill/>
                </a:ln>
                <a:solidFill>
                  <a:prstClr val="black"/>
                </a:solidFill>
                <a:effectLst/>
                <a:uLnTx/>
                <a:uFillTx/>
                <a:latin typeface="Calibri" panose="020F0502020204030204"/>
                <a:ea typeface="+mn-ea"/>
                <a:cs typeface="Trebuchet MS"/>
              </a:rPr>
              <a:t>joyas  </a:t>
            </a:r>
            <a:r>
              <a:rPr kumimoji="0" sz="1200" b="0" i="0" u="none" strike="noStrike" kern="1200" cap="none" spc="-5" normalizeH="0" baseline="0" noProof="0" dirty="0">
                <a:ln>
                  <a:noFill/>
                </a:ln>
                <a:solidFill>
                  <a:prstClr val="black"/>
                </a:solidFill>
                <a:effectLst/>
                <a:uLnTx/>
                <a:uFillTx/>
                <a:latin typeface="Calibri" panose="020F0502020204030204"/>
                <a:ea typeface="+mn-ea"/>
                <a:cs typeface="Trebuchet MS"/>
              </a:rPr>
              <a:t>de menos de </a:t>
            </a:r>
            <a:r>
              <a:rPr kumimoji="0" sz="1200" b="0" i="0" u="none" strike="noStrike" kern="1200" cap="none" spc="-30" normalizeH="0" baseline="0" noProof="0" dirty="0">
                <a:ln>
                  <a:noFill/>
                </a:ln>
                <a:solidFill>
                  <a:prstClr val="black"/>
                </a:solidFill>
                <a:effectLst/>
                <a:uLnTx/>
                <a:uFillTx/>
                <a:latin typeface="Calibri" panose="020F0502020204030204"/>
                <a:ea typeface="+mn-ea"/>
                <a:cs typeface="Trebuchet MS"/>
              </a:rPr>
              <a:t>3.000 </a:t>
            </a:r>
            <a:r>
              <a:rPr kumimoji="0" sz="1200" b="0" i="0" u="none" strike="noStrike" kern="1200" cap="none" spc="10" normalizeH="0" baseline="0" noProof="0" dirty="0">
                <a:ln>
                  <a:noFill/>
                </a:ln>
                <a:solidFill>
                  <a:prstClr val="black"/>
                </a:solidFill>
                <a:effectLst/>
                <a:uLnTx/>
                <a:uFillTx/>
                <a:latin typeface="Calibri" panose="020F0502020204030204"/>
                <a:ea typeface="+mn-ea"/>
                <a:cs typeface="Trebuchet MS"/>
              </a:rPr>
              <a:t>€  </a:t>
            </a:r>
            <a:r>
              <a:rPr kumimoji="0" sz="1200" b="0" i="0" u="none" strike="noStrike" kern="1200" cap="none" spc="-10" normalizeH="0" baseline="0" noProof="0" dirty="0">
                <a:ln>
                  <a:noFill/>
                </a:ln>
                <a:solidFill>
                  <a:prstClr val="black"/>
                </a:solidFill>
                <a:effectLst/>
                <a:uLnTx/>
                <a:uFillTx/>
                <a:latin typeface="Calibri" panose="020F0502020204030204"/>
                <a:ea typeface="+mn-ea"/>
                <a:cs typeface="Trebuchet MS"/>
              </a:rPr>
              <a:t>estarán </a:t>
            </a:r>
            <a:r>
              <a:rPr kumimoji="0" sz="1200" b="0" i="0" u="none" strike="noStrike" kern="1200" cap="none" spc="-25" normalizeH="0" baseline="0" noProof="0" dirty="0">
                <a:ln>
                  <a:noFill/>
                </a:ln>
                <a:solidFill>
                  <a:prstClr val="black"/>
                </a:solidFill>
                <a:effectLst/>
                <a:uLnTx/>
                <a:uFillTx/>
                <a:latin typeface="Calibri" panose="020F0502020204030204"/>
                <a:ea typeface="+mn-ea"/>
                <a:cs typeface="Trebuchet MS"/>
              </a:rPr>
              <a:t>incluidos </a:t>
            </a:r>
            <a:r>
              <a:rPr kumimoji="0" sz="1200" b="0" i="0" u="none" strike="noStrike" kern="1200" cap="none" spc="-10" normalizeH="0" baseline="0" noProof="0" dirty="0">
                <a:ln>
                  <a:noFill/>
                </a:ln>
                <a:solidFill>
                  <a:prstClr val="black"/>
                </a:solidFill>
                <a:effectLst/>
                <a:uLnTx/>
                <a:uFillTx/>
                <a:latin typeface="Calibri" panose="020F0502020204030204"/>
                <a:ea typeface="+mn-ea"/>
                <a:cs typeface="Trebuchet MS"/>
              </a:rPr>
              <a:t>como  </a:t>
            </a:r>
            <a:r>
              <a:rPr kumimoji="0" sz="1200" b="0" i="0" u="none" strike="noStrike" kern="1200" cap="none" spc="-25" normalizeH="0" baseline="0" noProof="0" dirty="0">
                <a:ln>
                  <a:noFill/>
                </a:ln>
                <a:solidFill>
                  <a:prstClr val="black"/>
                </a:solidFill>
                <a:effectLst/>
                <a:uLnTx/>
                <a:uFillTx/>
                <a:latin typeface="Calibri" panose="020F0502020204030204"/>
                <a:ea typeface="+mn-ea"/>
                <a:cs typeface="Trebuchet MS"/>
              </a:rPr>
              <a:t>contenido </a:t>
            </a:r>
            <a:r>
              <a:rPr kumimoji="0" sz="1200" b="0" i="0" u="none" strike="noStrike" kern="1200" cap="none" spc="-5" normalizeH="0" baseline="0" noProof="0" dirty="0">
                <a:ln>
                  <a:noFill/>
                </a:ln>
                <a:solidFill>
                  <a:prstClr val="black"/>
                </a:solidFill>
                <a:effectLst/>
                <a:uLnTx/>
                <a:uFillTx/>
                <a:latin typeface="Calibri" panose="020F0502020204030204"/>
                <a:ea typeface="+mn-ea"/>
                <a:cs typeface="Trebuchet MS"/>
              </a:rPr>
              <a:t>general de </a:t>
            </a:r>
            <a:r>
              <a:rPr kumimoji="0" sz="1200" b="0" i="0" u="none" strike="noStrike" kern="1200" cap="none" spc="5" normalizeH="0" baseline="0" noProof="0" dirty="0">
                <a:ln>
                  <a:noFill/>
                </a:ln>
                <a:solidFill>
                  <a:prstClr val="black"/>
                </a:solidFill>
                <a:effectLst/>
                <a:uLnTx/>
                <a:uFillTx/>
                <a:latin typeface="Calibri" panose="020F0502020204030204"/>
                <a:ea typeface="+mn-ea"/>
                <a:cs typeface="Trebuchet MS"/>
              </a:rPr>
              <a:t>la  </a:t>
            </a:r>
            <a:r>
              <a:rPr kumimoji="0" sz="1200" b="0" i="0" u="none" strike="noStrike" kern="1200" cap="none" spc="-35" normalizeH="0" baseline="0" noProof="0" dirty="0">
                <a:ln>
                  <a:noFill/>
                </a:ln>
                <a:solidFill>
                  <a:prstClr val="black"/>
                </a:solidFill>
                <a:effectLst/>
                <a:uLnTx/>
                <a:uFillTx/>
                <a:latin typeface="Calibri" panose="020F0502020204030204"/>
                <a:ea typeface="+mn-ea"/>
                <a:cs typeface="Trebuchet MS"/>
              </a:rPr>
              <a:t>vivienda.</a:t>
            </a:r>
            <a:endParaRPr kumimoji="0" sz="1200" b="0" i="0" u="none" strike="noStrike" kern="1200" cap="none" spc="0" normalizeH="0" baseline="0" noProof="0">
              <a:ln>
                <a:noFill/>
              </a:ln>
              <a:solidFill>
                <a:prstClr val="black"/>
              </a:solidFill>
              <a:effectLst/>
              <a:uLnTx/>
              <a:uFillTx/>
              <a:latin typeface="Calibri" panose="020F0502020204030204"/>
              <a:ea typeface="+mn-ea"/>
              <a:cs typeface="Trebuchet MS"/>
            </a:endParaRPr>
          </a:p>
        </p:txBody>
      </p:sp>
      <p:sp>
        <p:nvSpPr>
          <p:cNvPr id="51" name="object 19">
            <a:extLst>
              <a:ext uri="{FF2B5EF4-FFF2-40B4-BE49-F238E27FC236}">
                <a16:creationId xmlns:a16="http://schemas.microsoft.com/office/drawing/2014/main" id="{F78657B5-5815-4791-B8D1-1D046353428F}"/>
              </a:ext>
            </a:extLst>
          </p:cNvPr>
          <p:cNvSpPr txBox="1"/>
          <p:nvPr/>
        </p:nvSpPr>
        <p:spPr>
          <a:xfrm>
            <a:off x="5093334" y="3395853"/>
            <a:ext cx="1895475" cy="2138045"/>
          </a:xfrm>
          <a:prstGeom prst="rect">
            <a:avLst/>
          </a:prstGeom>
        </p:spPr>
        <p:txBody>
          <a:bodyPr vert="horz" wrap="square" lIns="0" tIns="12700" rIns="0" bIns="0" rtlCol="0">
            <a:spAutoFit/>
          </a:bodyPr>
          <a:lstStyle/>
          <a:p>
            <a:pPr marL="97790" marR="33020" lvl="0" indent="-85725" algn="l" defTabSz="914400" rtl="0" eaLnBrk="1" fontAlgn="auto" latinLnBrk="0" hangingPunct="1">
              <a:lnSpc>
                <a:spcPct val="100000"/>
              </a:lnSpc>
              <a:spcBef>
                <a:spcPts val="100"/>
              </a:spcBef>
              <a:spcAft>
                <a:spcPts val="0"/>
              </a:spcAft>
              <a:buClrTx/>
              <a:buSzTx/>
              <a:buFont typeface="Arial"/>
              <a:buChar char="•"/>
              <a:tabLst>
                <a:tab pos="98425" algn="l"/>
              </a:tabLst>
              <a:defRPr/>
            </a:pPr>
            <a:r>
              <a:rPr kumimoji="0" sz="1200" b="0" i="0" u="none" strike="noStrike" kern="1200" cap="none" spc="-10" normalizeH="0" baseline="0" noProof="0" dirty="0">
                <a:ln>
                  <a:noFill/>
                </a:ln>
                <a:solidFill>
                  <a:prstClr val="black"/>
                </a:solidFill>
                <a:effectLst/>
                <a:uLnTx/>
                <a:uFillTx/>
                <a:latin typeface="Calibri" panose="020F0502020204030204"/>
                <a:ea typeface="+mn-ea"/>
                <a:cs typeface="Trebuchet MS"/>
              </a:rPr>
              <a:t>Cubrimos los </a:t>
            </a:r>
            <a:r>
              <a:rPr kumimoji="0" sz="1200" b="1" i="0" u="none" strike="noStrike" kern="1200" cap="none" spc="0" normalizeH="0" baseline="0" noProof="0" dirty="0">
                <a:ln>
                  <a:noFill/>
                </a:ln>
                <a:solidFill>
                  <a:prstClr val="black"/>
                </a:solidFill>
                <a:effectLst/>
                <a:uLnTx/>
                <a:uFillTx/>
                <a:latin typeface="Calibri" panose="020F0502020204030204"/>
                <a:ea typeface="+mn-ea"/>
                <a:cs typeface="Trebuchet MS"/>
              </a:rPr>
              <a:t>daños </a:t>
            </a:r>
            <a:r>
              <a:rPr kumimoji="0" sz="1200" b="1" i="0" u="none" strike="noStrike" kern="1200" cap="none" spc="-30" normalizeH="0" baseline="0" noProof="0" dirty="0">
                <a:ln>
                  <a:noFill/>
                </a:ln>
                <a:solidFill>
                  <a:prstClr val="black"/>
                </a:solidFill>
                <a:effectLst/>
                <a:uLnTx/>
                <a:uFillTx/>
                <a:latin typeface="Calibri" panose="020F0502020204030204"/>
                <a:ea typeface="+mn-ea"/>
                <a:cs typeface="Trebuchet MS"/>
              </a:rPr>
              <a:t>por  </a:t>
            </a:r>
            <a:r>
              <a:rPr kumimoji="0" sz="1200" b="1" i="0" u="none" strike="noStrike" kern="1200" cap="none" spc="-40" normalizeH="0" baseline="0" noProof="0" dirty="0">
                <a:ln>
                  <a:noFill/>
                </a:ln>
                <a:solidFill>
                  <a:prstClr val="black"/>
                </a:solidFill>
                <a:effectLst/>
                <a:uLnTx/>
                <a:uFillTx/>
                <a:latin typeface="Calibri" panose="020F0502020204030204"/>
                <a:ea typeface="+mn-ea"/>
                <a:cs typeface="Trebuchet MS"/>
              </a:rPr>
              <a:t>viento</a:t>
            </a:r>
            <a:r>
              <a:rPr kumimoji="0" sz="1200" b="1" i="0" u="none" strike="noStrike" kern="1200" cap="none" spc="-110" normalizeH="0" baseline="0" noProof="0" dirty="0">
                <a:ln>
                  <a:noFill/>
                </a:ln>
                <a:solidFill>
                  <a:prstClr val="black"/>
                </a:solidFill>
                <a:effectLst/>
                <a:uLnTx/>
                <a:uFillTx/>
                <a:latin typeface="Calibri" panose="020F0502020204030204"/>
                <a:ea typeface="+mn-ea"/>
                <a:cs typeface="Trebuchet MS"/>
              </a:rPr>
              <a:t> </a:t>
            </a:r>
            <a:r>
              <a:rPr kumimoji="0" sz="1200" b="1" i="0" u="none" strike="noStrike" kern="1200" cap="none" spc="55" normalizeH="0" baseline="0" noProof="0" dirty="0">
                <a:ln>
                  <a:noFill/>
                </a:ln>
                <a:solidFill>
                  <a:prstClr val="black"/>
                </a:solidFill>
                <a:effectLst/>
                <a:uLnTx/>
                <a:uFillTx/>
                <a:latin typeface="Calibri" panose="020F0502020204030204"/>
                <a:ea typeface="+mn-ea"/>
                <a:cs typeface="Trebuchet MS"/>
              </a:rPr>
              <a:t>a</a:t>
            </a:r>
            <a:r>
              <a:rPr kumimoji="0" sz="1200" b="1" i="0" u="none" strike="noStrike" kern="1200" cap="none" spc="-100" normalizeH="0" baseline="0" noProof="0" dirty="0">
                <a:ln>
                  <a:noFill/>
                </a:ln>
                <a:solidFill>
                  <a:prstClr val="black"/>
                </a:solidFill>
                <a:effectLst/>
                <a:uLnTx/>
                <a:uFillTx/>
                <a:latin typeface="Calibri" panose="020F0502020204030204"/>
                <a:ea typeface="+mn-ea"/>
                <a:cs typeface="Trebuchet MS"/>
              </a:rPr>
              <a:t> </a:t>
            </a:r>
            <a:r>
              <a:rPr kumimoji="0" sz="1200" b="1" i="0" u="none" strike="noStrike" kern="1200" cap="none" spc="-35" normalizeH="0" baseline="0" noProof="0" dirty="0">
                <a:ln>
                  <a:noFill/>
                </a:ln>
                <a:solidFill>
                  <a:prstClr val="black"/>
                </a:solidFill>
                <a:effectLst/>
                <a:uLnTx/>
                <a:uFillTx/>
                <a:latin typeface="Calibri" panose="020F0502020204030204"/>
                <a:ea typeface="+mn-ea"/>
                <a:cs typeface="Trebuchet MS"/>
              </a:rPr>
              <a:t>partir</a:t>
            </a:r>
            <a:r>
              <a:rPr kumimoji="0" sz="1200" b="1" i="0" u="none" strike="noStrike" kern="1200" cap="none" spc="-110" normalizeH="0" baseline="0" noProof="0" dirty="0">
                <a:ln>
                  <a:noFill/>
                </a:ln>
                <a:solidFill>
                  <a:prstClr val="black"/>
                </a:solidFill>
                <a:effectLst/>
                <a:uLnTx/>
                <a:uFillTx/>
                <a:latin typeface="Calibri" panose="020F0502020204030204"/>
                <a:ea typeface="+mn-ea"/>
                <a:cs typeface="Trebuchet MS"/>
              </a:rPr>
              <a:t> </a:t>
            </a:r>
            <a:r>
              <a:rPr kumimoji="0" sz="1200" b="1" i="0" u="none" strike="noStrike" kern="1200" cap="none" spc="-35" normalizeH="0" baseline="0" noProof="0" dirty="0">
                <a:ln>
                  <a:noFill/>
                </a:ln>
                <a:solidFill>
                  <a:prstClr val="black"/>
                </a:solidFill>
                <a:effectLst/>
                <a:uLnTx/>
                <a:uFillTx/>
                <a:latin typeface="Calibri" panose="020F0502020204030204"/>
                <a:ea typeface="+mn-ea"/>
                <a:cs typeface="Trebuchet MS"/>
              </a:rPr>
              <a:t>de</a:t>
            </a:r>
            <a:r>
              <a:rPr kumimoji="0" sz="1200" b="1" i="0" u="none" strike="noStrike" kern="1200" cap="none" spc="-100" normalizeH="0" baseline="0" noProof="0" dirty="0">
                <a:ln>
                  <a:noFill/>
                </a:ln>
                <a:solidFill>
                  <a:prstClr val="black"/>
                </a:solidFill>
                <a:effectLst/>
                <a:uLnTx/>
                <a:uFillTx/>
                <a:latin typeface="Calibri" panose="020F0502020204030204"/>
                <a:ea typeface="+mn-ea"/>
                <a:cs typeface="Trebuchet MS"/>
              </a:rPr>
              <a:t> </a:t>
            </a:r>
            <a:r>
              <a:rPr kumimoji="0" sz="1200" b="1" i="0" u="none" strike="noStrike" kern="1200" cap="none" spc="-60" normalizeH="0" baseline="0" noProof="0" dirty="0">
                <a:ln>
                  <a:noFill/>
                </a:ln>
                <a:solidFill>
                  <a:prstClr val="black"/>
                </a:solidFill>
                <a:effectLst/>
                <a:uLnTx/>
                <a:uFillTx/>
                <a:latin typeface="Calibri" panose="020F0502020204030204"/>
                <a:ea typeface="+mn-ea"/>
                <a:cs typeface="Trebuchet MS"/>
              </a:rPr>
              <a:t>70</a:t>
            </a:r>
            <a:r>
              <a:rPr kumimoji="0" sz="1200" b="1" i="0" u="none" strike="noStrike" kern="1200" cap="none" spc="-105" normalizeH="0" baseline="0" noProof="0" dirty="0">
                <a:ln>
                  <a:noFill/>
                </a:ln>
                <a:solidFill>
                  <a:prstClr val="black"/>
                </a:solidFill>
                <a:effectLst/>
                <a:uLnTx/>
                <a:uFillTx/>
                <a:latin typeface="Calibri" panose="020F0502020204030204"/>
                <a:ea typeface="+mn-ea"/>
                <a:cs typeface="Trebuchet MS"/>
              </a:rPr>
              <a:t> </a:t>
            </a:r>
            <a:r>
              <a:rPr kumimoji="0" sz="1200" b="1" i="0" u="none" strike="noStrike" kern="1200" cap="none" spc="-10" normalizeH="0" baseline="0" noProof="0" dirty="0">
                <a:ln>
                  <a:noFill/>
                </a:ln>
                <a:solidFill>
                  <a:prstClr val="black"/>
                </a:solidFill>
                <a:effectLst/>
                <a:uLnTx/>
                <a:uFillTx/>
                <a:latin typeface="Calibri" panose="020F0502020204030204"/>
                <a:ea typeface="+mn-ea"/>
                <a:cs typeface="Trebuchet MS"/>
              </a:rPr>
              <a:t>km/h  </a:t>
            </a:r>
            <a:r>
              <a:rPr kumimoji="0" sz="1200" b="0" i="0" u="none" strike="noStrike" kern="1200" cap="none" spc="-15" normalizeH="0" baseline="0" noProof="0" dirty="0">
                <a:ln>
                  <a:noFill/>
                </a:ln>
                <a:solidFill>
                  <a:prstClr val="black"/>
                </a:solidFill>
                <a:effectLst/>
                <a:uLnTx/>
                <a:uFillTx/>
                <a:latin typeface="Calibri" panose="020F0502020204030204"/>
                <a:ea typeface="+mn-ea"/>
                <a:cs typeface="Trebuchet MS"/>
              </a:rPr>
              <a:t>(mercado </a:t>
            </a:r>
            <a:r>
              <a:rPr kumimoji="0" sz="1200" b="0" i="0" u="none" strike="noStrike" kern="1200" cap="none" spc="-5" normalizeH="0" baseline="0" noProof="0" dirty="0">
                <a:ln>
                  <a:noFill/>
                </a:ln>
                <a:solidFill>
                  <a:prstClr val="black"/>
                </a:solidFill>
                <a:effectLst/>
                <a:uLnTx/>
                <a:uFillTx/>
                <a:latin typeface="Calibri" panose="020F0502020204030204"/>
                <a:ea typeface="+mn-ea"/>
                <a:cs typeface="Trebuchet MS"/>
              </a:rPr>
              <a:t>80-85</a:t>
            </a:r>
            <a:r>
              <a:rPr kumimoji="0" sz="1200" b="0" i="0" u="none" strike="noStrike" kern="1200" cap="none" spc="-265" normalizeH="0" baseline="0" noProof="0" dirty="0">
                <a:ln>
                  <a:noFill/>
                </a:ln>
                <a:solidFill>
                  <a:prstClr val="black"/>
                </a:solidFill>
                <a:effectLst/>
                <a:uLnTx/>
                <a:uFillTx/>
                <a:latin typeface="Calibri" panose="020F0502020204030204"/>
                <a:ea typeface="+mn-ea"/>
                <a:cs typeface="Trebuchet MS"/>
              </a:rPr>
              <a:t> </a:t>
            </a:r>
            <a:r>
              <a:rPr kumimoji="0" sz="1200" b="0" i="0" u="none" strike="noStrike" kern="1200" cap="none" spc="-45" normalizeH="0" baseline="0" noProof="0" dirty="0">
                <a:ln>
                  <a:noFill/>
                </a:ln>
                <a:solidFill>
                  <a:prstClr val="black"/>
                </a:solidFill>
                <a:effectLst/>
                <a:uLnTx/>
                <a:uFillTx/>
                <a:latin typeface="Calibri" panose="020F0502020204030204"/>
                <a:ea typeface="+mn-ea"/>
                <a:cs typeface="Trebuchet MS"/>
              </a:rPr>
              <a:t>km/h)</a:t>
            </a:r>
            <a:endParaRPr kumimoji="0" sz="1200" b="0" i="0" u="none" strike="noStrike" kern="1200" cap="none" spc="0" normalizeH="0" baseline="0" noProof="0">
              <a:ln>
                <a:noFill/>
              </a:ln>
              <a:solidFill>
                <a:prstClr val="black"/>
              </a:solidFill>
              <a:effectLst/>
              <a:uLnTx/>
              <a:uFillTx/>
              <a:latin typeface="Calibri" panose="020F0502020204030204"/>
              <a:ea typeface="+mn-ea"/>
              <a:cs typeface="Trebuchet MS"/>
            </a:endParaRPr>
          </a:p>
          <a:p>
            <a:pPr marL="97790" marR="167640" lvl="0" indent="-85725" algn="l" defTabSz="914400" rtl="0" eaLnBrk="1" fontAlgn="auto" latinLnBrk="0" hangingPunct="1">
              <a:lnSpc>
                <a:spcPct val="100000"/>
              </a:lnSpc>
              <a:spcBef>
                <a:spcPts val="395"/>
              </a:spcBef>
              <a:spcAft>
                <a:spcPts val="0"/>
              </a:spcAft>
              <a:buClrTx/>
              <a:buSzTx/>
              <a:buFont typeface="Arial"/>
              <a:buChar char="•"/>
              <a:tabLst>
                <a:tab pos="98425" algn="l"/>
              </a:tabLst>
              <a:defRPr/>
            </a:pPr>
            <a:r>
              <a:rPr kumimoji="0" sz="1200" b="0" i="0" u="none" strike="noStrike" kern="1200" cap="none" spc="-5" normalizeH="0" baseline="0" noProof="0" dirty="0">
                <a:ln>
                  <a:noFill/>
                </a:ln>
                <a:solidFill>
                  <a:prstClr val="black"/>
                </a:solidFill>
                <a:effectLst/>
                <a:uLnTx/>
                <a:uFillTx/>
                <a:latin typeface="Calibri" panose="020F0502020204030204"/>
                <a:ea typeface="+mn-ea"/>
                <a:cs typeface="Trebuchet MS"/>
              </a:rPr>
              <a:t>Garantizamos </a:t>
            </a:r>
            <a:r>
              <a:rPr kumimoji="0" sz="1200" b="1" i="0" u="none" strike="noStrike" kern="1200" cap="none" spc="0" normalizeH="0" baseline="0" noProof="0" dirty="0">
                <a:ln>
                  <a:noFill/>
                </a:ln>
                <a:solidFill>
                  <a:prstClr val="black"/>
                </a:solidFill>
                <a:effectLst/>
                <a:uLnTx/>
                <a:uFillTx/>
                <a:latin typeface="Calibri" panose="020F0502020204030204"/>
                <a:ea typeface="+mn-ea"/>
                <a:cs typeface="Trebuchet MS"/>
              </a:rPr>
              <a:t>daños  </a:t>
            </a:r>
            <a:r>
              <a:rPr kumimoji="0" sz="1200" b="1" i="0" u="none" strike="noStrike" kern="1200" cap="none" spc="-50" normalizeH="0" baseline="0" noProof="0" dirty="0">
                <a:ln>
                  <a:noFill/>
                </a:ln>
                <a:solidFill>
                  <a:prstClr val="black"/>
                </a:solidFill>
                <a:effectLst/>
                <a:uLnTx/>
                <a:uFillTx/>
                <a:latin typeface="Calibri" panose="020F0502020204030204"/>
                <a:ea typeface="+mn-ea"/>
                <a:cs typeface="Trebuchet MS"/>
              </a:rPr>
              <a:t>eléctricos en </a:t>
            </a:r>
            <a:r>
              <a:rPr kumimoji="0" sz="1200" b="1" i="0" u="none" strike="noStrike" kern="1200" cap="none" spc="-30" normalizeH="0" baseline="0" noProof="0" dirty="0">
                <a:ln>
                  <a:noFill/>
                </a:ln>
                <a:solidFill>
                  <a:prstClr val="black"/>
                </a:solidFill>
                <a:effectLst/>
                <a:uLnTx/>
                <a:uFillTx/>
                <a:latin typeface="Calibri" panose="020F0502020204030204"/>
                <a:ea typeface="+mn-ea"/>
                <a:cs typeface="Trebuchet MS"/>
              </a:rPr>
              <a:t>equipos  </a:t>
            </a:r>
            <a:r>
              <a:rPr kumimoji="0" sz="1200" b="1" i="0" u="none" strike="noStrike" kern="1200" cap="none" spc="-50" normalizeH="0" baseline="0" noProof="0" dirty="0">
                <a:ln>
                  <a:noFill/>
                </a:ln>
                <a:solidFill>
                  <a:prstClr val="black"/>
                </a:solidFill>
                <a:effectLst/>
                <a:uLnTx/>
                <a:uFillTx/>
                <a:latin typeface="Calibri" panose="020F0502020204030204"/>
                <a:ea typeface="+mn-ea"/>
                <a:cs typeface="Trebuchet MS"/>
              </a:rPr>
              <a:t>eléctricos </a:t>
            </a:r>
            <a:r>
              <a:rPr kumimoji="0" sz="1200" b="1" i="0" u="none" strike="noStrike" kern="1200" cap="none" spc="-15" normalizeH="0" baseline="0" noProof="0" dirty="0">
                <a:ln>
                  <a:noFill/>
                </a:ln>
                <a:solidFill>
                  <a:prstClr val="black"/>
                </a:solidFill>
                <a:effectLst/>
                <a:uLnTx/>
                <a:uFillTx/>
                <a:latin typeface="Calibri" panose="020F0502020204030204"/>
                <a:ea typeface="+mn-ea"/>
                <a:cs typeface="Trebuchet MS"/>
              </a:rPr>
              <a:t>y </a:t>
            </a:r>
            <a:r>
              <a:rPr kumimoji="0" sz="1200" b="1" i="0" u="none" strike="noStrike" kern="1200" cap="none" spc="-45" normalizeH="0" baseline="0" noProof="0" dirty="0">
                <a:ln>
                  <a:noFill/>
                </a:ln>
                <a:solidFill>
                  <a:prstClr val="black"/>
                </a:solidFill>
                <a:effectLst/>
                <a:uLnTx/>
                <a:uFillTx/>
                <a:latin typeface="Calibri" panose="020F0502020204030204"/>
                <a:ea typeface="+mn-ea"/>
                <a:cs typeface="Trebuchet MS"/>
              </a:rPr>
              <a:t>electrónicos  </a:t>
            </a:r>
            <a:r>
              <a:rPr kumimoji="0" sz="1200" b="1" i="0" u="none" strike="noStrike" kern="1200" cap="none" spc="-35" normalizeH="0" baseline="0" noProof="0" dirty="0">
                <a:ln>
                  <a:noFill/>
                </a:ln>
                <a:solidFill>
                  <a:prstClr val="black"/>
                </a:solidFill>
                <a:effectLst/>
                <a:uLnTx/>
                <a:uFillTx/>
                <a:latin typeface="Calibri" panose="020F0502020204030204"/>
                <a:ea typeface="+mn-ea"/>
                <a:cs typeface="Trebuchet MS"/>
              </a:rPr>
              <a:t>sin </a:t>
            </a:r>
            <a:r>
              <a:rPr kumimoji="0" sz="1200" b="1" i="0" u="none" strike="noStrike" kern="1200" cap="none" spc="-50" normalizeH="0" baseline="0" noProof="0" dirty="0">
                <a:ln>
                  <a:noFill/>
                </a:ln>
                <a:solidFill>
                  <a:prstClr val="black"/>
                </a:solidFill>
                <a:effectLst/>
                <a:uLnTx/>
                <a:uFillTx/>
                <a:latin typeface="Calibri" panose="020F0502020204030204"/>
                <a:ea typeface="+mn-ea"/>
                <a:cs typeface="Trebuchet MS"/>
              </a:rPr>
              <a:t>límite </a:t>
            </a:r>
            <a:r>
              <a:rPr kumimoji="0" sz="1200" b="1" i="0" u="none" strike="noStrike" kern="1200" cap="none" spc="-35" normalizeH="0" baseline="0" noProof="0" dirty="0">
                <a:ln>
                  <a:noFill/>
                </a:ln>
                <a:solidFill>
                  <a:prstClr val="black"/>
                </a:solidFill>
                <a:effectLst/>
                <a:uLnTx/>
                <a:uFillTx/>
                <a:latin typeface="Calibri" panose="020F0502020204030204"/>
                <a:ea typeface="+mn-ea"/>
                <a:cs typeface="Trebuchet MS"/>
              </a:rPr>
              <a:t>de</a:t>
            </a:r>
            <a:r>
              <a:rPr kumimoji="0" sz="1200" b="1" i="0" u="none" strike="noStrike" kern="1200" cap="none" spc="-229" normalizeH="0" baseline="0" noProof="0" dirty="0">
                <a:ln>
                  <a:noFill/>
                </a:ln>
                <a:solidFill>
                  <a:prstClr val="black"/>
                </a:solidFill>
                <a:effectLst/>
                <a:uLnTx/>
                <a:uFillTx/>
                <a:latin typeface="Calibri" panose="020F0502020204030204"/>
                <a:ea typeface="+mn-ea"/>
                <a:cs typeface="Trebuchet MS"/>
              </a:rPr>
              <a:t> </a:t>
            </a:r>
            <a:r>
              <a:rPr kumimoji="0" sz="1200" b="1" i="0" u="none" strike="noStrike" kern="1200" cap="none" spc="-10" normalizeH="0" baseline="0" noProof="0" dirty="0">
                <a:ln>
                  <a:noFill/>
                </a:ln>
                <a:solidFill>
                  <a:prstClr val="black"/>
                </a:solidFill>
                <a:effectLst/>
                <a:uLnTx/>
                <a:uFillTx/>
                <a:latin typeface="Calibri" panose="020F0502020204030204"/>
                <a:ea typeface="+mn-ea"/>
                <a:cs typeface="Trebuchet MS"/>
              </a:rPr>
              <a:t>antigüedad</a:t>
            </a:r>
            <a:endParaRPr kumimoji="0" sz="1200" b="0" i="0" u="none" strike="noStrike" kern="1200" cap="none" spc="0" normalizeH="0" baseline="0" noProof="0">
              <a:ln>
                <a:noFill/>
              </a:ln>
              <a:solidFill>
                <a:prstClr val="black"/>
              </a:solidFill>
              <a:effectLst/>
              <a:uLnTx/>
              <a:uFillTx/>
              <a:latin typeface="Calibri" panose="020F0502020204030204"/>
              <a:ea typeface="+mn-ea"/>
              <a:cs typeface="Trebuchet MS"/>
            </a:endParaRPr>
          </a:p>
          <a:p>
            <a:pPr marL="97790" marR="5080" lvl="0" indent="-85725" algn="l" defTabSz="914400" rtl="0" eaLnBrk="1" fontAlgn="auto" latinLnBrk="0" hangingPunct="1">
              <a:lnSpc>
                <a:spcPct val="100000"/>
              </a:lnSpc>
              <a:spcBef>
                <a:spcPts val="400"/>
              </a:spcBef>
              <a:spcAft>
                <a:spcPts val="0"/>
              </a:spcAft>
              <a:buClrTx/>
              <a:buSzTx/>
              <a:buFont typeface="Arial"/>
              <a:buChar char="•"/>
              <a:tabLst>
                <a:tab pos="98425" algn="l"/>
              </a:tabLst>
              <a:defRPr/>
            </a:pPr>
            <a:r>
              <a:rPr kumimoji="0" sz="1200" b="0" i="0" u="none" strike="noStrike" kern="1200" cap="none" spc="-30" normalizeH="0" baseline="0" noProof="0" dirty="0">
                <a:ln>
                  <a:noFill/>
                </a:ln>
                <a:solidFill>
                  <a:prstClr val="black"/>
                </a:solidFill>
                <a:effectLst/>
                <a:uLnTx/>
                <a:uFillTx/>
                <a:latin typeface="Calibri" panose="020F0502020204030204"/>
                <a:ea typeface="+mn-ea"/>
                <a:cs typeface="Trebuchet MS"/>
              </a:rPr>
              <a:t>Excelente </a:t>
            </a:r>
            <a:r>
              <a:rPr kumimoji="0" sz="1200" b="0" i="0" u="none" strike="noStrike" kern="1200" cap="none" spc="-25" normalizeH="0" baseline="0" noProof="0" dirty="0">
                <a:ln>
                  <a:noFill/>
                </a:ln>
                <a:solidFill>
                  <a:prstClr val="black"/>
                </a:solidFill>
                <a:effectLst/>
                <a:uLnTx/>
                <a:uFillTx/>
                <a:latin typeface="Calibri" panose="020F0502020204030204"/>
                <a:ea typeface="+mn-ea"/>
                <a:cs typeface="Trebuchet MS"/>
              </a:rPr>
              <a:t>cobertura </a:t>
            </a:r>
            <a:r>
              <a:rPr kumimoji="0" sz="1200" b="0" i="0" u="none" strike="noStrike" kern="1200" cap="none" spc="-5" normalizeH="0" baseline="0" noProof="0" dirty="0">
                <a:ln>
                  <a:noFill/>
                </a:ln>
                <a:solidFill>
                  <a:prstClr val="black"/>
                </a:solidFill>
                <a:effectLst/>
                <a:uLnTx/>
                <a:uFillTx/>
                <a:latin typeface="Calibri" panose="020F0502020204030204"/>
                <a:ea typeface="+mn-ea"/>
                <a:cs typeface="Trebuchet MS"/>
              </a:rPr>
              <a:t>de  </a:t>
            </a:r>
            <a:r>
              <a:rPr kumimoji="0" sz="1200" b="1" i="0" u="none" strike="noStrike" kern="1200" cap="none" spc="-10" normalizeH="0" baseline="0" noProof="0" dirty="0">
                <a:ln>
                  <a:noFill/>
                </a:ln>
                <a:solidFill>
                  <a:prstClr val="black"/>
                </a:solidFill>
                <a:effectLst/>
                <a:uLnTx/>
                <a:uFillTx/>
                <a:latin typeface="Calibri" panose="020F0502020204030204"/>
                <a:ea typeface="+mn-ea"/>
                <a:cs typeface="Trebuchet MS"/>
              </a:rPr>
              <a:t>Responsabilidad </a:t>
            </a:r>
            <a:r>
              <a:rPr kumimoji="0" sz="1200" b="1" i="0" u="none" strike="noStrike" kern="1200" cap="none" spc="-25" normalizeH="0" baseline="0" noProof="0" dirty="0">
                <a:ln>
                  <a:noFill/>
                </a:ln>
                <a:solidFill>
                  <a:prstClr val="black"/>
                </a:solidFill>
                <a:effectLst/>
                <a:uLnTx/>
                <a:uFillTx/>
                <a:latin typeface="Calibri" panose="020F0502020204030204"/>
                <a:ea typeface="+mn-ea"/>
                <a:cs typeface="Trebuchet MS"/>
              </a:rPr>
              <a:t>Civil  </a:t>
            </a:r>
            <a:r>
              <a:rPr kumimoji="0" sz="1200" b="0" i="0" u="none" strike="noStrike" kern="1200" cap="none" spc="5" normalizeH="0" baseline="0" noProof="0" dirty="0">
                <a:ln>
                  <a:noFill/>
                </a:ln>
                <a:solidFill>
                  <a:prstClr val="black"/>
                </a:solidFill>
                <a:effectLst/>
                <a:uLnTx/>
                <a:uFillTx/>
                <a:latin typeface="Calibri" panose="020F0502020204030204"/>
                <a:ea typeface="+mn-ea"/>
                <a:cs typeface="Trebuchet MS"/>
              </a:rPr>
              <a:t>hasta</a:t>
            </a:r>
            <a:r>
              <a:rPr kumimoji="0" sz="1200" b="0" i="0" u="none" strike="noStrike" kern="1200" cap="none" spc="-125" normalizeH="0" baseline="0" noProof="0" dirty="0">
                <a:ln>
                  <a:noFill/>
                </a:ln>
                <a:solidFill>
                  <a:prstClr val="black"/>
                </a:solidFill>
                <a:effectLst/>
                <a:uLnTx/>
                <a:uFillTx/>
                <a:latin typeface="Calibri" panose="020F0502020204030204"/>
                <a:ea typeface="+mn-ea"/>
                <a:cs typeface="Trebuchet MS"/>
              </a:rPr>
              <a:t> </a:t>
            </a:r>
            <a:r>
              <a:rPr kumimoji="0" sz="1200" b="0" i="0" u="none" strike="noStrike" kern="1200" cap="none" spc="-20" normalizeH="0" baseline="0" noProof="0" dirty="0">
                <a:ln>
                  <a:noFill/>
                </a:ln>
                <a:solidFill>
                  <a:prstClr val="black"/>
                </a:solidFill>
                <a:effectLst/>
                <a:uLnTx/>
                <a:uFillTx/>
                <a:latin typeface="Calibri" panose="020F0502020204030204"/>
                <a:ea typeface="+mn-ea"/>
                <a:cs typeface="Trebuchet MS"/>
              </a:rPr>
              <a:t>250.000</a:t>
            </a:r>
            <a:r>
              <a:rPr kumimoji="0" sz="1200" b="0" i="0" u="none" strike="noStrike" kern="1200" cap="none" spc="-155" normalizeH="0" baseline="0" noProof="0" dirty="0">
                <a:ln>
                  <a:noFill/>
                </a:ln>
                <a:solidFill>
                  <a:prstClr val="black"/>
                </a:solidFill>
                <a:effectLst/>
                <a:uLnTx/>
                <a:uFillTx/>
                <a:latin typeface="Calibri" panose="020F0502020204030204"/>
                <a:ea typeface="+mn-ea"/>
                <a:cs typeface="Trebuchet MS"/>
              </a:rPr>
              <a:t> </a:t>
            </a:r>
            <a:r>
              <a:rPr kumimoji="0" sz="1200" b="0" i="0" u="none" strike="noStrike" kern="1200" cap="none" spc="-90" normalizeH="0" baseline="0" noProof="0" dirty="0">
                <a:ln>
                  <a:noFill/>
                </a:ln>
                <a:solidFill>
                  <a:prstClr val="black"/>
                </a:solidFill>
                <a:effectLst/>
                <a:uLnTx/>
                <a:uFillTx/>
                <a:latin typeface="Calibri" panose="020F0502020204030204"/>
                <a:ea typeface="+mn-ea"/>
                <a:cs typeface="Trebuchet MS"/>
              </a:rPr>
              <a:t>€.</a:t>
            </a:r>
            <a:r>
              <a:rPr kumimoji="0" sz="1200" b="0" i="0" u="none" strike="noStrike" kern="1200" cap="none" spc="-130" normalizeH="0" baseline="0" noProof="0" dirty="0">
                <a:ln>
                  <a:noFill/>
                </a:ln>
                <a:solidFill>
                  <a:prstClr val="black"/>
                </a:solidFill>
                <a:effectLst/>
                <a:uLnTx/>
                <a:uFillTx/>
                <a:latin typeface="Calibri" panose="020F0502020204030204"/>
                <a:ea typeface="+mn-ea"/>
                <a:cs typeface="Trebuchet MS"/>
              </a:rPr>
              <a:t> </a:t>
            </a:r>
            <a:r>
              <a:rPr kumimoji="0" sz="1200" b="0" i="0" u="none" strike="noStrike" kern="1200" cap="none" spc="-25" normalizeH="0" baseline="0" noProof="0" dirty="0">
                <a:ln>
                  <a:noFill/>
                </a:ln>
                <a:solidFill>
                  <a:prstClr val="black"/>
                </a:solidFill>
                <a:effectLst/>
                <a:uLnTx/>
                <a:uFillTx/>
                <a:latin typeface="Calibri" panose="020F0502020204030204"/>
                <a:ea typeface="+mn-ea"/>
                <a:cs typeface="Trebuchet MS"/>
              </a:rPr>
              <a:t>Incluye</a:t>
            </a:r>
            <a:r>
              <a:rPr kumimoji="0" sz="1200" b="0" i="0" u="none" strike="noStrike" kern="1200" cap="none" spc="-114" normalizeH="0" baseline="0" noProof="0" dirty="0">
                <a:ln>
                  <a:noFill/>
                </a:ln>
                <a:solidFill>
                  <a:prstClr val="black"/>
                </a:solidFill>
                <a:effectLst/>
                <a:uLnTx/>
                <a:uFillTx/>
                <a:latin typeface="Calibri" panose="020F0502020204030204"/>
                <a:ea typeface="+mn-ea"/>
                <a:cs typeface="Trebuchet MS"/>
              </a:rPr>
              <a:t> </a:t>
            </a:r>
            <a:r>
              <a:rPr kumimoji="0" sz="1200" b="0" i="0" u="none" strike="noStrike" kern="1200" cap="none" spc="-10" normalizeH="0" baseline="0" noProof="0" dirty="0">
                <a:ln>
                  <a:noFill/>
                </a:ln>
                <a:solidFill>
                  <a:prstClr val="black"/>
                </a:solidFill>
                <a:effectLst/>
                <a:uLnTx/>
                <a:uFillTx/>
                <a:latin typeface="Calibri" panose="020F0502020204030204"/>
                <a:ea typeface="+mn-ea"/>
                <a:cs typeface="Trebuchet MS"/>
              </a:rPr>
              <a:t>los  </a:t>
            </a:r>
            <a:r>
              <a:rPr kumimoji="0" sz="1200" b="0" i="0" u="none" strike="noStrike" kern="1200" cap="none" spc="-5" normalizeH="0" baseline="0" noProof="0" dirty="0">
                <a:ln>
                  <a:noFill/>
                </a:ln>
                <a:solidFill>
                  <a:prstClr val="black"/>
                </a:solidFill>
                <a:effectLst/>
                <a:uLnTx/>
                <a:uFillTx/>
                <a:latin typeface="Calibri" panose="020F0502020204030204"/>
                <a:ea typeface="+mn-ea"/>
                <a:cs typeface="Trebuchet MS"/>
              </a:rPr>
              <a:t>animales de</a:t>
            </a:r>
            <a:r>
              <a:rPr kumimoji="0" sz="1200" b="0" i="0" u="none" strike="noStrike" kern="1200" cap="none" spc="-240" normalizeH="0" baseline="0" noProof="0" dirty="0">
                <a:ln>
                  <a:noFill/>
                </a:ln>
                <a:solidFill>
                  <a:prstClr val="black"/>
                </a:solidFill>
                <a:effectLst/>
                <a:uLnTx/>
                <a:uFillTx/>
                <a:latin typeface="Calibri" panose="020F0502020204030204"/>
                <a:ea typeface="+mn-ea"/>
                <a:cs typeface="Trebuchet MS"/>
              </a:rPr>
              <a:t> </a:t>
            </a:r>
            <a:r>
              <a:rPr kumimoji="0" sz="1200" b="0" i="0" u="none" strike="noStrike" kern="1200" cap="none" spc="-20" normalizeH="0" baseline="0" noProof="0" dirty="0">
                <a:ln>
                  <a:noFill/>
                </a:ln>
                <a:solidFill>
                  <a:prstClr val="black"/>
                </a:solidFill>
                <a:effectLst/>
                <a:uLnTx/>
                <a:uFillTx/>
                <a:latin typeface="Calibri" panose="020F0502020204030204"/>
                <a:ea typeface="+mn-ea"/>
                <a:cs typeface="Trebuchet MS"/>
              </a:rPr>
              <a:t>compañía.</a:t>
            </a:r>
            <a:endParaRPr kumimoji="0" sz="1200" b="0" i="0" u="none" strike="noStrike" kern="1200" cap="none" spc="0" normalizeH="0" baseline="0" noProof="0">
              <a:ln>
                <a:noFill/>
              </a:ln>
              <a:solidFill>
                <a:prstClr val="black"/>
              </a:solidFill>
              <a:effectLst/>
              <a:uLnTx/>
              <a:uFillTx/>
              <a:latin typeface="Calibri" panose="020F0502020204030204"/>
              <a:ea typeface="+mn-ea"/>
              <a:cs typeface="Trebuchet MS"/>
            </a:endParaRPr>
          </a:p>
        </p:txBody>
      </p:sp>
      <p:sp>
        <p:nvSpPr>
          <p:cNvPr id="52" name="object 20">
            <a:extLst>
              <a:ext uri="{FF2B5EF4-FFF2-40B4-BE49-F238E27FC236}">
                <a16:creationId xmlns:a16="http://schemas.microsoft.com/office/drawing/2014/main" id="{043DAEA3-A01A-458C-AF2E-16271F10E568}"/>
              </a:ext>
            </a:extLst>
          </p:cNvPr>
          <p:cNvSpPr txBox="1"/>
          <p:nvPr/>
        </p:nvSpPr>
        <p:spPr>
          <a:xfrm>
            <a:off x="7396353" y="2736342"/>
            <a:ext cx="1899920" cy="2803973"/>
          </a:xfrm>
          <a:prstGeom prst="rect">
            <a:avLst/>
          </a:prstGeom>
        </p:spPr>
        <p:txBody>
          <a:bodyPr vert="horz" wrap="square" lIns="0" tIns="13335" rIns="0" bIns="0" rtlCol="0">
            <a:spAutoFit/>
          </a:bodyPr>
          <a:lstStyle/>
          <a:p>
            <a:pPr marL="98425" marR="59055" lvl="0" indent="-85725" algn="l" defTabSz="914400" rtl="0" eaLnBrk="1" fontAlgn="auto" latinLnBrk="0" hangingPunct="1">
              <a:lnSpc>
                <a:spcPct val="100000"/>
              </a:lnSpc>
              <a:spcBef>
                <a:spcPts val="105"/>
              </a:spcBef>
              <a:spcAft>
                <a:spcPts val="0"/>
              </a:spcAft>
              <a:buClrTx/>
              <a:buSzTx/>
              <a:buFont typeface="Arial"/>
              <a:buChar char="•"/>
              <a:tabLst>
                <a:tab pos="98425" algn="l"/>
              </a:tabLst>
              <a:defRPr/>
            </a:pPr>
            <a:r>
              <a:rPr kumimoji="0" sz="1400" b="1" i="0" u="none" strike="noStrike" kern="1200" cap="none" spc="-40" normalizeH="0" baseline="0" noProof="0" dirty="0">
                <a:ln>
                  <a:noFill/>
                </a:ln>
                <a:solidFill>
                  <a:prstClr val="black"/>
                </a:solidFill>
                <a:effectLst/>
                <a:uLnTx/>
                <a:uFillTx/>
                <a:latin typeface="Calibri" panose="020F0502020204030204"/>
                <a:ea typeface="+mn-ea"/>
                <a:cs typeface="Trebuchet MS"/>
              </a:rPr>
              <a:t>Servicio</a:t>
            </a:r>
            <a:r>
              <a:rPr kumimoji="0" sz="1400" b="1" i="0" u="none" strike="noStrike" kern="1200" cap="none" spc="-130" normalizeH="0" baseline="0" noProof="0" dirty="0">
                <a:ln>
                  <a:noFill/>
                </a:ln>
                <a:solidFill>
                  <a:prstClr val="black"/>
                </a:solidFill>
                <a:effectLst/>
                <a:uLnTx/>
                <a:uFillTx/>
                <a:latin typeface="Calibri" panose="020F0502020204030204"/>
                <a:ea typeface="+mn-ea"/>
                <a:cs typeface="Trebuchet MS"/>
              </a:rPr>
              <a:t> </a:t>
            </a:r>
            <a:r>
              <a:rPr kumimoji="0" sz="1400" b="1" i="0" u="none" strike="noStrike" kern="1200" cap="none" spc="25" normalizeH="0" baseline="0" noProof="0" dirty="0">
                <a:ln>
                  <a:noFill/>
                </a:ln>
                <a:solidFill>
                  <a:prstClr val="black"/>
                </a:solidFill>
                <a:effectLst/>
                <a:uLnTx/>
                <a:uFillTx/>
                <a:latin typeface="Calibri" panose="020F0502020204030204"/>
                <a:ea typeface="+mn-ea"/>
                <a:cs typeface="Trebuchet MS"/>
              </a:rPr>
              <a:t>Manitas</a:t>
            </a:r>
            <a:r>
              <a:rPr kumimoji="0" sz="1400" b="1" i="0" u="none" strike="noStrike" kern="1200" cap="none" spc="-140" normalizeH="0" baseline="0" noProof="0" dirty="0">
                <a:ln>
                  <a:noFill/>
                </a:ln>
                <a:solidFill>
                  <a:prstClr val="black"/>
                </a:solidFill>
                <a:effectLst/>
                <a:uLnTx/>
                <a:uFillTx/>
                <a:latin typeface="Calibri" panose="020F0502020204030204"/>
                <a:ea typeface="+mn-ea"/>
                <a:cs typeface="Trebuchet MS"/>
              </a:rPr>
              <a:t> </a:t>
            </a:r>
            <a:r>
              <a:rPr kumimoji="0" sz="1400" b="0" i="0" u="none" strike="noStrike" kern="1200" cap="none" spc="10" normalizeH="0" baseline="0" noProof="0" dirty="0">
                <a:ln>
                  <a:noFill/>
                </a:ln>
                <a:solidFill>
                  <a:prstClr val="black"/>
                </a:solidFill>
                <a:effectLst/>
                <a:uLnTx/>
                <a:uFillTx/>
                <a:latin typeface="Calibri" panose="020F0502020204030204"/>
                <a:ea typeface="+mn-ea"/>
                <a:cs typeface="Trebuchet MS"/>
              </a:rPr>
              <a:t>6h</a:t>
            </a:r>
            <a:r>
              <a:rPr kumimoji="0" sz="1400" b="0" i="0" u="none" strike="noStrike" kern="1200" cap="none" spc="-130" normalizeH="0" baseline="0" noProof="0" dirty="0">
                <a:ln>
                  <a:noFill/>
                </a:ln>
                <a:solidFill>
                  <a:prstClr val="black"/>
                </a:solidFill>
                <a:effectLst/>
                <a:uLnTx/>
                <a:uFillTx/>
                <a:latin typeface="Calibri" panose="020F0502020204030204"/>
                <a:ea typeface="+mn-ea"/>
                <a:cs typeface="Trebuchet MS"/>
              </a:rPr>
              <a:t> </a:t>
            </a:r>
            <a:r>
              <a:rPr kumimoji="0" sz="1400" b="0" i="0" u="none" strike="noStrike" kern="1200" cap="none" spc="5" normalizeH="0" baseline="0" noProof="0" dirty="0">
                <a:ln>
                  <a:noFill/>
                </a:ln>
                <a:solidFill>
                  <a:prstClr val="black"/>
                </a:solidFill>
                <a:effectLst/>
                <a:uLnTx/>
                <a:uFillTx/>
                <a:latin typeface="Calibri" panose="020F0502020204030204"/>
                <a:ea typeface="+mn-ea"/>
                <a:cs typeface="Trebuchet MS"/>
              </a:rPr>
              <a:t>al  </a:t>
            </a:r>
            <a:r>
              <a:rPr kumimoji="0" sz="1400" b="0" i="0" u="none" strike="noStrike" kern="1200" cap="none" spc="-30" normalizeH="0" baseline="0" noProof="0" dirty="0">
                <a:ln>
                  <a:noFill/>
                </a:ln>
                <a:solidFill>
                  <a:prstClr val="black"/>
                </a:solidFill>
                <a:effectLst/>
                <a:uLnTx/>
                <a:uFillTx/>
                <a:latin typeface="Calibri" panose="020F0502020204030204"/>
                <a:ea typeface="+mn-ea"/>
                <a:cs typeface="Trebuchet MS"/>
              </a:rPr>
              <a:t>año.</a:t>
            </a:r>
            <a:endParaRPr kumimoji="0" sz="14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a:p>
            <a:pPr marL="98425" marR="0" lvl="0" indent="-85725" algn="l" defTabSz="914400" rtl="0" eaLnBrk="1" fontAlgn="auto" latinLnBrk="0" hangingPunct="1">
              <a:lnSpc>
                <a:spcPct val="100000"/>
              </a:lnSpc>
              <a:spcBef>
                <a:spcPts val="395"/>
              </a:spcBef>
              <a:spcAft>
                <a:spcPts val="0"/>
              </a:spcAft>
              <a:buClrTx/>
              <a:buSzTx/>
              <a:buFont typeface="Arial"/>
              <a:buChar char="•"/>
              <a:tabLst>
                <a:tab pos="98425" algn="l"/>
              </a:tabLst>
              <a:defRPr/>
            </a:pPr>
            <a:r>
              <a:rPr kumimoji="0" sz="1400" b="1" i="0" u="none" kern="1200" cap="none" spc="-30" normalizeH="0" baseline="0" noProof="0" dirty="0">
                <a:ln>
                  <a:noFill/>
                </a:ln>
                <a:solidFill>
                  <a:prstClr val="black"/>
                </a:solidFill>
                <a:effectLst/>
                <a:uLnTx/>
                <a:uFillTx/>
                <a:latin typeface="Calibri" panose="020F0502020204030204"/>
                <a:ea typeface="+mn-ea"/>
                <a:cs typeface="Trebuchet MS"/>
              </a:rPr>
              <a:t>Asistencia</a:t>
            </a:r>
            <a:r>
              <a:rPr kumimoji="0" sz="1400" b="1" i="0" u="none" kern="1200" cap="none" spc="-155" normalizeH="0" baseline="0" noProof="0" dirty="0">
                <a:ln>
                  <a:noFill/>
                </a:ln>
                <a:solidFill>
                  <a:prstClr val="black"/>
                </a:solidFill>
                <a:effectLst/>
                <a:uLnTx/>
                <a:uFillTx/>
                <a:latin typeface="Calibri" panose="020F0502020204030204"/>
                <a:ea typeface="+mn-ea"/>
                <a:cs typeface="Trebuchet MS"/>
              </a:rPr>
              <a:t> </a:t>
            </a:r>
            <a:r>
              <a:rPr kumimoji="0" sz="1400" b="1" i="0" u="none" kern="1200" cap="none" spc="-35" normalizeH="0" baseline="0" noProof="0" dirty="0">
                <a:ln>
                  <a:noFill/>
                </a:ln>
                <a:solidFill>
                  <a:prstClr val="black"/>
                </a:solidFill>
                <a:effectLst/>
                <a:uLnTx/>
                <a:uFillTx/>
                <a:latin typeface="Calibri" panose="020F0502020204030204"/>
                <a:ea typeface="+mn-ea"/>
                <a:cs typeface="Trebuchet MS"/>
              </a:rPr>
              <a:t>informática</a:t>
            </a:r>
            <a:endParaRPr kumimoji="0" sz="1400" b="0" i="0" u="none" kern="1200" cap="none" spc="0" normalizeH="0" baseline="0" noProof="0" dirty="0">
              <a:ln>
                <a:noFill/>
              </a:ln>
              <a:solidFill>
                <a:prstClr val="black"/>
              </a:solidFill>
              <a:effectLst/>
              <a:uLnTx/>
              <a:uFillTx/>
              <a:latin typeface="Calibri" panose="020F0502020204030204"/>
              <a:ea typeface="+mn-ea"/>
              <a:cs typeface="Trebuchet MS"/>
            </a:endParaRPr>
          </a:p>
          <a:p>
            <a:pPr marL="98425" marR="0" lvl="0" indent="0" algn="l" defTabSz="914400" rtl="0" eaLnBrk="1" fontAlgn="auto" latinLnBrk="0" hangingPunct="1">
              <a:lnSpc>
                <a:spcPct val="100000"/>
              </a:lnSpc>
              <a:spcBef>
                <a:spcPts val="0"/>
              </a:spcBef>
              <a:spcAft>
                <a:spcPts val="0"/>
              </a:spcAft>
              <a:buClrTx/>
              <a:buSzTx/>
              <a:buFontTx/>
              <a:buNone/>
              <a:tabLst/>
              <a:defRPr/>
            </a:pPr>
            <a:r>
              <a:rPr kumimoji="0" sz="1400" b="0" i="0" u="none" kern="1200" cap="none" spc="-25" normalizeH="0" baseline="0" noProof="0" dirty="0">
                <a:ln>
                  <a:noFill/>
                </a:ln>
                <a:solidFill>
                  <a:prstClr val="black"/>
                </a:solidFill>
                <a:effectLst/>
                <a:uLnTx/>
                <a:uFillTx/>
                <a:latin typeface="Calibri" panose="020F0502020204030204"/>
                <a:ea typeface="+mn-ea"/>
                <a:cs typeface="Trebuchet MS"/>
              </a:rPr>
              <a:t>online </a:t>
            </a:r>
            <a:r>
              <a:rPr kumimoji="0" sz="1400" b="0" i="0" u="none" kern="1200" cap="none" spc="-20" normalizeH="0" baseline="0" noProof="0" dirty="0">
                <a:ln>
                  <a:noFill/>
                </a:ln>
                <a:solidFill>
                  <a:prstClr val="black"/>
                </a:solidFill>
                <a:effectLst/>
                <a:uLnTx/>
                <a:uFillTx/>
                <a:latin typeface="Calibri" panose="020F0502020204030204"/>
                <a:ea typeface="+mn-ea"/>
                <a:cs typeface="Trebuchet MS"/>
              </a:rPr>
              <a:t>y </a:t>
            </a:r>
            <a:r>
              <a:rPr kumimoji="0" sz="1400" b="0" i="0" u="none" kern="1200" cap="none" spc="70" normalizeH="0" baseline="0" noProof="0" dirty="0">
                <a:ln>
                  <a:noFill/>
                </a:ln>
                <a:solidFill>
                  <a:prstClr val="black"/>
                </a:solidFill>
                <a:effectLst/>
                <a:uLnTx/>
                <a:uFillTx/>
                <a:latin typeface="Calibri" panose="020F0502020204030204"/>
                <a:ea typeface="+mn-ea"/>
                <a:cs typeface="Trebuchet MS"/>
              </a:rPr>
              <a:t>a</a:t>
            </a:r>
            <a:r>
              <a:rPr kumimoji="0" sz="1400" b="0" i="0" u="none" kern="1200" cap="none" spc="-325" normalizeH="0" baseline="0" noProof="0" dirty="0">
                <a:ln>
                  <a:noFill/>
                </a:ln>
                <a:solidFill>
                  <a:prstClr val="black"/>
                </a:solidFill>
                <a:effectLst/>
                <a:uLnTx/>
                <a:uFillTx/>
                <a:latin typeface="Calibri" panose="020F0502020204030204"/>
                <a:ea typeface="+mn-ea"/>
                <a:cs typeface="Trebuchet MS"/>
              </a:rPr>
              <a:t> </a:t>
            </a:r>
            <a:r>
              <a:rPr kumimoji="0" sz="1400" b="0" i="0" u="none" kern="1200" cap="none" spc="-55" normalizeH="0" baseline="0" noProof="0" dirty="0">
                <a:ln>
                  <a:noFill/>
                </a:ln>
                <a:solidFill>
                  <a:prstClr val="black"/>
                </a:solidFill>
                <a:effectLst/>
                <a:uLnTx/>
                <a:uFillTx/>
                <a:latin typeface="Calibri" panose="020F0502020204030204"/>
                <a:ea typeface="+mn-ea"/>
                <a:cs typeface="Trebuchet MS"/>
              </a:rPr>
              <a:t>domicilio.</a:t>
            </a:r>
            <a:endParaRPr kumimoji="0" sz="1400" b="0" i="0" u="none" kern="1200" cap="none" spc="0" normalizeH="0" baseline="0" noProof="0" dirty="0">
              <a:ln>
                <a:noFill/>
              </a:ln>
              <a:solidFill>
                <a:prstClr val="black"/>
              </a:solidFill>
              <a:effectLst/>
              <a:uLnTx/>
              <a:uFillTx/>
              <a:latin typeface="Calibri" panose="020F0502020204030204"/>
              <a:ea typeface="+mn-ea"/>
              <a:cs typeface="Trebuchet MS"/>
            </a:endParaRPr>
          </a:p>
          <a:p>
            <a:pPr marL="98425" marR="0" lvl="0" indent="-85725" algn="l" defTabSz="914400" rtl="0" eaLnBrk="1" fontAlgn="auto" latinLnBrk="0" hangingPunct="1">
              <a:lnSpc>
                <a:spcPct val="100000"/>
              </a:lnSpc>
              <a:spcBef>
                <a:spcPts val="405"/>
              </a:spcBef>
              <a:spcAft>
                <a:spcPts val="0"/>
              </a:spcAft>
              <a:buClrTx/>
              <a:buSzTx/>
              <a:buFont typeface="Arial"/>
              <a:buChar char="•"/>
              <a:tabLst>
                <a:tab pos="98425" algn="l"/>
              </a:tabLst>
              <a:defRPr/>
            </a:pPr>
            <a:r>
              <a:rPr kumimoji="0" sz="1400" b="1" i="0" u="none" strike="noStrike" kern="1200" cap="none" spc="-25" normalizeH="0" baseline="0" noProof="0" dirty="0">
                <a:ln>
                  <a:noFill/>
                </a:ln>
                <a:solidFill>
                  <a:prstClr val="black"/>
                </a:solidFill>
                <a:effectLst/>
                <a:uLnTx/>
                <a:uFillTx/>
                <a:latin typeface="Calibri" panose="020F0502020204030204"/>
                <a:ea typeface="+mn-ea"/>
                <a:cs typeface="Trebuchet MS"/>
              </a:rPr>
              <a:t>Mantenimiento</a:t>
            </a:r>
            <a:r>
              <a:rPr kumimoji="0" sz="1400" b="1" i="0" u="none" strike="noStrike" kern="1200" cap="none" spc="-135" normalizeH="0" baseline="0" noProof="0" dirty="0">
                <a:ln>
                  <a:noFill/>
                </a:ln>
                <a:solidFill>
                  <a:prstClr val="black"/>
                </a:solidFill>
                <a:effectLst/>
                <a:uLnTx/>
                <a:uFillTx/>
                <a:latin typeface="Calibri" panose="020F0502020204030204"/>
                <a:ea typeface="+mn-ea"/>
                <a:cs typeface="Trebuchet MS"/>
              </a:rPr>
              <a:t> </a:t>
            </a:r>
            <a:r>
              <a:rPr kumimoji="0" sz="1400" b="1" i="0" u="none" strike="noStrike" kern="1200" cap="none" spc="-35" normalizeH="0" baseline="0" noProof="0" dirty="0">
                <a:ln>
                  <a:noFill/>
                </a:ln>
                <a:solidFill>
                  <a:prstClr val="black"/>
                </a:solidFill>
                <a:effectLst/>
                <a:uLnTx/>
                <a:uFillTx/>
                <a:latin typeface="Calibri" panose="020F0502020204030204"/>
                <a:ea typeface="+mn-ea"/>
                <a:cs typeface="Trebuchet MS"/>
              </a:rPr>
              <a:t>por</a:t>
            </a:r>
            <a:endParaRPr kumimoji="0" sz="14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a:p>
            <a:pPr marL="98425"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25" normalizeH="0" baseline="0" noProof="0" dirty="0">
                <a:ln>
                  <a:noFill/>
                </a:ln>
                <a:solidFill>
                  <a:prstClr val="black"/>
                </a:solidFill>
                <a:effectLst/>
                <a:uLnTx/>
                <a:uFillTx/>
                <a:latin typeface="Calibri" panose="020F0502020204030204"/>
                <a:ea typeface="+mn-ea"/>
                <a:cs typeface="Trebuchet MS"/>
              </a:rPr>
              <a:t>uso </a:t>
            </a:r>
            <a:r>
              <a:rPr kumimoji="0" sz="1400" b="1" i="0" u="none" strike="noStrike" kern="1200" cap="none" spc="-15" normalizeH="0" baseline="0" noProof="0" dirty="0">
                <a:ln>
                  <a:noFill/>
                </a:ln>
                <a:solidFill>
                  <a:prstClr val="black"/>
                </a:solidFill>
                <a:effectLst/>
                <a:uLnTx/>
                <a:uFillTx/>
                <a:latin typeface="Calibri" panose="020F0502020204030204"/>
                <a:ea typeface="+mn-ea"/>
                <a:cs typeface="Trebuchet MS"/>
              </a:rPr>
              <a:t>y</a:t>
            </a:r>
            <a:r>
              <a:rPr kumimoji="0" sz="1400" b="1" i="0" u="none" strike="noStrike" kern="1200" cap="none" spc="-215" normalizeH="0" baseline="0" noProof="0" dirty="0">
                <a:ln>
                  <a:noFill/>
                </a:ln>
                <a:solidFill>
                  <a:prstClr val="black"/>
                </a:solidFill>
                <a:effectLst/>
                <a:uLnTx/>
                <a:uFillTx/>
                <a:latin typeface="Calibri" panose="020F0502020204030204"/>
                <a:ea typeface="+mn-ea"/>
                <a:cs typeface="Trebuchet MS"/>
              </a:rPr>
              <a:t> </a:t>
            </a:r>
            <a:r>
              <a:rPr kumimoji="0" sz="1400" b="1" i="0" u="none" strike="noStrike" kern="1200" cap="none" spc="-65" normalizeH="0" baseline="0" noProof="0" dirty="0">
                <a:ln>
                  <a:noFill/>
                </a:ln>
                <a:solidFill>
                  <a:prstClr val="black"/>
                </a:solidFill>
                <a:effectLst/>
                <a:uLnTx/>
                <a:uFillTx/>
                <a:latin typeface="Calibri" panose="020F0502020204030204"/>
                <a:ea typeface="+mn-ea"/>
                <a:cs typeface="Trebuchet MS"/>
              </a:rPr>
              <a:t>deterioro.</a:t>
            </a:r>
            <a:endParaRPr kumimoji="0" sz="14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a:p>
            <a:pPr marL="98425" marR="0" lvl="0" indent="-85725" algn="l" defTabSz="914400" rtl="0" eaLnBrk="1" fontAlgn="auto" latinLnBrk="0" hangingPunct="1">
              <a:lnSpc>
                <a:spcPct val="100000"/>
              </a:lnSpc>
              <a:spcBef>
                <a:spcPts val="400"/>
              </a:spcBef>
              <a:spcAft>
                <a:spcPts val="0"/>
              </a:spcAft>
              <a:buClrTx/>
              <a:buSzTx/>
              <a:buFont typeface="Arial"/>
              <a:buChar char="•"/>
              <a:tabLst>
                <a:tab pos="98425" algn="l"/>
              </a:tabLst>
              <a:defRPr/>
            </a:pPr>
            <a:r>
              <a:rPr kumimoji="0" sz="1400" b="0" i="0" u="none" strike="noStrike" kern="1200" cap="none" spc="-5" normalizeH="0" baseline="0" noProof="0" dirty="0">
                <a:ln>
                  <a:noFill/>
                </a:ln>
                <a:solidFill>
                  <a:prstClr val="black"/>
                </a:solidFill>
                <a:effectLst/>
                <a:uLnTx/>
                <a:uFillTx/>
                <a:latin typeface="Calibri" panose="020F0502020204030204"/>
                <a:ea typeface="+mn-ea"/>
                <a:cs typeface="Trebuchet MS"/>
              </a:rPr>
              <a:t>Completa </a:t>
            </a:r>
            <a:r>
              <a:rPr kumimoji="0" sz="1400" b="0" i="0" u="none" strike="noStrike" kern="1200" cap="none" spc="-25" normalizeH="0" baseline="0" noProof="0" dirty="0">
                <a:ln>
                  <a:noFill/>
                </a:ln>
                <a:solidFill>
                  <a:prstClr val="black"/>
                </a:solidFill>
                <a:effectLst/>
                <a:uLnTx/>
                <a:uFillTx/>
                <a:latin typeface="Calibri" panose="020F0502020204030204"/>
                <a:ea typeface="+mn-ea"/>
                <a:cs typeface="Trebuchet MS"/>
              </a:rPr>
              <a:t>cobertura</a:t>
            </a:r>
            <a:r>
              <a:rPr kumimoji="0" sz="1400" b="0" i="0" u="none" strike="noStrike" kern="1200" cap="none" spc="-265" normalizeH="0" baseline="0" noProof="0" dirty="0">
                <a:ln>
                  <a:noFill/>
                </a:ln>
                <a:solidFill>
                  <a:prstClr val="black"/>
                </a:solidFill>
                <a:effectLst/>
                <a:uLnTx/>
                <a:uFillTx/>
                <a:latin typeface="Calibri" panose="020F0502020204030204"/>
                <a:ea typeface="+mn-ea"/>
                <a:cs typeface="Trebuchet MS"/>
              </a:rPr>
              <a:t> </a:t>
            </a:r>
            <a:r>
              <a:rPr kumimoji="0" sz="1400" b="0" i="0" u="none" strike="noStrike" kern="1200" cap="none" spc="-5" normalizeH="0" baseline="0" noProof="0" dirty="0">
                <a:ln>
                  <a:noFill/>
                </a:ln>
                <a:solidFill>
                  <a:prstClr val="black"/>
                </a:solidFill>
                <a:effectLst/>
                <a:uLnTx/>
                <a:uFillTx/>
                <a:latin typeface="Calibri" panose="020F0502020204030204"/>
                <a:ea typeface="+mn-ea"/>
                <a:cs typeface="Trebuchet MS"/>
              </a:rPr>
              <a:t>de</a:t>
            </a:r>
            <a:endParaRPr kumimoji="0" sz="14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a:p>
            <a:pPr marL="98425"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25" normalizeH="0" baseline="0" noProof="0" dirty="0">
                <a:ln>
                  <a:noFill/>
                </a:ln>
                <a:solidFill>
                  <a:prstClr val="black"/>
                </a:solidFill>
                <a:effectLst/>
                <a:uLnTx/>
                <a:uFillTx/>
                <a:latin typeface="Calibri" panose="020F0502020204030204"/>
                <a:ea typeface="+mn-ea"/>
                <a:cs typeface="Trebuchet MS"/>
              </a:rPr>
              <a:t>Defensa</a:t>
            </a:r>
            <a:r>
              <a:rPr kumimoji="0" sz="1400" b="1" i="0" u="none" strike="noStrike" kern="1200" cap="none" spc="-120" normalizeH="0" baseline="0" noProof="0" dirty="0">
                <a:ln>
                  <a:noFill/>
                </a:ln>
                <a:solidFill>
                  <a:prstClr val="black"/>
                </a:solidFill>
                <a:effectLst/>
                <a:uLnTx/>
                <a:uFillTx/>
                <a:latin typeface="Calibri" panose="020F0502020204030204"/>
                <a:ea typeface="+mn-ea"/>
                <a:cs typeface="Trebuchet MS"/>
              </a:rPr>
              <a:t> </a:t>
            </a:r>
            <a:r>
              <a:rPr kumimoji="0" sz="1400" b="1" i="0" u="none" strike="noStrike" kern="1200" cap="none" spc="-70" normalizeH="0" baseline="0" noProof="0" dirty="0">
                <a:ln>
                  <a:noFill/>
                </a:ln>
                <a:solidFill>
                  <a:prstClr val="black"/>
                </a:solidFill>
                <a:effectLst/>
                <a:uLnTx/>
                <a:uFillTx/>
                <a:latin typeface="Calibri" panose="020F0502020204030204"/>
                <a:ea typeface="+mn-ea"/>
                <a:cs typeface="Trebuchet MS"/>
              </a:rPr>
              <a:t>Jurídica.</a:t>
            </a:r>
            <a:endParaRPr kumimoji="0" sz="14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a:p>
            <a:pPr marL="98425" marR="26034" lvl="0" indent="-85725" algn="l" defTabSz="914400" rtl="0" eaLnBrk="1" fontAlgn="auto" latinLnBrk="0" hangingPunct="1">
              <a:lnSpc>
                <a:spcPct val="100000"/>
              </a:lnSpc>
              <a:spcBef>
                <a:spcPts val="395"/>
              </a:spcBef>
              <a:spcAft>
                <a:spcPts val="0"/>
              </a:spcAft>
              <a:buClrTx/>
              <a:buSzTx/>
              <a:buFont typeface="Arial"/>
              <a:buChar char="•"/>
              <a:tabLst>
                <a:tab pos="98425" algn="l"/>
              </a:tabLst>
              <a:defRPr/>
            </a:pPr>
            <a:r>
              <a:rPr kumimoji="0" sz="1400" b="0" i="0" u="none" strike="noStrike" kern="1200" cap="none" spc="10" normalizeH="0" baseline="0" noProof="0" dirty="0">
                <a:ln>
                  <a:noFill/>
                </a:ln>
                <a:solidFill>
                  <a:prstClr val="black"/>
                </a:solidFill>
                <a:effectLst/>
                <a:uLnTx/>
                <a:uFillTx/>
                <a:latin typeface="Calibri" panose="020F0502020204030204"/>
                <a:ea typeface="+mn-ea"/>
                <a:cs typeface="Trebuchet MS"/>
              </a:rPr>
              <a:t>Pack </a:t>
            </a:r>
            <a:r>
              <a:rPr kumimoji="0" sz="1400" b="0" i="0" u="none" strike="noStrike" kern="1200" cap="none" spc="-5" normalizeH="0" baseline="0" noProof="0" dirty="0">
                <a:ln>
                  <a:noFill/>
                </a:ln>
                <a:solidFill>
                  <a:prstClr val="black"/>
                </a:solidFill>
                <a:effectLst/>
                <a:uLnTx/>
                <a:uFillTx/>
                <a:latin typeface="Calibri" panose="020F0502020204030204"/>
                <a:ea typeface="+mn-ea"/>
                <a:cs typeface="Trebuchet MS"/>
              </a:rPr>
              <a:t>de </a:t>
            </a:r>
            <a:r>
              <a:rPr kumimoji="0" sz="1400" b="0" i="0" u="none" strike="noStrike" kern="1200" cap="none" spc="-25" normalizeH="0" baseline="0" noProof="0" dirty="0">
                <a:ln>
                  <a:noFill/>
                </a:ln>
                <a:solidFill>
                  <a:prstClr val="black"/>
                </a:solidFill>
                <a:effectLst/>
                <a:uLnTx/>
                <a:uFillTx/>
                <a:latin typeface="Calibri" panose="020F0502020204030204"/>
                <a:ea typeface="+mn-ea"/>
                <a:cs typeface="Trebuchet MS"/>
              </a:rPr>
              <a:t>contratación  </a:t>
            </a:r>
            <a:r>
              <a:rPr kumimoji="0" sz="1400" b="0" i="0" u="none" strike="noStrike" kern="1200" cap="none" spc="-10" normalizeH="0" baseline="0" noProof="0" dirty="0">
                <a:ln>
                  <a:noFill/>
                </a:ln>
                <a:solidFill>
                  <a:prstClr val="black"/>
                </a:solidFill>
                <a:effectLst/>
                <a:uLnTx/>
                <a:uFillTx/>
                <a:latin typeface="Calibri" panose="020F0502020204030204"/>
                <a:ea typeface="+mn-ea"/>
                <a:cs typeface="Trebuchet MS"/>
              </a:rPr>
              <a:t>opcional </a:t>
            </a:r>
            <a:r>
              <a:rPr kumimoji="0" sz="1400" b="0" i="0" u="none" strike="noStrike" kern="1200" cap="none" spc="-5" normalizeH="0" baseline="0" noProof="0" dirty="0">
                <a:ln>
                  <a:noFill/>
                </a:ln>
                <a:solidFill>
                  <a:prstClr val="black"/>
                </a:solidFill>
                <a:effectLst/>
                <a:uLnTx/>
                <a:uFillTx/>
                <a:latin typeface="Calibri" panose="020F0502020204030204"/>
                <a:ea typeface="+mn-ea"/>
                <a:cs typeface="Trebuchet MS"/>
              </a:rPr>
              <a:t>de  </a:t>
            </a:r>
            <a:r>
              <a:rPr kumimoji="0" sz="1400" b="1" i="0" u="none" strike="noStrike" kern="1200" cap="none" spc="-20" normalizeH="0" baseline="0" noProof="0" dirty="0">
                <a:ln>
                  <a:noFill/>
                </a:ln>
                <a:solidFill>
                  <a:prstClr val="black"/>
                </a:solidFill>
                <a:effectLst/>
                <a:uLnTx/>
                <a:uFillTx/>
                <a:latin typeface="Calibri" panose="020F0502020204030204"/>
                <a:ea typeface="+mn-ea"/>
                <a:cs typeface="Trebuchet MS"/>
              </a:rPr>
              <a:t>Reparación </a:t>
            </a:r>
            <a:r>
              <a:rPr kumimoji="0" sz="1400" b="1" i="0" u="none" strike="noStrike" kern="1200" cap="none" spc="-35" normalizeH="0" baseline="0" noProof="0" dirty="0">
                <a:ln>
                  <a:noFill/>
                </a:ln>
                <a:solidFill>
                  <a:prstClr val="black"/>
                </a:solidFill>
                <a:effectLst/>
                <a:uLnTx/>
                <a:uFillTx/>
                <a:latin typeface="Calibri" panose="020F0502020204030204"/>
                <a:ea typeface="+mn-ea"/>
                <a:cs typeface="Trebuchet MS"/>
              </a:rPr>
              <a:t>de </a:t>
            </a:r>
            <a:r>
              <a:rPr kumimoji="0" sz="1400" b="1" i="0" u="none" strike="noStrike" kern="1200" cap="none" spc="-15" normalizeH="0" baseline="0" noProof="0" dirty="0">
                <a:ln>
                  <a:noFill/>
                </a:ln>
                <a:solidFill>
                  <a:prstClr val="black"/>
                </a:solidFill>
                <a:effectLst/>
                <a:uLnTx/>
                <a:uFillTx/>
                <a:latin typeface="Calibri" panose="020F0502020204030204"/>
                <a:ea typeface="+mn-ea"/>
                <a:cs typeface="Trebuchet MS"/>
              </a:rPr>
              <a:t>avería  </a:t>
            </a:r>
            <a:r>
              <a:rPr kumimoji="0" sz="1400" b="1" i="0" u="none" strike="noStrike" kern="1200" cap="none" spc="-25" normalizeH="0" baseline="0" noProof="0" dirty="0">
                <a:ln>
                  <a:noFill/>
                </a:ln>
                <a:solidFill>
                  <a:prstClr val="black"/>
                </a:solidFill>
                <a:effectLst/>
                <a:uLnTx/>
                <a:uFillTx/>
                <a:latin typeface="Calibri" panose="020F0502020204030204"/>
                <a:ea typeface="+mn-ea"/>
                <a:cs typeface="Trebuchet MS"/>
              </a:rPr>
              <a:t>línea</a:t>
            </a:r>
            <a:r>
              <a:rPr kumimoji="0" sz="1400" b="1" i="0" u="none" strike="noStrike" kern="1200" cap="none" spc="-155" normalizeH="0" baseline="0" noProof="0" dirty="0">
                <a:ln>
                  <a:noFill/>
                </a:ln>
                <a:solidFill>
                  <a:prstClr val="black"/>
                </a:solidFill>
                <a:effectLst/>
                <a:uLnTx/>
                <a:uFillTx/>
                <a:latin typeface="Calibri" panose="020F0502020204030204"/>
                <a:ea typeface="+mn-ea"/>
                <a:cs typeface="Trebuchet MS"/>
              </a:rPr>
              <a:t> </a:t>
            </a:r>
            <a:r>
              <a:rPr kumimoji="0" sz="1400" b="1" i="0" u="none" strike="noStrike" kern="1200" cap="none" spc="0" normalizeH="0" baseline="0" noProof="0" dirty="0">
                <a:ln>
                  <a:noFill/>
                </a:ln>
                <a:solidFill>
                  <a:prstClr val="black"/>
                </a:solidFill>
                <a:effectLst/>
                <a:uLnTx/>
                <a:uFillTx/>
                <a:latin typeface="Calibri" panose="020F0502020204030204"/>
                <a:ea typeface="+mn-ea"/>
                <a:cs typeface="Trebuchet MS"/>
              </a:rPr>
              <a:t>blanca</a:t>
            </a:r>
            <a:r>
              <a:rPr kumimoji="0" sz="1400" b="1" i="0" u="none" strike="noStrike" kern="1200" cap="none" spc="-140" normalizeH="0" baseline="0" noProof="0" dirty="0">
                <a:ln>
                  <a:noFill/>
                </a:ln>
                <a:solidFill>
                  <a:prstClr val="black"/>
                </a:solidFill>
                <a:effectLst/>
                <a:uLnTx/>
                <a:uFillTx/>
                <a:latin typeface="Calibri" panose="020F0502020204030204"/>
                <a:ea typeface="+mn-ea"/>
                <a:cs typeface="Trebuchet MS"/>
              </a:rPr>
              <a:t> </a:t>
            </a:r>
            <a:r>
              <a:rPr kumimoji="0" sz="1400" b="1" i="0" u="none" strike="noStrike" kern="1200" cap="none" spc="-15" normalizeH="0" baseline="0" noProof="0" dirty="0">
                <a:ln>
                  <a:noFill/>
                </a:ln>
                <a:solidFill>
                  <a:prstClr val="black"/>
                </a:solidFill>
                <a:effectLst/>
                <a:uLnTx/>
                <a:uFillTx/>
                <a:latin typeface="Calibri" panose="020F0502020204030204"/>
                <a:ea typeface="+mn-ea"/>
                <a:cs typeface="Trebuchet MS"/>
              </a:rPr>
              <a:t>y</a:t>
            </a:r>
            <a:r>
              <a:rPr kumimoji="0" sz="1400" b="1" i="0" u="none" strike="noStrike" kern="1200" cap="none" spc="-130" normalizeH="0" baseline="0" noProof="0" dirty="0">
                <a:ln>
                  <a:noFill/>
                </a:ln>
                <a:solidFill>
                  <a:prstClr val="black"/>
                </a:solidFill>
                <a:effectLst/>
                <a:uLnTx/>
                <a:uFillTx/>
                <a:latin typeface="Calibri" panose="020F0502020204030204"/>
                <a:ea typeface="+mn-ea"/>
                <a:cs typeface="Trebuchet MS"/>
              </a:rPr>
              <a:t> </a:t>
            </a:r>
            <a:r>
              <a:rPr kumimoji="0" sz="1400" b="1" i="0" u="none" strike="noStrike" kern="1200" cap="none" spc="-40" normalizeH="0" baseline="0" noProof="0" dirty="0">
                <a:ln>
                  <a:noFill/>
                </a:ln>
                <a:solidFill>
                  <a:prstClr val="black"/>
                </a:solidFill>
                <a:effectLst/>
                <a:uLnTx/>
                <a:uFillTx/>
                <a:latin typeface="Calibri" panose="020F0502020204030204"/>
                <a:ea typeface="+mn-ea"/>
                <a:cs typeface="Trebuchet MS"/>
              </a:rPr>
              <a:t>Servicio  </a:t>
            </a:r>
            <a:r>
              <a:rPr kumimoji="0" sz="1400" b="1" i="0" u="none" strike="noStrike" kern="1200" cap="none" spc="-50" normalizeH="0" baseline="0" noProof="0" dirty="0">
                <a:ln>
                  <a:noFill/>
                </a:ln>
                <a:solidFill>
                  <a:prstClr val="black"/>
                </a:solidFill>
                <a:effectLst/>
                <a:uLnTx/>
                <a:uFillTx/>
                <a:latin typeface="Calibri" panose="020F0502020204030204"/>
                <a:ea typeface="+mn-ea"/>
                <a:cs typeface="Trebuchet MS"/>
              </a:rPr>
              <a:t>Express</a:t>
            </a:r>
            <a:r>
              <a:rPr kumimoji="0" sz="1400" b="0" i="0" u="none" strike="noStrike" kern="1200" cap="none" spc="-50" normalizeH="0" baseline="0" noProof="0" dirty="0">
                <a:ln>
                  <a:noFill/>
                </a:ln>
                <a:solidFill>
                  <a:prstClr val="black"/>
                </a:solidFill>
                <a:effectLst/>
                <a:uLnTx/>
                <a:uFillTx/>
                <a:latin typeface="Calibri" panose="020F0502020204030204"/>
                <a:ea typeface="+mn-ea"/>
                <a:cs typeface="Trebuchet MS"/>
              </a:rPr>
              <a:t>.</a:t>
            </a:r>
            <a:endParaRPr kumimoji="0" sz="14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p:sp>
        <p:nvSpPr>
          <p:cNvPr id="53" name="object 21">
            <a:extLst>
              <a:ext uri="{FF2B5EF4-FFF2-40B4-BE49-F238E27FC236}">
                <a16:creationId xmlns:a16="http://schemas.microsoft.com/office/drawing/2014/main" id="{EA209027-2D06-402C-9CB5-1C0CAEFE4754}"/>
              </a:ext>
            </a:extLst>
          </p:cNvPr>
          <p:cNvSpPr/>
          <p:nvPr/>
        </p:nvSpPr>
        <p:spPr>
          <a:xfrm>
            <a:off x="9467088" y="1232916"/>
            <a:ext cx="2304415" cy="676910"/>
          </a:xfrm>
          <a:custGeom>
            <a:avLst/>
            <a:gdLst/>
            <a:ahLst/>
            <a:cxnLst/>
            <a:rect l="l" t="t" r="r" b="b"/>
            <a:pathLst>
              <a:path w="2304415" h="676910">
                <a:moveTo>
                  <a:pt x="2304288" y="0"/>
                </a:moveTo>
                <a:lnTo>
                  <a:pt x="0" y="0"/>
                </a:lnTo>
                <a:lnTo>
                  <a:pt x="0" y="676655"/>
                </a:lnTo>
                <a:lnTo>
                  <a:pt x="2304288" y="676655"/>
                </a:lnTo>
                <a:lnTo>
                  <a:pt x="2304288" y="0"/>
                </a:lnTo>
                <a:close/>
              </a:path>
            </a:pathLst>
          </a:custGeom>
          <a:solidFill>
            <a:srgbClr val="A6CFA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object 22">
            <a:extLst>
              <a:ext uri="{FF2B5EF4-FFF2-40B4-BE49-F238E27FC236}">
                <a16:creationId xmlns:a16="http://schemas.microsoft.com/office/drawing/2014/main" id="{C76C4680-1B70-41AF-B5C1-C028A26A74AE}"/>
              </a:ext>
            </a:extLst>
          </p:cNvPr>
          <p:cNvSpPr txBox="1"/>
          <p:nvPr/>
        </p:nvSpPr>
        <p:spPr>
          <a:xfrm>
            <a:off x="9699752" y="1333626"/>
            <a:ext cx="1507490" cy="45275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prstClr val="black"/>
                </a:solidFill>
                <a:effectLst/>
                <a:uLnTx/>
                <a:uFillTx/>
                <a:latin typeface="Calibri" panose="020F0502020204030204"/>
                <a:ea typeface="+mn-ea"/>
                <a:cs typeface="Trebuchet MS"/>
              </a:rPr>
              <a:t>La </a:t>
            </a:r>
            <a:r>
              <a:rPr kumimoji="0" sz="1400" b="1" i="0" u="none" strike="noStrike" kern="1200" cap="none" spc="-35" normalizeH="0" baseline="0" noProof="0" dirty="0">
                <a:ln>
                  <a:noFill/>
                </a:ln>
                <a:solidFill>
                  <a:prstClr val="black"/>
                </a:solidFill>
                <a:effectLst/>
                <a:uLnTx/>
                <a:uFillTx/>
                <a:latin typeface="Calibri" panose="020F0502020204030204"/>
                <a:ea typeface="+mn-ea"/>
                <a:cs typeface="Trebuchet MS"/>
              </a:rPr>
              <a:t>Cobertura</a:t>
            </a:r>
            <a:r>
              <a:rPr kumimoji="0" sz="1400" b="1" i="0" u="none" strike="noStrike" kern="1200" cap="none" spc="-280" normalizeH="0" baseline="0" noProof="0" dirty="0">
                <a:ln>
                  <a:noFill/>
                </a:ln>
                <a:solidFill>
                  <a:prstClr val="black"/>
                </a:solidFill>
                <a:effectLst/>
                <a:uLnTx/>
                <a:uFillTx/>
                <a:latin typeface="Calibri" panose="020F0502020204030204"/>
                <a:ea typeface="+mn-ea"/>
                <a:cs typeface="Trebuchet MS"/>
              </a:rPr>
              <a:t> </a:t>
            </a:r>
            <a:r>
              <a:rPr kumimoji="0" sz="1400" b="1" i="0" u="none" strike="noStrike" kern="1200" cap="none" spc="-25" normalizeH="0" baseline="0" noProof="0" dirty="0">
                <a:ln>
                  <a:noFill/>
                </a:ln>
                <a:solidFill>
                  <a:prstClr val="black"/>
                </a:solidFill>
                <a:effectLst/>
                <a:uLnTx/>
                <a:uFillTx/>
                <a:latin typeface="Calibri" panose="020F0502020204030204"/>
                <a:ea typeface="+mn-ea"/>
                <a:cs typeface="Trebuchet MS"/>
              </a:rPr>
              <a:t>Total</a:t>
            </a:r>
            <a:endParaRPr kumimoji="0" sz="14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20" normalizeH="0" baseline="0" noProof="0" dirty="0">
                <a:ln>
                  <a:noFill/>
                </a:ln>
                <a:solidFill>
                  <a:prstClr val="black"/>
                </a:solidFill>
                <a:effectLst/>
                <a:uLnTx/>
                <a:uFillTx/>
                <a:latin typeface="Calibri" panose="020F0502020204030204"/>
                <a:ea typeface="+mn-ea"/>
                <a:cs typeface="Trebuchet MS"/>
              </a:rPr>
              <a:t>más</a:t>
            </a:r>
            <a:r>
              <a:rPr kumimoji="0" sz="1400" b="0" i="0" u="none" strike="noStrike" kern="1200" cap="none" spc="-135" normalizeH="0" baseline="0" noProof="0" dirty="0">
                <a:ln>
                  <a:noFill/>
                </a:ln>
                <a:solidFill>
                  <a:prstClr val="black"/>
                </a:solidFill>
                <a:effectLst/>
                <a:uLnTx/>
                <a:uFillTx/>
                <a:latin typeface="Calibri" panose="020F0502020204030204"/>
                <a:ea typeface="+mn-ea"/>
                <a:cs typeface="Trebuchet MS"/>
              </a:rPr>
              <a:t> </a:t>
            </a:r>
            <a:r>
              <a:rPr kumimoji="0" sz="1400" b="0" i="0" u="none" strike="noStrike" kern="1200" cap="none" spc="-20" normalizeH="0" baseline="0" noProof="0" dirty="0">
                <a:ln>
                  <a:noFill/>
                </a:ln>
                <a:solidFill>
                  <a:prstClr val="black"/>
                </a:solidFill>
                <a:effectLst/>
                <a:uLnTx/>
                <a:uFillTx/>
                <a:latin typeface="Calibri" panose="020F0502020204030204"/>
                <a:ea typeface="+mn-ea"/>
                <a:cs typeface="Trebuchet MS"/>
              </a:rPr>
              <a:t>completa</a:t>
            </a:r>
            <a:endParaRPr kumimoji="0" sz="14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p:sp>
        <p:nvSpPr>
          <p:cNvPr id="55" name="object 23">
            <a:extLst>
              <a:ext uri="{FF2B5EF4-FFF2-40B4-BE49-F238E27FC236}">
                <a16:creationId xmlns:a16="http://schemas.microsoft.com/office/drawing/2014/main" id="{173B71DB-788C-4537-A766-3648620A102A}"/>
              </a:ext>
            </a:extLst>
          </p:cNvPr>
          <p:cNvSpPr/>
          <p:nvPr/>
        </p:nvSpPr>
        <p:spPr>
          <a:xfrm>
            <a:off x="9467088" y="1909572"/>
            <a:ext cx="2304415" cy="4209415"/>
          </a:xfrm>
          <a:custGeom>
            <a:avLst/>
            <a:gdLst/>
            <a:ahLst/>
            <a:cxnLst/>
            <a:rect l="l" t="t" r="r" b="b"/>
            <a:pathLst>
              <a:path w="2304415" h="4209415">
                <a:moveTo>
                  <a:pt x="2304288" y="0"/>
                </a:moveTo>
                <a:lnTo>
                  <a:pt x="0" y="0"/>
                </a:lnTo>
                <a:lnTo>
                  <a:pt x="0" y="4209288"/>
                </a:lnTo>
                <a:lnTo>
                  <a:pt x="2304288" y="4209288"/>
                </a:lnTo>
                <a:lnTo>
                  <a:pt x="2304288" y="0"/>
                </a:lnTo>
                <a:close/>
              </a:path>
            </a:pathLst>
          </a:custGeom>
          <a:solidFill>
            <a:srgbClr val="C0DDBC">
              <a:alpha val="1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 name="object 24">
            <a:extLst>
              <a:ext uri="{FF2B5EF4-FFF2-40B4-BE49-F238E27FC236}">
                <a16:creationId xmlns:a16="http://schemas.microsoft.com/office/drawing/2014/main" id="{DA1F9EB0-BD01-4692-A155-6C294D793045}"/>
              </a:ext>
            </a:extLst>
          </p:cNvPr>
          <p:cNvSpPr txBox="1"/>
          <p:nvPr/>
        </p:nvSpPr>
        <p:spPr>
          <a:xfrm>
            <a:off x="9699752" y="2004441"/>
            <a:ext cx="1814830" cy="3196590"/>
          </a:xfrm>
          <a:prstGeom prst="rect">
            <a:avLst/>
          </a:prstGeom>
        </p:spPr>
        <p:txBody>
          <a:bodyPr vert="horz" wrap="square" lIns="0" tIns="13335" rIns="0" bIns="0" rtlCol="0">
            <a:spAutoFit/>
          </a:bodyPr>
          <a:lstStyle/>
          <a:p>
            <a:pPr marL="97790" marR="0" lvl="0" indent="-85725" algn="l" defTabSz="914400" rtl="0" eaLnBrk="1" fontAlgn="auto" latinLnBrk="0" hangingPunct="1">
              <a:lnSpc>
                <a:spcPct val="100000"/>
              </a:lnSpc>
              <a:spcBef>
                <a:spcPts val="105"/>
              </a:spcBef>
              <a:spcAft>
                <a:spcPts val="0"/>
              </a:spcAft>
              <a:buClrTx/>
              <a:buSzTx/>
              <a:buFont typeface="Arial"/>
              <a:buChar char="•"/>
              <a:tabLst>
                <a:tab pos="98425" algn="l"/>
              </a:tabLst>
              <a:defRPr/>
            </a:pPr>
            <a:r>
              <a:rPr kumimoji="0" sz="1400" b="1" i="0" u="none" strike="noStrike" kern="1200" cap="none" spc="-10" normalizeH="0" baseline="0" noProof="0" dirty="0">
                <a:ln>
                  <a:noFill/>
                </a:ln>
                <a:solidFill>
                  <a:prstClr val="black"/>
                </a:solidFill>
                <a:effectLst/>
                <a:uLnTx/>
                <a:uFillTx/>
                <a:latin typeface="Calibri" panose="020F0502020204030204"/>
                <a:ea typeface="+mn-ea"/>
                <a:cs typeface="Trebuchet MS"/>
              </a:rPr>
              <a:t>Responsabilidad</a:t>
            </a:r>
            <a:r>
              <a:rPr kumimoji="0" sz="1400" b="1" i="0" u="none" strike="noStrike" kern="1200" cap="none" spc="-170" normalizeH="0" baseline="0" noProof="0" dirty="0">
                <a:ln>
                  <a:noFill/>
                </a:ln>
                <a:solidFill>
                  <a:prstClr val="black"/>
                </a:solidFill>
                <a:effectLst/>
                <a:uLnTx/>
                <a:uFillTx/>
                <a:latin typeface="Calibri" panose="020F0502020204030204"/>
                <a:ea typeface="+mn-ea"/>
                <a:cs typeface="Trebuchet MS"/>
              </a:rPr>
              <a:t> </a:t>
            </a:r>
            <a:r>
              <a:rPr kumimoji="0" sz="1400" b="1" i="0" u="none" strike="noStrike" kern="1200" cap="none" spc="-25" normalizeH="0" baseline="0" noProof="0" dirty="0">
                <a:ln>
                  <a:noFill/>
                </a:ln>
                <a:solidFill>
                  <a:prstClr val="black"/>
                </a:solidFill>
                <a:effectLst/>
                <a:uLnTx/>
                <a:uFillTx/>
                <a:latin typeface="Calibri" panose="020F0502020204030204"/>
                <a:ea typeface="+mn-ea"/>
                <a:cs typeface="Trebuchet MS"/>
              </a:rPr>
              <a:t>Civil</a:t>
            </a:r>
            <a:endParaRPr kumimoji="0" sz="1400" b="0" i="0" u="none" strike="noStrike" kern="1200" cap="none" spc="0" normalizeH="0" baseline="0" noProof="0">
              <a:ln>
                <a:noFill/>
              </a:ln>
              <a:solidFill>
                <a:prstClr val="black"/>
              </a:solidFill>
              <a:effectLst/>
              <a:uLnTx/>
              <a:uFillTx/>
              <a:latin typeface="Calibri" panose="020F0502020204030204"/>
              <a:ea typeface="+mn-ea"/>
              <a:cs typeface="Trebuchet MS"/>
            </a:endParaRPr>
          </a:p>
          <a:p>
            <a:pPr marL="9779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Calibri" panose="020F0502020204030204"/>
                <a:ea typeface="+mn-ea"/>
                <a:cs typeface="Trebuchet MS"/>
              </a:rPr>
              <a:t>hasta </a:t>
            </a:r>
            <a:r>
              <a:rPr kumimoji="0" sz="1400" b="0" i="0" u="none" strike="noStrike" kern="1200" cap="none" spc="-15" normalizeH="0" baseline="0" noProof="0" dirty="0">
                <a:ln>
                  <a:noFill/>
                </a:ln>
                <a:solidFill>
                  <a:prstClr val="black"/>
                </a:solidFill>
                <a:effectLst/>
                <a:uLnTx/>
                <a:uFillTx/>
                <a:latin typeface="Calibri" panose="020F0502020204030204"/>
                <a:ea typeface="+mn-ea"/>
                <a:cs typeface="Trebuchet MS"/>
              </a:rPr>
              <a:t>500.000</a:t>
            </a:r>
            <a:r>
              <a:rPr kumimoji="0" sz="1400" b="0" i="0" u="none" strike="noStrike" kern="1200" cap="none" spc="-285" normalizeH="0" baseline="0" noProof="0" dirty="0">
                <a:ln>
                  <a:noFill/>
                </a:ln>
                <a:solidFill>
                  <a:prstClr val="black"/>
                </a:solidFill>
                <a:effectLst/>
                <a:uLnTx/>
                <a:uFillTx/>
                <a:latin typeface="Calibri" panose="020F0502020204030204"/>
                <a:ea typeface="+mn-ea"/>
                <a:cs typeface="Trebuchet MS"/>
              </a:rPr>
              <a:t> </a:t>
            </a:r>
            <a:r>
              <a:rPr kumimoji="0" sz="1400" b="0" i="0" u="none" strike="noStrike" kern="1200" cap="none" spc="-100" normalizeH="0" baseline="0" noProof="0" dirty="0">
                <a:ln>
                  <a:noFill/>
                </a:ln>
                <a:solidFill>
                  <a:prstClr val="black"/>
                </a:solidFill>
                <a:effectLst/>
                <a:uLnTx/>
                <a:uFillTx/>
                <a:latin typeface="Calibri" panose="020F0502020204030204"/>
                <a:ea typeface="+mn-ea"/>
                <a:cs typeface="Trebuchet MS"/>
              </a:rPr>
              <a:t>€.</a:t>
            </a:r>
            <a:endParaRPr kumimoji="0" sz="1400" b="0" i="0" u="none" strike="noStrike" kern="1200" cap="none" spc="0" normalizeH="0" baseline="0" noProof="0">
              <a:ln>
                <a:noFill/>
              </a:ln>
              <a:solidFill>
                <a:prstClr val="black"/>
              </a:solidFill>
              <a:effectLst/>
              <a:uLnTx/>
              <a:uFillTx/>
              <a:latin typeface="Calibri" panose="020F0502020204030204"/>
              <a:ea typeface="+mn-ea"/>
              <a:cs typeface="Trebuchet MS"/>
            </a:endParaRPr>
          </a:p>
          <a:p>
            <a:pPr marL="97790" marR="383540" lvl="0" indent="-85725" algn="l" defTabSz="914400" rtl="0" eaLnBrk="1" fontAlgn="auto" latinLnBrk="0" hangingPunct="1">
              <a:lnSpc>
                <a:spcPct val="100000"/>
              </a:lnSpc>
              <a:spcBef>
                <a:spcPts val="960"/>
              </a:spcBef>
              <a:spcAft>
                <a:spcPts val="0"/>
              </a:spcAft>
              <a:buClrTx/>
              <a:buSzTx/>
              <a:buFont typeface="Arial"/>
              <a:buChar char="•"/>
              <a:tabLst>
                <a:tab pos="98425" algn="l"/>
              </a:tabLst>
              <a:defRPr/>
            </a:pPr>
            <a:r>
              <a:rPr kumimoji="0" sz="1400" b="1" i="0" u="none" strike="noStrike" kern="1200" cap="none" spc="-40" normalizeH="0" baseline="0" noProof="0" dirty="0">
                <a:ln>
                  <a:noFill/>
                </a:ln>
                <a:solidFill>
                  <a:prstClr val="black"/>
                </a:solidFill>
                <a:effectLst/>
                <a:uLnTx/>
                <a:uFillTx/>
                <a:latin typeface="Calibri" panose="020F0502020204030204"/>
                <a:ea typeface="+mn-ea"/>
                <a:cs typeface="Trebuchet MS"/>
              </a:rPr>
              <a:t>Hurto </a:t>
            </a:r>
            <a:r>
              <a:rPr kumimoji="0" sz="1400" b="0" i="0" u="none" strike="noStrike" kern="1200" cap="none" spc="-25" normalizeH="0" baseline="0" noProof="0" dirty="0">
                <a:ln>
                  <a:noFill/>
                </a:ln>
                <a:solidFill>
                  <a:prstClr val="black"/>
                </a:solidFill>
                <a:effectLst/>
                <a:uLnTx/>
                <a:uFillTx/>
                <a:latin typeface="Calibri" panose="020F0502020204030204"/>
                <a:ea typeface="+mn-ea"/>
                <a:cs typeface="Trebuchet MS"/>
              </a:rPr>
              <a:t>fuera </a:t>
            </a:r>
            <a:r>
              <a:rPr kumimoji="0" sz="1400" b="0" i="0" u="none" strike="noStrike" kern="1200" cap="none" spc="-5" normalizeH="0" baseline="0" noProof="0" dirty="0">
                <a:ln>
                  <a:noFill/>
                </a:ln>
                <a:solidFill>
                  <a:prstClr val="black"/>
                </a:solidFill>
                <a:effectLst/>
                <a:uLnTx/>
                <a:uFillTx/>
                <a:latin typeface="Calibri" panose="020F0502020204030204"/>
                <a:ea typeface="+mn-ea"/>
                <a:cs typeface="Trebuchet MS"/>
              </a:rPr>
              <a:t>de</a:t>
            </a:r>
            <a:r>
              <a:rPr kumimoji="0" sz="1400" b="0" i="0" u="none" strike="noStrike" kern="1200" cap="none" spc="-320" normalizeH="0" baseline="0" noProof="0" dirty="0">
                <a:ln>
                  <a:noFill/>
                </a:ln>
                <a:solidFill>
                  <a:prstClr val="black"/>
                </a:solidFill>
                <a:effectLst/>
                <a:uLnTx/>
                <a:uFillTx/>
                <a:latin typeface="Calibri" panose="020F0502020204030204"/>
                <a:ea typeface="+mn-ea"/>
                <a:cs typeface="Trebuchet MS"/>
              </a:rPr>
              <a:t> </a:t>
            </a:r>
            <a:r>
              <a:rPr kumimoji="0" sz="1400" b="0" i="0" u="none" strike="noStrike" kern="1200" cap="none" spc="10" normalizeH="0" baseline="0" noProof="0" dirty="0">
                <a:ln>
                  <a:noFill/>
                </a:ln>
                <a:solidFill>
                  <a:prstClr val="black"/>
                </a:solidFill>
                <a:effectLst/>
                <a:uLnTx/>
                <a:uFillTx/>
                <a:latin typeface="Calibri" panose="020F0502020204030204"/>
                <a:ea typeface="+mn-ea"/>
                <a:cs typeface="Trebuchet MS"/>
              </a:rPr>
              <a:t>la  </a:t>
            </a:r>
            <a:r>
              <a:rPr kumimoji="0" sz="1400" b="0" i="0" u="none" strike="noStrike" kern="1200" cap="none" spc="-40" normalizeH="0" baseline="0" noProof="0" dirty="0">
                <a:ln>
                  <a:noFill/>
                </a:ln>
                <a:solidFill>
                  <a:prstClr val="black"/>
                </a:solidFill>
                <a:effectLst/>
                <a:uLnTx/>
                <a:uFillTx/>
                <a:latin typeface="Calibri" panose="020F0502020204030204"/>
                <a:ea typeface="+mn-ea"/>
                <a:cs typeface="Trebuchet MS"/>
              </a:rPr>
              <a:t>vivienda.</a:t>
            </a:r>
            <a:endParaRPr kumimoji="0" sz="1400" b="0" i="0" u="none" strike="noStrike" kern="1200" cap="none" spc="0" normalizeH="0" baseline="0" noProof="0">
              <a:ln>
                <a:noFill/>
              </a:ln>
              <a:solidFill>
                <a:prstClr val="black"/>
              </a:solidFill>
              <a:effectLst/>
              <a:uLnTx/>
              <a:uFillTx/>
              <a:latin typeface="Calibri" panose="020F0502020204030204"/>
              <a:ea typeface="+mn-ea"/>
              <a:cs typeface="Trebuchet MS"/>
            </a:endParaRPr>
          </a:p>
          <a:p>
            <a:pPr marL="97790" marR="356235" lvl="0" indent="-85725" algn="l" defTabSz="914400" rtl="0" eaLnBrk="1" fontAlgn="auto" latinLnBrk="0" hangingPunct="1">
              <a:lnSpc>
                <a:spcPct val="100000"/>
              </a:lnSpc>
              <a:spcBef>
                <a:spcPts val="1030"/>
              </a:spcBef>
              <a:spcAft>
                <a:spcPts val="0"/>
              </a:spcAft>
              <a:buClrTx/>
              <a:buSzTx/>
              <a:buFont typeface="Arial"/>
              <a:buChar char="•"/>
              <a:tabLst>
                <a:tab pos="98425" algn="l"/>
              </a:tabLst>
              <a:defRPr/>
            </a:pPr>
            <a:r>
              <a:rPr kumimoji="0" sz="1400" b="1" i="0" u="none" strike="noStrike" kern="1200" cap="none" spc="-5" normalizeH="0" baseline="0" noProof="0" dirty="0">
                <a:ln>
                  <a:noFill/>
                </a:ln>
                <a:solidFill>
                  <a:prstClr val="black"/>
                </a:solidFill>
                <a:effectLst/>
                <a:uLnTx/>
                <a:uFillTx/>
                <a:latin typeface="Calibri" panose="020F0502020204030204"/>
                <a:ea typeface="+mn-ea"/>
                <a:cs typeface="Arial"/>
              </a:rPr>
              <a:t>Asistencia  </a:t>
            </a:r>
            <a:r>
              <a:rPr kumimoji="0" sz="1400" b="1" i="0" u="none" strike="noStrike" kern="1200" cap="none" spc="0" normalizeH="0" baseline="0" noProof="0" dirty="0">
                <a:ln>
                  <a:noFill/>
                </a:ln>
                <a:solidFill>
                  <a:prstClr val="black"/>
                </a:solidFill>
                <a:effectLst/>
                <a:uLnTx/>
                <a:uFillTx/>
                <a:latin typeface="Calibri" panose="020F0502020204030204"/>
                <a:ea typeface="+mn-ea"/>
                <a:cs typeface="Arial"/>
              </a:rPr>
              <a:t>Extraordinaria</a:t>
            </a:r>
            <a:r>
              <a:rPr kumimoji="0" sz="1400" b="1" i="0" u="none" strike="noStrike" kern="1200" cap="none" spc="-125" normalizeH="0" baseline="0" noProof="0" dirty="0">
                <a:ln>
                  <a:noFill/>
                </a:ln>
                <a:solidFill>
                  <a:prstClr val="black"/>
                </a:solidFill>
                <a:effectLst/>
                <a:uLnTx/>
                <a:uFillTx/>
                <a:latin typeface="Calibri" panose="020F0502020204030204"/>
                <a:ea typeface="+mn-ea"/>
                <a:cs typeface="Arial"/>
              </a:rPr>
              <a:t> </a:t>
            </a:r>
            <a:r>
              <a:rPr kumimoji="0" sz="1400" b="0" i="0" u="none" strike="noStrike" kern="1200" cap="none" spc="0" normalizeH="0" baseline="0" noProof="0" dirty="0">
                <a:ln>
                  <a:noFill/>
                </a:ln>
                <a:solidFill>
                  <a:prstClr val="black"/>
                </a:solidFill>
                <a:effectLst/>
                <a:uLnTx/>
                <a:uFillTx/>
                <a:latin typeface="Calibri" panose="020F0502020204030204"/>
                <a:ea typeface="+mn-ea"/>
                <a:cs typeface="Arial"/>
              </a:rPr>
              <a:t>3  usos al</a:t>
            </a:r>
            <a:r>
              <a:rPr kumimoji="0" sz="1400" b="0" i="0" u="none" strike="noStrike" kern="1200" cap="none" spc="-60" normalizeH="0" baseline="0" noProof="0" dirty="0">
                <a:ln>
                  <a:noFill/>
                </a:ln>
                <a:solidFill>
                  <a:prstClr val="black"/>
                </a:solidFill>
                <a:effectLst/>
                <a:uLnTx/>
                <a:uFillTx/>
                <a:latin typeface="Calibri" panose="020F0502020204030204"/>
                <a:ea typeface="+mn-ea"/>
                <a:cs typeface="Arial"/>
              </a:rPr>
              <a:t> </a:t>
            </a:r>
            <a:r>
              <a:rPr kumimoji="0" sz="1400" b="0" i="0" u="none" strike="noStrike" kern="1200" cap="none" spc="0" normalizeH="0" baseline="0" noProof="0" dirty="0">
                <a:ln>
                  <a:noFill/>
                </a:ln>
                <a:solidFill>
                  <a:prstClr val="black"/>
                </a:solidFill>
                <a:effectLst/>
                <a:uLnTx/>
                <a:uFillTx/>
                <a:latin typeface="Calibri" panose="020F0502020204030204"/>
                <a:ea typeface="+mn-ea"/>
                <a:cs typeface="Arial"/>
              </a:rPr>
              <a:t>año.</a:t>
            </a:r>
            <a:endParaRPr kumimoji="0" sz="1400" b="0" i="0" u="none" strike="noStrike" kern="1200" cap="none" spc="0" normalizeH="0" baseline="0" noProof="0">
              <a:ln>
                <a:noFill/>
              </a:ln>
              <a:solidFill>
                <a:prstClr val="black"/>
              </a:solidFill>
              <a:effectLst/>
              <a:uLnTx/>
              <a:uFillTx/>
              <a:latin typeface="Calibri" panose="020F0502020204030204"/>
              <a:ea typeface="+mn-ea"/>
              <a:cs typeface="Arial"/>
            </a:endParaRPr>
          </a:p>
          <a:p>
            <a:pPr marL="97790" marR="218440" lvl="0" indent="-85725" algn="l" defTabSz="914400" rtl="0" eaLnBrk="1" fontAlgn="auto" latinLnBrk="0" hangingPunct="1">
              <a:lnSpc>
                <a:spcPct val="100000"/>
              </a:lnSpc>
              <a:spcBef>
                <a:spcPts val="965"/>
              </a:spcBef>
              <a:spcAft>
                <a:spcPts val="0"/>
              </a:spcAft>
              <a:buClrTx/>
              <a:buSzTx/>
              <a:buFont typeface="Arial"/>
              <a:buChar char="•"/>
              <a:tabLst>
                <a:tab pos="98425" algn="l"/>
              </a:tabLst>
              <a:defRPr/>
            </a:pPr>
            <a:r>
              <a:rPr kumimoji="0" sz="1400" b="1" i="0" u="none" strike="noStrike" kern="1200" cap="none" spc="0" normalizeH="0" baseline="0" noProof="0" dirty="0">
                <a:ln>
                  <a:noFill/>
                </a:ln>
                <a:solidFill>
                  <a:prstClr val="black"/>
                </a:solidFill>
                <a:effectLst/>
                <a:uLnTx/>
                <a:uFillTx/>
                <a:latin typeface="Calibri" panose="020F0502020204030204"/>
                <a:ea typeface="+mn-ea"/>
                <a:cs typeface="Arial"/>
              </a:rPr>
              <a:t>Garantía</a:t>
            </a:r>
            <a:r>
              <a:rPr kumimoji="0" sz="1400" b="1" i="0" u="none" strike="noStrike" kern="1200" cap="none" spc="-130" normalizeH="0" baseline="0" noProof="0" dirty="0">
                <a:ln>
                  <a:noFill/>
                </a:ln>
                <a:solidFill>
                  <a:prstClr val="black"/>
                </a:solidFill>
                <a:effectLst/>
                <a:uLnTx/>
                <a:uFillTx/>
                <a:latin typeface="Calibri" panose="020F0502020204030204"/>
                <a:ea typeface="+mn-ea"/>
                <a:cs typeface="Arial"/>
              </a:rPr>
              <a:t> </a:t>
            </a:r>
            <a:r>
              <a:rPr kumimoji="0" sz="1400" b="1" i="0" u="none" strike="noStrike" kern="1200" cap="none" spc="0" normalizeH="0" baseline="0" noProof="0" dirty="0">
                <a:ln>
                  <a:noFill/>
                </a:ln>
                <a:solidFill>
                  <a:prstClr val="black"/>
                </a:solidFill>
                <a:effectLst/>
                <a:uLnTx/>
                <a:uFillTx/>
                <a:latin typeface="Calibri" panose="020F0502020204030204"/>
                <a:ea typeface="+mn-ea"/>
                <a:cs typeface="Arial"/>
              </a:rPr>
              <a:t>Especial  </a:t>
            </a:r>
            <a:r>
              <a:rPr kumimoji="0" sz="1400" b="1" i="0" u="none" strike="noStrike" kern="1200" cap="none" spc="-5" normalizeH="0" baseline="0" noProof="0" dirty="0">
                <a:ln>
                  <a:noFill/>
                </a:ln>
                <a:solidFill>
                  <a:prstClr val="black"/>
                </a:solidFill>
                <a:effectLst/>
                <a:uLnTx/>
                <a:uFillTx/>
                <a:latin typeface="Calibri" panose="020F0502020204030204"/>
                <a:ea typeface="+mn-ea"/>
                <a:cs typeface="Arial"/>
              </a:rPr>
              <a:t>de</a:t>
            </a:r>
            <a:r>
              <a:rPr kumimoji="0" sz="1400" b="1" i="0" u="none" strike="noStrike" kern="1200" cap="none" spc="-20" normalizeH="0" baseline="0" noProof="0" dirty="0">
                <a:ln>
                  <a:noFill/>
                </a:ln>
                <a:solidFill>
                  <a:prstClr val="black"/>
                </a:solidFill>
                <a:effectLst/>
                <a:uLnTx/>
                <a:uFillTx/>
                <a:latin typeface="Calibri" panose="020F0502020204030204"/>
                <a:ea typeface="+mn-ea"/>
                <a:cs typeface="Arial"/>
              </a:rPr>
              <a:t> </a:t>
            </a:r>
            <a:r>
              <a:rPr kumimoji="0" sz="1400" b="1" i="0" u="none" strike="noStrike" kern="1200" cap="none" spc="-5" normalizeH="0" baseline="0" noProof="0" dirty="0">
                <a:ln>
                  <a:noFill/>
                </a:ln>
                <a:solidFill>
                  <a:prstClr val="black"/>
                </a:solidFill>
                <a:effectLst/>
                <a:uLnTx/>
                <a:uFillTx/>
                <a:latin typeface="Calibri" panose="020F0502020204030204"/>
                <a:ea typeface="+mn-ea"/>
                <a:cs typeface="Arial"/>
              </a:rPr>
              <a:t>daños.</a:t>
            </a:r>
            <a:endParaRPr kumimoji="0" sz="1400" b="0" i="0" u="none" strike="noStrike" kern="1200" cap="none" spc="0" normalizeH="0" baseline="0" noProof="0">
              <a:ln>
                <a:noFill/>
              </a:ln>
              <a:solidFill>
                <a:prstClr val="black"/>
              </a:solidFill>
              <a:effectLst/>
              <a:uLnTx/>
              <a:uFillTx/>
              <a:latin typeface="Calibri" panose="020F0502020204030204"/>
              <a:ea typeface="+mn-ea"/>
              <a:cs typeface="Arial"/>
            </a:endParaRPr>
          </a:p>
          <a:p>
            <a:pPr marL="97790" marR="0" lvl="0" indent="-85725" algn="l" defTabSz="914400" rtl="0" eaLnBrk="1" fontAlgn="auto" latinLnBrk="0" hangingPunct="1">
              <a:lnSpc>
                <a:spcPct val="100000"/>
              </a:lnSpc>
              <a:spcBef>
                <a:spcPts val="885"/>
              </a:spcBef>
              <a:spcAft>
                <a:spcPts val="0"/>
              </a:spcAft>
              <a:buClrTx/>
              <a:buSzTx/>
              <a:buFont typeface="Arial"/>
              <a:buChar char="•"/>
              <a:tabLst>
                <a:tab pos="98425" algn="l"/>
              </a:tabLst>
              <a:defRPr/>
            </a:pPr>
            <a:r>
              <a:rPr kumimoji="0" sz="1400" b="1" i="0" u="none" strike="noStrike" kern="1200" cap="none" spc="-30" normalizeH="0" baseline="0" noProof="0" dirty="0">
                <a:ln>
                  <a:noFill/>
                </a:ln>
                <a:solidFill>
                  <a:prstClr val="black"/>
                </a:solidFill>
                <a:effectLst/>
                <a:uLnTx/>
                <a:uFillTx/>
                <a:latin typeface="Calibri" panose="020F0502020204030204"/>
                <a:ea typeface="+mn-ea"/>
                <a:cs typeface="Trebuchet MS"/>
              </a:rPr>
              <a:t>Todo</a:t>
            </a:r>
            <a:r>
              <a:rPr kumimoji="0" sz="1400" b="1" i="0" u="none" strike="noStrike" kern="1200" cap="none" spc="-100" normalizeH="0" baseline="0" noProof="0" dirty="0">
                <a:ln>
                  <a:noFill/>
                </a:ln>
                <a:solidFill>
                  <a:prstClr val="black"/>
                </a:solidFill>
                <a:effectLst/>
                <a:uLnTx/>
                <a:uFillTx/>
                <a:latin typeface="Calibri" panose="020F0502020204030204"/>
                <a:ea typeface="+mn-ea"/>
                <a:cs typeface="Trebuchet MS"/>
              </a:rPr>
              <a:t> </a:t>
            </a:r>
            <a:r>
              <a:rPr kumimoji="0" sz="1400" b="1" i="0" u="none" strike="noStrike" kern="1200" cap="none" spc="-5" normalizeH="0" baseline="0" noProof="0" dirty="0">
                <a:ln>
                  <a:noFill/>
                </a:ln>
                <a:solidFill>
                  <a:prstClr val="black"/>
                </a:solidFill>
                <a:effectLst/>
                <a:uLnTx/>
                <a:uFillTx/>
                <a:latin typeface="Calibri" panose="020F0502020204030204"/>
                <a:ea typeface="+mn-ea"/>
                <a:cs typeface="Trebuchet MS"/>
              </a:rPr>
              <a:t>Riesgo</a:t>
            </a:r>
            <a:endParaRPr kumimoji="0" sz="1400" b="0" i="0" u="none" strike="noStrike" kern="1200" cap="none" spc="0" normalizeH="0" baseline="0" noProof="0">
              <a:ln>
                <a:noFill/>
              </a:ln>
              <a:solidFill>
                <a:prstClr val="black"/>
              </a:solidFill>
              <a:effectLst/>
              <a:uLnTx/>
              <a:uFillTx/>
              <a:latin typeface="Calibri" panose="020F0502020204030204"/>
              <a:ea typeface="+mn-ea"/>
              <a:cs typeface="Trebuchet MS"/>
            </a:endParaRPr>
          </a:p>
          <a:p>
            <a:pPr marL="97790"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45" normalizeH="0" baseline="0" noProof="0" dirty="0">
                <a:ln>
                  <a:noFill/>
                </a:ln>
                <a:solidFill>
                  <a:prstClr val="black"/>
                </a:solidFill>
                <a:effectLst/>
                <a:uLnTx/>
                <a:uFillTx/>
                <a:latin typeface="Calibri" panose="020F0502020204030204"/>
                <a:ea typeface="+mn-ea"/>
                <a:cs typeface="Trebuchet MS"/>
              </a:rPr>
              <a:t>Accidental.</a:t>
            </a:r>
            <a:endParaRPr kumimoji="0" sz="1400" b="0" i="0" u="none" strike="noStrike" kern="1200" cap="none" spc="0" normalizeH="0" baseline="0" noProof="0">
              <a:ln>
                <a:noFill/>
              </a:ln>
              <a:solidFill>
                <a:prstClr val="black"/>
              </a:solidFill>
              <a:effectLst/>
              <a:uLnTx/>
              <a:uFillTx/>
              <a:latin typeface="Calibri" panose="020F0502020204030204"/>
              <a:ea typeface="+mn-ea"/>
              <a:cs typeface="Trebuchet MS"/>
            </a:endParaRPr>
          </a:p>
          <a:p>
            <a:pPr marL="97790" marR="0" lvl="0" indent="-85725" algn="l" defTabSz="914400" rtl="0" eaLnBrk="1" fontAlgn="auto" latinLnBrk="0" hangingPunct="1">
              <a:lnSpc>
                <a:spcPct val="100000"/>
              </a:lnSpc>
              <a:spcBef>
                <a:spcPts val="965"/>
              </a:spcBef>
              <a:spcAft>
                <a:spcPts val="0"/>
              </a:spcAft>
              <a:buClrTx/>
              <a:buSzTx/>
              <a:buFont typeface="Arial"/>
              <a:buChar char="•"/>
              <a:tabLst>
                <a:tab pos="98425" algn="l"/>
              </a:tabLst>
              <a:defRPr/>
            </a:pPr>
            <a:r>
              <a:rPr kumimoji="0" sz="1400" b="1" i="0" u="none" strike="noStrike" kern="1200" cap="none" spc="-40" normalizeH="0" baseline="0" noProof="0" dirty="0">
                <a:ln>
                  <a:noFill/>
                </a:ln>
                <a:solidFill>
                  <a:prstClr val="black"/>
                </a:solidFill>
                <a:effectLst/>
                <a:uLnTx/>
                <a:uFillTx/>
                <a:latin typeface="Calibri" panose="020F0502020204030204"/>
                <a:ea typeface="+mn-ea"/>
                <a:cs typeface="Trebuchet MS"/>
              </a:rPr>
              <a:t>Servicio</a:t>
            </a:r>
            <a:r>
              <a:rPr kumimoji="0" sz="1400" b="1" i="0" u="none" strike="noStrike" kern="1200" cap="none" spc="-120" normalizeH="0" baseline="0" noProof="0" dirty="0">
                <a:ln>
                  <a:noFill/>
                </a:ln>
                <a:solidFill>
                  <a:prstClr val="black"/>
                </a:solidFill>
                <a:effectLst/>
                <a:uLnTx/>
                <a:uFillTx/>
                <a:latin typeface="Calibri" panose="020F0502020204030204"/>
                <a:ea typeface="+mn-ea"/>
                <a:cs typeface="Trebuchet MS"/>
              </a:rPr>
              <a:t> </a:t>
            </a:r>
            <a:r>
              <a:rPr kumimoji="0" sz="1400" b="1" i="0" u="none" strike="noStrike" kern="1200" cap="none" spc="-50" normalizeH="0" baseline="0" noProof="0" dirty="0">
                <a:ln>
                  <a:noFill/>
                </a:ln>
                <a:solidFill>
                  <a:prstClr val="black"/>
                </a:solidFill>
                <a:effectLst/>
                <a:uLnTx/>
                <a:uFillTx/>
                <a:latin typeface="Calibri" panose="020F0502020204030204"/>
                <a:ea typeface="+mn-ea"/>
                <a:cs typeface="Trebuchet MS"/>
              </a:rPr>
              <a:t>Express</a:t>
            </a:r>
            <a:r>
              <a:rPr kumimoji="0" sz="1400" b="0" i="0" u="none" strike="noStrike" kern="1200" cap="none" spc="-50" normalizeH="0" baseline="0" noProof="0" dirty="0">
                <a:ln>
                  <a:noFill/>
                </a:ln>
                <a:solidFill>
                  <a:prstClr val="black"/>
                </a:solidFill>
                <a:effectLst/>
                <a:uLnTx/>
                <a:uFillTx/>
                <a:latin typeface="Calibri" panose="020F0502020204030204"/>
                <a:ea typeface="+mn-ea"/>
                <a:cs typeface="Trebuchet MS"/>
              </a:rPr>
              <a:t>.</a:t>
            </a:r>
            <a:endParaRPr kumimoji="0" sz="1400" b="0" i="0" u="none" strike="noStrike" kern="1200" cap="none" spc="0" normalizeH="0" baseline="0" noProof="0">
              <a:ln>
                <a:noFill/>
              </a:ln>
              <a:solidFill>
                <a:prstClr val="black"/>
              </a:solidFill>
              <a:effectLst/>
              <a:uLnTx/>
              <a:uFillTx/>
              <a:latin typeface="Calibri" panose="020F0502020204030204"/>
              <a:ea typeface="+mn-ea"/>
              <a:cs typeface="Trebuchet MS"/>
            </a:endParaRPr>
          </a:p>
        </p:txBody>
      </p:sp>
      <p:sp>
        <p:nvSpPr>
          <p:cNvPr id="57" name="Rectángulo: esquinas redondeadas 56">
            <a:extLst>
              <a:ext uri="{FF2B5EF4-FFF2-40B4-BE49-F238E27FC236}">
                <a16:creationId xmlns:a16="http://schemas.microsoft.com/office/drawing/2014/main" id="{46A3C97D-5585-4AA4-A92E-BDC03224EBA5}"/>
              </a:ext>
            </a:extLst>
          </p:cNvPr>
          <p:cNvSpPr/>
          <p:nvPr/>
        </p:nvSpPr>
        <p:spPr>
          <a:xfrm>
            <a:off x="136269" y="1346566"/>
            <a:ext cx="4372739" cy="36437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5" normalizeH="0" baseline="0" noProof="0" dirty="0">
                <a:ln>
                  <a:noFill/>
                </a:ln>
                <a:solidFill>
                  <a:srgbClr val="131313"/>
                </a:solidFill>
                <a:effectLst/>
                <a:uLnTx/>
                <a:uFillTx/>
                <a:latin typeface="Calibri" panose="020F0502020204030204" pitchFamily="34" charset="0"/>
                <a:ea typeface="Times New Roman" panose="02020603050405020304" pitchFamily="18" charset="0"/>
                <a:cs typeface="Calibri" panose="020F0502020204030204" pitchFamily="34" charset="0"/>
              </a:rPr>
              <a:t>PUNTOS FUERTES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srgbClr val="FF0000"/>
              </a:solidFill>
              <a:effectLs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32" name="Rectángulo 31">
            <a:extLst>
              <a:ext uri="{FF2B5EF4-FFF2-40B4-BE49-F238E27FC236}">
                <a16:creationId xmlns:a16="http://schemas.microsoft.com/office/drawing/2014/main" id="{31D1920C-F777-4CED-9DD5-86A4F492A39C}"/>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545619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esquinas redondeadas 15">
            <a:extLst>
              <a:ext uri="{FF2B5EF4-FFF2-40B4-BE49-F238E27FC236}">
                <a16:creationId xmlns:a16="http://schemas.microsoft.com/office/drawing/2014/main" id="{514D5C27-3938-469A-B9B4-EE7B3F5F65EE}"/>
              </a:ext>
            </a:extLst>
          </p:cNvPr>
          <p:cNvSpPr/>
          <p:nvPr/>
        </p:nvSpPr>
        <p:spPr>
          <a:xfrm>
            <a:off x="153786" y="546398"/>
            <a:ext cx="11919461" cy="604037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nchorCtr="0"/>
          <a:lstStyle/>
          <a:p>
            <a:pPr lvl="0"/>
            <a:r>
              <a:rPr lang="es-ES" sz="12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Importante</a:t>
            </a:r>
            <a:r>
              <a:rPr lang="es-ES" sz="1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s-E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Ten en cuenta que el límite máximo de indemnización para el conjunto de garantías, incluidos todos los gastos, no podrá exceder en ningún caso de las sumas aseguradas indicadas en las Condiciones Particulares para los conceptos de Continente y Contenido.</a:t>
            </a:r>
            <a:endParaRPr lang="es-ES" sz="1200" dirty="0">
              <a:solidFill>
                <a:srgbClr val="FF0000"/>
              </a:solidFill>
              <a:latin typeface="Calibri" panose="020F0502020204030204" pitchFamily="34" charset="0"/>
              <a:ea typeface="Times New Roman" panose="02020603050405020304" pitchFamily="18" charset="0"/>
              <a:cs typeface="Calibri" panose="020F0502020204030204" pitchFamily="34" charset="0"/>
            </a:endParaRPr>
          </a:p>
          <a:p>
            <a:pPr lvl="0">
              <a:spcBef>
                <a:spcPts val="500"/>
              </a:spcBef>
              <a:tabLst>
                <a:tab pos="457200" algn="l"/>
              </a:tabLst>
            </a:pPr>
            <a:r>
              <a:rPr lang="es-ES" sz="16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PUNTOS FUERTES</a:t>
            </a:r>
          </a:p>
          <a:p>
            <a:pPr marL="342900" lvl="0" indent="-342900">
              <a:spcBef>
                <a:spcPts val="500"/>
              </a:spcBef>
              <a:buFont typeface="Arial" panose="020B0604020202020204" pitchFamily="34" charset="0"/>
              <a:buChar char="•"/>
              <a:tabLst>
                <a:tab pos="457200" algn="l"/>
              </a:tabLst>
            </a:pPr>
            <a:r>
              <a:rPr lang="es-ES" sz="12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Derogación de la regla proporcional por infraseguro </a:t>
            </a: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en cualquier modalidad. Es fundamental grabar bien los metros cuadrados construidos de la vivienda para que ésta esté correctamente asegurada. En el proceso de contratación la aplicación facilitará unos capitales recomendados en base a los metros cuadrados construidos informados. Los capitales del contenido serán modificables si el cliente así lo solicita. En cualquier caso, siempre que los metros cuadrados estén bien informados, se derogará la regla proporcional hasta la suma asegurada, aunque se hayan modificado a la baja los capitales recomendados.</a:t>
            </a:r>
          </a:p>
          <a:p>
            <a:pPr marL="342900" lvl="0" indent="-342900">
              <a:spcBef>
                <a:spcPts val="500"/>
              </a:spcBef>
              <a:buFont typeface="Arial" panose="020B0604020202020204" pitchFamily="34" charset="0"/>
              <a:buChar char="•"/>
              <a:tabLst>
                <a:tab pos="457200" algn="l"/>
              </a:tabLst>
            </a:pP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Ofrece una excelente cobertura de </a:t>
            </a:r>
            <a:r>
              <a:rPr lang="es-ES" sz="12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Responsabilidad Civil</a:t>
            </a: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 Cubrimos la Responsabilidad Civil Extracontractual en el ámbito de su vida privada, para todas las personas que residen en la vivienda asegurada: hasta 250.000 EUR (500.000 EUR en la modalidad Cobertura Total). </a:t>
            </a:r>
          </a:p>
          <a:p>
            <a:pPr marL="342900" lvl="0" indent="-342900">
              <a:spcBef>
                <a:spcPts val="500"/>
              </a:spcBef>
              <a:buFont typeface="Arial" panose="020B0604020202020204" pitchFamily="34" charset="0"/>
              <a:buChar char="•"/>
              <a:tabLst>
                <a:tab pos="457200" algn="l"/>
              </a:tabLst>
            </a:pPr>
            <a:r>
              <a:rPr lang="es-ES" sz="12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Objetos especiales</a:t>
            </a: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 Se unifica el aseguramiento de las joyas y los objetos de valor en un único concepto: Bienes Especiales. Mucho más fácil. Solo en caso de que el cliente tenga algún objeto con valor unitario superior a 3.000 EUR y de fácil transporte, es decir que pueda ser transportado por una sola persona sin ayuda de algún utensilio o maquinaria, si quiere asegurarlo, deberá indicar su valor en el apartado de Objetos Especiales. O lo que es lo mismo, todos aquellos objetos que no cumplen con la definición de Objetos Especiales (objetos de valor y joyas de menos de 3.000 €) estarán incluidos como contenido general de la vivienda. </a:t>
            </a:r>
          </a:p>
          <a:p>
            <a:pPr marL="342900" lvl="0" indent="-342900">
              <a:spcBef>
                <a:spcPts val="500"/>
              </a:spcBef>
              <a:buFont typeface="Arial" panose="020B0604020202020204" pitchFamily="34" charset="0"/>
              <a:buChar char="•"/>
              <a:tabLst>
                <a:tab pos="457200" algn="l"/>
              </a:tabLst>
            </a:pPr>
            <a:r>
              <a:rPr lang="es-ES" sz="12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Servicios Adicionales </a:t>
            </a: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de asistencia y mantenimiento sin coste adicional (Servicio Manitas, Asistencia Informática, Mantenimiento por uso y deterioro y Defensa Jurídica). </a:t>
            </a:r>
          </a:p>
          <a:p>
            <a:pPr marL="342900" lvl="0" indent="-342900">
              <a:spcBef>
                <a:spcPts val="500"/>
              </a:spcBef>
              <a:buFont typeface="Arial" panose="020B0604020202020204" pitchFamily="34" charset="0"/>
              <a:buChar char="•"/>
              <a:tabLst>
                <a:tab pos="457200" algn="l"/>
              </a:tabLst>
            </a:pPr>
            <a:r>
              <a:rPr lang="es-ES" sz="12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Packs de contratación opcional de Reparación de avería línea blanca y Servicio Express </a:t>
            </a: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en caso de siniestro (este último incluido en modalidad Cobertura Total). </a:t>
            </a:r>
          </a:p>
          <a:p>
            <a:pPr marL="342900" lvl="0" indent="-342900">
              <a:spcBef>
                <a:spcPts val="500"/>
              </a:spcBef>
              <a:buFont typeface="Arial" panose="020B0604020202020204" pitchFamily="34" charset="0"/>
              <a:buChar char="•"/>
              <a:tabLst>
                <a:tab pos="457200" algn="l"/>
              </a:tabLst>
            </a:pPr>
            <a:r>
              <a:rPr lang="es-ES" sz="12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Servicio Manitas</a:t>
            </a: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 ¿necesitas colgar un cuadro o instalar una lámpara?. Te enviamos un profesional a tu domicilio, de forma gratuita, para ayudarte en las pequeñas tareas cotidianas con un máximo de 6 horas al año distribuidas entre tres intervenciones (mínimo 1 hora por intervención). </a:t>
            </a:r>
          </a:p>
          <a:p>
            <a:pPr marL="342900" lvl="0" indent="-342900">
              <a:spcBef>
                <a:spcPts val="500"/>
              </a:spcBef>
              <a:buFont typeface="Arial" panose="020B0604020202020204" pitchFamily="34" charset="0"/>
              <a:buChar char="•"/>
              <a:tabLst>
                <a:tab pos="457200" algn="l"/>
              </a:tabLst>
            </a:pPr>
            <a:r>
              <a:rPr lang="es-ES" sz="12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Servicio Asistencia informática</a:t>
            </a: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 Asistencia on-line e incluso a domicilio que permite resolver todas las dudas o dificultades relacionados con los ordenadores de la vivienda, </a:t>
            </a:r>
            <a:r>
              <a:rPr lang="es-ES" sz="1200" spc="-5" dirty="0" err="1">
                <a:solidFill>
                  <a:srgbClr val="131313"/>
                </a:solidFill>
                <a:latin typeface="Calibri" panose="020F0502020204030204" pitchFamily="34" charset="0"/>
                <a:ea typeface="Times New Roman" panose="02020603050405020304" pitchFamily="18" charset="0"/>
                <a:cs typeface="Calibri" panose="020F0502020204030204" pitchFamily="34" charset="0"/>
              </a:rPr>
              <a:t>tablets</a:t>
            </a: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 o smartphones.</a:t>
            </a:r>
          </a:p>
          <a:p>
            <a:pPr marL="342900" lvl="0" indent="-342900">
              <a:spcBef>
                <a:spcPts val="500"/>
              </a:spcBef>
              <a:buFont typeface="Arial" panose="020B0604020202020204" pitchFamily="34" charset="0"/>
              <a:buChar char="•"/>
              <a:tabLst>
                <a:tab pos="457200" algn="l"/>
              </a:tabLst>
            </a:pPr>
            <a:r>
              <a:rPr lang="es-ES" sz="12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Servicio Mantenimiento por uso y deterioro</a:t>
            </a: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 Y además, aprovechando nuestra experiencia, y sobre todo, pensando en el cliente incluimos también de forma automática un servicio de Mantenimiento por uso y deterioro: un servicio adicional muy interesante y útil, para ayudar a nuestros clientes en el día a día con ese grifo que no cierra, la persiana que no baja, la cisterna que pierde, el radiador que tiene fugas, desatasco de tuberías…</a:t>
            </a:r>
          </a:p>
          <a:p>
            <a:pPr marL="342900" lvl="0" indent="-342900">
              <a:spcBef>
                <a:spcPts val="500"/>
              </a:spcBef>
              <a:buFont typeface="Arial" panose="020B0604020202020204" pitchFamily="34" charset="0"/>
              <a:buChar char="•"/>
              <a:tabLst>
                <a:tab pos="457200" algn="l"/>
              </a:tabLst>
            </a:pPr>
            <a:r>
              <a:rPr lang="es-ES" sz="12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Servicio Defensa Jurídica</a:t>
            </a: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 Protección legal para el Asegurado y su familia (como consumidores, padres de menores, propietarios de una vivienda, </a:t>
            </a:r>
            <a:r>
              <a:rPr lang="es-ES" sz="1200" spc="-5" dirty="0" err="1">
                <a:solidFill>
                  <a:srgbClr val="131313"/>
                </a:solidFill>
                <a:latin typeface="Calibri" panose="020F0502020204030204" pitchFamily="34" charset="0"/>
                <a:ea typeface="Times New Roman" panose="02020603050405020304" pitchFamily="18" charset="0"/>
                <a:cs typeface="Calibri" panose="020F0502020204030204" pitchFamily="34" charset="0"/>
              </a:rPr>
              <a:t>etc</a:t>
            </a: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 Entre otros: Reclamación de daños materiales y corporales, Defensa penal, Derechos relativos a su vivienda, Contratos de suministros. Para las reclamaciones por incumplimientos de contratos de suministros como agua, gas, electricidad o teléfono, Defensa laboral.</a:t>
            </a:r>
            <a:endParaRPr lang="es-ES" sz="900" dirty="0">
              <a:solidFill>
                <a:schemeClr val="tx1"/>
              </a:solidFill>
              <a:cs typeface="Times New Roman" panose="02020603050405020304" pitchFamily="18" charset="0"/>
            </a:endParaRPr>
          </a:p>
        </p:txBody>
      </p:sp>
      <p:sp>
        <p:nvSpPr>
          <p:cNvPr id="25" name="Rectángulo: esquinas redondeadas 24">
            <a:extLst>
              <a:ext uri="{FF2B5EF4-FFF2-40B4-BE49-F238E27FC236}">
                <a16:creationId xmlns:a16="http://schemas.microsoft.com/office/drawing/2014/main" id="{FA157D17-BA35-454A-B526-E52310AE014C}"/>
              </a:ext>
            </a:extLst>
          </p:cNvPr>
          <p:cNvSpPr/>
          <p:nvPr/>
        </p:nvSpPr>
        <p:spPr>
          <a:xfrm>
            <a:off x="1676400" y="134765"/>
            <a:ext cx="6696075" cy="4186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dirty="0">
                <a:solidFill>
                  <a:schemeClr val="bg1"/>
                </a:solidFill>
              </a:rPr>
              <a:t>APOYOS o ARGUMENTOS  - Qué ventajas ofrece el seguro</a:t>
            </a:r>
          </a:p>
        </p:txBody>
      </p:sp>
      <p:sp>
        <p:nvSpPr>
          <p:cNvPr id="4" name="Botón de acción: ir hacia atrás o anterior 3">
            <a:hlinkClick r:id="" action="ppaction://hlinkshowjump?jump=previousslide" highlightClick="1"/>
            <a:extLst>
              <a:ext uri="{FF2B5EF4-FFF2-40B4-BE49-F238E27FC236}">
                <a16:creationId xmlns:a16="http://schemas.microsoft.com/office/drawing/2014/main" id="{0B17242C-D6F3-47F4-A81F-A8C20EACB617}"/>
              </a:ext>
            </a:extLst>
          </p:cNvPr>
          <p:cNvSpPr/>
          <p:nvPr/>
        </p:nvSpPr>
        <p:spPr>
          <a:xfrm>
            <a:off x="452205" y="6607441"/>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Botón de acción: ir hacia delante o siguiente 4">
            <a:hlinkClick r:id="" action="ppaction://hlinkshowjump?jump=nextslide" highlightClick="1"/>
            <a:extLst>
              <a:ext uri="{FF2B5EF4-FFF2-40B4-BE49-F238E27FC236}">
                <a16:creationId xmlns:a16="http://schemas.microsoft.com/office/drawing/2014/main" id="{BE13B445-8800-4BFF-BCE7-2C38B8A55F81}"/>
              </a:ext>
            </a:extLst>
          </p:cNvPr>
          <p:cNvSpPr/>
          <p:nvPr/>
        </p:nvSpPr>
        <p:spPr>
          <a:xfrm>
            <a:off x="11488567" y="6589384"/>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7DC3AA4A-A003-46BF-9CFC-97D4F76FC36F}"/>
              </a:ext>
            </a:extLst>
          </p:cNvPr>
          <p:cNvPicPr>
            <a:picLocks noChangeAspect="1"/>
          </p:cNvPicPr>
          <p:nvPr/>
        </p:nvPicPr>
        <p:blipFill>
          <a:blip r:embed="rId3"/>
          <a:stretch>
            <a:fillRect/>
          </a:stretch>
        </p:blipFill>
        <p:spPr>
          <a:xfrm>
            <a:off x="136407" y="8581"/>
            <a:ext cx="1054469" cy="382357"/>
          </a:xfrm>
          <a:prstGeom prst="rect">
            <a:avLst/>
          </a:prstGeom>
        </p:spPr>
      </p:pic>
      <p:sp>
        <p:nvSpPr>
          <p:cNvPr id="10" name="object 17">
            <a:extLst>
              <a:ext uri="{FF2B5EF4-FFF2-40B4-BE49-F238E27FC236}">
                <a16:creationId xmlns:a16="http://schemas.microsoft.com/office/drawing/2014/main" id="{191C9909-0E63-4B02-B330-83F0DD8ADEA2}"/>
              </a:ext>
            </a:extLst>
          </p:cNvPr>
          <p:cNvSpPr/>
          <p:nvPr/>
        </p:nvSpPr>
        <p:spPr>
          <a:xfrm flipV="1">
            <a:off x="376046" y="1565530"/>
            <a:ext cx="11034743" cy="45719"/>
          </a:xfrm>
          <a:custGeom>
            <a:avLst/>
            <a:gdLst/>
            <a:ahLst/>
            <a:cxnLst/>
            <a:rect l="l" t="t" r="r" b="b"/>
            <a:pathLst>
              <a:path w="10764520">
                <a:moveTo>
                  <a:pt x="0" y="0"/>
                </a:moveTo>
                <a:lnTo>
                  <a:pt x="10764012" y="0"/>
                </a:lnTo>
              </a:path>
            </a:pathLst>
          </a:custGeom>
          <a:ln w="12192">
            <a:solidFill>
              <a:srgbClr val="000000"/>
            </a:solidFill>
          </a:ln>
        </p:spPr>
        <p:txBody>
          <a:bodyPr wrap="square" lIns="0" tIns="0" rIns="0" bIns="0" rtlCol="0"/>
          <a:lstStyle/>
          <a:p>
            <a:endParaRPr/>
          </a:p>
        </p:txBody>
      </p:sp>
      <p:pic>
        <p:nvPicPr>
          <p:cNvPr id="12" name="Picture 6" descr="Resultado de imagen de ir a inicio">
            <a:hlinkClick r:id="rId4" action="ppaction://hlinksldjump"/>
            <a:extLst>
              <a:ext uri="{FF2B5EF4-FFF2-40B4-BE49-F238E27FC236}">
                <a16:creationId xmlns:a16="http://schemas.microsoft.com/office/drawing/2014/main" id="{2A3F24ED-157E-4CDA-B70F-BD62A1659D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descr="Imagen que contiene Texto&#10;&#10;Descripción generada automáticamente">
            <a:hlinkClick r:id="rId6" action="ppaction://hlinksldjump"/>
            <a:extLst>
              <a:ext uri="{FF2B5EF4-FFF2-40B4-BE49-F238E27FC236}">
                <a16:creationId xmlns:a16="http://schemas.microsoft.com/office/drawing/2014/main" id="{86773E40-2E5E-4845-AC3F-C5E699B251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6962" y="67057"/>
            <a:ext cx="1408942" cy="453951"/>
          </a:xfrm>
          <a:prstGeom prst="rect">
            <a:avLst/>
          </a:prstGeom>
          <a:solidFill>
            <a:schemeClr val="bg1"/>
          </a:solidFill>
        </p:spPr>
      </p:pic>
      <p:sp>
        <p:nvSpPr>
          <p:cNvPr id="11" name="Rectángulo 10">
            <a:extLst>
              <a:ext uri="{FF2B5EF4-FFF2-40B4-BE49-F238E27FC236}">
                <a16:creationId xmlns:a16="http://schemas.microsoft.com/office/drawing/2014/main" id="{E9E6ED36-5027-4EF9-89FE-4D0CEB14EB99}"/>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79854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esquinas redondeadas 15">
            <a:extLst>
              <a:ext uri="{FF2B5EF4-FFF2-40B4-BE49-F238E27FC236}">
                <a16:creationId xmlns:a16="http://schemas.microsoft.com/office/drawing/2014/main" id="{514D5C27-3938-469A-B9B4-EE7B3F5F65EE}"/>
              </a:ext>
            </a:extLst>
          </p:cNvPr>
          <p:cNvSpPr/>
          <p:nvPr/>
        </p:nvSpPr>
        <p:spPr>
          <a:xfrm>
            <a:off x="177613" y="590440"/>
            <a:ext cx="11919461" cy="599633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nchorCtr="0"/>
          <a:lstStyle/>
          <a:p>
            <a:pPr lvl="0"/>
            <a:r>
              <a:rPr lang="es-ES" sz="12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Importante</a:t>
            </a:r>
            <a:r>
              <a:rPr lang="es-ES" sz="1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s-E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Ten en cuenta que el límite máximo de indemnización para el conjunto de garantías, incluidos todos los gastos, no podrá exceder en ningún caso de las sumas aseguradas indicadas en las Condiciones Particulares para los conceptos de Continente y Contenido.</a:t>
            </a:r>
          </a:p>
          <a:p>
            <a:pPr lvl="0"/>
            <a:endParaRPr lang="es-ES" sz="1200" dirty="0">
              <a:solidFill>
                <a:srgbClr val="FF0000"/>
              </a:solidFill>
              <a:latin typeface="Calibri" panose="020F0502020204030204" pitchFamily="34" charset="0"/>
              <a:ea typeface="Times New Roman" panose="02020603050405020304" pitchFamily="18" charset="0"/>
              <a:cs typeface="Calibri" panose="020F0502020204030204" pitchFamily="34" charset="0"/>
            </a:endParaRPr>
          </a:p>
          <a:p>
            <a:pPr lvl="0">
              <a:spcBef>
                <a:spcPts val="500"/>
              </a:spcBef>
              <a:tabLst>
                <a:tab pos="457200" algn="l"/>
              </a:tabLst>
            </a:pPr>
            <a:r>
              <a:rPr lang="es-ES" sz="16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PUNTOS FUERTES - Coberturas</a:t>
            </a:r>
          </a:p>
          <a:p>
            <a:pPr marL="342900" lvl="0" indent="-342900">
              <a:spcBef>
                <a:spcPts val="500"/>
              </a:spcBef>
              <a:buFont typeface="Arial" panose="020B0604020202020204" pitchFamily="34" charset="0"/>
              <a:buChar char="•"/>
              <a:tabLst>
                <a:tab pos="457200" algn="l"/>
              </a:tabLst>
            </a:pPr>
            <a:endParaRPr lang="es-ES" sz="12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endParaRPr>
          </a:p>
          <a:p>
            <a:pPr marL="342900" lvl="0" indent="-342900">
              <a:spcBef>
                <a:spcPts val="500"/>
              </a:spcBef>
              <a:buFont typeface="Arial" panose="020B0604020202020204" pitchFamily="34" charset="0"/>
              <a:buChar char="•"/>
              <a:tabLst>
                <a:tab pos="457200" algn="l"/>
              </a:tabLst>
            </a:pPr>
            <a:r>
              <a:rPr lang="es-ES" sz="12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Más y mejor: </a:t>
            </a: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Mejoramos coberturas importantes de forma sustancial frente al mercado: ej. cubrimos los daños por viento a partir de 70 km/h (mercado 80-85 km/h), garantizamos daños eléctricos en equipos eléctricos y electrónicos sin límite de antigüedad, incluimos una completa cobertura de Defensa Jurídica…</a:t>
            </a:r>
          </a:p>
          <a:p>
            <a:pPr marL="342900" lvl="0" indent="-342900">
              <a:spcBef>
                <a:spcPts val="500"/>
              </a:spcBef>
              <a:buFont typeface="Arial" panose="020B0604020202020204" pitchFamily="34" charset="0"/>
              <a:buChar char="•"/>
              <a:tabLst>
                <a:tab pos="457200" algn="l"/>
              </a:tabLst>
            </a:pP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En la modalidad de Cobertura Total cubrimos el </a:t>
            </a:r>
            <a:r>
              <a:rPr lang="es-ES" sz="12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hurto fuera de la vivienda </a:t>
            </a: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(por ejemplo, me descuido en una cafetería y me sustraen el móvil, o me quitan la cartera con dinero dentro,…) hasta 100 EUR en efectivo y 1.000 EUR en el resto de contenido. Esta garantía que no está contemplada en todos los seguros. </a:t>
            </a:r>
          </a:p>
          <a:p>
            <a:pPr marL="342900" lvl="0" indent="-342900">
              <a:spcBef>
                <a:spcPts val="500"/>
              </a:spcBef>
              <a:buFont typeface="Arial" panose="020B0604020202020204" pitchFamily="34" charset="0"/>
              <a:buChar char="•"/>
              <a:tabLst>
                <a:tab pos="457200" algn="l"/>
              </a:tabLst>
            </a:pP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Con la garantía de </a:t>
            </a:r>
            <a:r>
              <a:rPr lang="es-ES" sz="12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Todo Riesgo Accidental </a:t>
            </a: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dentro de la modalidad Cobertura Total cubrimos los daños materiales directos en los bienes asegurados a consecuencia de cualquier hecho que se produzca de forma súbita y espontánea y que no estén incluidas en el resto de coberturas aseguradas de la póliza. Por ejemplo, se me resbala de las manos la Tablet y se me rompe la pantalla, estoy moviendo un objeto voluminoso en casa y causo una rayadura en una mesa de madera u ocasiono un desconchado en la pared, …Derogación de la regla proporcional por infraseguro en cualquier modalidad. Es fundamental grabar bien los metros cuadrados construidos de la vivienda para que ésta esté correctamente asegurada. En el proceso de contratación la aplicación facilitará unos capitales recomendados en base a los metros cuadrados construidos informados. Los capitales del contenido serán modificables si el cliente así lo solicita. En cualquier caso, siempre que los metros cuadrados estén bien informados, se derogará la regla proporcional hasta la suma asegurada, aunque se hayan modificado a la baja los capitales recomendados. </a:t>
            </a:r>
          </a:p>
          <a:p>
            <a:pPr marL="342900" lvl="0" indent="-342900">
              <a:spcBef>
                <a:spcPts val="500"/>
              </a:spcBef>
              <a:buFont typeface="Arial" panose="020B0604020202020204" pitchFamily="34" charset="0"/>
              <a:buChar char="•"/>
              <a:tabLst>
                <a:tab pos="457200" algn="l"/>
              </a:tabLst>
            </a:pP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En la modalidad de Cobertura Total cubrimos por la garantía de </a:t>
            </a:r>
            <a:r>
              <a:rPr lang="es-ES" sz="12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Asistencia Extraordinaria</a:t>
            </a: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 hasta un límite de 150 EUR y tres usos al año, cualquier reparación de los bienes asegurados, que no estén cubiertos por el resto de garantías de la póliza, siempre que se utilicen los servicios de la propia Compañía y se trate por ejemplo de un servicio de fontanería, albañilería, escayola, Electricidad, Pintura….</a:t>
            </a:r>
          </a:p>
          <a:p>
            <a:pPr marL="342900" lvl="0" indent="-342900">
              <a:spcBef>
                <a:spcPts val="500"/>
              </a:spcBef>
              <a:buFont typeface="Arial" panose="020B0604020202020204" pitchFamily="34" charset="0"/>
              <a:buChar char="•"/>
              <a:tabLst>
                <a:tab pos="457200" algn="l"/>
              </a:tabLst>
            </a:pP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Además en esta modalidad de Cobertura Total, con la </a:t>
            </a:r>
            <a:r>
              <a:rPr lang="es-ES" sz="1200" b="1"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Garantía Especial de daños</a:t>
            </a:r>
            <a:r>
              <a:rPr lang="es-ES" sz="1200" spc="-5" dirty="0">
                <a:solidFill>
                  <a:srgbClr val="131313"/>
                </a:solidFill>
                <a:latin typeface="Calibri" panose="020F0502020204030204" pitchFamily="34" charset="0"/>
                <a:ea typeface="Times New Roman" panose="02020603050405020304" pitchFamily="18" charset="0"/>
                <a:cs typeface="Calibri" panose="020F0502020204030204" pitchFamily="34" charset="0"/>
              </a:rPr>
              <a:t>, se indemnizará al Asegurado por el importe de los daños que sufran los bienes asegurados con motivo de la ocurrencia de un hecho que esté cubierto en cualquiera de sus modalidades contratadas y cuya causa esté excluida en las mismas por ejemplo por falta de mantenimiento de las instalaciones o de otros elementos de la vivienda, o por defecto de construcción…</a:t>
            </a:r>
          </a:p>
        </p:txBody>
      </p:sp>
      <p:sp>
        <p:nvSpPr>
          <p:cNvPr id="25" name="Rectángulo: esquinas redondeadas 24">
            <a:extLst>
              <a:ext uri="{FF2B5EF4-FFF2-40B4-BE49-F238E27FC236}">
                <a16:creationId xmlns:a16="http://schemas.microsoft.com/office/drawing/2014/main" id="{FA157D17-BA35-454A-B526-E52310AE014C}"/>
              </a:ext>
            </a:extLst>
          </p:cNvPr>
          <p:cNvSpPr/>
          <p:nvPr/>
        </p:nvSpPr>
        <p:spPr>
          <a:xfrm>
            <a:off x="1676400" y="134765"/>
            <a:ext cx="6696075" cy="4186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dirty="0">
                <a:solidFill>
                  <a:schemeClr val="bg1"/>
                </a:solidFill>
              </a:rPr>
              <a:t>APOYOS o ARGUMENTOS  - Qué ventajas ofrece el seguro</a:t>
            </a:r>
          </a:p>
        </p:txBody>
      </p:sp>
      <p:sp>
        <p:nvSpPr>
          <p:cNvPr id="4" name="Botón de acción: ir hacia atrás o anterior 3">
            <a:hlinkClick r:id="" action="ppaction://hlinkshowjump?jump=previousslide" highlightClick="1"/>
            <a:extLst>
              <a:ext uri="{FF2B5EF4-FFF2-40B4-BE49-F238E27FC236}">
                <a16:creationId xmlns:a16="http://schemas.microsoft.com/office/drawing/2014/main" id="{0B17242C-D6F3-47F4-A81F-A8C20EACB617}"/>
              </a:ext>
            </a:extLst>
          </p:cNvPr>
          <p:cNvSpPr/>
          <p:nvPr/>
        </p:nvSpPr>
        <p:spPr>
          <a:xfrm>
            <a:off x="452205" y="6607441"/>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Botón de acción: ir hacia delante o siguiente 4">
            <a:hlinkClick r:id="" action="ppaction://hlinkshowjump?jump=nextslide" highlightClick="1"/>
            <a:extLst>
              <a:ext uri="{FF2B5EF4-FFF2-40B4-BE49-F238E27FC236}">
                <a16:creationId xmlns:a16="http://schemas.microsoft.com/office/drawing/2014/main" id="{BE13B445-8800-4BFF-BCE7-2C38B8A55F81}"/>
              </a:ext>
            </a:extLst>
          </p:cNvPr>
          <p:cNvSpPr/>
          <p:nvPr/>
        </p:nvSpPr>
        <p:spPr>
          <a:xfrm>
            <a:off x="11488567" y="6589384"/>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7DC3AA4A-A003-46BF-9CFC-97D4F76FC36F}"/>
              </a:ext>
            </a:extLst>
          </p:cNvPr>
          <p:cNvPicPr>
            <a:picLocks noChangeAspect="1"/>
          </p:cNvPicPr>
          <p:nvPr/>
        </p:nvPicPr>
        <p:blipFill>
          <a:blip r:embed="rId2"/>
          <a:stretch>
            <a:fillRect/>
          </a:stretch>
        </p:blipFill>
        <p:spPr>
          <a:xfrm>
            <a:off x="136407" y="8581"/>
            <a:ext cx="1054469" cy="382357"/>
          </a:xfrm>
          <a:prstGeom prst="rect">
            <a:avLst/>
          </a:prstGeom>
        </p:spPr>
      </p:pic>
      <p:sp>
        <p:nvSpPr>
          <p:cNvPr id="12" name="object 17">
            <a:extLst>
              <a:ext uri="{FF2B5EF4-FFF2-40B4-BE49-F238E27FC236}">
                <a16:creationId xmlns:a16="http://schemas.microsoft.com/office/drawing/2014/main" id="{3BAE0A70-A700-496E-9786-D50F744CE6DA}"/>
              </a:ext>
            </a:extLst>
          </p:cNvPr>
          <p:cNvSpPr/>
          <p:nvPr/>
        </p:nvSpPr>
        <p:spPr>
          <a:xfrm flipV="1">
            <a:off x="376047" y="1798994"/>
            <a:ext cx="11034743" cy="45719"/>
          </a:xfrm>
          <a:custGeom>
            <a:avLst/>
            <a:gdLst/>
            <a:ahLst/>
            <a:cxnLst/>
            <a:rect l="l" t="t" r="r" b="b"/>
            <a:pathLst>
              <a:path w="10764520">
                <a:moveTo>
                  <a:pt x="0" y="0"/>
                </a:moveTo>
                <a:lnTo>
                  <a:pt x="10764012" y="0"/>
                </a:lnTo>
              </a:path>
            </a:pathLst>
          </a:custGeom>
          <a:ln w="12192">
            <a:solidFill>
              <a:srgbClr val="000000"/>
            </a:solidFill>
          </a:ln>
        </p:spPr>
        <p:txBody>
          <a:bodyPr wrap="square" lIns="0" tIns="0" rIns="0" bIns="0" rtlCol="0"/>
          <a:lstStyle/>
          <a:p>
            <a:endParaRPr/>
          </a:p>
        </p:txBody>
      </p:sp>
      <p:pic>
        <p:nvPicPr>
          <p:cNvPr id="13" name="Picture 6" descr="Resultado de imagen de ir a inicio">
            <a:hlinkClick r:id="rId3" action="ppaction://hlinksldjump"/>
            <a:extLst>
              <a:ext uri="{FF2B5EF4-FFF2-40B4-BE49-F238E27FC236}">
                <a16:creationId xmlns:a16="http://schemas.microsoft.com/office/drawing/2014/main" id="{9692AF6E-91C7-4285-B800-D61C61F0E2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descr="Imagen que contiene Texto&#10;&#10;Descripción generada automáticamente">
            <a:hlinkClick r:id="rId5" action="ppaction://hlinksldjump"/>
            <a:extLst>
              <a:ext uri="{FF2B5EF4-FFF2-40B4-BE49-F238E27FC236}">
                <a16:creationId xmlns:a16="http://schemas.microsoft.com/office/drawing/2014/main" id="{2B87492F-797E-478F-8680-9C2987985F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6962" y="67057"/>
            <a:ext cx="1408942" cy="453951"/>
          </a:xfrm>
          <a:prstGeom prst="rect">
            <a:avLst/>
          </a:prstGeom>
          <a:solidFill>
            <a:schemeClr val="bg1"/>
          </a:solidFill>
        </p:spPr>
      </p:pic>
      <p:sp>
        <p:nvSpPr>
          <p:cNvPr id="11" name="Rectángulo 10">
            <a:extLst>
              <a:ext uri="{FF2B5EF4-FFF2-40B4-BE49-F238E27FC236}">
                <a16:creationId xmlns:a16="http://schemas.microsoft.com/office/drawing/2014/main" id="{A499F12B-7BE2-4B9F-A518-0CC5386FA08A}"/>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63076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DF88ED1-57D9-4614-A8F9-5DD1645BD5CD}"/>
              </a:ext>
            </a:extLst>
          </p:cNvPr>
          <p:cNvSpPr txBox="1"/>
          <p:nvPr/>
        </p:nvSpPr>
        <p:spPr>
          <a:xfrm>
            <a:off x="439577" y="390713"/>
            <a:ext cx="11628052" cy="6632585"/>
          </a:xfrm>
          <a:prstGeom prst="rect">
            <a:avLst/>
          </a:prstGeom>
          <a:noFill/>
        </p:spPr>
        <p:txBody>
          <a:bodyPr wrap="square" rtlCol="0">
            <a:spAutoFit/>
          </a:bodyPr>
          <a:lstStyle/>
          <a:p>
            <a:pPr algn="just"/>
            <a:endParaRPr lang="es-ES" sz="1400" b="1" u="sng" dirty="0">
              <a:solidFill>
                <a:srgbClr val="002060"/>
              </a:solidFill>
              <a:cs typeface="Calibri" panose="020F0502020204030204" pitchFamily="34" charset="0"/>
            </a:endParaRPr>
          </a:p>
          <a:p>
            <a:pPr algn="just"/>
            <a:endParaRPr lang="es-ES" sz="1400" dirty="0">
              <a:solidFill>
                <a:srgbClr val="002060"/>
              </a:solidFill>
              <a:cs typeface="Calibri" panose="020F0502020204030204" pitchFamily="34" charset="0"/>
            </a:endParaRPr>
          </a:p>
          <a:p>
            <a:pPr lvl="1">
              <a:spcBef>
                <a:spcPts val="500"/>
              </a:spcBef>
              <a:spcAft>
                <a:spcPts val="1000"/>
              </a:spcAft>
            </a:pPr>
            <a:endParaRPr lang="es-ES" sz="1400" dirty="0">
              <a:solidFill>
                <a:srgbClr val="002060"/>
              </a:solidFill>
            </a:endParaRPr>
          </a:p>
          <a:p>
            <a:pPr marL="171450" lvl="0" indent="-171450">
              <a:buFont typeface="Arial" panose="020B0604020202020204" pitchFamily="34" charset="0"/>
              <a:buChar char="•"/>
            </a:pPr>
            <a:r>
              <a:rPr lang="es-ES" sz="1400" b="1" dirty="0">
                <a:solidFill>
                  <a:srgbClr val="002060"/>
                </a:solidFill>
              </a:rPr>
              <a:t>Información precontractual</a:t>
            </a:r>
            <a:r>
              <a:rPr lang="es-ES" sz="1200" dirty="0">
                <a:solidFill>
                  <a:srgbClr val="0000CC"/>
                </a:solidFill>
                <a:cs typeface="Calibri" panose="020F0502020204030204" pitchFamily="34" charset="0"/>
              </a:rPr>
              <a:t>: </a:t>
            </a:r>
          </a:p>
          <a:p>
            <a:pPr marL="171450" lvl="0" indent="-171450">
              <a:buFont typeface="Arial" panose="020B0604020202020204" pitchFamily="34" charset="0"/>
              <a:buChar char="•"/>
            </a:pPr>
            <a:endParaRPr lang="es-ES" sz="1200" b="1" u="sng" dirty="0">
              <a:solidFill>
                <a:srgbClr val="0000CC"/>
              </a:solidFill>
              <a:cs typeface="Calibri" panose="020F0502020204030204" pitchFamily="34" charset="0"/>
            </a:endParaRPr>
          </a:p>
          <a:p>
            <a:pPr lvl="1"/>
            <a:r>
              <a:rPr lang="es-ES" sz="1200" b="1" u="sng" dirty="0">
                <a:solidFill>
                  <a:srgbClr val="002060"/>
                </a:solidFill>
              </a:rPr>
              <a:t>Importante:  </a:t>
            </a:r>
            <a:r>
              <a:rPr lang="es-ES" sz="1200" dirty="0">
                <a:solidFill>
                  <a:srgbClr val="002060"/>
                </a:solidFill>
              </a:rPr>
              <a:t>Una vez capturado todos los datos relativos a la vivienda y antes de ofrecer al cliente la modalidad de seguro hogar </a:t>
            </a:r>
            <a:r>
              <a:rPr lang="es-ES" sz="1200" b="1" dirty="0">
                <a:solidFill>
                  <a:srgbClr val="002060"/>
                </a:solidFill>
              </a:rPr>
              <a:t>es obligatorio informarle </a:t>
            </a:r>
            <a:r>
              <a:rPr lang="es-ES" sz="1200" dirty="0">
                <a:solidFill>
                  <a:srgbClr val="002060"/>
                </a:solidFill>
              </a:rPr>
              <a:t>donde puede encontrar toda </a:t>
            </a:r>
            <a:r>
              <a:rPr lang="es-ES" sz="1200" b="1" dirty="0">
                <a:solidFill>
                  <a:srgbClr val="002060"/>
                </a:solidFill>
              </a:rPr>
              <a:t>la información previa a la contratación del Seguro </a:t>
            </a:r>
            <a:r>
              <a:rPr lang="es-ES" sz="1200" dirty="0">
                <a:solidFill>
                  <a:srgbClr val="002060"/>
                </a:solidFill>
              </a:rPr>
              <a:t>de Hogar con Movistar Seguros. Antes de facilitar la url de información precontractual </a:t>
            </a:r>
            <a:r>
              <a:rPr lang="es-ES" sz="1200" b="1" u="sng" dirty="0">
                <a:solidFill>
                  <a:srgbClr val="002060"/>
                </a:solidFill>
              </a:rPr>
              <a:t>asegúrate que aseguradora es </a:t>
            </a:r>
            <a:r>
              <a:rPr lang="es-ES" sz="1200" dirty="0">
                <a:solidFill>
                  <a:srgbClr val="002060"/>
                </a:solidFill>
              </a:rPr>
              <a:t>pues las url son muy parecidas</a:t>
            </a:r>
          </a:p>
          <a:p>
            <a:pPr lvl="0"/>
            <a:endParaRPr lang="es-ES" sz="1200" dirty="0">
              <a:solidFill>
                <a:prstClr val="black"/>
              </a:solidFill>
            </a:endParaRPr>
          </a:p>
          <a:p>
            <a:pPr marL="1085850" lvl="2" indent="-171450">
              <a:buFont typeface="Courier New" panose="02070309020205020404" pitchFamily="49" charset="0"/>
              <a:buChar char="o"/>
            </a:pPr>
            <a:r>
              <a:rPr lang="es-ES" sz="1200" b="1" dirty="0">
                <a:solidFill>
                  <a:srgbClr val="002060"/>
                </a:solidFill>
              </a:rPr>
              <a:t>TELEFÓNICA SEGUROS CON SANTALUCÍA: </a:t>
            </a:r>
            <a:r>
              <a:rPr lang="es-ES" sz="1200" b="1" i="1" dirty="0">
                <a:solidFill>
                  <a:srgbClr val="4472C4"/>
                </a:solidFill>
                <a:latin typeface="Calibri" panose="020F0502020204030204" pitchFamily="34" charset="0"/>
                <a:ea typeface="Times New Roman" panose="02020603050405020304" pitchFamily="18" charset="0"/>
                <a:cs typeface="Calibri" panose="020F0502020204030204" pitchFamily="34" charset="0"/>
              </a:rPr>
              <a:t>Agente</a:t>
            </a:r>
            <a:r>
              <a:rPr lang="es-ES" sz="1200" i="1" dirty="0">
                <a:solidFill>
                  <a:srgbClr val="4472C4"/>
                </a:solidFill>
                <a:latin typeface="Calibri" panose="020F0502020204030204" pitchFamily="34" charset="0"/>
                <a:ea typeface="Times New Roman" panose="02020603050405020304" pitchFamily="18" charset="0"/>
                <a:cs typeface="Calibri" panose="020F0502020204030204" pitchFamily="34" charset="0"/>
              </a:rPr>
              <a:t> </a:t>
            </a:r>
            <a:r>
              <a:rPr lang="es-ES" sz="1200" i="1" dirty="0">
                <a:solidFill>
                  <a:srgbClr val="002060"/>
                </a:solidFill>
              </a:rPr>
              <a:t>[Nombre cliente], informarte que en </a:t>
            </a:r>
            <a:r>
              <a:rPr lang="es-ES" sz="1200" b="1" i="1" dirty="0">
                <a:solidFill>
                  <a:srgbClr val="0000CC"/>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http://seguros.movistar.es/hogar/legalsl</a:t>
            </a:r>
            <a:r>
              <a:rPr lang="es-ES" sz="1200" b="1" i="1" dirty="0">
                <a:solidFill>
                  <a:srgbClr val="0000CC"/>
                </a:solidFill>
                <a:latin typeface="Calibri" panose="020F0502020204030204" pitchFamily="34" charset="0"/>
                <a:cs typeface="Calibri" panose="020F0502020204030204" pitchFamily="34" charset="0"/>
              </a:rPr>
              <a:t>        </a:t>
            </a:r>
            <a:r>
              <a:rPr lang="es-ES" sz="1200" i="1" dirty="0">
                <a:solidFill>
                  <a:srgbClr val="002060"/>
                </a:solidFill>
              </a:rPr>
              <a:t>puedes encontrar toda la información previa a la contratación del seguro de hogar de Movistar Seguros</a:t>
            </a:r>
            <a:r>
              <a:rPr lang="es-ES" sz="1200" dirty="0">
                <a:solidFill>
                  <a:srgbClr val="002060"/>
                </a:solidFill>
              </a:rPr>
              <a:t>.</a:t>
            </a:r>
          </a:p>
          <a:p>
            <a:pPr marL="1085850" lvl="2" indent="-171450">
              <a:buFont typeface="Courier New" panose="02070309020205020404" pitchFamily="49" charset="0"/>
              <a:buChar char="o"/>
            </a:pPr>
            <a:r>
              <a:rPr lang="es-ES" sz="1200" b="1" dirty="0">
                <a:solidFill>
                  <a:srgbClr val="002060"/>
                </a:solidFill>
              </a:rPr>
              <a:t>TELEFÓNICA SEGUROS: </a:t>
            </a:r>
            <a:r>
              <a:rPr lang="es-ES" sz="1200" b="1" i="1" dirty="0">
                <a:solidFill>
                  <a:srgbClr val="4472C4"/>
                </a:solidFill>
                <a:latin typeface="Calibri" panose="020F0502020204030204" pitchFamily="34" charset="0"/>
                <a:ea typeface="Times New Roman" panose="02020603050405020304" pitchFamily="18" charset="0"/>
                <a:cs typeface="Calibri" panose="020F0502020204030204" pitchFamily="34" charset="0"/>
              </a:rPr>
              <a:t>Agente</a:t>
            </a:r>
            <a:r>
              <a:rPr lang="es-ES" sz="1200" i="1" dirty="0">
                <a:solidFill>
                  <a:srgbClr val="4472C4"/>
                </a:solidFill>
                <a:latin typeface="Calibri" panose="020F0502020204030204" pitchFamily="34" charset="0"/>
                <a:ea typeface="Times New Roman" panose="02020603050405020304" pitchFamily="18" charset="0"/>
                <a:cs typeface="Calibri" panose="020F0502020204030204" pitchFamily="34" charset="0"/>
              </a:rPr>
              <a:t> </a:t>
            </a:r>
            <a:r>
              <a:rPr lang="es-ES" sz="1200" i="1" dirty="0">
                <a:solidFill>
                  <a:srgbClr val="002060"/>
                </a:solidFill>
              </a:rPr>
              <a:t>[Nombre cliente], informarte que en </a:t>
            </a:r>
            <a:r>
              <a:rPr lang="es-ES" sz="1200" b="1" i="1" dirty="0">
                <a:solidFill>
                  <a:srgbClr val="0000CC"/>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http://seguros.movistar.es/hogar/legal</a:t>
            </a:r>
            <a:r>
              <a:rPr lang="es-ES" sz="1200" b="1" i="1" dirty="0">
                <a:solidFill>
                  <a:srgbClr val="0000CC"/>
                </a:solidFill>
                <a:latin typeface="Calibri" panose="020F0502020204030204" pitchFamily="34" charset="0"/>
                <a:cs typeface="Calibri" panose="020F0502020204030204" pitchFamily="34" charset="0"/>
              </a:rPr>
              <a:t>        </a:t>
            </a:r>
            <a:r>
              <a:rPr lang="es-ES" sz="1200" i="1" dirty="0">
                <a:solidFill>
                  <a:srgbClr val="002060"/>
                </a:solidFill>
              </a:rPr>
              <a:t>puedes encontrar toda la información previa a la contratación del seguro de hogar de Movistar Seguros</a:t>
            </a:r>
          </a:p>
          <a:p>
            <a:pPr lvl="1"/>
            <a:endParaRPr lang="es-ES" sz="1200" dirty="0">
              <a:solidFill>
                <a:srgbClr val="002060"/>
              </a:solidFill>
              <a:cs typeface="Calibri" panose="020F0502020204030204" pitchFamily="34" charset="0"/>
            </a:endParaRPr>
          </a:p>
          <a:p>
            <a:pPr lvl="1"/>
            <a:endParaRPr lang="es-ES" sz="1200" dirty="0">
              <a:solidFill>
                <a:srgbClr val="002060"/>
              </a:solidFill>
              <a:cs typeface="Calibri" panose="020F0502020204030204" pitchFamily="34" charset="0"/>
            </a:endParaRPr>
          </a:p>
          <a:p>
            <a:pPr lvl="1"/>
            <a:endParaRPr lang="es-ES" sz="1200" dirty="0">
              <a:solidFill>
                <a:srgbClr val="0000CC"/>
              </a:solidFill>
              <a:cs typeface="Calibri" panose="020F0502020204030204" pitchFamily="34" charset="0"/>
            </a:endParaRPr>
          </a:p>
          <a:p>
            <a:pPr marL="171450" lvl="2" indent="-171450">
              <a:buFont typeface="Arial" panose="020B0604020202020204" pitchFamily="34" charset="0"/>
              <a:buChar char="•"/>
            </a:pPr>
            <a:r>
              <a:rPr lang="es-ES" sz="1400" b="1" dirty="0">
                <a:solidFill>
                  <a:srgbClr val="002060"/>
                </a:solidFill>
              </a:rPr>
              <a:t>Vivienda hipotecada:</a:t>
            </a:r>
          </a:p>
          <a:p>
            <a:pPr marL="171450" lvl="2" indent="-171450">
              <a:buFont typeface="Arial" panose="020B0604020202020204" pitchFamily="34" charset="0"/>
              <a:buChar char="•"/>
            </a:pPr>
            <a:endParaRPr lang="es-ES" sz="1200" dirty="0">
              <a:solidFill>
                <a:srgbClr val="0000CC"/>
              </a:solidFill>
            </a:endParaRPr>
          </a:p>
          <a:p>
            <a:pPr marL="1085850" lvl="5" indent="-171450">
              <a:buFont typeface="Courier New" panose="02070309020205020404" pitchFamily="49" charset="0"/>
              <a:buChar char="o"/>
            </a:pPr>
            <a:r>
              <a:rPr lang="es-ES" sz="1200" dirty="0">
                <a:solidFill>
                  <a:srgbClr val="002060"/>
                </a:solidFill>
              </a:rPr>
              <a:t> </a:t>
            </a:r>
            <a:r>
              <a:rPr lang="es-ES" sz="1200" b="1" dirty="0">
                <a:solidFill>
                  <a:srgbClr val="002060"/>
                </a:solidFill>
              </a:rPr>
              <a:t>TELEFÓNICA SEGUROS CON SANTALUCIA: Si </a:t>
            </a:r>
            <a:r>
              <a:rPr lang="es-ES" sz="1200" dirty="0">
                <a:solidFill>
                  <a:srgbClr val="002060"/>
                </a:solidFill>
              </a:rPr>
              <a:t>la </a:t>
            </a:r>
            <a:r>
              <a:rPr lang="es-ES" sz="1200" b="1" dirty="0">
                <a:solidFill>
                  <a:srgbClr val="002060"/>
                </a:solidFill>
              </a:rPr>
              <a:t>vivienda </a:t>
            </a:r>
            <a:r>
              <a:rPr lang="es-ES" sz="1200" dirty="0">
                <a:solidFill>
                  <a:srgbClr val="002060"/>
                </a:solidFill>
              </a:rPr>
              <a:t>a asegurar </a:t>
            </a:r>
            <a:r>
              <a:rPr lang="es-ES" sz="1200" b="1" dirty="0">
                <a:solidFill>
                  <a:srgbClr val="002060"/>
                </a:solidFill>
              </a:rPr>
              <a:t>está hipotecada</a:t>
            </a:r>
            <a:r>
              <a:rPr lang="es-ES" sz="1200" dirty="0">
                <a:solidFill>
                  <a:srgbClr val="002060"/>
                </a:solidFill>
              </a:rPr>
              <a:t>, se le informará que en este caso </a:t>
            </a:r>
            <a:r>
              <a:rPr lang="es-ES" sz="1200" u="sng" dirty="0">
                <a:solidFill>
                  <a:srgbClr val="002060"/>
                </a:solidFill>
              </a:rPr>
              <a:t>es necesario realizar cesión de derechos a la entidad aseguradora </a:t>
            </a:r>
            <a:r>
              <a:rPr lang="es-ES" sz="1200" dirty="0">
                <a:solidFill>
                  <a:srgbClr val="002060"/>
                </a:solidFill>
              </a:rPr>
              <a:t>y </a:t>
            </a:r>
            <a:r>
              <a:rPr lang="es-ES" sz="1200" u="sng" dirty="0">
                <a:solidFill>
                  <a:srgbClr val="002060"/>
                </a:solidFill>
              </a:rPr>
              <a:t>contratar la cobertura de ampliación continente por hipoteca</a:t>
            </a:r>
            <a:r>
              <a:rPr lang="es-ES" sz="1200" dirty="0">
                <a:solidFill>
                  <a:srgbClr val="002060"/>
                </a:solidFill>
              </a:rPr>
              <a:t>. </a:t>
            </a:r>
          </a:p>
          <a:p>
            <a:pPr marL="1085850" lvl="5" indent="-171450">
              <a:buFont typeface="Courier New" panose="02070309020205020404" pitchFamily="49" charset="0"/>
              <a:buChar char="o"/>
            </a:pPr>
            <a:endParaRPr lang="es-ES" sz="1200" dirty="0">
              <a:solidFill>
                <a:srgbClr val="002060"/>
              </a:solidFill>
            </a:endParaRPr>
          </a:p>
          <a:p>
            <a:pPr marL="1543050" lvl="6" indent="-171450">
              <a:buFont typeface="Arial" panose="020B0604020202020204" pitchFamily="34" charset="0"/>
              <a:buChar char="•"/>
            </a:pPr>
            <a:r>
              <a:rPr lang="es-ES" sz="1200" dirty="0">
                <a:solidFill>
                  <a:srgbClr val="002060"/>
                </a:solidFill>
              </a:rPr>
              <a:t>Se necesitará tener el </a:t>
            </a:r>
            <a:r>
              <a:rPr lang="es-ES" sz="1200" b="1" dirty="0">
                <a:solidFill>
                  <a:srgbClr val="002060"/>
                </a:solidFill>
              </a:rPr>
              <a:t>nombre de la entidad hipotecaria y el número de préstamo</a:t>
            </a:r>
          </a:p>
          <a:p>
            <a:pPr marL="1543050" lvl="6" indent="-171450">
              <a:buFont typeface="Arial" panose="020B0604020202020204" pitchFamily="34" charset="0"/>
              <a:buChar char="•"/>
            </a:pPr>
            <a:r>
              <a:rPr lang="es-ES_tradnl" sz="1200" b="1" dirty="0">
                <a:solidFill>
                  <a:srgbClr val="002060"/>
                </a:solidFill>
              </a:rPr>
              <a:t>Solo aparecerá si en la captura datos iniciales se ha marcado “SI” en la pregunta vivienda hipotecada.</a:t>
            </a:r>
            <a:r>
              <a:rPr lang="es-ES" sz="1200" b="1" dirty="0">
                <a:solidFill>
                  <a:srgbClr val="002060"/>
                </a:solidFill>
              </a:rPr>
              <a:t> </a:t>
            </a:r>
          </a:p>
          <a:p>
            <a:pPr marL="1543050" lvl="6" indent="-171450">
              <a:buFont typeface="Arial" panose="020B0604020202020204" pitchFamily="34" charset="0"/>
              <a:buChar char="•"/>
            </a:pPr>
            <a:r>
              <a:rPr lang="es-ES" sz="1200" dirty="0">
                <a:solidFill>
                  <a:srgbClr val="002060"/>
                </a:solidFill>
              </a:rPr>
              <a:t>El </a:t>
            </a:r>
            <a:r>
              <a:rPr lang="es-ES" sz="1200" b="1" dirty="0">
                <a:solidFill>
                  <a:srgbClr val="002060"/>
                </a:solidFill>
              </a:rPr>
              <a:t>importe a incorporar </a:t>
            </a:r>
            <a:r>
              <a:rPr lang="es-ES" sz="1200" dirty="0">
                <a:solidFill>
                  <a:srgbClr val="002060"/>
                </a:solidFill>
              </a:rPr>
              <a:t>es </a:t>
            </a:r>
            <a:r>
              <a:rPr lang="es-ES" sz="1200" b="1" dirty="0">
                <a:solidFill>
                  <a:srgbClr val="002060"/>
                </a:solidFill>
              </a:rPr>
              <a:t>la diferencia entre el importe hipotecado pendiente de amortizar y el importe del continente</a:t>
            </a:r>
            <a:r>
              <a:rPr lang="es-ES" sz="1200" dirty="0">
                <a:solidFill>
                  <a:srgbClr val="002060"/>
                </a:solidFill>
              </a:rPr>
              <a:t>. </a:t>
            </a:r>
          </a:p>
          <a:p>
            <a:pPr marL="1543050" lvl="6" indent="-171450">
              <a:buFont typeface="Arial" panose="020B0604020202020204" pitchFamily="34" charset="0"/>
              <a:buChar char="•"/>
            </a:pPr>
            <a:r>
              <a:rPr lang="es-ES" sz="1200" dirty="0">
                <a:solidFill>
                  <a:srgbClr val="002060"/>
                </a:solidFill>
              </a:rPr>
              <a:t>¿</a:t>
            </a:r>
            <a:r>
              <a:rPr lang="es-ES" sz="1200" dirty="0">
                <a:solidFill>
                  <a:srgbClr val="0000CC"/>
                </a:solidFill>
              </a:rPr>
              <a:t>Dónde puede localizar esta información</a:t>
            </a:r>
            <a:r>
              <a:rPr lang="es-ES" sz="1200" dirty="0">
                <a:solidFill>
                  <a:srgbClr val="002060"/>
                </a:solidFill>
              </a:rPr>
              <a:t>? en cualquier </a:t>
            </a:r>
            <a:r>
              <a:rPr lang="es-ES" sz="1200" b="1" dirty="0">
                <a:solidFill>
                  <a:srgbClr val="002060"/>
                </a:solidFill>
              </a:rPr>
              <a:t>recibo del banco donde paga el préstamo hipoteca o en la escritura formalización hipoteca.</a:t>
            </a:r>
          </a:p>
          <a:p>
            <a:pPr marL="1543050" lvl="6" indent="-171450">
              <a:buFont typeface="Arial" panose="020B0604020202020204" pitchFamily="34" charset="0"/>
              <a:buChar char="•"/>
            </a:pPr>
            <a:r>
              <a:rPr lang="es-ES" sz="1200" b="1" dirty="0">
                <a:solidFill>
                  <a:srgbClr val="002060"/>
                </a:solidFill>
              </a:rPr>
              <a:t>Si no dispone de los anteriores datos</a:t>
            </a:r>
            <a:r>
              <a:rPr lang="es-ES" sz="1200" dirty="0">
                <a:solidFill>
                  <a:srgbClr val="002060"/>
                </a:solidFill>
              </a:rPr>
              <a:t>, marcar </a:t>
            </a:r>
            <a:r>
              <a:rPr lang="es-ES" sz="1200" b="1" dirty="0">
                <a:solidFill>
                  <a:srgbClr val="002060"/>
                </a:solidFill>
              </a:rPr>
              <a:t>NO en hipoteca</a:t>
            </a:r>
            <a:r>
              <a:rPr lang="es-ES" sz="1200" dirty="0">
                <a:solidFill>
                  <a:srgbClr val="002060"/>
                </a:solidFill>
              </a:rPr>
              <a:t>,  continuar con el proceso e informar que posteriormente puede llamarnos para contratar esta cobertura. </a:t>
            </a:r>
          </a:p>
          <a:p>
            <a:pPr marL="1543050" lvl="6" indent="-171450">
              <a:buFont typeface="Arial" panose="020B0604020202020204" pitchFamily="34" charset="0"/>
              <a:buChar char="•"/>
            </a:pPr>
            <a:endParaRPr lang="es-ES" sz="1200" dirty="0">
              <a:solidFill>
                <a:srgbClr val="002060"/>
              </a:solidFill>
            </a:endParaRPr>
          </a:p>
          <a:p>
            <a:pPr marL="1085850" lvl="5" indent="-171450">
              <a:buFont typeface="Courier New" panose="02070309020205020404" pitchFamily="49" charset="0"/>
              <a:buChar char="o"/>
            </a:pPr>
            <a:r>
              <a:rPr lang="es-ES" sz="1200" b="1" dirty="0">
                <a:solidFill>
                  <a:srgbClr val="002060"/>
                </a:solidFill>
              </a:rPr>
              <a:t>TELEFÓNICA  SEGUROS</a:t>
            </a:r>
            <a:r>
              <a:rPr lang="es-ES" sz="1200" dirty="0">
                <a:solidFill>
                  <a:srgbClr val="002060"/>
                </a:solidFill>
              </a:rPr>
              <a:t>: </a:t>
            </a:r>
            <a:r>
              <a:rPr lang="es-ES" sz="1200" b="1" u="sng" dirty="0">
                <a:solidFill>
                  <a:srgbClr val="002060"/>
                </a:solidFill>
              </a:rPr>
              <a:t>NO APLICA </a:t>
            </a:r>
            <a:r>
              <a:rPr lang="es-ES" sz="1200" dirty="0">
                <a:solidFill>
                  <a:srgbClr val="002060"/>
                </a:solidFill>
              </a:rPr>
              <a:t>: En este caso no se solicita esta información. Si el cliente manifiesta que la vivienda está hipotecada y pregunta por la cesión de derechos se le informará que en este momento no se puede realizar. Tendrá que llamarnos al 900 22 22 66 en otro momento. </a:t>
            </a:r>
          </a:p>
          <a:p>
            <a:pPr marL="171450" indent="-171450">
              <a:spcBef>
                <a:spcPts val="500"/>
              </a:spcBef>
              <a:spcAft>
                <a:spcPts val="1000"/>
              </a:spcAft>
              <a:buFont typeface="Courier New" panose="02070309020205020404" pitchFamily="49" charset="0"/>
              <a:buChar char="o"/>
            </a:pPr>
            <a:endParaRPr lang="es-ES" sz="1200" dirty="0">
              <a:solidFill>
                <a:srgbClr val="002060"/>
              </a:solidFill>
            </a:endParaRPr>
          </a:p>
          <a:p>
            <a:pPr algn="just"/>
            <a:endParaRPr lang="es-ES" dirty="0"/>
          </a:p>
        </p:txBody>
      </p:sp>
      <p:pic>
        <p:nvPicPr>
          <p:cNvPr id="12" name="Picture 6" descr="Resultado de imagen de ir a inicio">
            <a:hlinkClick r:id="rId4" action="ppaction://hlinksldjump"/>
            <a:extLst>
              <a:ext uri="{FF2B5EF4-FFF2-40B4-BE49-F238E27FC236}">
                <a16:creationId xmlns:a16="http://schemas.microsoft.com/office/drawing/2014/main" id="{55BF64E9-3CE3-42A4-AC62-C7F15CFD2F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9340" y="160658"/>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esquinas redondeadas 13">
            <a:extLst>
              <a:ext uri="{FF2B5EF4-FFF2-40B4-BE49-F238E27FC236}">
                <a16:creationId xmlns:a16="http://schemas.microsoft.com/office/drawing/2014/main" id="{A1AF1201-77E1-4F14-9910-C2056D9C6BC0}"/>
              </a:ext>
            </a:extLst>
          </p:cNvPr>
          <p:cNvSpPr/>
          <p:nvPr/>
        </p:nvSpPr>
        <p:spPr>
          <a:xfrm>
            <a:off x="375993" y="110168"/>
            <a:ext cx="11376430"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1.2 ELABORACION PRESPUESTO / cesión derechos vivienda hipotecada/ contratación y envío de póliza </a:t>
            </a:r>
          </a:p>
          <a:p>
            <a:endParaRPr lang="es-ES" b="1" dirty="0">
              <a:solidFill>
                <a:schemeClr val="bg1"/>
              </a:solidFill>
            </a:endParaRPr>
          </a:p>
        </p:txBody>
      </p:sp>
      <p:pic>
        <p:nvPicPr>
          <p:cNvPr id="8" name="Gráfico 7" descr="Lupa">
            <a:extLst>
              <a:ext uri="{FF2B5EF4-FFF2-40B4-BE49-F238E27FC236}">
                <a16:creationId xmlns:a16="http://schemas.microsoft.com/office/drawing/2014/main" id="{9848EBC4-E15E-40F0-BD6B-2E8523596F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32494" y="2323680"/>
            <a:ext cx="217170" cy="217170"/>
          </a:xfrm>
          <a:prstGeom prst="rect">
            <a:avLst/>
          </a:prstGeom>
        </p:spPr>
      </p:pic>
      <p:pic>
        <p:nvPicPr>
          <p:cNvPr id="7" name="Gráfico 6" descr="Libro abierto">
            <a:extLst>
              <a:ext uri="{FF2B5EF4-FFF2-40B4-BE49-F238E27FC236}">
                <a16:creationId xmlns:a16="http://schemas.microsoft.com/office/drawing/2014/main" id="{A8A7BA86-C8D5-479B-B207-3E858382D6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5761" y="2535554"/>
            <a:ext cx="305224" cy="305224"/>
          </a:xfrm>
          <a:prstGeom prst="rect">
            <a:avLst/>
          </a:prstGeom>
        </p:spPr>
      </p:pic>
      <p:pic>
        <p:nvPicPr>
          <p:cNvPr id="19" name="Gráfico 18" descr="Lupa">
            <a:extLst>
              <a:ext uri="{FF2B5EF4-FFF2-40B4-BE49-F238E27FC236}">
                <a16:creationId xmlns:a16="http://schemas.microsoft.com/office/drawing/2014/main" id="{571E2D94-7E9A-4487-BCB9-0BEEE7F65E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90226" y="4043245"/>
            <a:ext cx="217170" cy="217170"/>
          </a:xfrm>
          <a:prstGeom prst="rect">
            <a:avLst/>
          </a:prstGeom>
        </p:spPr>
      </p:pic>
      <p:pic>
        <p:nvPicPr>
          <p:cNvPr id="20" name="Gráfico 19" descr="Lupa">
            <a:extLst>
              <a:ext uri="{FF2B5EF4-FFF2-40B4-BE49-F238E27FC236}">
                <a16:creationId xmlns:a16="http://schemas.microsoft.com/office/drawing/2014/main" id="{5F978F34-5C25-4DE4-B02A-05685B50EC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83791" y="2732193"/>
            <a:ext cx="217170" cy="217170"/>
          </a:xfrm>
          <a:prstGeom prst="rect">
            <a:avLst/>
          </a:prstGeom>
        </p:spPr>
      </p:pic>
      <p:pic>
        <p:nvPicPr>
          <p:cNvPr id="9" name="Gráfico 8" descr="Lupa">
            <a:extLst>
              <a:ext uri="{FF2B5EF4-FFF2-40B4-BE49-F238E27FC236}">
                <a16:creationId xmlns:a16="http://schemas.microsoft.com/office/drawing/2014/main" id="{F694E88A-2733-4D09-83C3-72428BC248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90226" y="5897223"/>
            <a:ext cx="217170" cy="217170"/>
          </a:xfrm>
          <a:prstGeom prst="rect">
            <a:avLst/>
          </a:prstGeom>
        </p:spPr>
      </p:pic>
      <p:sp>
        <p:nvSpPr>
          <p:cNvPr id="10" name="Botón de acción: ir hacia delante o siguiente 9">
            <a:hlinkClick r:id="" action="ppaction://hlinkshowjump?jump=nextslide" highlightClick="1"/>
            <a:extLst>
              <a:ext uri="{FF2B5EF4-FFF2-40B4-BE49-F238E27FC236}">
                <a16:creationId xmlns:a16="http://schemas.microsoft.com/office/drawing/2014/main" id="{634BCE4C-7969-4EB3-8AAF-7D824E5B27EE}"/>
              </a:ext>
            </a:extLst>
          </p:cNvPr>
          <p:cNvSpPr/>
          <p:nvPr/>
        </p:nvSpPr>
        <p:spPr>
          <a:xfrm>
            <a:off x="11676108" y="6453591"/>
            <a:ext cx="300942" cy="315209"/>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Botón de acción: ir hacia atrás o anterior 10">
            <a:hlinkClick r:id="" action="ppaction://hlinkshowjump?jump=previousslide" highlightClick="1"/>
            <a:extLst>
              <a:ext uri="{FF2B5EF4-FFF2-40B4-BE49-F238E27FC236}">
                <a16:creationId xmlns:a16="http://schemas.microsoft.com/office/drawing/2014/main" id="{5C60CC99-2FA3-44EE-98A4-58B4CA209861}"/>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20059126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esquinas redondeadas 24">
            <a:extLst>
              <a:ext uri="{FF2B5EF4-FFF2-40B4-BE49-F238E27FC236}">
                <a16:creationId xmlns:a16="http://schemas.microsoft.com/office/drawing/2014/main" id="{FA157D17-BA35-454A-B526-E52310AE014C}"/>
              </a:ext>
            </a:extLst>
          </p:cNvPr>
          <p:cNvSpPr/>
          <p:nvPr/>
        </p:nvSpPr>
        <p:spPr>
          <a:xfrm>
            <a:off x="1828800" y="134765"/>
            <a:ext cx="6903720" cy="4186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Calibri" panose="020F0502020204030204"/>
                <a:ea typeface="+mn-ea"/>
                <a:cs typeface="+mn-cs"/>
              </a:rPr>
              <a:t>PRESUPUESTO y NO CONTRATACIÓN</a:t>
            </a:r>
          </a:p>
        </p:txBody>
      </p:sp>
      <p:sp>
        <p:nvSpPr>
          <p:cNvPr id="16" name="Rectángulo: esquinas redondeadas 15">
            <a:extLst>
              <a:ext uri="{FF2B5EF4-FFF2-40B4-BE49-F238E27FC236}">
                <a16:creationId xmlns:a16="http://schemas.microsoft.com/office/drawing/2014/main" id="{514D5C27-3938-469A-B9B4-EE7B3F5F65EE}"/>
              </a:ext>
            </a:extLst>
          </p:cNvPr>
          <p:cNvSpPr/>
          <p:nvPr/>
        </p:nvSpPr>
        <p:spPr>
          <a:xfrm>
            <a:off x="135517" y="588442"/>
            <a:ext cx="11919461" cy="41861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7000"/>
              </a:lnSpc>
              <a:spcBef>
                <a:spcPts val="500"/>
              </a:spcBef>
              <a:spcAft>
                <a:spcPts val="1000"/>
              </a:spcAft>
              <a:buClrTx/>
              <a:buSzTx/>
              <a:buFontTx/>
              <a:buNone/>
              <a:tabLst/>
              <a:defRPr/>
            </a:pPr>
            <a:r>
              <a:rPr kumimoji="0" lang="es-ES" sz="12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No le hagas preguntas abiertas porque le das la opción a que te diga que</a:t>
            </a:r>
          </a:p>
        </p:txBody>
      </p:sp>
      <p:pic>
        <p:nvPicPr>
          <p:cNvPr id="12" name="Imagen 11">
            <a:extLst>
              <a:ext uri="{FF2B5EF4-FFF2-40B4-BE49-F238E27FC236}">
                <a16:creationId xmlns:a16="http://schemas.microsoft.com/office/drawing/2014/main" id="{CCA9FBDE-2A18-4CC7-B92F-36927365FAB7}"/>
              </a:ext>
            </a:extLst>
          </p:cNvPr>
          <p:cNvPicPr>
            <a:picLocks noChangeAspect="1"/>
          </p:cNvPicPr>
          <p:nvPr/>
        </p:nvPicPr>
        <p:blipFill>
          <a:blip r:embed="rId2"/>
          <a:stretch>
            <a:fillRect/>
          </a:stretch>
        </p:blipFill>
        <p:spPr>
          <a:xfrm>
            <a:off x="136407" y="8581"/>
            <a:ext cx="1054469" cy="382357"/>
          </a:xfrm>
          <a:prstGeom prst="rect">
            <a:avLst/>
          </a:prstGeom>
        </p:spPr>
      </p:pic>
      <p:pic>
        <p:nvPicPr>
          <p:cNvPr id="15" name="Imagen 14" descr="Imagen que contiene Texto&#10;&#10;Descripción generada automáticamente">
            <a:hlinkClick r:id="rId3" action="ppaction://hlinksldjump"/>
            <a:extLst>
              <a:ext uri="{FF2B5EF4-FFF2-40B4-BE49-F238E27FC236}">
                <a16:creationId xmlns:a16="http://schemas.microsoft.com/office/drawing/2014/main" id="{DD1B7420-BF2B-453C-8796-495D1D70E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053" y="34624"/>
            <a:ext cx="1408942" cy="453951"/>
          </a:xfrm>
          <a:prstGeom prst="rect">
            <a:avLst/>
          </a:prstGeom>
          <a:solidFill>
            <a:schemeClr val="bg1"/>
          </a:solidFill>
        </p:spPr>
      </p:pic>
      <p:pic>
        <p:nvPicPr>
          <p:cNvPr id="18" name="Picture 6" descr="Resultado de imagen de ir a inicio">
            <a:hlinkClick r:id="rId5" action="ppaction://hlinksldjump"/>
            <a:extLst>
              <a:ext uri="{FF2B5EF4-FFF2-40B4-BE49-F238E27FC236}">
                <a16:creationId xmlns:a16="http://schemas.microsoft.com/office/drawing/2014/main" id="{A3B32BBA-1071-4A43-ACC6-FEF74259DC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19" name="Rectángulo: esquinas redondeadas 18">
            <a:extLst>
              <a:ext uri="{FF2B5EF4-FFF2-40B4-BE49-F238E27FC236}">
                <a16:creationId xmlns:a16="http://schemas.microsoft.com/office/drawing/2014/main" id="{B78ACF83-67A0-413A-9628-8E9CC077C6B3}"/>
              </a:ext>
            </a:extLst>
          </p:cNvPr>
          <p:cNvSpPr/>
          <p:nvPr/>
        </p:nvSpPr>
        <p:spPr>
          <a:xfrm>
            <a:off x="135517" y="588442"/>
            <a:ext cx="11919461" cy="41861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7000"/>
              </a:lnSpc>
              <a:spcBef>
                <a:spcPts val="500"/>
              </a:spcBef>
              <a:spcAft>
                <a:spcPts val="1000"/>
              </a:spcAft>
              <a:buClrTx/>
              <a:buSzTx/>
              <a:buFontTx/>
              <a:buNone/>
              <a:tabLst/>
              <a:defRPr/>
            </a:pPr>
            <a:r>
              <a:rPr kumimoji="0" lang="es-E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Una vez informado al cliente de la modalidad de seguro que mejor se adapte a sus necesidades, pueden darse 3 posibilidades</a:t>
            </a:r>
          </a:p>
        </p:txBody>
      </p:sp>
      <p:sp>
        <p:nvSpPr>
          <p:cNvPr id="21" name="Rectángulo: esquinas redondeadas 20">
            <a:extLst>
              <a:ext uri="{FF2B5EF4-FFF2-40B4-BE49-F238E27FC236}">
                <a16:creationId xmlns:a16="http://schemas.microsoft.com/office/drawing/2014/main" id="{88ED19E5-3638-4A8B-BD84-0525B33507C4}"/>
              </a:ext>
            </a:extLst>
          </p:cNvPr>
          <p:cNvSpPr/>
          <p:nvPr/>
        </p:nvSpPr>
        <p:spPr>
          <a:xfrm>
            <a:off x="135517" y="4250730"/>
            <a:ext cx="11919461" cy="89289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marL="274638" lvl="0">
              <a:lnSpc>
                <a:spcPct val="107000"/>
              </a:lnSpc>
              <a:spcBef>
                <a:spcPts val="15"/>
              </a:spcBef>
              <a:tabLst>
                <a:tab pos="3547110" algn="l"/>
              </a:tabLst>
            </a:pPr>
            <a:r>
              <a:rPr lang="es-ES_tradnl" sz="1400" dirty="0">
                <a:solidFill>
                  <a:prstClr val="black"/>
                </a:solidFill>
                <a:latin typeface="Calibri" panose="020F0502020204030204" pitchFamily="34" charset="0"/>
                <a:ea typeface="Calibri" panose="020F0502020204030204" pitchFamily="34" charset="0"/>
                <a:cs typeface="Calibri" panose="020F0502020204030204" pitchFamily="34" charset="0"/>
              </a:rPr>
              <a:t>Si el cliente no quiere recibir presupuesto o descarta continuar con la contratación del seguro, tratar de capturar fecha vencimiento (ver </a:t>
            </a:r>
            <a:r>
              <a:rPr lang="es-ES_tradnl" sz="1400" dirty="0">
                <a:solidFill>
                  <a:prstClr val="black"/>
                </a:solidFill>
                <a:latin typeface="Calibri" panose="020F0502020204030204" pitchFamily="34" charset="0"/>
                <a:ea typeface="Calibri" panose="020F0502020204030204" pitchFamily="34" charset="0"/>
                <a:cs typeface="Calibri" panose="020F0502020204030204" pitchFamily="34" charset="0"/>
                <a:hlinkClick r:id="rId7" action="ppaction://hlinksldjump"/>
              </a:rPr>
              <a:t>operativa</a:t>
            </a:r>
            <a:r>
              <a:rPr lang="es-ES_tradnl" sz="1400" dirty="0">
                <a:solidFill>
                  <a:prstClr val="black"/>
                </a:solidFill>
                <a:latin typeface="Calibri" panose="020F0502020204030204" pitchFamily="34" charset="0"/>
                <a:ea typeface="Calibri" panose="020F0502020204030204" pitchFamily="34" charset="0"/>
                <a:cs typeface="Calibri" panose="020F0502020204030204" pitchFamily="34" charset="0"/>
              </a:rPr>
              <a:t> al respecto) y si no quiere despedida </a:t>
            </a:r>
            <a:r>
              <a:rPr lang="es-ES_tradnl" sz="1400" b="1" dirty="0">
                <a:solidFill>
                  <a:srgbClr val="5B9BD5"/>
                </a:solidFill>
                <a:latin typeface="Calibri" panose="020F0502020204030204" pitchFamily="34" charset="0"/>
                <a:ea typeface="Calibri" panose="020F0502020204030204" pitchFamily="34" charset="0"/>
                <a:cs typeface="Calibri" panose="020F0502020204030204" pitchFamily="34" charset="0"/>
              </a:rPr>
              <a:t>Agente</a:t>
            </a:r>
            <a:r>
              <a:rPr lang="es-ES_tradnl" sz="1400" b="1" i="1" dirty="0">
                <a:solidFill>
                  <a:srgbClr val="70AD47"/>
                </a:solidFill>
                <a:latin typeface="Calibri" panose="020F0502020204030204" pitchFamily="34" charset="0"/>
                <a:ea typeface="Calibri" panose="020F0502020204030204" pitchFamily="34" charset="0"/>
                <a:cs typeface="Calibri" panose="020F0502020204030204" pitchFamily="34" charset="0"/>
              </a:rPr>
              <a:t>: [Nombre cliente] muchas gracias por tu tiempo. Estaremos encantados de atenderte en el 900 22 22 66 para solucionarte cualquier duda que pueda surgirte. Buenos días /tardes. Que tengas un buen día.”</a:t>
            </a:r>
            <a:endParaRPr lang="es-ES" sz="1400"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marL="270510" marR="0" lvl="0" indent="0" algn="l" defTabSz="914400" rtl="0" eaLnBrk="1" fontAlgn="auto" latinLnBrk="0" hangingPunct="1">
              <a:lnSpc>
                <a:spcPct val="115000"/>
              </a:lnSpc>
              <a:spcBef>
                <a:spcPts val="500"/>
              </a:spcBef>
              <a:spcAft>
                <a:spcPts val="1000"/>
              </a:spcAft>
              <a:buClrTx/>
              <a:buSzTx/>
              <a:buFontTx/>
              <a:buNone/>
              <a:tabLst/>
              <a:defRPr/>
            </a:pPr>
            <a:endParaRPr kumimoji="0" lang="es-E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ángulo: esquinas redondeadas 22">
            <a:extLst>
              <a:ext uri="{FF2B5EF4-FFF2-40B4-BE49-F238E27FC236}">
                <a16:creationId xmlns:a16="http://schemas.microsoft.com/office/drawing/2014/main" id="{7B3FAAE1-7215-499F-BB94-35E9D891E4A4}"/>
              </a:ext>
            </a:extLst>
          </p:cNvPr>
          <p:cNvSpPr/>
          <p:nvPr/>
        </p:nvSpPr>
        <p:spPr>
          <a:xfrm>
            <a:off x="135517" y="1499773"/>
            <a:ext cx="11919461" cy="223247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marL="274638" marR="0" lvl="0" indent="0" algn="l" defTabSz="914400" rtl="0" eaLnBrk="1" fontAlgn="auto" latinLnBrk="0" hangingPunct="1">
              <a:lnSpc>
                <a:spcPct val="107000"/>
              </a:lnSpc>
              <a:spcBef>
                <a:spcPts val="15"/>
              </a:spcBef>
              <a:spcAft>
                <a:spcPts val="0"/>
              </a:spcAft>
              <a:buClrTx/>
              <a:buSzTx/>
              <a:buFontTx/>
              <a:buNone/>
              <a:tabLst>
                <a:tab pos="274638" algn="l"/>
                <a:tab pos="3546475" algn="l"/>
              </a:tabLst>
              <a:defRPr/>
            </a:pPr>
            <a:r>
              <a:rPr kumimoji="0" lang="es-ES" sz="1400" b="1" i="1"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Importante</a:t>
            </a:r>
            <a:r>
              <a:rPr kumimoji="0" lang="es-E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una vez elegida la modalidad de seguro de hogar, forma de pago,… proponer al cliente enviarle el presupuesto por email. Si el cliente acepta, se le pedirán los datos solicitados en la ventana siguientes datos:</a:t>
            </a:r>
          </a:p>
          <a:p>
            <a:pPr marL="274638" marR="0" lvl="0" indent="0" algn="l" defTabSz="914400" rtl="0" eaLnBrk="1" fontAlgn="auto" latinLnBrk="0" hangingPunct="1">
              <a:lnSpc>
                <a:spcPct val="107000"/>
              </a:lnSpc>
              <a:spcBef>
                <a:spcPts val="15"/>
              </a:spcBef>
              <a:spcAft>
                <a:spcPts val="0"/>
              </a:spcAft>
              <a:buClrTx/>
              <a:buSzTx/>
              <a:buFontTx/>
              <a:buNone/>
              <a:tabLst>
                <a:tab pos="274638" algn="l"/>
                <a:tab pos="3546475" algn="l"/>
              </a:tabLst>
              <a:defRPr/>
            </a:pPr>
            <a:r>
              <a:rPr kumimoji="0" lang="es-ES_tradnl" sz="1400" b="1" i="0" u="none" strike="noStrike" kern="1200" cap="none" spc="0" normalizeH="0" baseline="0" noProof="0" dirty="0">
                <a:ln>
                  <a:noFill/>
                </a:ln>
                <a:solidFill>
                  <a:srgbClr val="5B9BD5"/>
                </a:solidFill>
                <a:effectLst/>
                <a:uLnTx/>
                <a:uFillTx/>
                <a:latin typeface="Calibri" panose="020F0502020204030204" pitchFamily="34" charset="0"/>
                <a:ea typeface="Calibri" panose="020F0502020204030204" pitchFamily="34" charset="0"/>
                <a:cs typeface="Calibri" panose="020F0502020204030204" pitchFamily="34" charset="0"/>
              </a:rPr>
              <a:t>Agente</a:t>
            </a:r>
            <a:r>
              <a:rPr kumimoji="0" lang="es-ES" sz="1400" b="0" i="0" u="none" strike="noStrike" kern="1200" cap="none" spc="0" normalizeH="0" baseline="0" noProof="0" dirty="0">
                <a:ln>
                  <a:noFill/>
                </a:ln>
                <a:solidFill>
                  <a:prstClr val="white"/>
                </a:solidFill>
                <a:effectLst/>
                <a:uLnTx/>
                <a:uFillTx/>
                <a:latin typeface="Calibri" panose="020F0502020204030204" pitchFamily="34" charset="0"/>
                <a:ea typeface="YouYuan"/>
                <a:cs typeface="Calibri" panose="020F0502020204030204" pitchFamily="34" charset="0"/>
              </a:rPr>
              <a:t>: </a:t>
            </a:r>
            <a:r>
              <a:rPr kumimoji="0" lang="es-ES" sz="1400" b="1" i="1" u="none" strike="noStrike" kern="1200" cap="none" spc="0" normalizeH="0" baseline="0" noProof="0" dirty="0">
                <a:ln>
                  <a:noFill/>
                </a:ln>
                <a:solidFill>
                  <a:srgbClr val="70AD47"/>
                </a:solidFill>
                <a:effectLst/>
                <a:uLnTx/>
                <a:uFillTx/>
                <a:latin typeface="Calibri" panose="020F0502020204030204" pitchFamily="34" charset="0"/>
                <a:ea typeface="YouYuan"/>
                <a:cs typeface="Calibri" panose="020F0502020204030204" pitchFamily="34" charset="0"/>
              </a:rPr>
              <a:t>Para poder enviarte el presupuesto personalizado por correo electrónico a continuación te solicitaré tu nombre y apellidos, número de identificación fiscal (NIF/NIE), teléfono contacto y correo electrónico con la finalidad de gestionar el presupuesto solicitado. Trataremos estos datos conforme a nuestra política de privacidad, disponible en </a:t>
            </a:r>
            <a:r>
              <a:rPr kumimoji="0" lang="es-ES" sz="1400" b="1" i="1" u="none" strike="noStrike" kern="1200" cap="none" spc="0" normalizeH="0" baseline="0" noProof="0" dirty="0">
                <a:ln>
                  <a:noFill/>
                </a:ln>
                <a:solidFill>
                  <a:srgbClr val="70AD47"/>
                </a:solidFill>
                <a:effectLst/>
                <a:uLnTx/>
                <a:uFillTx/>
                <a:latin typeface="Calibri" panose="020F0502020204030204" pitchFamily="34" charset="0"/>
                <a:ea typeface="YouYuan"/>
                <a:cs typeface="Calibri" panose="020F0502020204030204" pitchFamily="34" charset="0"/>
                <a:hlinkClick r:id="rId8"/>
              </a:rPr>
              <a:t>www.telefonicaseguros.es/politica-de-privacidad/</a:t>
            </a:r>
            <a:endParaRPr kumimoji="0" lang="es-ES" sz="1400" b="1" i="1" u="none" strike="noStrike" kern="1200" cap="none" spc="0" normalizeH="0" baseline="0" noProof="0" dirty="0">
              <a:ln>
                <a:noFill/>
              </a:ln>
              <a:solidFill>
                <a:srgbClr val="70AD47"/>
              </a:solidFill>
              <a:effectLst/>
              <a:uLnTx/>
              <a:uFillTx/>
              <a:latin typeface="Calibri" panose="020F0502020204030204" pitchFamily="34" charset="0"/>
              <a:ea typeface="YouYuan"/>
              <a:cs typeface="Calibri" panose="020F0502020204030204" pitchFamily="34" charset="0"/>
            </a:endParaRPr>
          </a:p>
          <a:p>
            <a:pPr marL="274638" marR="0" lvl="0" indent="0" algn="l" defTabSz="914400" rtl="0" eaLnBrk="1" fontAlgn="auto" latinLnBrk="0" hangingPunct="1">
              <a:lnSpc>
                <a:spcPct val="107000"/>
              </a:lnSpc>
              <a:spcBef>
                <a:spcPts val="15"/>
              </a:spcBef>
              <a:spcAft>
                <a:spcPts val="0"/>
              </a:spcAft>
              <a:buClrTx/>
              <a:buSzTx/>
              <a:buFontTx/>
              <a:buNone/>
              <a:tabLst>
                <a:tab pos="274638" algn="l"/>
                <a:tab pos="3546475" algn="l"/>
              </a:tabLst>
              <a:defRPr/>
            </a:pPr>
            <a:endParaRPr kumimoji="0" lang="es-ES" sz="1400" b="1" i="1" u="none" strike="noStrike" kern="1200" cap="none" spc="0" normalizeH="0" baseline="0" noProof="0" dirty="0">
              <a:ln>
                <a:noFill/>
              </a:ln>
              <a:solidFill>
                <a:srgbClr val="70AD47"/>
              </a:solidFill>
              <a:effectLst/>
              <a:uLnTx/>
              <a:uFillTx/>
              <a:latin typeface="Calibri" panose="020F0502020204030204" pitchFamily="34" charset="0"/>
              <a:ea typeface="YouYuan"/>
              <a:cs typeface="Calibri" panose="020F0502020204030204" pitchFamily="34" charset="0"/>
            </a:endParaRPr>
          </a:p>
          <a:p>
            <a:pPr marL="274638" marR="0" lvl="0" indent="0" algn="l" defTabSz="914400" rtl="0" eaLnBrk="1" fontAlgn="auto" latinLnBrk="0" hangingPunct="1">
              <a:lnSpc>
                <a:spcPct val="107000"/>
              </a:lnSpc>
              <a:spcBef>
                <a:spcPts val="15"/>
              </a:spcBef>
              <a:spcAft>
                <a:spcPts val="0"/>
              </a:spcAft>
              <a:buClrTx/>
              <a:buSzTx/>
              <a:buFont typeface="Arial" panose="020B0604020202020204" pitchFamily="34" charset="0"/>
              <a:buChar char="•"/>
              <a:tabLst>
                <a:tab pos="274638" algn="l"/>
                <a:tab pos="3546475" algn="l"/>
              </a:tabLst>
              <a:defRPr/>
            </a:pPr>
            <a:r>
              <a:rPr kumimoji="0" lang="es-E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Si el cliente los facilita enviar presupuesto y si no desea continuar con la contratación entonces despedida</a:t>
            </a:r>
          </a:p>
          <a:p>
            <a:pPr marL="274638" marR="0" lvl="0" indent="0" algn="l" defTabSz="914400" rtl="0" eaLnBrk="1" fontAlgn="auto" latinLnBrk="0" hangingPunct="1">
              <a:lnSpc>
                <a:spcPct val="107000"/>
              </a:lnSpc>
              <a:spcBef>
                <a:spcPts val="15"/>
              </a:spcBef>
              <a:spcAft>
                <a:spcPts val="0"/>
              </a:spcAft>
              <a:buClrTx/>
              <a:buSzTx/>
              <a:buFont typeface="Arial" panose="020B0604020202020204" pitchFamily="34" charset="0"/>
              <a:buChar char="•"/>
              <a:tabLst>
                <a:tab pos="274638" algn="l"/>
                <a:tab pos="3546475" algn="l"/>
              </a:tabLst>
              <a:defRPr/>
            </a:pPr>
            <a:r>
              <a:rPr kumimoji="0" lang="es-E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Si el cliente los facilita enviar presupuesto y desea continuar con la contratación entonces continuar el proceso</a:t>
            </a:r>
          </a:p>
          <a:p>
            <a:pPr marL="274638" marR="0" lvl="0" indent="0" algn="l" defTabSz="914400" rtl="0" eaLnBrk="1" fontAlgn="auto" latinLnBrk="0" hangingPunct="1">
              <a:lnSpc>
                <a:spcPct val="107000"/>
              </a:lnSpc>
              <a:spcBef>
                <a:spcPts val="15"/>
              </a:spcBef>
              <a:spcAft>
                <a:spcPts val="0"/>
              </a:spcAft>
              <a:buClrTx/>
              <a:buSzTx/>
              <a:buFont typeface="Arial" panose="020B0604020202020204" pitchFamily="34" charset="0"/>
              <a:buChar char="•"/>
              <a:tabLst>
                <a:tab pos="274638" algn="l"/>
                <a:tab pos="3546475" algn="l"/>
              </a:tabLst>
              <a:defRPr/>
            </a:pPr>
            <a:r>
              <a:rPr kumimoji="0" lang="es-E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Si no quiere facilitarlos no se insistirá y si no desea continuar con la contratación entonces despedida</a:t>
            </a:r>
          </a:p>
          <a:p>
            <a:pPr marL="457200" marR="0" lvl="0" indent="0" algn="l" defTabSz="914400" rtl="0" eaLnBrk="1" fontAlgn="auto" latinLnBrk="0" hangingPunct="1">
              <a:lnSpc>
                <a:spcPct val="107000"/>
              </a:lnSpc>
              <a:spcBef>
                <a:spcPts val="15"/>
              </a:spcBef>
              <a:spcAft>
                <a:spcPts val="0"/>
              </a:spcAft>
              <a:buClrTx/>
              <a:buSzTx/>
              <a:buFontTx/>
              <a:buNone/>
              <a:tabLst>
                <a:tab pos="3547110" algn="l"/>
              </a:tabLst>
              <a:defRPr/>
            </a:pPr>
            <a:endParaRPr kumimoji="0" lang="es-E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70510" marR="0" lvl="0" indent="0" algn="l" defTabSz="914400" rtl="0" eaLnBrk="1" fontAlgn="auto" latinLnBrk="0" hangingPunct="1">
              <a:lnSpc>
                <a:spcPct val="115000"/>
              </a:lnSpc>
              <a:spcBef>
                <a:spcPts val="500"/>
              </a:spcBef>
              <a:spcAft>
                <a:spcPts val="1000"/>
              </a:spcAft>
              <a:buClrTx/>
              <a:buSzTx/>
              <a:buFontTx/>
              <a:buNone/>
              <a:tabLst/>
              <a:defRPr/>
            </a:pPr>
            <a:endParaRPr kumimoji="0" lang="es-E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ángulo: esquinas redondeadas 23">
            <a:extLst>
              <a:ext uri="{FF2B5EF4-FFF2-40B4-BE49-F238E27FC236}">
                <a16:creationId xmlns:a16="http://schemas.microsoft.com/office/drawing/2014/main" id="{72024C6C-C622-4F30-92F6-CF2D824576EE}"/>
              </a:ext>
            </a:extLst>
          </p:cNvPr>
          <p:cNvSpPr/>
          <p:nvPr/>
        </p:nvSpPr>
        <p:spPr>
          <a:xfrm>
            <a:off x="536656" y="1222709"/>
            <a:ext cx="3025694" cy="3731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solidFill>
                <a:effectLst/>
                <a:uLnTx/>
                <a:uFillTx/>
                <a:latin typeface="Calibri" panose="020F0502020204030204"/>
                <a:ea typeface="+mn-ea"/>
                <a:cs typeface="+mn-cs"/>
              </a:rPr>
              <a:t>Envío presupuesto</a:t>
            </a:r>
          </a:p>
        </p:txBody>
      </p:sp>
      <p:sp>
        <p:nvSpPr>
          <p:cNvPr id="27" name="Rectángulo: esquinas redondeadas 26">
            <a:extLst>
              <a:ext uri="{FF2B5EF4-FFF2-40B4-BE49-F238E27FC236}">
                <a16:creationId xmlns:a16="http://schemas.microsoft.com/office/drawing/2014/main" id="{7BBCABEB-C735-4E02-9EEE-AA6B4D6535E5}"/>
              </a:ext>
            </a:extLst>
          </p:cNvPr>
          <p:cNvSpPr/>
          <p:nvPr/>
        </p:nvSpPr>
        <p:spPr>
          <a:xfrm>
            <a:off x="438452" y="3989212"/>
            <a:ext cx="5866662" cy="3390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solidFill>
                <a:effectLst/>
                <a:uLnTx/>
                <a:uFillTx/>
                <a:latin typeface="Calibri" panose="020F0502020204030204"/>
                <a:ea typeface="+mn-ea"/>
                <a:cs typeface="+mn-cs"/>
              </a:rPr>
              <a:t>Cliente no quiere presupuesto y descarta continuar la contratación</a:t>
            </a:r>
          </a:p>
        </p:txBody>
      </p:sp>
      <p:sp>
        <p:nvSpPr>
          <p:cNvPr id="22" name="Rectángulo: esquinas redondeadas 21">
            <a:extLst>
              <a:ext uri="{FF2B5EF4-FFF2-40B4-BE49-F238E27FC236}">
                <a16:creationId xmlns:a16="http://schemas.microsoft.com/office/drawing/2014/main" id="{0A85F061-5D2F-4EDF-9A5D-3B8C2B907FDF}"/>
              </a:ext>
            </a:extLst>
          </p:cNvPr>
          <p:cNvSpPr/>
          <p:nvPr/>
        </p:nvSpPr>
        <p:spPr>
          <a:xfrm>
            <a:off x="135517" y="5633738"/>
            <a:ext cx="11919461" cy="78821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marL="274638" marR="0" lvl="0" indent="0" algn="l" defTabSz="914400" rtl="0" eaLnBrk="1" fontAlgn="auto" latinLnBrk="0" hangingPunct="1">
              <a:lnSpc>
                <a:spcPct val="107000"/>
              </a:lnSpc>
              <a:spcBef>
                <a:spcPts val="15"/>
              </a:spcBef>
              <a:spcAft>
                <a:spcPts val="0"/>
              </a:spcAft>
              <a:buClrTx/>
              <a:buSzTx/>
              <a:buFontTx/>
              <a:buNone/>
              <a:tabLst>
                <a:tab pos="274638" algn="l"/>
                <a:tab pos="3546475" algn="l"/>
              </a:tabLst>
              <a:defRPr/>
            </a:pPr>
            <a:endParaRPr kumimoji="0" lang="es-ES" sz="1400" b="1" i="1"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274638" marR="0" lvl="0" indent="0" algn="l" defTabSz="914400" rtl="0" eaLnBrk="1" fontAlgn="auto" latinLnBrk="0" hangingPunct="1">
              <a:lnSpc>
                <a:spcPct val="107000"/>
              </a:lnSpc>
              <a:spcBef>
                <a:spcPts val="15"/>
              </a:spcBef>
              <a:spcAft>
                <a:spcPts val="0"/>
              </a:spcAft>
              <a:buClrTx/>
              <a:buSzTx/>
              <a:buFontTx/>
              <a:buNone/>
              <a:tabLst>
                <a:tab pos="274638" algn="l"/>
                <a:tab pos="3546475" algn="l"/>
              </a:tabLst>
              <a:defRPr/>
            </a:pPr>
            <a:r>
              <a:rPr kumimoji="0" lang="es-E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No le hagas preguntas abiertas porque le das la opción a que te diga que no y seguir el procedimiento indicado a continuación</a:t>
            </a:r>
            <a:endParaRPr kumimoji="0" lang="es-E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70510" marR="0" lvl="0" indent="0" algn="l" defTabSz="914400" rtl="0" eaLnBrk="1" fontAlgn="auto" latinLnBrk="0" hangingPunct="1">
              <a:lnSpc>
                <a:spcPct val="115000"/>
              </a:lnSpc>
              <a:spcBef>
                <a:spcPts val="500"/>
              </a:spcBef>
              <a:spcAft>
                <a:spcPts val="1000"/>
              </a:spcAft>
              <a:buClrTx/>
              <a:buSzTx/>
              <a:buFontTx/>
              <a:buNone/>
              <a:tabLst/>
              <a:defRPr/>
            </a:pPr>
            <a:endParaRPr kumimoji="0" lang="es-E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Rectángulo: esquinas redondeadas 27">
            <a:extLst>
              <a:ext uri="{FF2B5EF4-FFF2-40B4-BE49-F238E27FC236}">
                <a16:creationId xmlns:a16="http://schemas.microsoft.com/office/drawing/2014/main" id="{CDF3823B-7149-4277-8251-B346ED4AFED8}"/>
              </a:ext>
            </a:extLst>
          </p:cNvPr>
          <p:cNvSpPr/>
          <p:nvPr/>
        </p:nvSpPr>
        <p:spPr>
          <a:xfrm>
            <a:off x="536656" y="5356674"/>
            <a:ext cx="3349544" cy="3731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solidFill>
                <a:effectLst/>
                <a:uLnTx/>
                <a:uFillTx/>
                <a:latin typeface="Calibri" panose="020F0502020204030204"/>
                <a:ea typeface="+mn-ea"/>
                <a:cs typeface="+mn-cs"/>
              </a:rPr>
              <a:t>El cliente quiere contratar - Contratación</a:t>
            </a:r>
          </a:p>
        </p:txBody>
      </p:sp>
      <p:sp>
        <p:nvSpPr>
          <p:cNvPr id="30" name="Botón de acción: ir hacia delante o siguiente 29">
            <a:hlinkClick r:id="" action="ppaction://hlinkshowjump?jump=nextslide" highlightClick="1"/>
            <a:extLst>
              <a:ext uri="{FF2B5EF4-FFF2-40B4-BE49-F238E27FC236}">
                <a16:creationId xmlns:a16="http://schemas.microsoft.com/office/drawing/2014/main" id="{AD5CE1F8-9747-4F10-B08B-C95353822123}"/>
              </a:ext>
            </a:extLst>
          </p:cNvPr>
          <p:cNvSpPr/>
          <p:nvPr/>
        </p:nvSpPr>
        <p:spPr>
          <a:xfrm>
            <a:off x="11488567" y="6589384"/>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uadroTexto 19">
            <a:extLst>
              <a:ext uri="{FF2B5EF4-FFF2-40B4-BE49-F238E27FC236}">
                <a16:creationId xmlns:a16="http://schemas.microsoft.com/office/drawing/2014/main" id="{072164D0-61C2-4177-A656-C9565B583CEE}"/>
              </a:ext>
            </a:extLst>
          </p:cNvPr>
          <p:cNvSpPr txBox="1"/>
          <p:nvPr/>
        </p:nvSpPr>
        <p:spPr>
          <a:xfrm>
            <a:off x="3739046" y="6398112"/>
            <a:ext cx="35383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0000"/>
                </a:solidFill>
                <a:effectLst/>
                <a:uLnTx/>
                <a:uFillTx/>
                <a:latin typeface="Calibri" panose="020F0502020204030204"/>
                <a:ea typeface="+mn-ea"/>
                <a:cs typeface="+mn-cs"/>
              </a:rPr>
              <a:t>Pendiente operativa tiendas</a:t>
            </a:r>
          </a:p>
        </p:txBody>
      </p:sp>
      <p:sp>
        <p:nvSpPr>
          <p:cNvPr id="17" name="Rectángulo 16">
            <a:extLst>
              <a:ext uri="{FF2B5EF4-FFF2-40B4-BE49-F238E27FC236}">
                <a16:creationId xmlns:a16="http://schemas.microsoft.com/office/drawing/2014/main" id="{368C25FA-7C16-4D93-820E-9358A0C55427}"/>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ángulo 1">
            <a:extLst>
              <a:ext uri="{FF2B5EF4-FFF2-40B4-BE49-F238E27FC236}">
                <a16:creationId xmlns:a16="http://schemas.microsoft.com/office/drawing/2014/main" id="{21AE6768-4BD2-43F2-8378-CD1BE80A4F0A}"/>
              </a:ext>
            </a:extLst>
          </p:cNvPr>
          <p:cNvSpPr/>
          <p:nvPr/>
        </p:nvSpPr>
        <p:spPr>
          <a:xfrm>
            <a:off x="8416984" y="614081"/>
            <a:ext cx="2605906" cy="276999"/>
          </a:xfrm>
          <a:prstGeom prst="rect">
            <a:avLst/>
          </a:prstGeom>
        </p:spPr>
        <p:txBody>
          <a:bodyPr wrap="none">
            <a:spAutoFit/>
          </a:bodyPr>
          <a:lstStyle/>
          <a:p>
            <a:r>
              <a:rPr lang="es-ES" sz="1200" dirty="0">
                <a:solidFill>
                  <a:srgbClr val="FF0000"/>
                </a:solidFill>
              </a:rPr>
              <a:t>No se permite contratar con pasaporte</a:t>
            </a:r>
            <a:endParaRPr lang="es-ES" sz="1200" dirty="0"/>
          </a:p>
        </p:txBody>
      </p:sp>
    </p:spTree>
    <p:extLst>
      <p:ext uri="{BB962C8B-B14F-4D97-AF65-F5344CB8AC3E}">
        <p14:creationId xmlns:p14="http://schemas.microsoft.com/office/powerpoint/2010/main" val="18978419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esquinas redondeadas 24">
            <a:extLst>
              <a:ext uri="{FF2B5EF4-FFF2-40B4-BE49-F238E27FC236}">
                <a16:creationId xmlns:a16="http://schemas.microsoft.com/office/drawing/2014/main" id="{FA157D17-BA35-454A-B526-E52310AE014C}"/>
              </a:ext>
            </a:extLst>
          </p:cNvPr>
          <p:cNvSpPr/>
          <p:nvPr/>
        </p:nvSpPr>
        <p:spPr>
          <a:xfrm>
            <a:off x="1828800" y="134765"/>
            <a:ext cx="4819650" cy="4186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Calibri" panose="020F0502020204030204"/>
                <a:ea typeface="+mn-ea"/>
                <a:cs typeface="+mn-cs"/>
              </a:rPr>
              <a:t>CONTRATACIÓN</a:t>
            </a:r>
          </a:p>
        </p:txBody>
      </p:sp>
      <p:pic>
        <p:nvPicPr>
          <p:cNvPr id="12" name="Imagen 11">
            <a:extLst>
              <a:ext uri="{FF2B5EF4-FFF2-40B4-BE49-F238E27FC236}">
                <a16:creationId xmlns:a16="http://schemas.microsoft.com/office/drawing/2014/main" id="{CCA9FBDE-2A18-4CC7-B92F-36927365FAB7}"/>
              </a:ext>
            </a:extLst>
          </p:cNvPr>
          <p:cNvPicPr>
            <a:picLocks noChangeAspect="1"/>
          </p:cNvPicPr>
          <p:nvPr/>
        </p:nvPicPr>
        <p:blipFill>
          <a:blip r:embed="rId2"/>
          <a:stretch>
            <a:fillRect/>
          </a:stretch>
        </p:blipFill>
        <p:spPr>
          <a:xfrm>
            <a:off x="136407" y="8581"/>
            <a:ext cx="1054469" cy="382357"/>
          </a:xfrm>
          <a:prstGeom prst="rect">
            <a:avLst/>
          </a:prstGeom>
        </p:spPr>
      </p:pic>
      <p:sp>
        <p:nvSpPr>
          <p:cNvPr id="14" name="Botón de acción: ir hacia atrás o anterior 13">
            <a:hlinkClick r:id="" action="ppaction://hlinkshowjump?jump=previousslide" highlightClick="1"/>
            <a:extLst>
              <a:ext uri="{FF2B5EF4-FFF2-40B4-BE49-F238E27FC236}">
                <a16:creationId xmlns:a16="http://schemas.microsoft.com/office/drawing/2014/main" id="{21A9BA75-6850-4093-9C7B-8F2A6DECF63F}"/>
              </a:ext>
            </a:extLst>
          </p:cNvPr>
          <p:cNvSpPr/>
          <p:nvPr/>
        </p:nvSpPr>
        <p:spPr>
          <a:xfrm>
            <a:off x="109781" y="6557065"/>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Imagen 14" descr="Imagen que contiene Texto&#10;&#10;Descripción generada automáticamente">
            <a:hlinkClick r:id="rId3" action="ppaction://hlinksldjump"/>
            <a:extLst>
              <a:ext uri="{FF2B5EF4-FFF2-40B4-BE49-F238E27FC236}">
                <a16:creationId xmlns:a16="http://schemas.microsoft.com/office/drawing/2014/main" id="{DD1B7420-BF2B-453C-8796-495D1D70E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053" y="34624"/>
            <a:ext cx="1408942" cy="453951"/>
          </a:xfrm>
          <a:prstGeom prst="rect">
            <a:avLst/>
          </a:prstGeom>
          <a:solidFill>
            <a:schemeClr val="bg1"/>
          </a:solidFill>
        </p:spPr>
      </p:pic>
      <p:pic>
        <p:nvPicPr>
          <p:cNvPr id="18" name="Picture 6" descr="Resultado de imagen de ir a inicio">
            <a:hlinkClick r:id="rId5" action="ppaction://hlinksldjump"/>
            <a:extLst>
              <a:ext uri="{FF2B5EF4-FFF2-40B4-BE49-F238E27FC236}">
                <a16:creationId xmlns:a16="http://schemas.microsoft.com/office/drawing/2014/main" id="{A3B32BBA-1071-4A43-ACC6-FEF74259DC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22" name="Rectángulo 21">
            <a:extLst>
              <a:ext uri="{FF2B5EF4-FFF2-40B4-BE49-F238E27FC236}">
                <a16:creationId xmlns:a16="http://schemas.microsoft.com/office/drawing/2014/main" id="{ED7EA2DA-F2E4-473E-B538-BA7EABBB2972}"/>
              </a:ext>
            </a:extLst>
          </p:cNvPr>
          <p:cNvSpPr/>
          <p:nvPr/>
        </p:nvSpPr>
        <p:spPr>
          <a:xfrm>
            <a:off x="6066573" y="261599"/>
            <a:ext cx="45076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prstClr val="white"/>
                </a:solidFill>
                <a:effectLst/>
                <a:uLnTx/>
                <a:uFillTx/>
                <a:latin typeface="Calibri" panose="020F0502020204030204"/>
                <a:ea typeface="+mn-ea"/>
                <a:cs typeface="+mn-cs"/>
              </a:rPr>
              <a:t>(1/2)</a:t>
            </a:r>
            <a:endParaRPr kumimoji="0" lang="es-E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CuadroTexto 20">
            <a:extLst>
              <a:ext uri="{FF2B5EF4-FFF2-40B4-BE49-F238E27FC236}">
                <a16:creationId xmlns:a16="http://schemas.microsoft.com/office/drawing/2014/main" id="{23185454-6C70-4307-AB42-8782DDC5119F}"/>
              </a:ext>
            </a:extLst>
          </p:cNvPr>
          <p:cNvSpPr txBox="1"/>
          <p:nvPr/>
        </p:nvSpPr>
        <p:spPr>
          <a:xfrm>
            <a:off x="3739046" y="6398112"/>
            <a:ext cx="35383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0000"/>
                </a:solidFill>
                <a:effectLst/>
                <a:uLnTx/>
                <a:uFillTx/>
                <a:latin typeface="Calibri" panose="020F0502020204030204"/>
                <a:ea typeface="+mn-ea"/>
                <a:cs typeface="+mn-cs"/>
              </a:rPr>
              <a:t>Pendiente operativa tiendas</a:t>
            </a:r>
          </a:p>
        </p:txBody>
      </p:sp>
      <p:sp>
        <p:nvSpPr>
          <p:cNvPr id="13" name="Rectángulo: esquinas redondeadas 12">
            <a:extLst>
              <a:ext uri="{FF2B5EF4-FFF2-40B4-BE49-F238E27FC236}">
                <a16:creationId xmlns:a16="http://schemas.microsoft.com/office/drawing/2014/main" id="{99C1F854-3B62-4F6E-A3FD-7DEE241F185B}"/>
              </a:ext>
            </a:extLst>
          </p:cNvPr>
          <p:cNvSpPr/>
          <p:nvPr/>
        </p:nvSpPr>
        <p:spPr>
          <a:xfrm>
            <a:off x="98871" y="908238"/>
            <a:ext cx="9222329" cy="16201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108000" rtlCol="0" anchor="t" anchorCtr="0"/>
          <a:lstStyle/>
          <a:p>
            <a:pPr marL="182563" lvl="0">
              <a:lnSpc>
                <a:spcPct val="107000"/>
              </a:lnSpc>
            </a:pPr>
            <a:r>
              <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rPr>
              <a:t>Si el cliente quiere continuar con la contratación, pasar a cumplimentar los datos del tomador solicitados, siendo necesario nos </a:t>
            </a:r>
            <a:r>
              <a:rPr lang="es-ES_tradnl" sz="1200" b="1" dirty="0">
                <a:solidFill>
                  <a:prstClr val="black"/>
                </a:solidFill>
                <a:latin typeface="Calibri" panose="020F0502020204030204" pitchFamily="34" charset="0"/>
                <a:ea typeface="Calibri" panose="020F0502020204030204" pitchFamily="34" charset="0"/>
                <a:cs typeface="Calibri" panose="020F0502020204030204" pitchFamily="34" charset="0"/>
              </a:rPr>
              <a:t>facilite</a:t>
            </a:r>
            <a:r>
              <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rPr>
              <a:t> su </a:t>
            </a:r>
            <a:r>
              <a:rPr lang="es-ES_tradnl" sz="1200" b="1" dirty="0">
                <a:solidFill>
                  <a:prstClr val="black"/>
                </a:solidFill>
                <a:latin typeface="Calibri" panose="020F0502020204030204" pitchFamily="34" charset="0"/>
                <a:ea typeface="Calibri" panose="020F0502020204030204" pitchFamily="34" charset="0"/>
                <a:cs typeface="Calibri" panose="020F0502020204030204" pitchFamily="34" charset="0"/>
              </a:rPr>
              <a:t>correo electrónico </a:t>
            </a:r>
            <a:r>
              <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rPr>
              <a:t>para poder enviarle la póliza de seguro</a:t>
            </a:r>
            <a:endParaRPr lang="es-ES_tradnl" sz="1200" b="1"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182563">
              <a:lnSpc>
                <a:spcPct val="107000"/>
              </a:lnSpc>
            </a:pPr>
            <a:r>
              <a:rPr lang="es-ES_tradnl" sz="1200" b="1" dirty="0">
                <a:solidFill>
                  <a:prstClr val="black"/>
                </a:solidFill>
                <a:latin typeface="Calibri" panose="020F0502020204030204" pitchFamily="34" charset="0"/>
                <a:ea typeface="Calibri" panose="020F0502020204030204" pitchFamily="34" charset="0"/>
                <a:cs typeface="Calibri" panose="020F0502020204030204" pitchFamily="34" charset="0"/>
              </a:rPr>
              <a:t>Importante</a:t>
            </a:r>
            <a:r>
              <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rPr>
              <a:t>: Una vez incorporados los datos del tomador, es obligatorio </a:t>
            </a:r>
            <a:r>
              <a:rPr lang="es-ES_tradnl" sz="1200" b="1" dirty="0">
                <a:solidFill>
                  <a:prstClr val="black"/>
                </a:solidFill>
                <a:latin typeface="Calibri" panose="020F0502020204030204" pitchFamily="34" charset="0"/>
                <a:ea typeface="Calibri" panose="020F0502020204030204" pitchFamily="34" charset="0"/>
                <a:cs typeface="Calibri" panose="020F0502020204030204" pitchFamily="34" charset="0"/>
              </a:rPr>
              <a:t>informar del nombre del mediador del seguro</a:t>
            </a:r>
            <a:r>
              <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rPr>
              <a:t>, que aparece reflejado en la pantalla datos del tomador:</a:t>
            </a:r>
            <a:endParaRPr lang="es-ES_tradnl" sz="1200" b="1" dirty="0">
              <a:solidFill>
                <a:srgbClr val="5B9BD5"/>
              </a:solidFill>
              <a:latin typeface="Calibri" panose="020F0502020204030204" pitchFamily="34" charset="0"/>
              <a:ea typeface="Calibri" panose="020F0502020204030204" pitchFamily="34" charset="0"/>
              <a:cs typeface="Calibri" panose="020F0502020204030204" pitchFamily="34" charset="0"/>
            </a:endParaRPr>
          </a:p>
          <a:p>
            <a:pPr marL="182563">
              <a:lnSpc>
                <a:spcPct val="107000"/>
              </a:lnSpc>
            </a:pPr>
            <a:r>
              <a:rPr lang="es-ES_tradnl" sz="1200" b="1" dirty="0">
                <a:solidFill>
                  <a:srgbClr val="5B9BD5"/>
                </a:solidFill>
                <a:latin typeface="Calibri" panose="020F0502020204030204" pitchFamily="34" charset="0"/>
                <a:ea typeface="Calibri" panose="020F0502020204030204" pitchFamily="34" charset="0"/>
                <a:cs typeface="Calibri" panose="020F0502020204030204" pitchFamily="34" charset="0"/>
              </a:rPr>
              <a:t>Agente</a:t>
            </a:r>
            <a:r>
              <a:rPr lang="es-ES" sz="1200" dirty="0">
                <a:solidFill>
                  <a:prstClr val="white"/>
                </a:solidFill>
                <a:latin typeface="Calibri" panose="020F0502020204030204" pitchFamily="34" charset="0"/>
                <a:ea typeface="YouYuan"/>
                <a:cs typeface="Calibri" panose="020F0502020204030204" pitchFamily="34" charset="0"/>
              </a:rPr>
              <a:t>:</a:t>
            </a:r>
            <a:r>
              <a:rPr lang="es-ES" sz="1200" b="1" i="1" dirty="0">
                <a:solidFill>
                  <a:srgbClr val="70AD47"/>
                </a:solidFill>
                <a:latin typeface="Calibri" panose="020F0502020204030204" pitchFamily="34" charset="0"/>
                <a:ea typeface="YouYuan"/>
                <a:cs typeface="Calibri" panose="020F0502020204030204" pitchFamily="34" charset="0"/>
              </a:rPr>
              <a:t>[Nombre cliente], te informamos que la contratación del Seguro de Hogar de Movistar Seguros se realiza actuando como mediador [</a:t>
            </a:r>
            <a:r>
              <a:rPr lang="es-ES" sz="1200" b="1" i="1" dirty="0">
                <a:solidFill>
                  <a:schemeClr val="tx1"/>
                </a:solidFill>
                <a:latin typeface="Calibri" panose="020F0502020204030204" pitchFamily="34" charset="0"/>
                <a:ea typeface="YouYuan"/>
                <a:cs typeface="Calibri" panose="020F0502020204030204" pitchFamily="34" charset="0"/>
              </a:rPr>
              <a:t>indicar lo que proceda</a:t>
            </a:r>
            <a:r>
              <a:rPr lang="es-ES" sz="1200" b="1" i="1" dirty="0">
                <a:solidFill>
                  <a:srgbClr val="70AD47"/>
                </a:solidFill>
                <a:latin typeface="Calibri" panose="020F0502020204030204" pitchFamily="34" charset="0"/>
                <a:ea typeface="YouYuan"/>
                <a:cs typeface="Calibri" panose="020F0502020204030204" pitchFamily="34" charset="0"/>
              </a:rPr>
              <a:t>: Telefónica de España SAU o Telefónica Móviles España SAU], agencia exclusiva de seguros de Telefónica Seguros y Reaseguros Compañía Aseguradora, S.A.U.</a:t>
            </a:r>
            <a:endPar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182563" lvl="0">
              <a:lnSpc>
                <a:spcPct val="107000"/>
              </a:lnSpc>
            </a:pPr>
            <a:endPar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270510">
              <a:lnSpc>
                <a:spcPct val="115000"/>
              </a:lnSpc>
              <a:spcBef>
                <a:spcPts val="500"/>
              </a:spcBef>
              <a:spcAft>
                <a:spcPts val="1000"/>
              </a:spcAft>
            </a:pPr>
            <a:endParaRPr lang="es-ES" sz="1200" dirty="0"/>
          </a:p>
        </p:txBody>
      </p:sp>
      <p:grpSp>
        <p:nvGrpSpPr>
          <p:cNvPr id="16" name="Grupo 15">
            <a:extLst>
              <a:ext uri="{FF2B5EF4-FFF2-40B4-BE49-F238E27FC236}">
                <a16:creationId xmlns:a16="http://schemas.microsoft.com/office/drawing/2014/main" id="{9D6CC8CB-79DC-4E94-AC5F-34CB76FAD585}"/>
              </a:ext>
            </a:extLst>
          </p:cNvPr>
          <p:cNvGrpSpPr/>
          <p:nvPr/>
        </p:nvGrpSpPr>
        <p:grpSpPr>
          <a:xfrm>
            <a:off x="9321200" y="962987"/>
            <a:ext cx="2819400" cy="1565382"/>
            <a:chOff x="2876550" y="1577259"/>
            <a:chExt cx="5638800" cy="2352675"/>
          </a:xfrm>
        </p:grpSpPr>
        <p:pic>
          <p:nvPicPr>
            <p:cNvPr id="17" name="Imagen 16">
              <a:extLst>
                <a:ext uri="{FF2B5EF4-FFF2-40B4-BE49-F238E27FC236}">
                  <a16:creationId xmlns:a16="http://schemas.microsoft.com/office/drawing/2014/main" id="{1DA90547-39B4-44D1-BD85-BB0F6733EC9D}"/>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876550" y="1577259"/>
              <a:ext cx="5638800" cy="2352675"/>
            </a:xfrm>
            <a:prstGeom prst="rect">
              <a:avLst/>
            </a:prstGeom>
            <a:noFill/>
            <a:ln>
              <a:solidFill>
                <a:schemeClr val="accent1">
                  <a:shade val="50000"/>
                </a:schemeClr>
              </a:solidFill>
            </a:ln>
          </p:spPr>
        </p:pic>
        <p:sp>
          <p:nvSpPr>
            <p:cNvPr id="19" name="Elipse 18">
              <a:extLst>
                <a:ext uri="{FF2B5EF4-FFF2-40B4-BE49-F238E27FC236}">
                  <a16:creationId xmlns:a16="http://schemas.microsoft.com/office/drawing/2014/main" id="{EADD2A71-F51B-4A42-A8B4-199173CAA0AC}"/>
                </a:ext>
              </a:extLst>
            </p:cNvPr>
            <p:cNvSpPr/>
            <p:nvPr/>
          </p:nvSpPr>
          <p:spPr>
            <a:xfrm>
              <a:off x="2981325" y="3684721"/>
              <a:ext cx="933450" cy="230054"/>
            </a:xfrm>
            <a:prstGeom prst="ellipse">
              <a:avLst/>
            </a:prstGeom>
            <a:noFill/>
            <a:ln w="222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6" name="Rectángulo: esquinas redondeadas 25">
            <a:extLst>
              <a:ext uri="{FF2B5EF4-FFF2-40B4-BE49-F238E27FC236}">
                <a16:creationId xmlns:a16="http://schemas.microsoft.com/office/drawing/2014/main" id="{6565B28A-E856-4BE9-8159-2E22B124D9C1}"/>
              </a:ext>
            </a:extLst>
          </p:cNvPr>
          <p:cNvSpPr/>
          <p:nvPr/>
        </p:nvSpPr>
        <p:spPr>
          <a:xfrm>
            <a:off x="622182" y="634654"/>
            <a:ext cx="6094588" cy="39166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chemeClr val="tx1"/>
                </a:solidFill>
              </a:rPr>
              <a:t>Datos tomador y mediador</a:t>
            </a:r>
          </a:p>
        </p:txBody>
      </p:sp>
      <p:sp>
        <p:nvSpPr>
          <p:cNvPr id="20" name="Rectángulo: esquinas redondeadas 19">
            <a:extLst>
              <a:ext uri="{FF2B5EF4-FFF2-40B4-BE49-F238E27FC236}">
                <a16:creationId xmlns:a16="http://schemas.microsoft.com/office/drawing/2014/main" id="{A801C9BB-247F-4D37-ADE4-80BB0DCEF158}"/>
              </a:ext>
            </a:extLst>
          </p:cNvPr>
          <p:cNvSpPr/>
          <p:nvPr/>
        </p:nvSpPr>
        <p:spPr>
          <a:xfrm>
            <a:off x="109781" y="2916385"/>
            <a:ext cx="11815519" cy="348172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108000" rtlCol="0" anchor="t" anchorCtr="0"/>
          <a:lstStyle/>
          <a:p>
            <a:pPr marL="182563">
              <a:lnSpc>
                <a:spcPct val="107000"/>
              </a:lnSpc>
            </a:pPr>
            <a:r>
              <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rPr>
              <a:t>Cumplimentar los datos necesarios para la contratación. Sin datos bancarios no se puede contratar, informar nos puede llamar en otro momento para la contratación. </a:t>
            </a:r>
          </a:p>
          <a:p>
            <a:pPr marL="182563">
              <a:lnSpc>
                <a:spcPct val="107000"/>
              </a:lnSpc>
            </a:pPr>
            <a:r>
              <a:rPr lang="es-ES_tradnl" sz="1200" b="1" dirty="0">
                <a:solidFill>
                  <a:prstClr val="black"/>
                </a:solidFill>
                <a:latin typeface="Calibri" panose="020F0502020204030204" pitchFamily="34" charset="0"/>
                <a:ea typeface="Calibri" panose="020F0502020204030204" pitchFamily="34" charset="0"/>
                <a:cs typeface="Calibri" panose="020F0502020204030204" pitchFamily="34" charset="0"/>
              </a:rPr>
              <a:t>Importante</a:t>
            </a:r>
            <a:r>
              <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rPr>
              <a:t>: Si no tiene los datos bancarios, sondear si es cliente Movistar y proponerle sea la misma cuenta bancaria con la que paga Movistar, para lo que hay que seguir los siguientes pasos:</a:t>
            </a:r>
          </a:p>
          <a:p>
            <a:pPr marL="182563">
              <a:lnSpc>
                <a:spcPct val="107000"/>
              </a:lnSpc>
            </a:pPr>
            <a:endPar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182563" lvl="2"/>
            <a:r>
              <a:rPr lang="es-ES" sz="1200" b="1" dirty="0">
                <a:solidFill>
                  <a:srgbClr val="4472C4"/>
                </a:solidFill>
                <a:latin typeface="Calibri" panose="020F0502020204030204" pitchFamily="34" charset="0"/>
                <a:cs typeface="Calibri" panose="020F0502020204030204" pitchFamily="34" charset="0"/>
              </a:rPr>
              <a:t>Agente</a:t>
            </a:r>
            <a:r>
              <a:rPr lang="es-ES" sz="1200" dirty="0">
                <a:solidFill>
                  <a:prstClr val="black"/>
                </a:solidFill>
              </a:rPr>
              <a:t>: </a:t>
            </a:r>
            <a:r>
              <a:rPr lang="es-ES" sz="1200" b="1" i="1" dirty="0">
                <a:solidFill>
                  <a:srgbClr val="70AD47"/>
                </a:solidFill>
                <a:latin typeface="Calibri" panose="020F0502020204030204" pitchFamily="34" charset="0"/>
                <a:cs typeface="Calibri" panose="020F0502020204030204" pitchFamily="34" charset="0"/>
              </a:rPr>
              <a:t>[nombre] eres cliente Movistar?</a:t>
            </a:r>
          </a:p>
          <a:p>
            <a:pPr marL="354013" lvl="2" indent="-171450">
              <a:buFont typeface="Arial" panose="020B0604020202020204" pitchFamily="34" charset="0"/>
              <a:buChar char="•"/>
            </a:pPr>
            <a:r>
              <a:rPr lang="es-ES" sz="1200" dirty="0">
                <a:solidFill>
                  <a:prstClr val="black"/>
                </a:solidFill>
              </a:rPr>
              <a:t>Si no lo es, no se puede acceder.  Si no hay datos bancarios, despedida</a:t>
            </a:r>
          </a:p>
          <a:p>
            <a:pPr marL="354013" lvl="2" indent="-171450">
              <a:buFont typeface="Arial" panose="020B0604020202020204" pitchFamily="34" charset="0"/>
              <a:buChar char="•"/>
            </a:pPr>
            <a:r>
              <a:rPr lang="es-ES" sz="1200" dirty="0">
                <a:solidFill>
                  <a:prstClr val="black"/>
                </a:solidFill>
              </a:rPr>
              <a:t>Si, pero no esta a mi nombre, no se puede acceder por protección de datos y además el tomador del seguro hogar debe ser la persona que llama. Si no hay datos bancarios, despedida</a:t>
            </a:r>
          </a:p>
          <a:p>
            <a:pPr marL="365125" lvl="2" indent="-182563">
              <a:buFont typeface="Arial" panose="020B0604020202020204" pitchFamily="34" charset="0"/>
              <a:buChar char="•"/>
            </a:pPr>
            <a:r>
              <a:rPr lang="es-ES" sz="1200" dirty="0">
                <a:solidFill>
                  <a:prstClr val="black"/>
                </a:solidFill>
              </a:rPr>
              <a:t>Si, y esta a mi nombre. Entonces </a:t>
            </a:r>
            <a:r>
              <a:rPr lang="es-ES" sz="1200" b="1" dirty="0">
                <a:solidFill>
                  <a:srgbClr val="4472C4"/>
                </a:solidFill>
                <a:latin typeface="Calibri" panose="020F0502020204030204" pitchFamily="34" charset="0"/>
                <a:cs typeface="Calibri" panose="020F0502020204030204" pitchFamily="34" charset="0"/>
              </a:rPr>
              <a:t>Agente</a:t>
            </a:r>
            <a:r>
              <a:rPr lang="es-ES" sz="1200" dirty="0">
                <a:solidFill>
                  <a:prstClr val="black"/>
                </a:solidFill>
              </a:rPr>
              <a:t>: </a:t>
            </a:r>
            <a:r>
              <a:rPr lang="es-ES" sz="1200" b="1" i="1" dirty="0">
                <a:solidFill>
                  <a:srgbClr val="70AD47"/>
                </a:solidFill>
                <a:latin typeface="Calibri" panose="020F0502020204030204" pitchFamily="34" charset="0"/>
                <a:cs typeface="Calibri" panose="020F0502020204030204" pitchFamily="34" charset="0"/>
              </a:rPr>
              <a:t>para poder acceder a consultar tus datos como cliente Movistar (nombre y apellidos, cuenta bancaria )  necesito me facilites tu código identificación fiscal (</a:t>
            </a:r>
            <a:r>
              <a:rPr lang="es-ES" sz="1200" b="1" i="1" dirty="0" err="1">
                <a:solidFill>
                  <a:srgbClr val="70AD47"/>
                </a:solidFill>
                <a:latin typeface="Calibri" panose="020F0502020204030204" pitchFamily="34" charset="0"/>
                <a:cs typeface="Calibri" panose="020F0502020204030204" pitchFamily="34" charset="0"/>
              </a:rPr>
              <a:t>dni</a:t>
            </a:r>
            <a:r>
              <a:rPr lang="es-ES" sz="1200" b="1" i="1" dirty="0">
                <a:solidFill>
                  <a:srgbClr val="70AD47"/>
                </a:solidFill>
                <a:latin typeface="Calibri" panose="020F0502020204030204" pitchFamily="34" charset="0"/>
                <a:cs typeface="Calibri" panose="020F0502020204030204" pitchFamily="34" charset="0"/>
              </a:rPr>
              <a:t>/nie…) y nos des tu consentimiento para poder acceder a consultar los datos indicados como cliente Movistar. Das tu consentimiento?</a:t>
            </a:r>
          </a:p>
          <a:p>
            <a:pPr marL="182563" lvl="2"/>
            <a:r>
              <a:rPr lang="es-ES" sz="1200" dirty="0">
                <a:solidFill>
                  <a:prstClr val="black"/>
                </a:solidFill>
              </a:rPr>
              <a:t> </a:t>
            </a:r>
          </a:p>
          <a:p>
            <a:pPr marL="811213" lvl="4" indent="-171450">
              <a:buFont typeface="Courier New" panose="02070309020205020404" pitchFamily="49" charset="0"/>
              <a:buChar char="o"/>
            </a:pPr>
            <a:r>
              <a:rPr lang="es-ES" sz="1200" dirty="0">
                <a:solidFill>
                  <a:prstClr val="black"/>
                </a:solidFill>
              </a:rPr>
              <a:t>No, no acceder y si no hay datos bancarios, despedida</a:t>
            </a:r>
          </a:p>
          <a:p>
            <a:pPr marL="811213" lvl="4" indent="-171450">
              <a:buFont typeface="Courier New" panose="02070309020205020404" pitchFamily="49" charset="0"/>
              <a:buChar char="o"/>
            </a:pPr>
            <a:r>
              <a:rPr lang="es-ES" sz="1200" dirty="0">
                <a:solidFill>
                  <a:prstClr val="black"/>
                </a:solidFill>
              </a:rPr>
              <a:t>Si: </a:t>
            </a:r>
            <a:r>
              <a:rPr lang="es-ES" sz="1200" b="1" dirty="0">
                <a:solidFill>
                  <a:srgbClr val="4472C4"/>
                </a:solidFill>
                <a:latin typeface="Calibri" panose="020F0502020204030204" pitchFamily="34" charset="0"/>
                <a:cs typeface="Calibri" panose="020F0502020204030204" pitchFamily="34" charset="0"/>
              </a:rPr>
              <a:t>Agente</a:t>
            </a:r>
            <a:r>
              <a:rPr lang="es-ES" sz="1200" dirty="0">
                <a:solidFill>
                  <a:prstClr val="black"/>
                </a:solidFill>
              </a:rPr>
              <a:t>: </a:t>
            </a:r>
            <a:r>
              <a:rPr lang="es-ES" sz="1200" b="1" i="1" dirty="0">
                <a:solidFill>
                  <a:srgbClr val="70AD47"/>
                </a:solidFill>
                <a:latin typeface="Calibri" panose="020F0502020204030204" pitchFamily="34" charset="0"/>
                <a:cs typeface="Calibri" panose="020F0502020204030204" pitchFamily="34" charset="0"/>
              </a:rPr>
              <a:t>muchas gracias, un momento mientras accedo a consultar la información como cliente Movistar</a:t>
            </a:r>
            <a:r>
              <a:rPr lang="es-ES" sz="1200" b="1" i="1" dirty="0">
                <a:solidFill>
                  <a:prstClr val="black"/>
                </a:solidFill>
              </a:rPr>
              <a:t>. </a:t>
            </a:r>
            <a:r>
              <a:rPr lang="es-ES" sz="1200" dirty="0">
                <a:solidFill>
                  <a:prstClr val="black"/>
                </a:solidFill>
              </a:rPr>
              <a:t>El agente informará de la cuenta a utilizar en la contratación del seguro y se continuará con el proceso.</a:t>
            </a:r>
          </a:p>
          <a:p>
            <a:pPr marL="182563" lvl="0">
              <a:lnSpc>
                <a:spcPct val="107000"/>
              </a:lnSpc>
            </a:pPr>
            <a:endPar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270510">
              <a:lnSpc>
                <a:spcPct val="115000"/>
              </a:lnSpc>
              <a:spcBef>
                <a:spcPts val="500"/>
              </a:spcBef>
              <a:spcAft>
                <a:spcPts val="1000"/>
              </a:spcAft>
            </a:pPr>
            <a:endParaRPr lang="es-ES" sz="1200" dirty="0"/>
          </a:p>
        </p:txBody>
      </p:sp>
      <p:sp>
        <p:nvSpPr>
          <p:cNvPr id="24" name="Rectángulo: esquinas redondeadas 23">
            <a:extLst>
              <a:ext uri="{FF2B5EF4-FFF2-40B4-BE49-F238E27FC236}">
                <a16:creationId xmlns:a16="http://schemas.microsoft.com/office/drawing/2014/main" id="{3408AA19-595B-4CB0-8695-917613A91F47}"/>
              </a:ext>
            </a:extLst>
          </p:cNvPr>
          <p:cNvSpPr/>
          <p:nvPr/>
        </p:nvSpPr>
        <p:spPr>
          <a:xfrm>
            <a:off x="633092" y="2642801"/>
            <a:ext cx="6094588" cy="39166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chemeClr val="tx1"/>
                </a:solidFill>
              </a:rPr>
              <a:t>Datos bancarios</a:t>
            </a:r>
          </a:p>
        </p:txBody>
      </p:sp>
      <p:sp>
        <p:nvSpPr>
          <p:cNvPr id="23" name="Rectángulo 22">
            <a:extLst>
              <a:ext uri="{FF2B5EF4-FFF2-40B4-BE49-F238E27FC236}">
                <a16:creationId xmlns:a16="http://schemas.microsoft.com/office/drawing/2014/main" id="{B3F297E0-4FA6-4C87-9D86-03799A88869C}"/>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Botón de acción: ir hacia delante o siguiente 26">
            <a:hlinkClick r:id="" action="ppaction://hlinkshowjump?jump=nextslide" highlightClick="1"/>
            <a:extLst>
              <a:ext uri="{FF2B5EF4-FFF2-40B4-BE49-F238E27FC236}">
                <a16:creationId xmlns:a16="http://schemas.microsoft.com/office/drawing/2014/main" id="{B9BF12F5-0F36-4453-9069-0D30B672BF81}"/>
              </a:ext>
            </a:extLst>
          </p:cNvPr>
          <p:cNvSpPr/>
          <p:nvPr/>
        </p:nvSpPr>
        <p:spPr>
          <a:xfrm>
            <a:off x="11488567" y="6589384"/>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2925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esquinas redondeadas 15">
            <a:extLst>
              <a:ext uri="{FF2B5EF4-FFF2-40B4-BE49-F238E27FC236}">
                <a16:creationId xmlns:a16="http://schemas.microsoft.com/office/drawing/2014/main" id="{15F4283F-9706-427D-9229-495BD4488FA8}"/>
              </a:ext>
            </a:extLst>
          </p:cNvPr>
          <p:cNvSpPr/>
          <p:nvPr/>
        </p:nvSpPr>
        <p:spPr>
          <a:xfrm>
            <a:off x="98871" y="2436862"/>
            <a:ext cx="9454705" cy="156549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108000" rtlCol="0" anchor="t" anchorCtr="0"/>
          <a:lstStyle/>
          <a:p>
            <a:pPr marL="182563" lvl="0">
              <a:lnSpc>
                <a:spcPct val="107000"/>
              </a:lnSpc>
            </a:pPr>
            <a:r>
              <a:rPr lang="es-ES" sz="1200" dirty="0">
                <a:solidFill>
                  <a:prstClr val="black"/>
                </a:solidFill>
                <a:latin typeface="Calibri" panose="020F0502020204030204" pitchFamily="34" charset="0"/>
                <a:cs typeface="Calibri" panose="020F0502020204030204" pitchFamily="34" charset="0"/>
              </a:rPr>
              <a:t>Una vez cumplimentados todos los datos, el cliente ha de aceptar la contratación del seguro hogar para lo que se le leerá un texto resumen que el cliente ha de aceptar .</a:t>
            </a:r>
          </a:p>
          <a:p>
            <a:pPr marL="182563" lvl="0">
              <a:lnSpc>
                <a:spcPct val="107000"/>
              </a:lnSpc>
            </a:pPr>
            <a:endParaRPr lang="es-ES" sz="1200" dirty="0">
              <a:solidFill>
                <a:prstClr val="black"/>
              </a:solidFill>
              <a:latin typeface="Calibri" panose="020F0502020204030204" pitchFamily="34" charset="0"/>
              <a:cs typeface="Calibri" panose="020F0502020204030204" pitchFamily="34" charset="0"/>
            </a:endParaRPr>
          </a:p>
          <a:p>
            <a:pPr marL="182563" lvl="0">
              <a:lnSpc>
                <a:spcPct val="107000"/>
              </a:lnSpc>
            </a:pPr>
            <a:r>
              <a:rPr lang="es-ES" sz="1200" b="1" dirty="0">
                <a:solidFill>
                  <a:prstClr val="black"/>
                </a:solidFill>
                <a:latin typeface="Calibri" panose="020F0502020204030204" pitchFamily="34" charset="0"/>
                <a:cs typeface="Calibri" panose="020F0502020204030204" pitchFamily="34" charset="0"/>
              </a:rPr>
              <a:t>Importante</a:t>
            </a:r>
            <a:r>
              <a:rPr lang="es-ES" sz="1200" dirty="0">
                <a:solidFill>
                  <a:prstClr val="black"/>
                </a:solidFill>
                <a:latin typeface="Calibri" panose="020F0502020204030204" pitchFamily="34" charset="0"/>
                <a:cs typeface="Calibri" panose="020F0502020204030204" pitchFamily="34" charset="0"/>
              </a:rPr>
              <a:t>: Tras cumplimentar todos los datos de la pantalla Tomador y al pulsar sobre el botón “Contratar” aparece una ventana resumen con los datos que hay que incorporar en el texto que hay que leer y el cliente aceptar antes de dar por finalizada y validada la contratación. Tras la lectura y aceptación de la contratación por parte del cliente se enviará la póliza de forma automática y  se finalizará el proceso de contratación. </a:t>
            </a:r>
            <a:r>
              <a:rPr lang="es-ES" sz="1200" b="1" dirty="0">
                <a:solidFill>
                  <a:prstClr val="black"/>
                </a:solidFill>
                <a:latin typeface="Calibri" panose="020F0502020204030204" pitchFamily="34" charset="0"/>
                <a:cs typeface="Calibri" panose="020F0502020204030204" pitchFamily="34" charset="0"/>
              </a:rPr>
              <a:t>Texto cierre venta.</a:t>
            </a:r>
            <a:endParaRPr lang="es-ES" sz="1200" dirty="0">
              <a:solidFill>
                <a:prstClr val="black"/>
              </a:solidFill>
              <a:latin typeface="Calibri" panose="020F0502020204030204" pitchFamily="34" charset="0"/>
              <a:cs typeface="Calibri" panose="020F0502020204030204" pitchFamily="34" charset="0"/>
            </a:endParaRPr>
          </a:p>
          <a:p>
            <a:pPr marL="270510">
              <a:lnSpc>
                <a:spcPct val="115000"/>
              </a:lnSpc>
              <a:spcBef>
                <a:spcPts val="500"/>
              </a:spcBef>
              <a:spcAft>
                <a:spcPts val="1000"/>
              </a:spcAft>
            </a:pPr>
            <a:endParaRPr lang="es-ES" sz="1200" dirty="0"/>
          </a:p>
        </p:txBody>
      </p:sp>
      <p:sp>
        <p:nvSpPr>
          <p:cNvPr id="25" name="Rectángulo: esquinas redondeadas 24">
            <a:extLst>
              <a:ext uri="{FF2B5EF4-FFF2-40B4-BE49-F238E27FC236}">
                <a16:creationId xmlns:a16="http://schemas.microsoft.com/office/drawing/2014/main" id="{FA157D17-BA35-454A-B526-E52310AE014C}"/>
              </a:ext>
            </a:extLst>
          </p:cNvPr>
          <p:cNvSpPr/>
          <p:nvPr/>
        </p:nvSpPr>
        <p:spPr>
          <a:xfrm>
            <a:off x="1828800" y="134765"/>
            <a:ext cx="4819650" cy="4186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Calibri" panose="020F0502020204030204"/>
                <a:ea typeface="+mn-ea"/>
                <a:cs typeface="+mn-cs"/>
              </a:rPr>
              <a:t>CONTRATACIÓN</a:t>
            </a:r>
          </a:p>
        </p:txBody>
      </p:sp>
      <p:pic>
        <p:nvPicPr>
          <p:cNvPr id="12" name="Imagen 11">
            <a:extLst>
              <a:ext uri="{FF2B5EF4-FFF2-40B4-BE49-F238E27FC236}">
                <a16:creationId xmlns:a16="http://schemas.microsoft.com/office/drawing/2014/main" id="{CCA9FBDE-2A18-4CC7-B92F-36927365FAB7}"/>
              </a:ext>
            </a:extLst>
          </p:cNvPr>
          <p:cNvPicPr>
            <a:picLocks noChangeAspect="1"/>
          </p:cNvPicPr>
          <p:nvPr/>
        </p:nvPicPr>
        <p:blipFill>
          <a:blip r:embed="rId2"/>
          <a:stretch>
            <a:fillRect/>
          </a:stretch>
        </p:blipFill>
        <p:spPr>
          <a:xfrm>
            <a:off x="136407" y="8581"/>
            <a:ext cx="1054469" cy="382357"/>
          </a:xfrm>
          <a:prstGeom prst="rect">
            <a:avLst/>
          </a:prstGeom>
        </p:spPr>
      </p:pic>
      <p:sp>
        <p:nvSpPr>
          <p:cNvPr id="14" name="Botón de acción: ir hacia atrás o anterior 13">
            <a:hlinkClick r:id="" action="ppaction://hlinkshowjump?jump=previousslide" highlightClick="1"/>
            <a:extLst>
              <a:ext uri="{FF2B5EF4-FFF2-40B4-BE49-F238E27FC236}">
                <a16:creationId xmlns:a16="http://schemas.microsoft.com/office/drawing/2014/main" id="{21A9BA75-6850-4093-9C7B-8F2A6DECF63F}"/>
              </a:ext>
            </a:extLst>
          </p:cNvPr>
          <p:cNvSpPr/>
          <p:nvPr/>
        </p:nvSpPr>
        <p:spPr>
          <a:xfrm>
            <a:off x="109781" y="6557065"/>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Imagen 14" descr="Imagen que contiene Texto&#10;&#10;Descripción generada automáticamente">
            <a:hlinkClick r:id="rId3" action="ppaction://hlinksldjump"/>
            <a:extLst>
              <a:ext uri="{FF2B5EF4-FFF2-40B4-BE49-F238E27FC236}">
                <a16:creationId xmlns:a16="http://schemas.microsoft.com/office/drawing/2014/main" id="{DD1B7420-BF2B-453C-8796-495D1D70E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053" y="34624"/>
            <a:ext cx="1408942" cy="453951"/>
          </a:xfrm>
          <a:prstGeom prst="rect">
            <a:avLst/>
          </a:prstGeom>
          <a:solidFill>
            <a:schemeClr val="bg1"/>
          </a:solidFill>
        </p:spPr>
      </p:pic>
      <p:pic>
        <p:nvPicPr>
          <p:cNvPr id="18" name="Picture 6" descr="Resultado de imagen de ir a inicio">
            <a:hlinkClick r:id="rId5" action="ppaction://hlinksldjump"/>
            <a:extLst>
              <a:ext uri="{FF2B5EF4-FFF2-40B4-BE49-F238E27FC236}">
                <a16:creationId xmlns:a16="http://schemas.microsoft.com/office/drawing/2014/main" id="{A3B32BBA-1071-4A43-ACC6-FEF74259DC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22" name="Rectángulo 21">
            <a:extLst>
              <a:ext uri="{FF2B5EF4-FFF2-40B4-BE49-F238E27FC236}">
                <a16:creationId xmlns:a16="http://schemas.microsoft.com/office/drawing/2014/main" id="{ED7EA2DA-F2E4-473E-B538-BA7EABBB2972}"/>
              </a:ext>
            </a:extLst>
          </p:cNvPr>
          <p:cNvSpPr/>
          <p:nvPr/>
        </p:nvSpPr>
        <p:spPr>
          <a:xfrm>
            <a:off x="6066573" y="261599"/>
            <a:ext cx="45076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prstClr val="white"/>
                </a:solidFill>
                <a:effectLst/>
                <a:uLnTx/>
                <a:uFillTx/>
                <a:latin typeface="Calibri" panose="020F0502020204030204"/>
                <a:ea typeface="+mn-ea"/>
                <a:cs typeface="+mn-cs"/>
              </a:rPr>
              <a:t>(2/2)</a:t>
            </a:r>
            <a:endParaRPr kumimoji="0" lang="es-E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CuadroTexto 20">
            <a:extLst>
              <a:ext uri="{FF2B5EF4-FFF2-40B4-BE49-F238E27FC236}">
                <a16:creationId xmlns:a16="http://schemas.microsoft.com/office/drawing/2014/main" id="{23185454-6C70-4307-AB42-8782DDC5119F}"/>
              </a:ext>
            </a:extLst>
          </p:cNvPr>
          <p:cNvSpPr txBox="1"/>
          <p:nvPr/>
        </p:nvSpPr>
        <p:spPr>
          <a:xfrm>
            <a:off x="7216742" y="430374"/>
            <a:ext cx="35383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0000"/>
                </a:solidFill>
                <a:effectLst/>
                <a:uLnTx/>
                <a:uFillTx/>
                <a:latin typeface="Calibri" panose="020F0502020204030204"/>
                <a:ea typeface="+mn-ea"/>
                <a:cs typeface="+mn-cs"/>
              </a:rPr>
              <a:t>Pendiente operativa tiendas</a:t>
            </a:r>
          </a:p>
        </p:txBody>
      </p:sp>
      <p:sp>
        <p:nvSpPr>
          <p:cNvPr id="13" name="Rectángulo: esquinas redondeadas 12">
            <a:extLst>
              <a:ext uri="{FF2B5EF4-FFF2-40B4-BE49-F238E27FC236}">
                <a16:creationId xmlns:a16="http://schemas.microsoft.com/office/drawing/2014/main" id="{99C1F854-3B62-4F6E-A3FD-7DEE241F185B}"/>
              </a:ext>
            </a:extLst>
          </p:cNvPr>
          <p:cNvSpPr/>
          <p:nvPr/>
        </p:nvSpPr>
        <p:spPr>
          <a:xfrm>
            <a:off x="98871" y="908239"/>
            <a:ext cx="11740704" cy="109918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108000" rtlCol="0" anchor="t" anchorCtr="0"/>
          <a:lstStyle/>
          <a:p>
            <a:pPr marL="182563">
              <a:lnSpc>
                <a:spcPct val="107000"/>
              </a:lnSpc>
            </a:pPr>
            <a:r>
              <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rPr>
              <a:t>Si el asegurado es una persona diferente al tomador del seguro (por ejemplo cuando se trata de una vivienda alquilada,…), cumplimentar apartado “Datos del asegurado”.</a:t>
            </a:r>
          </a:p>
          <a:p>
            <a:pPr marL="182563">
              <a:lnSpc>
                <a:spcPct val="107000"/>
              </a:lnSpc>
            </a:pPr>
            <a:endPar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182563">
              <a:lnSpc>
                <a:spcPct val="107000"/>
              </a:lnSpc>
            </a:pPr>
            <a:r>
              <a:rPr lang="es-ES_tradnl" sz="1200" b="1" dirty="0">
                <a:solidFill>
                  <a:prstClr val="black"/>
                </a:solidFill>
                <a:latin typeface="Calibri" panose="020F0502020204030204" pitchFamily="34" charset="0"/>
                <a:ea typeface="Calibri" panose="020F0502020204030204" pitchFamily="34" charset="0"/>
                <a:cs typeface="Calibri" panose="020F0502020204030204" pitchFamily="34" charset="0"/>
              </a:rPr>
              <a:t>Importante</a:t>
            </a:r>
            <a:r>
              <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rPr>
              <a:t>: si no dispone de la información necesaria continuar con la contratación e informar al cliente que nos puede llamar mas adelante para facilitarnos esta información. </a:t>
            </a:r>
          </a:p>
          <a:p>
            <a:pPr marL="182563" lvl="0">
              <a:lnSpc>
                <a:spcPct val="107000"/>
              </a:lnSpc>
            </a:pPr>
            <a:endPar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270510">
              <a:lnSpc>
                <a:spcPct val="115000"/>
              </a:lnSpc>
              <a:spcBef>
                <a:spcPts val="500"/>
              </a:spcBef>
              <a:spcAft>
                <a:spcPts val="1000"/>
              </a:spcAft>
            </a:pPr>
            <a:endParaRPr lang="es-ES" sz="1200" dirty="0"/>
          </a:p>
        </p:txBody>
      </p:sp>
      <p:sp>
        <p:nvSpPr>
          <p:cNvPr id="26" name="Rectángulo: esquinas redondeadas 25">
            <a:extLst>
              <a:ext uri="{FF2B5EF4-FFF2-40B4-BE49-F238E27FC236}">
                <a16:creationId xmlns:a16="http://schemas.microsoft.com/office/drawing/2014/main" id="{6565B28A-E856-4BE9-8159-2E22B124D9C1}"/>
              </a:ext>
            </a:extLst>
          </p:cNvPr>
          <p:cNvSpPr/>
          <p:nvPr/>
        </p:nvSpPr>
        <p:spPr>
          <a:xfrm>
            <a:off x="622182" y="634654"/>
            <a:ext cx="6094588" cy="39166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chemeClr val="tx1"/>
                </a:solidFill>
              </a:rPr>
              <a:t>Datos del asegurado</a:t>
            </a:r>
          </a:p>
        </p:txBody>
      </p:sp>
      <p:sp>
        <p:nvSpPr>
          <p:cNvPr id="27" name="Rectángulo: esquinas redondeadas 26">
            <a:extLst>
              <a:ext uri="{FF2B5EF4-FFF2-40B4-BE49-F238E27FC236}">
                <a16:creationId xmlns:a16="http://schemas.microsoft.com/office/drawing/2014/main" id="{EC30403C-7F1D-4AFC-987C-ED0406B074B4}"/>
              </a:ext>
            </a:extLst>
          </p:cNvPr>
          <p:cNvSpPr/>
          <p:nvPr/>
        </p:nvSpPr>
        <p:spPr>
          <a:xfrm>
            <a:off x="633092" y="2094280"/>
            <a:ext cx="6094588" cy="39166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chemeClr val="tx1"/>
                </a:solidFill>
              </a:rPr>
              <a:t>Aceptación contratación</a:t>
            </a:r>
          </a:p>
        </p:txBody>
      </p:sp>
      <p:sp>
        <p:nvSpPr>
          <p:cNvPr id="28" name="Rectángulo: esquinas redondeadas 27">
            <a:extLst>
              <a:ext uri="{FF2B5EF4-FFF2-40B4-BE49-F238E27FC236}">
                <a16:creationId xmlns:a16="http://schemas.microsoft.com/office/drawing/2014/main" id="{4A69503E-2BBB-44FA-A783-0E21B8FC2318}"/>
              </a:ext>
            </a:extLst>
          </p:cNvPr>
          <p:cNvSpPr/>
          <p:nvPr/>
        </p:nvSpPr>
        <p:spPr>
          <a:xfrm>
            <a:off x="98871" y="4516710"/>
            <a:ext cx="11740704" cy="180788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108000" rtlCol="0" anchor="t" anchorCtr="0"/>
          <a:lstStyle/>
          <a:p>
            <a:pPr marL="270510" lvl="0">
              <a:lnSpc>
                <a:spcPct val="115000"/>
              </a:lnSpc>
              <a:spcBef>
                <a:spcPts val="500"/>
              </a:spcBef>
              <a:spcAft>
                <a:spcPts val="1000"/>
              </a:spcAft>
            </a:pPr>
            <a:r>
              <a:rPr lang="es-ES_tradnl" sz="1100" dirty="0">
                <a:solidFill>
                  <a:prstClr val="black"/>
                </a:solidFill>
                <a:latin typeface="Calibri" panose="020F0502020204030204" pitchFamily="34" charset="0"/>
                <a:cs typeface="Calibri" panose="020F0502020204030204" pitchFamily="34" charset="0"/>
              </a:rPr>
              <a:t>Una vez contratado el Seguro de Hogar de Movistar Seguros preguntar al tomador por la dirección para correspondencia. </a:t>
            </a:r>
            <a:r>
              <a:rPr lang="es-ES_tradnl" sz="1100" b="1" dirty="0">
                <a:solidFill>
                  <a:srgbClr val="5B9BD5"/>
                </a:solidFill>
                <a:latin typeface="Calibri" panose="020F0502020204030204" pitchFamily="34" charset="0"/>
                <a:ea typeface="Calibri" panose="020F0502020204030204" pitchFamily="34" charset="0"/>
                <a:cs typeface="Calibri" panose="020F0502020204030204" pitchFamily="34" charset="0"/>
              </a:rPr>
              <a:t>Agente</a:t>
            </a:r>
            <a:r>
              <a:rPr lang="es-ES" sz="1100" dirty="0">
                <a:solidFill>
                  <a:prstClr val="white"/>
                </a:solidFill>
                <a:latin typeface="Calibri" panose="020F0502020204030204" pitchFamily="34" charset="0"/>
                <a:ea typeface="YouYuan"/>
                <a:cs typeface="Calibri" panose="020F0502020204030204" pitchFamily="34" charset="0"/>
              </a:rPr>
              <a:t>:</a:t>
            </a:r>
            <a:r>
              <a:rPr lang="es-ES" sz="1100" b="1" i="1" dirty="0">
                <a:solidFill>
                  <a:srgbClr val="70AD47"/>
                </a:solidFill>
                <a:latin typeface="Calibri" panose="020F0502020204030204" pitchFamily="34" charset="0"/>
                <a:ea typeface="YouYuan"/>
                <a:cs typeface="Calibri" panose="020F0502020204030204" pitchFamily="34" charset="0"/>
              </a:rPr>
              <a:t>[Nombre cliente], te informamos  que a efectos de correspondencia, en caso de que sea necesario, se utilizará la dirección de la vivienda que acabas de asegurar salvo que quieras facilitarnos otra.</a:t>
            </a:r>
          </a:p>
          <a:p>
            <a:pPr marL="1356360" lvl="2" indent="-171450">
              <a:spcBef>
                <a:spcPts val="500"/>
              </a:spcBef>
              <a:buFont typeface="Arial" panose="020B0604020202020204" pitchFamily="34" charset="0"/>
              <a:buChar char="•"/>
            </a:pPr>
            <a:r>
              <a:rPr lang="es-ES" sz="1100" dirty="0">
                <a:solidFill>
                  <a:prstClr val="black"/>
                </a:solidFill>
                <a:latin typeface="Calibri" panose="020F0502020204030204" pitchFamily="34" charset="0"/>
                <a:cs typeface="Calibri" panose="020F0502020204030204" pitchFamily="34" charset="0"/>
              </a:rPr>
              <a:t>Si cliente no quiere facilitar otra dirección. Despedida</a:t>
            </a:r>
          </a:p>
          <a:p>
            <a:pPr marL="1356360" lvl="2" indent="-171450">
              <a:spcBef>
                <a:spcPts val="500"/>
              </a:spcBef>
              <a:buFont typeface="Arial" panose="020B0604020202020204" pitchFamily="34" charset="0"/>
              <a:buChar char="•"/>
            </a:pPr>
            <a:r>
              <a:rPr lang="es-ES" sz="1100" dirty="0">
                <a:solidFill>
                  <a:prstClr val="black"/>
                </a:solidFill>
                <a:latin typeface="Calibri" panose="020F0502020204030204" pitchFamily="34" charset="0"/>
                <a:cs typeface="Calibri" panose="020F0502020204030204" pitchFamily="34" charset="0"/>
              </a:rPr>
              <a:t>Si quiere facilitar otra dirección en este momento, incorporar dirección en ficha cliente</a:t>
            </a:r>
            <a:endParaRPr lang="es-ES" sz="1100" dirty="0">
              <a:solidFill>
                <a:srgbClr val="FF0000"/>
              </a:solidFill>
              <a:latin typeface="Calibri" panose="020F0502020204030204" pitchFamily="34" charset="0"/>
              <a:cs typeface="Calibri" panose="020F0502020204030204" pitchFamily="34" charset="0"/>
            </a:endParaRPr>
          </a:p>
          <a:p>
            <a:pPr marL="1356360" lvl="2" indent="-171450">
              <a:spcBef>
                <a:spcPts val="500"/>
              </a:spcBef>
              <a:buFont typeface="Arial" panose="020B0604020202020204" pitchFamily="34" charset="0"/>
              <a:buChar char="•"/>
            </a:pPr>
            <a:r>
              <a:rPr lang="es-ES" sz="1100" dirty="0">
                <a:solidFill>
                  <a:prstClr val="black"/>
                </a:solidFill>
                <a:latin typeface="Calibri" panose="020F0502020204030204" pitchFamily="34" charset="0"/>
                <a:cs typeface="Calibri" panose="020F0502020204030204" pitchFamily="34" charset="0"/>
              </a:rPr>
              <a:t>Si quiere hacerlo en otro momento, informarle que puede llamarnos al 900 22 22 66 o también puede solicitarlo a través del área cliente</a:t>
            </a:r>
          </a:p>
          <a:p>
            <a:pPr marL="1356360" lvl="2" indent="-171450">
              <a:spcBef>
                <a:spcPts val="500"/>
              </a:spcBef>
              <a:buFont typeface="Arial" panose="020B0604020202020204" pitchFamily="34" charset="0"/>
              <a:buChar char="•"/>
            </a:pPr>
            <a:r>
              <a:rPr lang="es-ES" sz="1100" b="1" dirty="0">
                <a:solidFill>
                  <a:prstClr val="black"/>
                </a:solidFill>
                <a:latin typeface="Calibri" panose="020F0502020204030204" pitchFamily="34" charset="0"/>
                <a:cs typeface="Calibri" panose="020F0502020204030204" pitchFamily="34" charset="0"/>
              </a:rPr>
              <a:t>Importante</a:t>
            </a:r>
            <a:r>
              <a:rPr lang="es-ES" sz="1100" dirty="0">
                <a:solidFill>
                  <a:prstClr val="black"/>
                </a:solidFill>
                <a:latin typeface="Calibri" panose="020F0502020204030204" pitchFamily="34" charset="0"/>
                <a:cs typeface="Calibri" panose="020F0502020204030204" pitchFamily="34" charset="0"/>
              </a:rPr>
              <a:t>: la dirección de correspondencia es a nivel cliente, nunca a nivel de póliza. La póliza del seguro contratado se envía por email no por correo postal</a:t>
            </a:r>
          </a:p>
          <a:p>
            <a:pPr marL="270510">
              <a:lnSpc>
                <a:spcPct val="115000"/>
              </a:lnSpc>
              <a:spcBef>
                <a:spcPts val="500"/>
              </a:spcBef>
              <a:spcAft>
                <a:spcPts val="1000"/>
              </a:spcAft>
            </a:pPr>
            <a:endParaRPr lang="es-ES" sz="1100" dirty="0"/>
          </a:p>
        </p:txBody>
      </p:sp>
      <p:sp>
        <p:nvSpPr>
          <p:cNvPr id="29" name="Rectángulo: esquinas redondeadas 28">
            <a:extLst>
              <a:ext uri="{FF2B5EF4-FFF2-40B4-BE49-F238E27FC236}">
                <a16:creationId xmlns:a16="http://schemas.microsoft.com/office/drawing/2014/main" id="{A2B4B4B3-C55C-4194-8A6B-1350884057F8}"/>
              </a:ext>
            </a:extLst>
          </p:cNvPr>
          <p:cNvSpPr/>
          <p:nvPr/>
        </p:nvSpPr>
        <p:spPr>
          <a:xfrm>
            <a:off x="622182" y="4243126"/>
            <a:ext cx="6094588" cy="39166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chemeClr val="tx1"/>
                </a:solidFill>
              </a:rPr>
              <a:t>Dirección para correspondencia</a:t>
            </a:r>
          </a:p>
        </p:txBody>
      </p:sp>
      <p:grpSp>
        <p:nvGrpSpPr>
          <p:cNvPr id="17" name="Grupo 16">
            <a:extLst>
              <a:ext uri="{FF2B5EF4-FFF2-40B4-BE49-F238E27FC236}">
                <a16:creationId xmlns:a16="http://schemas.microsoft.com/office/drawing/2014/main" id="{63CBAE68-38C3-4DF5-85FB-F58E7AD86F59}"/>
              </a:ext>
            </a:extLst>
          </p:cNvPr>
          <p:cNvGrpSpPr/>
          <p:nvPr/>
        </p:nvGrpSpPr>
        <p:grpSpPr>
          <a:xfrm>
            <a:off x="9777497" y="2313211"/>
            <a:ext cx="1974926" cy="594918"/>
            <a:chOff x="8570498" y="5112932"/>
            <a:chExt cx="3486150" cy="1237729"/>
          </a:xfrm>
        </p:grpSpPr>
        <p:pic>
          <p:nvPicPr>
            <p:cNvPr id="19" name="Imagen 18">
              <a:extLst>
                <a:ext uri="{FF2B5EF4-FFF2-40B4-BE49-F238E27FC236}">
                  <a16:creationId xmlns:a16="http://schemas.microsoft.com/office/drawing/2014/main" id="{D3648D1E-EB05-48C3-B848-C01D2D00A3D5}"/>
                </a:ext>
              </a:extLst>
            </p:cNvPr>
            <p:cNvPicPr>
              <a:picLocks noChangeAspect="1"/>
            </p:cNvPicPr>
            <p:nvPr/>
          </p:nvPicPr>
          <p:blipFill rotWithShape="1">
            <a:blip r:embed="rId7"/>
            <a:srcRect b="91406"/>
            <a:stretch/>
          </p:blipFill>
          <p:spPr>
            <a:xfrm>
              <a:off x="8570498" y="5112932"/>
              <a:ext cx="3486150" cy="500152"/>
            </a:xfrm>
            <a:prstGeom prst="rect">
              <a:avLst/>
            </a:prstGeom>
          </p:spPr>
        </p:pic>
        <p:pic>
          <p:nvPicPr>
            <p:cNvPr id="20" name="Imagen 19">
              <a:extLst>
                <a:ext uri="{FF2B5EF4-FFF2-40B4-BE49-F238E27FC236}">
                  <a16:creationId xmlns:a16="http://schemas.microsoft.com/office/drawing/2014/main" id="{F4B51A16-777E-4D6A-97DC-FC1F3A3FE827}"/>
                </a:ext>
              </a:extLst>
            </p:cNvPr>
            <p:cNvPicPr>
              <a:picLocks noChangeAspect="1"/>
            </p:cNvPicPr>
            <p:nvPr/>
          </p:nvPicPr>
          <p:blipFill rotWithShape="1">
            <a:blip r:embed="rId7"/>
            <a:srcRect t="87605"/>
            <a:stretch/>
          </p:blipFill>
          <p:spPr>
            <a:xfrm>
              <a:off x="8570498" y="5629275"/>
              <a:ext cx="3486150" cy="721386"/>
            </a:xfrm>
            <a:prstGeom prst="rect">
              <a:avLst/>
            </a:prstGeom>
          </p:spPr>
        </p:pic>
      </p:grpSp>
      <p:grpSp>
        <p:nvGrpSpPr>
          <p:cNvPr id="24" name="Grupo 23">
            <a:extLst>
              <a:ext uri="{FF2B5EF4-FFF2-40B4-BE49-F238E27FC236}">
                <a16:creationId xmlns:a16="http://schemas.microsoft.com/office/drawing/2014/main" id="{C478399B-E1A4-4F12-8309-57D8063AE929}"/>
              </a:ext>
            </a:extLst>
          </p:cNvPr>
          <p:cNvGrpSpPr/>
          <p:nvPr/>
        </p:nvGrpSpPr>
        <p:grpSpPr>
          <a:xfrm>
            <a:off x="9701388" y="2826875"/>
            <a:ext cx="2104121" cy="1474932"/>
            <a:chOff x="9744166" y="3857200"/>
            <a:chExt cx="2104121" cy="1474932"/>
          </a:xfrm>
        </p:grpSpPr>
        <p:pic>
          <p:nvPicPr>
            <p:cNvPr id="30" name="Imagen 29">
              <a:extLst>
                <a:ext uri="{FF2B5EF4-FFF2-40B4-BE49-F238E27FC236}">
                  <a16:creationId xmlns:a16="http://schemas.microsoft.com/office/drawing/2014/main" id="{E7711B5E-E994-4000-ACA8-0E057BC5385C}"/>
                </a:ext>
              </a:extLst>
            </p:cNvPr>
            <p:cNvPicPr>
              <a:picLocks noChangeAspect="1"/>
            </p:cNvPicPr>
            <p:nvPr/>
          </p:nvPicPr>
          <p:blipFill>
            <a:blip r:embed="rId8"/>
            <a:stretch>
              <a:fillRect/>
            </a:stretch>
          </p:blipFill>
          <p:spPr>
            <a:xfrm>
              <a:off x="9767189" y="3857200"/>
              <a:ext cx="2081098" cy="1474932"/>
            </a:xfrm>
            <a:prstGeom prst="rect">
              <a:avLst/>
            </a:prstGeom>
          </p:spPr>
        </p:pic>
        <p:sp>
          <p:nvSpPr>
            <p:cNvPr id="31" name="Elipse 30">
              <a:extLst>
                <a:ext uri="{FF2B5EF4-FFF2-40B4-BE49-F238E27FC236}">
                  <a16:creationId xmlns:a16="http://schemas.microsoft.com/office/drawing/2014/main" id="{724A1B2C-8A1F-45F7-B83D-F9F388BDC0B3}"/>
                </a:ext>
              </a:extLst>
            </p:cNvPr>
            <p:cNvSpPr/>
            <p:nvPr/>
          </p:nvSpPr>
          <p:spPr>
            <a:xfrm>
              <a:off x="9744166" y="5163947"/>
              <a:ext cx="704471" cy="16052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3" name="Rectángulo 22">
            <a:extLst>
              <a:ext uri="{FF2B5EF4-FFF2-40B4-BE49-F238E27FC236}">
                <a16:creationId xmlns:a16="http://schemas.microsoft.com/office/drawing/2014/main" id="{DE36CBEE-F4BE-4ADA-A150-55C9E4FD31D9}"/>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775359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514DF9EF-BF15-4A9B-A7DC-132CC36F47A7}"/>
              </a:ext>
            </a:extLst>
          </p:cNvPr>
          <p:cNvSpPr/>
          <p:nvPr/>
        </p:nvSpPr>
        <p:spPr>
          <a:xfrm>
            <a:off x="135517" y="2849038"/>
            <a:ext cx="11907754" cy="39898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6AA69C69-5C7E-43C4-A1CD-5826AA1815ED}"/>
              </a:ext>
            </a:extLst>
          </p:cNvPr>
          <p:cNvSpPr/>
          <p:nvPr/>
        </p:nvSpPr>
        <p:spPr>
          <a:xfrm>
            <a:off x="147224" y="1121765"/>
            <a:ext cx="11907754" cy="1682259"/>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esquinas redondeadas 23">
            <a:extLst>
              <a:ext uri="{FF2B5EF4-FFF2-40B4-BE49-F238E27FC236}">
                <a16:creationId xmlns:a16="http://schemas.microsoft.com/office/drawing/2014/main" id="{5917D983-C990-47DB-B489-833E5A8BDA30}"/>
              </a:ext>
            </a:extLst>
          </p:cNvPr>
          <p:cNvSpPr/>
          <p:nvPr/>
        </p:nvSpPr>
        <p:spPr>
          <a:xfrm>
            <a:off x="135517" y="568986"/>
            <a:ext cx="11919461" cy="53996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Bef>
                <a:spcPts val="500"/>
              </a:spcBef>
              <a:spcAft>
                <a:spcPts val="1000"/>
              </a:spcAft>
            </a:pPr>
            <a:r>
              <a:rPr lang="es-ES" sz="12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Este procedimiento se aplica a todos los implicados en la atención a las reclamaciones de los clientes de Seguros de Hogar de Movistar Seguros.  De manera orientativa el equipo de reclamaciones estará integrado por el Servicio de Atención al Cliente de Telefónica Seguros (SAC) y las personas/equipo designadas por Telefónica Seguros y para la gestión de las mismas.</a:t>
            </a:r>
          </a:p>
        </p:txBody>
      </p:sp>
      <p:sp>
        <p:nvSpPr>
          <p:cNvPr id="26" name="Rectángulo: esquinas redondeadas 25">
            <a:extLst>
              <a:ext uri="{FF2B5EF4-FFF2-40B4-BE49-F238E27FC236}">
                <a16:creationId xmlns:a16="http://schemas.microsoft.com/office/drawing/2014/main" id="{5C0A11B8-ACBB-42DF-AFAE-EBDB165A8ECA}"/>
              </a:ext>
            </a:extLst>
          </p:cNvPr>
          <p:cNvSpPr/>
          <p:nvPr/>
        </p:nvSpPr>
        <p:spPr>
          <a:xfrm>
            <a:off x="222789" y="3176155"/>
            <a:ext cx="5022980" cy="315936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a:lnSpc>
                <a:spcPct val="107000"/>
              </a:lnSpc>
              <a:tabLst>
                <a:tab pos="447675" algn="l"/>
                <a:tab pos="714375" algn="l"/>
              </a:tabLst>
            </a:pPr>
            <a:r>
              <a:rPr lang="es-ES" sz="1400" b="1" u="sng" dirty="0">
                <a:solidFill>
                  <a:prstClr val="black"/>
                </a:solidFill>
                <a:latin typeface="Calibri" panose="020F0502020204030204" pitchFamily="34" charset="0"/>
                <a:cs typeface="Calibri" panose="020F0502020204030204" pitchFamily="34" charset="0"/>
              </a:rPr>
              <a:t>Dónde presentarlas</a:t>
            </a:r>
            <a:r>
              <a:rPr lang="es-ES" sz="1400" b="1" dirty="0">
                <a:solidFill>
                  <a:prstClr val="black"/>
                </a:solidFill>
                <a:latin typeface="Calibri" panose="020F0502020204030204" pitchFamily="34" charset="0"/>
                <a:cs typeface="Calibri" panose="020F0502020204030204" pitchFamily="34" charset="0"/>
              </a:rPr>
              <a:t>:</a:t>
            </a:r>
          </a:p>
          <a:p>
            <a:pPr>
              <a:lnSpc>
                <a:spcPct val="107000"/>
              </a:lnSpc>
              <a:tabLst>
                <a:tab pos="447675" algn="l"/>
                <a:tab pos="714375" algn="l"/>
              </a:tabLst>
            </a:pPr>
            <a:endParaRPr lang="es-ES" sz="1100" b="1" dirty="0">
              <a:solidFill>
                <a:prstClr val="black"/>
              </a:solidFill>
              <a:latin typeface="Calibri" panose="020F0502020204030204" pitchFamily="34" charset="0"/>
              <a:cs typeface="Calibri" panose="020F0502020204030204" pitchFamily="34" charset="0"/>
            </a:endParaRPr>
          </a:p>
          <a:p>
            <a:pPr marL="171450" indent="-171450">
              <a:lnSpc>
                <a:spcPct val="107000"/>
              </a:lnSpc>
              <a:buFont typeface="Arial" panose="020B0604020202020204" pitchFamily="34" charset="0"/>
              <a:buChar char="•"/>
              <a:tabLst>
                <a:tab pos="447675" algn="l"/>
                <a:tab pos="714375" algn="l"/>
              </a:tabLst>
            </a:pPr>
            <a:r>
              <a:rPr lang="es-ES" sz="1100" b="1" i="1" u="sng" dirty="0">
                <a:solidFill>
                  <a:prstClr val="black"/>
                </a:solidFill>
                <a:latin typeface="Calibri" panose="020F0502020204030204" pitchFamily="34" charset="0"/>
                <a:cs typeface="Calibri" panose="020F0502020204030204" pitchFamily="34" charset="0"/>
              </a:rPr>
              <a:t>Por escrito </a:t>
            </a:r>
            <a:r>
              <a:rPr lang="es-ES" sz="1100" dirty="0">
                <a:solidFill>
                  <a:prstClr val="black"/>
                </a:solidFill>
                <a:latin typeface="Calibri" panose="020F0502020204030204" pitchFamily="34" charset="0"/>
                <a:cs typeface="Calibri" panose="020F0502020204030204" pitchFamily="34" charset="0"/>
              </a:rPr>
              <a:t>a las </a:t>
            </a:r>
            <a:r>
              <a:rPr lang="es-ES" sz="1100" b="1" dirty="0">
                <a:solidFill>
                  <a:prstClr val="black"/>
                </a:solidFill>
                <a:latin typeface="Calibri" panose="020F0502020204030204" pitchFamily="34" charset="0"/>
                <a:cs typeface="Calibri" panose="020F0502020204030204" pitchFamily="34" charset="0"/>
              </a:rPr>
              <a:t>direcciones de correo electrónico o postal indicados en la póliza y condicionados</a:t>
            </a:r>
            <a:r>
              <a:rPr lang="es-ES" sz="1100" dirty="0">
                <a:solidFill>
                  <a:prstClr val="black"/>
                </a:solidFill>
                <a:latin typeface="Calibri" panose="020F0502020204030204" pitchFamily="34" charset="0"/>
                <a:cs typeface="Calibri" panose="020F0502020204030204" pitchFamily="34" charset="0"/>
              </a:rPr>
              <a:t> que recibe el cliente por contratar un seguro de hogar </a:t>
            </a:r>
            <a:r>
              <a:rPr lang="es-ES" sz="1100" b="1" dirty="0">
                <a:solidFill>
                  <a:prstClr val="black"/>
                </a:solidFill>
                <a:latin typeface="Calibri" panose="020F0502020204030204" pitchFamily="34" charset="0"/>
                <a:cs typeface="Calibri" panose="020F0502020204030204" pitchFamily="34" charset="0"/>
              </a:rPr>
              <a:t>y que resuelven las propias compañías</a:t>
            </a:r>
            <a:r>
              <a:rPr lang="es-ES" sz="1100" dirty="0">
                <a:solidFill>
                  <a:prstClr val="black"/>
                </a:solidFill>
                <a:latin typeface="Calibri" panose="020F0502020204030204" pitchFamily="34" charset="0"/>
                <a:cs typeface="Calibri" panose="020F0502020204030204" pitchFamily="34" charset="0"/>
              </a:rPr>
              <a:t>. </a:t>
            </a:r>
          </a:p>
          <a:p>
            <a:pPr marL="171450" indent="-171450">
              <a:lnSpc>
                <a:spcPct val="107000"/>
              </a:lnSpc>
              <a:buFont typeface="Arial" panose="020B0604020202020204" pitchFamily="34" charset="0"/>
              <a:buChar char="•"/>
              <a:tabLst>
                <a:tab pos="447675" algn="l"/>
                <a:tab pos="714375" algn="l"/>
              </a:tabLst>
            </a:pPr>
            <a:endParaRPr lang="es-ES" sz="1100" dirty="0">
              <a:solidFill>
                <a:prstClr val="black"/>
              </a:solidFill>
              <a:latin typeface="Calibri" panose="020F0502020204030204" pitchFamily="34" charset="0"/>
              <a:cs typeface="Calibri" panose="020F0502020204030204" pitchFamily="34" charset="0"/>
            </a:endParaRPr>
          </a:p>
          <a:p>
            <a:pPr marL="171450" lvl="0" indent="-171450">
              <a:lnSpc>
                <a:spcPct val="107000"/>
              </a:lnSpc>
              <a:buFont typeface="Arial" panose="020B0604020202020204" pitchFamily="34" charset="0"/>
              <a:buChar char="•"/>
              <a:tabLst>
                <a:tab pos="447675" algn="l"/>
                <a:tab pos="714375" algn="l"/>
              </a:tabLst>
            </a:pPr>
            <a:r>
              <a:rPr lang="es-ES" sz="1100" dirty="0">
                <a:solidFill>
                  <a:prstClr val="black"/>
                </a:solidFill>
                <a:latin typeface="Calibri" panose="020F0502020204030204" pitchFamily="34" charset="0"/>
                <a:cs typeface="Calibri" panose="020F0502020204030204" pitchFamily="34" charset="0"/>
              </a:rPr>
              <a:t>Para </a:t>
            </a:r>
            <a:r>
              <a:rPr lang="es-ES" sz="1100" b="1" dirty="0">
                <a:solidFill>
                  <a:prstClr val="black"/>
                </a:solidFill>
                <a:latin typeface="Calibri" panose="020F0502020204030204" pitchFamily="34" charset="0"/>
                <a:cs typeface="Calibri" panose="020F0502020204030204" pitchFamily="34" charset="0"/>
              </a:rPr>
              <a:t>más información</a:t>
            </a:r>
            <a:r>
              <a:rPr lang="es-ES" sz="1100" dirty="0">
                <a:solidFill>
                  <a:prstClr val="black"/>
                </a:solidFill>
                <a:latin typeface="Calibri" panose="020F0502020204030204" pitchFamily="34" charset="0"/>
                <a:cs typeface="Calibri" panose="020F0502020204030204" pitchFamily="34" charset="0"/>
              </a:rPr>
              <a:t>, ver la siguiente dispositiva.</a:t>
            </a:r>
          </a:p>
          <a:p>
            <a:pPr marL="361950" indent="-180975">
              <a:lnSpc>
                <a:spcPct val="107000"/>
              </a:lnSpc>
              <a:buFont typeface="Arial" panose="020B0604020202020204" pitchFamily="34" charset="0"/>
              <a:buChar char="•"/>
              <a:tabLst>
                <a:tab pos="447675" algn="l"/>
                <a:tab pos="714375" algn="l"/>
              </a:tabLst>
            </a:pPr>
            <a:endParaRPr lang="es-ES" sz="1100" dirty="0">
              <a:solidFill>
                <a:prstClr val="black"/>
              </a:solidFill>
              <a:latin typeface="Calibri" panose="020F0502020204030204" pitchFamily="34" charset="0"/>
              <a:cs typeface="Calibri" panose="020F0502020204030204" pitchFamily="34" charset="0"/>
            </a:endParaRPr>
          </a:p>
          <a:p>
            <a:pPr marL="270510">
              <a:lnSpc>
                <a:spcPct val="115000"/>
              </a:lnSpc>
              <a:spcBef>
                <a:spcPts val="500"/>
              </a:spcBef>
              <a:spcAft>
                <a:spcPts val="1000"/>
              </a:spcAft>
            </a:pPr>
            <a:endParaRPr lang="es-ES" sz="1100" dirty="0"/>
          </a:p>
        </p:txBody>
      </p:sp>
      <p:sp>
        <p:nvSpPr>
          <p:cNvPr id="27" name="Rectángulo: esquinas redondeadas 26">
            <a:extLst>
              <a:ext uri="{FF2B5EF4-FFF2-40B4-BE49-F238E27FC236}">
                <a16:creationId xmlns:a16="http://schemas.microsoft.com/office/drawing/2014/main" id="{A83614D9-80A9-4FF2-845C-6F56013579C1}"/>
              </a:ext>
            </a:extLst>
          </p:cNvPr>
          <p:cNvSpPr/>
          <p:nvPr/>
        </p:nvSpPr>
        <p:spPr>
          <a:xfrm>
            <a:off x="199638" y="1392505"/>
            <a:ext cx="11764564" cy="135555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marL="104775" lvl="0" indent="-19050">
              <a:lnSpc>
                <a:spcPct val="107000"/>
              </a:lnSpc>
              <a:spcBef>
                <a:spcPts val="15"/>
              </a:spcBef>
              <a:tabLst>
                <a:tab pos="85725" algn="l"/>
                <a:tab pos="3546475" algn="l"/>
              </a:tabLst>
            </a:pPr>
            <a:r>
              <a:rPr lang="es-ES" sz="1100" b="1" dirty="0">
                <a:solidFill>
                  <a:prstClr val="black"/>
                </a:solidFill>
                <a:latin typeface="Calibri" panose="020F0502020204030204" pitchFamily="34" charset="0"/>
                <a:ea typeface="Calibri" panose="020F0502020204030204" pitchFamily="34" charset="0"/>
                <a:cs typeface="Calibri" panose="020F0502020204030204" pitchFamily="34" charset="0"/>
              </a:rPr>
              <a:t>Tipologías</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a:t>
            </a:r>
          </a:p>
          <a:p>
            <a:pPr marL="276225" lvl="0" indent="-190500">
              <a:lnSpc>
                <a:spcPct val="107000"/>
              </a:lnSpc>
              <a:spcBef>
                <a:spcPts val="15"/>
              </a:spcBef>
              <a:buFont typeface="Arial" panose="020B0604020202020204" pitchFamily="34" charset="0"/>
              <a:buChar char="•"/>
              <a:tabLst>
                <a:tab pos="3547110" algn="l"/>
              </a:tabLst>
            </a:pPr>
            <a:r>
              <a:rPr lang="es-ES" sz="1100" b="1" dirty="0">
                <a:solidFill>
                  <a:prstClr val="black"/>
                </a:solidFill>
                <a:latin typeface="Calibri" panose="020F0502020204030204" pitchFamily="34" charset="0"/>
                <a:ea typeface="Calibri" panose="020F0502020204030204" pitchFamily="34" charset="0"/>
                <a:cs typeface="Calibri" panose="020F0502020204030204" pitchFamily="34" charset="0"/>
              </a:rPr>
              <a:t>Primer nivel</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Toda reclamación recibida por escrito y presentada por el Cliente (correo electrónico o postal) a través de cualquiera de los buzones habilitados.</a:t>
            </a:r>
          </a:p>
          <a:p>
            <a:pPr marL="276225" lvl="0" indent="-190500">
              <a:lnSpc>
                <a:spcPct val="107000"/>
              </a:lnSpc>
              <a:spcBef>
                <a:spcPts val="15"/>
              </a:spcBef>
              <a:buFont typeface="Arial" panose="020B0604020202020204" pitchFamily="34" charset="0"/>
              <a:buChar char="•"/>
              <a:tabLst>
                <a:tab pos="3547110" algn="l"/>
              </a:tabLst>
            </a:pPr>
            <a:r>
              <a:rPr lang="es-ES" sz="1100" b="1" dirty="0">
                <a:solidFill>
                  <a:prstClr val="black"/>
                </a:solidFill>
                <a:latin typeface="Calibri" panose="020F0502020204030204" pitchFamily="34" charset="0"/>
                <a:ea typeface="Calibri" panose="020F0502020204030204" pitchFamily="34" charset="0"/>
                <a:cs typeface="Calibri" panose="020F0502020204030204" pitchFamily="34" charset="0"/>
              </a:rPr>
              <a:t>Segundo nivel</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Reclamación escrita (correo electrónico o correo postal) que interpuesta  por</a:t>
            </a:r>
            <a:r>
              <a:rPr lang="es-ES" sz="11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cualquier organismo/administración de defensa del consumidor, en nombre del </a:t>
            </a:r>
            <a:r>
              <a:rPr lang="es-ES" sz="1100" dirty="0">
                <a:solidFill>
                  <a:prstClr val="black"/>
                </a:solidFill>
                <a:latin typeface="Calibri" panose="020F0502020204030204" pitchFamily="34" charset="0"/>
                <a:cs typeface="Calibri" panose="020F0502020204030204" pitchFamily="34" charset="0"/>
              </a:rPr>
              <a:t>cliente,  se reciba en los buzones de Reclamaciones de Telefónica Seguros y en  el  Servicio de Atención al Cliente de Telefónica Seguros.</a:t>
            </a:r>
          </a:p>
          <a:p>
            <a:pPr marL="276225" lvl="0" indent="-190500">
              <a:lnSpc>
                <a:spcPct val="107000"/>
              </a:lnSpc>
              <a:spcBef>
                <a:spcPts val="15"/>
              </a:spcBef>
              <a:buFont typeface="Arial" panose="020B0604020202020204" pitchFamily="34" charset="0"/>
              <a:buChar char="•"/>
              <a:tabLst>
                <a:tab pos="3547110" algn="l"/>
              </a:tabLst>
            </a:pPr>
            <a:r>
              <a:rPr lang="es-ES" sz="1100" b="1" dirty="0">
                <a:solidFill>
                  <a:prstClr val="black"/>
                </a:solidFill>
                <a:latin typeface="Calibri" panose="020F0502020204030204" pitchFamily="34" charset="0"/>
                <a:ea typeface="Calibri" panose="020F0502020204030204" pitchFamily="34" charset="0"/>
                <a:cs typeface="Calibri" panose="020F0502020204030204" pitchFamily="34" charset="0"/>
              </a:rPr>
              <a:t>Tercer nivel</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Son aquellas reclamaciones que, resueltas en los niveles anteriores, sean interpuestas por los clientes ante la Dirección General de Seguros dirigidas a Telefónica Seguros</a:t>
            </a:r>
            <a:endParaRPr lang="es-ES" sz="1100" strike="sngStrike"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270510">
              <a:lnSpc>
                <a:spcPct val="115000"/>
              </a:lnSpc>
              <a:spcBef>
                <a:spcPts val="500"/>
              </a:spcBef>
              <a:spcAft>
                <a:spcPts val="1000"/>
              </a:spcAft>
            </a:pPr>
            <a:endParaRPr lang="es-ES" sz="1100" dirty="0"/>
          </a:p>
        </p:txBody>
      </p:sp>
      <p:sp>
        <p:nvSpPr>
          <p:cNvPr id="28" name="Rectángulo: esquinas redondeadas 27">
            <a:extLst>
              <a:ext uri="{FF2B5EF4-FFF2-40B4-BE49-F238E27FC236}">
                <a16:creationId xmlns:a16="http://schemas.microsoft.com/office/drawing/2014/main" id="{7F888395-BDBD-4ED4-946E-A142DDEB6545}"/>
              </a:ext>
            </a:extLst>
          </p:cNvPr>
          <p:cNvSpPr/>
          <p:nvPr/>
        </p:nvSpPr>
        <p:spPr>
          <a:xfrm>
            <a:off x="222787" y="2877916"/>
            <a:ext cx="11741415" cy="312548"/>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a:solidFill>
                  <a:schemeClr val="bg1"/>
                </a:solidFill>
              </a:rPr>
              <a:t>Proceso General - Reclamaciones de Primer y Segundo Nivel – </a:t>
            </a:r>
          </a:p>
        </p:txBody>
      </p:sp>
      <p:sp>
        <p:nvSpPr>
          <p:cNvPr id="29" name="Rectángulo: esquinas redondeadas 28">
            <a:extLst>
              <a:ext uri="{FF2B5EF4-FFF2-40B4-BE49-F238E27FC236}">
                <a16:creationId xmlns:a16="http://schemas.microsoft.com/office/drawing/2014/main" id="{E9A720EC-FDA5-4C4B-B014-D507F0587BB3}"/>
              </a:ext>
            </a:extLst>
          </p:cNvPr>
          <p:cNvSpPr/>
          <p:nvPr/>
        </p:nvSpPr>
        <p:spPr>
          <a:xfrm>
            <a:off x="199639" y="1134575"/>
            <a:ext cx="11764564" cy="25792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a:solidFill>
                  <a:schemeClr val="bg1"/>
                </a:solidFill>
              </a:rPr>
              <a:t>Terminología: expresión de insatisfacción o queja realizada por un cliente</a:t>
            </a:r>
          </a:p>
        </p:txBody>
      </p:sp>
      <p:sp>
        <p:nvSpPr>
          <p:cNvPr id="30" name="Rectángulo: esquinas redondeadas 29">
            <a:extLst>
              <a:ext uri="{FF2B5EF4-FFF2-40B4-BE49-F238E27FC236}">
                <a16:creationId xmlns:a16="http://schemas.microsoft.com/office/drawing/2014/main" id="{376BD479-BFF4-44AB-A6E3-4300F2D7B57E}"/>
              </a:ext>
            </a:extLst>
          </p:cNvPr>
          <p:cNvSpPr/>
          <p:nvPr/>
        </p:nvSpPr>
        <p:spPr>
          <a:xfrm>
            <a:off x="5245769" y="3176155"/>
            <a:ext cx="4116892" cy="315936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lvl="0">
              <a:lnSpc>
                <a:spcPct val="107000"/>
              </a:lnSpc>
              <a:tabLst>
                <a:tab pos="447675" algn="l"/>
                <a:tab pos="714375" algn="l"/>
              </a:tabLst>
            </a:pPr>
            <a:r>
              <a:rPr lang="es-ES" sz="1400" b="1" u="sng" dirty="0">
                <a:solidFill>
                  <a:prstClr val="black"/>
                </a:solidFill>
                <a:latin typeface="Calibri" panose="020F0502020204030204" pitchFamily="34" charset="0"/>
                <a:ea typeface="Calibri" panose="020F0502020204030204" pitchFamily="34" charset="0"/>
                <a:cs typeface="Calibri" panose="020F0502020204030204" pitchFamily="34" charset="0"/>
              </a:rPr>
              <a:t>Documentación necesaria</a:t>
            </a:r>
            <a:r>
              <a:rPr lang="es-ES" sz="1400" dirty="0">
                <a:solidFill>
                  <a:prstClr val="black"/>
                </a:solidFill>
                <a:latin typeface="Calibri" panose="020F0502020204030204" pitchFamily="34" charset="0"/>
                <a:ea typeface="Calibri" panose="020F0502020204030204" pitchFamily="34" charset="0"/>
                <a:cs typeface="Calibri" panose="020F0502020204030204" pitchFamily="34" charset="0"/>
              </a:rPr>
              <a:t>: </a:t>
            </a:r>
          </a:p>
          <a:p>
            <a:pPr marL="171450" lvl="0" indent="-171450">
              <a:lnSpc>
                <a:spcPct val="107000"/>
              </a:lnSpc>
              <a:buFont typeface="Arial" panose="020B0604020202020204" pitchFamily="34" charset="0"/>
              <a:buChar char="•"/>
              <a:tabLst>
                <a:tab pos="447675" algn="l"/>
                <a:tab pos="714375" algn="l"/>
              </a:tabLst>
            </a:pPr>
            <a:endPar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171450" lvl="0" indent="-171450">
              <a:lnSpc>
                <a:spcPct val="107000"/>
              </a:lnSpc>
              <a:buFont typeface="Arial" panose="020B0604020202020204" pitchFamily="34" charset="0"/>
              <a:buChar char="•"/>
              <a:tabLst>
                <a:tab pos="447675" algn="l"/>
                <a:tab pos="714375" algn="l"/>
              </a:tabLst>
            </a:pP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La presentación de las reclamaciones podrá efectuarse, personalmente o mediante representación, en soporte papel o por medios informáticos, electrónicos o telemáticos, siempre que éstos permitan la lectura, impresión y conservación de los documentos.</a:t>
            </a:r>
          </a:p>
          <a:p>
            <a:pPr marL="180975">
              <a:lnSpc>
                <a:spcPct val="107000"/>
              </a:lnSpc>
              <a:tabLst>
                <a:tab pos="447675" algn="l"/>
                <a:tab pos="714375" algn="l"/>
              </a:tabLst>
            </a:pPr>
            <a:endParaRPr lang="es-ES" sz="1100" dirty="0">
              <a:solidFill>
                <a:prstClr val="black"/>
              </a:solidFill>
              <a:latin typeface="Calibri" panose="020F0502020204030204" pitchFamily="34" charset="0"/>
              <a:cs typeface="Calibri" panose="020F0502020204030204" pitchFamily="34" charset="0"/>
            </a:endParaRPr>
          </a:p>
          <a:p>
            <a:pPr marL="179388" indent="-179388">
              <a:lnSpc>
                <a:spcPct val="107000"/>
              </a:lnSpc>
              <a:buFont typeface="Arial" panose="020B0604020202020204" pitchFamily="34" charset="0"/>
              <a:buChar char="•"/>
              <a:tabLst>
                <a:tab pos="447675" algn="l"/>
                <a:tab pos="714375" algn="l"/>
              </a:tabLst>
            </a:pPr>
            <a:r>
              <a:rPr lang="es-ES" sz="1100" dirty="0">
                <a:solidFill>
                  <a:prstClr val="black"/>
                </a:solidFill>
                <a:latin typeface="Calibri" panose="020F0502020204030204" pitchFamily="34" charset="0"/>
                <a:cs typeface="Calibri" panose="020F0502020204030204" pitchFamily="34" charset="0"/>
              </a:rPr>
              <a:t>En el documento en donde se recoja la reclamación se harán constar los datos identificativos del interesado (</a:t>
            </a:r>
            <a:r>
              <a:rPr lang="es-ES" sz="1100" b="1" dirty="0">
                <a:solidFill>
                  <a:prstClr val="black"/>
                </a:solidFill>
                <a:latin typeface="Calibri" panose="020F0502020204030204" pitchFamily="34" charset="0"/>
                <a:cs typeface="Calibri" panose="020F0502020204030204" pitchFamily="34" charset="0"/>
              </a:rPr>
              <a:t>nombre, apellidos y domicilio, numero identificación fiscal</a:t>
            </a:r>
            <a:r>
              <a:rPr lang="es-ES" sz="1100" dirty="0">
                <a:solidFill>
                  <a:prstClr val="black"/>
                </a:solidFill>
                <a:latin typeface="Calibri" panose="020F0502020204030204" pitchFamily="34" charset="0"/>
                <a:cs typeface="Calibri" panose="020F0502020204030204" pitchFamily="34" charset="0"/>
              </a:rPr>
              <a:t>) y, en su caso, de la persona que lo represente, así como el </a:t>
            </a:r>
            <a:r>
              <a:rPr lang="es-ES" sz="1100" b="1" dirty="0">
                <a:solidFill>
                  <a:prstClr val="black"/>
                </a:solidFill>
                <a:latin typeface="Calibri" panose="020F0502020204030204" pitchFamily="34" charset="0"/>
                <a:cs typeface="Calibri" panose="020F0502020204030204" pitchFamily="34" charset="0"/>
              </a:rPr>
              <a:t>motivo de la reclamación, con indicación de la cuestión sobre la que se solicita un pronunciamiento y debiendo aportar la documentación en la que fundamente la misma. </a:t>
            </a:r>
            <a:endParaRPr lang="es-ES" sz="1100" dirty="0">
              <a:solidFill>
                <a:srgbClr val="FF0000"/>
              </a:solidFill>
              <a:latin typeface="Calibri" panose="020F0502020204030204" pitchFamily="34" charset="0"/>
              <a:cs typeface="Calibri" panose="020F0502020204030204" pitchFamily="34" charset="0"/>
            </a:endParaRPr>
          </a:p>
          <a:p>
            <a:pPr marL="361950" indent="-180975">
              <a:lnSpc>
                <a:spcPct val="107000"/>
              </a:lnSpc>
              <a:buFont typeface="Arial" panose="020B0604020202020204" pitchFamily="34" charset="0"/>
              <a:buChar char="•"/>
              <a:tabLst>
                <a:tab pos="447675" algn="l"/>
                <a:tab pos="714375" algn="l"/>
              </a:tabLst>
            </a:pPr>
            <a:endParaRPr lang="es-ES" sz="1100" dirty="0">
              <a:solidFill>
                <a:prstClr val="black"/>
              </a:solidFill>
              <a:latin typeface="Calibri" panose="020F0502020204030204" pitchFamily="34" charset="0"/>
              <a:cs typeface="Calibri" panose="020F0502020204030204" pitchFamily="34" charset="0"/>
            </a:endParaRPr>
          </a:p>
          <a:p>
            <a:pPr marL="270510">
              <a:lnSpc>
                <a:spcPct val="115000"/>
              </a:lnSpc>
              <a:spcBef>
                <a:spcPts val="500"/>
              </a:spcBef>
              <a:spcAft>
                <a:spcPts val="1000"/>
              </a:spcAft>
            </a:pPr>
            <a:endParaRPr lang="es-ES" sz="1100" dirty="0"/>
          </a:p>
        </p:txBody>
      </p:sp>
      <p:sp>
        <p:nvSpPr>
          <p:cNvPr id="31" name="Rectángulo: esquinas redondeadas 30">
            <a:extLst>
              <a:ext uri="{FF2B5EF4-FFF2-40B4-BE49-F238E27FC236}">
                <a16:creationId xmlns:a16="http://schemas.microsoft.com/office/drawing/2014/main" id="{B86CDCF6-B5F3-40C0-891E-7083C3C5787C}"/>
              </a:ext>
            </a:extLst>
          </p:cNvPr>
          <p:cNvSpPr/>
          <p:nvPr/>
        </p:nvSpPr>
        <p:spPr>
          <a:xfrm>
            <a:off x="9362661" y="3174091"/>
            <a:ext cx="2601541" cy="315936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a:lnSpc>
                <a:spcPct val="107000"/>
              </a:lnSpc>
              <a:tabLst>
                <a:tab pos="447675" algn="l"/>
                <a:tab pos="714375" algn="l"/>
              </a:tabLst>
            </a:pPr>
            <a:r>
              <a:rPr lang="es-ES" sz="1400" b="1" u="sng">
                <a:solidFill>
                  <a:prstClr val="black"/>
                </a:solidFill>
                <a:latin typeface="Calibri" panose="020F0502020204030204" pitchFamily="34" charset="0"/>
                <a:cs typeface="Calibri" panose="020F0502020204030204" pitchFamily="34" charset="0"/>
              </a:rPr>
              <a:t>Cómo proceder</a:t>
            </a:r>
            <a:r>
              <a:rPr lang="es-ES" sz="1400" b="1">
                <a:solidFill>
                  <a:prstClr val="black"/>
                </a:solidFill>
                <a:latin typeface="Calibri" panose="020F0502020204030204" pitchFamily="34" charset="0"/>
                <a:cs typeface="Calibri" panose="020F0502020204030204" pitchFamily="34" charset="0"/>
              </a:rPr>
              <a:t>: </a:t>
            </a:r>
          </a:p>
          <a:p>
            <a:pPr>
              <a:lnSpc>
                <a:spcPct val="107000"/>
              </a:lnSpc>
              <a:tabLst>
                <a:tab pos="447675" algn="l"/>
                <a:tab pos="714375" algn="l"/>
              </a:tabLst>
            </a:pPr>
            <a:endParaRPr lang="es-ES" sz="1100" b="1">
              <a:solidFill>
                <a:prstClr val="black"/>
              </a:solidFill>
              <a:latin typeface="Calibri" panose="020F0502020204030204" pitchFamily="34" charset="0"/>
              <a:cs typeface="Calibri" panose="020F0502020204030204" pitchFamily="34" charset="0"/>
            </a:endParaRPr>
          </a:p>
          <a:p>
            <a:pPr marL="171450" indent="-171450">
              <a:lnSpc>
                <a:spcPct val="107000"/>
              </a:lnSpc>
              <a:buFont typeface="Arial" panose="020B0604020202020204" pitchFamily="34" charset="0"/>
              <a:buChar char="•"/>
              <a:tabLst>
                <a:tab pos="447675" algn="l"/>
                <a:tab pos="714375" algn="l"/>
              </a:tabLst>
            </a:pPr>
            <a:r>
              <a:rPr lang="es-ES" sz="1100">
                <a:solidFill>
                  <a:prstClr val="black"/>
                </a:solidFill>
                <a:latin typeface="Calibri" panose="020F0502020204030204" pitchFamily="34" charset="0"/>
                <a:cs typeface="Calibri" panose="020F0502020204030204" pitchFamily="34" charset="0"/>
              </a:rPr>
              <a:t>Se hará acuse de recibo al cliente y si falta información se le solicitará.</a:t>
            </a:r>
          </a:p>
          <a:p>
            <a:pPr marL="171450" indent="-171450">
              <a:lnSpc>
                <a:spcPct val="107000"/>
              </a:lnSpc>
              <a:buFont typeface="Arial" panose="020B0604020202020204" pitchFamily="34" charset="0"/>
              <a:buChar char="•"/>
              <a:tabLst>
                <a:tab pos="447675" algn="l"/>
                <a:tab pos="714375" algn="l"/>
              </a:tabLst>
            </a:pPr>
            <a:endParaRPr lang="es-ES" sz="1100">
              <a:solidFill>
                <a:prstClr val="black"/>
              </a:solidFill>
              <a:latin typeface="Calibri" panose="020F0502020204030204" pitchFamily="34" charset="0"/>
              <a:cs typeface="Calibri" panose="020F0502020204030204" pitchFamily="34" charset="0"/>
            </a:endParaRPr>
          </a:p>
          <a:p>
            <a:pPr marL="180975" indent="-180975">
              <a:lnSpc>
                <a:spcPct val="107000"/>
              </a:lnSpc>
              <a:buFont typeface="Arial" panose="020B0604020202020204" pitchFamily="34" charset="0"/>
              <a:buChar char="•"/>
              <a:tabLst>
                <a:tab pos="447675" algn="l"/>
                <a:tab pos="714375" algn="l"/>
              </a:tabLst>
            </a:pPr>
            <a:r>
              <a:rPr lang="es-ES" sz="1100">
                <a:solidFill>
                  <a:prstClr val="black"/>
                </a:solidFill>
                <a:latin typeface="Calibri" panose="020F0502020204030204" pitchFamily="34" charset="0"/>
                <a:cs typeface="Calibri" panose="020F0502020204030204" pitchFamily="34" charset="0"/>
              </a:rPr>
              <a:t>Se procederá a la apertura de un expediente que deberá resolverse, y comunicarse al cliente por el mismo medio en la que se ha recibió y de forma motivada, en el plazo máximo de un mes.</a:t>
            </a:r>
          </a:p>
          <a:p>
            <a:pPr marL="180975" indent="-180975">
              <a:lnSpc>
                <a:spcPct val="107000"/>
              </a:lnSpc>
              <a:buFont typeface="Arial" panose="020B0604020202020204" pitchFamily="34" charset="0"/>
              <a:buChar char="•"/>
              <a:tabLst>
                <a:tab pos="447675" algn="l"/>
                <a:tab pos="714375" algn="l"/>
              </a:tabLst>
            </a:pPr>
            <a:endParaRPr lang="es-ES" sz="1100">
              <a:solidFill>
                <a:prstClr val="black"/>
              </a:solidFill>
              <a:latin typeface="Calibri" panose="020F0502020204030204" pitchFamily="34" charset="0"/>
              <a:cs typeface="Calibri" panose="020F0502020204030204" pitchFamily="34" charset="0"/>
            </a:endParaRPr>
          </a:p>
          <a:p>
            <a:pPr marL="180975" indent="-180975">
              <a:lnSpc>
                <a:spcPct val="107000"/>
              </a:lnSpc>
              <a:buFont typeface="Arial" panose="020B0604020202020204" pitchFamily="34" charset="0"/>
              <a:buChar char="•"/>
              <a:tabLst>
                <a:tab pos="447675" algn="l"/>
                <a:tab pos="714375" algn="l"/>
              </a:tabLst>
            </a:pPr>
            <a:r>
              <a:rPr lang="es-ES" sz="1100">
                <a:solidFill>
                  <a:prstClr val="black"/>
                </a:solidFill>
                <a:latin typeface="Calibri" panose="020F0502020204030204" pitchFamily="34" charset="0"/>
                <a:cs typeface="Calibri" panose="020F0502020204030204" pitchFamily="34" charset="0"/>
              </a:rPr>
              <a:t>Para su resolución se consultará toda la información disponible y se accederá a las llamadas grabadas del cliente si fuera necesario.</a:t>
            </a:r>
          </a:p>
          <a:p>
            <a:pPr marL="270510">
              <a:lnSpc>
                <a:spcPct val="115000"/>
              </a:lnSpc>
              <a:spcBef>
                <a:spcPts val="500"/>
              </a:spcBef>
              <a:spcAft>
                <a:spcPts val="1000"/>
              </a:spcAft>
            </a:pPr>
            <a:endParaRPr lang="es-ES" sz="1100"/>
          </a:p>
        </p:txBody>
      </p:sp>
      <p:sp>
        <p:nvSpPr>
          <p:cNvPr id="32" name="Rectángulo 31">
            <a:extLst>
              <a:ext uri="{FF2B5EF4-FFF2-40B4-BE49-F238E27FC236}">
                <a16:creationId xmlns:a16="http://schemas.microsoft.com/office/drawing/2014/main" id="{CF182C17-F5EE-44DA-A149-667A418B9025}"/>
              </a:ext>
            </a:extLst>
          </p:cNvPr>
          <p:cNvSpPr/>
          <p:nvPr/>
        </p:nvSpPr>
        <p:spPr>
          <a:xfrm>
            <a:off x="222788" y="6463312"/>
            <a:ext cx="11832190" cy="344069"/>
          </a:xfrm>
          <a:prstGeom prst="rect">
            <a:avLst/>
          </a:prstGeom>
        </p:spPr>
        <p:txBody>
          <a:bodyPr wrap="square">
            <a:spAutoFit/>
          </a:bodyPr>
          <a:lstStyle/>
          <a:p>
            <a:pPr>
              <a:lnSpc>
                <a:spcPct val="107000"/>
              </a:lnSpc>
              <a:tabLst>
                <a:tab pos="447675" algn="l"/>
                <a:tab pos="714375" algn="l"/>
              </a:tabLst>
            </a:pPr>
            <a:r>
              <a:rPr lang="es-ES" sz="1600" b="1">
                <a:solidFill>
                  <a:prstClr val="black"/>
                </a:solidFill>
                <a:latin typeface="Calibri" panose="020F0502020204030204" pitchFamily="34" charset="0"/>
                <a:cs typeface="Calibri" panose="020F0502020204030204" pitchFamily="34" charset="0"/>
              </a:rPr>
              <a:t>Se han establecido procesos de gestión de reclamaciones específicos según compañía con la que se haya contratado el seguro hogar.</a:t>
            </a:r>
          </a:p>
        </p:txBody>
      </p:sp>
      <p:sp>
        <p:nvSpPr>
          <p:cNvPr id="25" name="Rectángulo: esquinas redondeadas 24">
            <a:extLst>
              <a:ext uri="{FF2B5EF4-FFF2-40B4-BE49-F238E27FC236}">
                <a16:creationId xmlns:a16="http://schemas.microsoft.com/office/drawing/2014/main" id="{FA157D17-BA35-454A-B526-E52310AE014C}"/>
              </a:ext>
            </a:extLst>
          </p:cNvPr>
          <p:cNvSpPr/>
          <p:nvPr/>
        </p:nvSpPr>
        <p:spPr>
          <a:xfrm>
            <a:off x="1619250" y="134765"/>
            <a:ext cx="6562725" cy="418614"/>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a:solidFill>
                  <a:schemeClr val="bg1"/>
                </a:solidFill>
              </a:rPr>
              <a:t>QUEJAS – RECLAMACIONES: Protocolo actuación</a:t>
            </a:r>
          </a:p>
        </p:txBody>
      </p:sp>
      <p:pic>
        <p:nvPicPr>
          <p:cNvPr id="16" name="Imagen 15">
            <a:extLst>
              <a:ext uri="{FF2B5EF4-FFF2-40B4-BE49-F238E27FC236}">
                <a16:creationId xmlns:a16="http://schemas.microsoft.com/office/drawing/2014/main" id="{55542128-F2A1-4233-A85B-6F8021B31B5E}"/>
              </a:ext>
            </a:extLst>
          </p:cNvPr>
          <p:cNvPicPr>
            <a:picLocks noChangeAspect="1"/>
          </p:cNvPicPr>
          <p:nvPr/>
        </p:nvPicPr>
        <p:blipFill>
          <a:blip r:embed="rId3"/>
          <a:stretch>
            <a:fillRect/>
          </a:stretch>
        </p:blipFill>
        <p:spPr>
          <a:xfrm>
            <a:off x="136407" y="8581"/>
            <a:ext cx="1054469" cy="382357"/>
          </a:xfrm>
          <a:prstGeom prst="rect">
            <a:avLst/>
          </a:prstGeom>
        </p:spPr>
      </p:pic>
      <p:sp>
        <p:nvSpPr>
          <p:cNvPr id="18" name="Botón de acción: ir hacia delante o siguiente 17">
            <a:hlinkClick r:id="" action="ppaction://hlinkshowjump?jump=nextslide" highlightClick="1"/>
            <a:extLst>
              <a:ext uri="{FF2B5EF4-FFF2-40B4-BE49-F238E27FC236}">
                <a16:creationId xmlns:a16="http://schemas.microsoft.com/office/drawing/2014/main" id="{078C25A6-94ED-4D21-8DC1-51058F007F7E}"/>
              </a:ext>
            </a:extLst>
          </p:cNvPr>
          <p:cNvSpPr/>
          <p:nvPr/>
        </p:nvSpPr>
        <p:spPr>
          <a:xfrm>
            <a:off x="11664771" y="6515026"/>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17AF7FEE-CB6F-469E-8105-620AE2ED1CAC}"/>
              </a:ext>
            </a:extLst>
          </p:cNvPr>
          <p:cNvSpPr/>
          <p:nvPr/>
        </p:nvSpPr>
        <p:spPr>
          <a:xfrm>
            <a:off x="7665853" y="285359"/>
            <a:ext cx="450764" cy="246221"/>
          </a:xfrm>
          <a:prstGeom prst="rect">
            <a:avLst/>
          </a:prstGeom>
        </p:spPr>
        <p:txBody>
          <a:bodyPr wrap="none">
            <a:spAutoFit/>
          </a:bodyPr>
          <a:lstStyle/>
          <a:p>
            <a:r>
              <a:rPr lang="es-ES" sz="1000" b="1">
                <a:solidFill>
                  <a:schemeClr val="bg1"/>
                </a:solidFill>
              </a:rPr>
              <a:t>(1/2)</a:t>
            </a:r>
            <a:endParaRPr lang="es-ES" sz="1000"/>
          </a:p>
        </p:txBody>
      </p:sp>
      <p:pic>
        <p:nvPicPr>
          <p:cNvPr id="20" name="Imagen 19" descr="Imagen que contiene Texto&#10;&#10;Descripción generada automáticamente">
            <a:hlinkClick r:id="rId4" action="ppaction://hlinksldjump"/>
            <a:extLst>
              <a:ext uri="{FF2B5EF4-FFF2-40B4-BE49-F238E27FC236}">
                <a16:creationId xmlns:a16="http://schemas.microsoft.com/office/drawing/2014/main" id="{4028D8F3-4D1D-4659-8847-D56C29D443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1509" y="40560"/>
            <a:ext cx="1408942" cy="453951"/>
          </a:xfrm>
          <a:prstGeom prst="rect">
            <a:avLst/>
          </a:prstGeom>
          <a:solidFill>
            <a:schemeClr val="bg1"/>
          </a:solidFill>
        </p:spPr>
      </p:pic>
      <p:pic>
        <p:nvPicPr>
          <p:cNvPr id="22" name="Picture 6" descr="Resultado de imagen de ir a inicio">
            <a:hlinkClick r:id="rId6" action="ppaction://hlinksldjump"/>
            <a:extLst>
              <a:ext uri="{FF2B5EF4-FFF2-40B4-BE49-F238E27FC236}">
                <a16:creationId xmlns:a16="http://schemas.microsoft.com/office/drawing/2014/main" id="{6BBC5000-1A14-4EBB-8BAC-87356F982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33" name="Rectángulo 32">
            <a:extLst>
              <a:ext uri="{FF2B5EF4-FFF2-40B4-BE49-F238E27FC236}">
                <a16:creationId xmlns:a16="http://schemas.microsoft.com/office/drawing/2014/main" id="{77813411-7C31-4DD8-BC76-26BB2CDE5749}"/>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989773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ángulo 39">
            <a:extLst>
              <a:ext uri="{FF2B5EF4-FFF2-40B4-BE49-F238E27FC236}">
                <a16:creationId xmlns:a16="http://schemas.microsoft.com/office/drawing/2014/main" id="{912AAAA4-5F2E-4116-9437-790B04B6968B}"/>
              </a:ext>
            </a:extLst>
          </p:cNvPr>
          <p:cNvSpPr/>
          <p:nvPr/>
        </p:nvSpPr>
        <p:spPr>
          <a:xfrm>
            <a:off x="72618" y="5963555"/>
            <a:ext cx="11964254" cy="88586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ángulo 40">
            <a:extLst>
              <a:ext uri="{FF2B5EF4-FFF2-40B4-BE49-F238E27FC236}">
                <a16:creationId xmlns:a16="http://schemas.microsoft.com/office/drawing/2014/main" id="{E8D610DF-914A-43D7-B50B-14D47293CEFB}"/>
              </a:ext>
            </a:extLst>
          </p:cNvPr>
          <p:cNvSpPr/>
          <p:nvPr/>
        </p:nvSpPr>
        <p:spPr>
          <a:xfrm>
            <a:off x="6876427" y="1080154"/>
            <a:ext cx="5156029" cy="48235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41">
            <a:extLst>
              <a:ext uri="{FF2B5EF4-FFF2-40B4-BE49-F238E27FC236}">
                <a16:creationId xmlns:a16="http://schemas.microsoft.com/office/drawing/2014/main" id="{2E6B67ED-1A8E-4F36-9C9B-24F04E1C9CF9}"/>
              </a:ext>
            </a:extLst>
          </p:cNvPr>
          <p:cNvSpPr/>
          <p:nvPr/>
        </p:nvSpPr>
        <p:spPr>
          <a:xfrm>
            <a:off x="75499" y="1077119"/>
            <a:ext cx="6754544" cy="4837002"/>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esquinas redondeadas 42">
            <a:extLst>
              <a:ext uri="{FF2B5EF4-FFF2-40B4-BE49-F238E27FC236}">
                <a16:creationId xmlns:a16="http://schemas.microsoft.com/office/drawing/2014/main" id="{E78EEF70-0BFD-424C-8531-D33B53FCE569}"/>
              </a:ext>
            </a:extLst>
          </p:cNvPr>
          <p:cNvSpPr/>
          <p:nvPr/>
        </p:nvSpPr>
        <p:spPr>
          <a:xfrm>
            <a:off x="135517" y="564379"/>
            <a:ext cx="11919461" cy="50452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Bef>
                <a:spcPts val="500"/>
              </a:spcBef>
              <a:spcAft>
                <a:spcPts val="1000"/>
              </a:spcAft>
            </a:pPr>
            <a:r>
              <a:rPr lang="es-ES" sz="12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Proceso </a:t>
            </a:r>
            <a:r>
              <a:rPr lang="es-ES" sz="1200" b="1" dirty="0">
                <a:solidFill>
                  <a:schemeClr val="tx1"/>
                </a:solidFill>
                <a:latin typeface="Calibri" panose="020F0502020204030204" pitchFamily="34" charset="0"/>
                <a:cs typeface="Times New Roman" panose="02020603050405020304" pitchFamily="18" charset="0"/>
              </a:rPr>
              <a:t>gestión de las Quejas/ Reclamaciones </a:t>
            </a:r>
            <a:r>
              <a:rPr lang="es-ES" sz="12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asociadas a las pólizas de Telefónica Seguros. Queja cuando la incidencia es telefónica y Reclamación cuando la incidencia es por escrito</a:t>
            </a:r>
          </a:p>
        </p:txBody>
      </p:sp>
      <p:sp>
        <p:nvSpPr>
          <p:cNvPr id="44" name="Rectángulo: esquinas redondeadas 43">
            <a:extLst>
              <a:ext uri="{FF2B5EF4-FFF2-40B4-BE49-F238E27FC236}">
                <a16:creationId xmlns:a16="http://schemas.microsoft.com/office/drawing/2014/main" id="{34771B67-CB6C-4769-987A-2126F78A62F8}"/>
              </a:ext>
            </a:extLst>
          </p:cNvPr>
          <p:cNvSpPr/>
          <p:nvPr/>
        </p:nvSpPr>
        <p:spPr>
          <a:xfrm>
            <a:off x="135516" y="1120144"/>
            <a:ext cx="6631781" cy="40429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Quejas Recibidas en Call Center Movistar Seguros</a:t>
            </a:r>
          </a:p>
        </p:txBody>
      </p:sp>
      <p:sp>
        <p:nvSpPr>
          <p:cNvPr id="45" name="Rectángulo: esquinas redondeadas 44">
            <a:extLst>
              <a:ext uri="{FF2B5EF4-FFF2-40B4-BE49-F238E27FC236}">
                <a16:creationId xmlns:a16="http://schemas.microsoft.com/office/drawing/2014/main" id="{81D43803-9A9E-40B0-B4A3-02C8594020FE}"/>
              </a:ext>
            </a:extLst>
          </p:cNvPr>
          <p:cNvSpPr/>
          <p:nvPr/>
        </p:nvSpPr>
        <p:spPr>
          <a:xfrm>
            <a:off x="135516" y="1524756"/>
            <a:ext cx="6631781" cy="170421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marL="276225" lvl="0" indent="-190500">
              <a:lnSpc>
                <a:spcPct val="107000"/>
              </a:lnSpc>
              <a:spcBef>
                <a:spcPts val="15"/>
              </a:spcBef>
              <a:tabLst>
                <a:tab pos="180975" algn="l"/>
                <a:tab pos="3546475" algn="l"/>
              </a:tabLst>
            </a:pPr>
            <a:r>
              <a:rPr lang="es-ES" sz="1400" b="1" dirty="0">
                <a:solidFill>
                  <a:prstClr val="black"/>
                </a:solidFill>
                <a:latin typeface="Calibri" panose="020F0502020204030204" pitchFamily="34" charset="0"/>
                <a:ea typeface="Calibri" panose="020F0502020204030204" pitchFamily="34" charset="0"/>
                <a:cs typeface="Calibri" panose="020F0502020204030204" pitchFamily="34" charset="0"/>
              </a:rPr>
              <a:t>Queja relacionada con la venta o contratación del seguro</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a:t>
            </a:r>
          </a:p>
          <a:p>
            <a:pPr marL="276225" lvl="0" indent="-190500">
              <a:lnSpc>
                <a:spcPct val="107000"/>
              </a:lnSpc>
              <a:spcBef>
                <a:spcPts val="15"/>
              </a:spcBef>
              <a:tabLst>
                <a:tab pos="3547110" algn="l"/>
              </a:tabLst>
            </a:pP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a:t>
            </a:r>
            <a:r>
              <a:rPr lang="es-ES" sz="1100" dirty="0" err="1">
                <a:solidFill>
                  <a:prstClr val="black"/>
                </a:solidFill>
                <a:latin typeface="Calibri" panose="020F0502020204030204" pitchFamily="34" charset="0"/>
                <a:ea typeface="Calibri" panose="020F0502020204030204" pitchFamily="34" charset="0"/>
                <a:cs typeface="Calibri" panose="020F0502020204030204" pitchFamily="34" charset="0"/>
              </a:rPr>
              <a:t>p.ej</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modalidad contratada, datos del contrato, modificación del contrato, desistimiento…)</a:t>
            </a:r>
          </a:p>
          <a:p>
            <a:pPr marL="276225" lvl="0" indent="-190500">
              <a:lnSpc>
                <a:spcPct val="107000"/>
              </a:lnSpc>
              <a:spcBef>
                <a:spcPts val="15"/>
              </a:spcBef>
              <a:buFont typeface="Arial" panose="020B0604020202020204" pitchFamily="34" charset="0"/>
              <a:buChar char="•"/>
              <a:tabLst>
                <a:tab pos="3547110" algn="l"/>
              </a:tabLst>
            </a:pPr>
            <a:r>
              <a:rPr lang="es-ES" sz="1100" b="1" dirty="0">
                <a:solidFill>
                  <a:prstClr val="black"/>
                </a:solidFill>
                <a:latin typeface="Calibri" panose="020F0502020204030204" pitchFamily="34" charset="0"/>
                <a:ea typeface="Calibri" panose="020F0502020204030204" pitchFamily="34" charset="0"/>
                <a:cs typeface="Calibri" panose="020F0502020204030204" pitchFamily="34" charset="0"/>
              </a:rPr>
              <a:t>El Call Center de Movistar Seguros dará respuesta telefónica</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a:t>
            </a:r>
          </a:p>
          <a:p>
            <a:pPr marL="276225" lvl="0" indent="-190500">
              <a:lnSpc>
                <a:spcPct val="107000"/>
              </a:lnSpc>
              <a:spcBef>
                <a:spcPts val="15"/>
              </a:spcBef>
              <a:buFont typeface="Arial" panose="020B0604020202020204" pitchFamily="34" charset="0"/>
              <a:buChar char="•"/>
              <a:tabLst>
                <a:tab pos="3547110" algn="l"/>
              </a:tabLst>
            </a:pP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Si el cliente queda satisfecho, la queja queda resuelta.</a:t>
            </a:r>
          </a:p>
          <a:p>
            <a:pPr marL="276225" indent="-190500">
              <a:lnSpc>
                <a:spcPct val="107000"/>
              </a:lnSpc>
              <a:spcBef>
                <a:spcPts val="15"/>
              </a:spcBef>
              <a:buFont typeface="Arial" panose="020B0604020202020204" pitchFamily="34" charset="0"/>
              <a:buChar char="•"/>
              <a:tabLst>
                <a:tab pos="3547110" algn="l"/>
              </a:tabLst>
            </a:pP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Si el cliente </a:t>
            </a:r>
            <a:r>
              <a:rPr lang="es-ES" sz="1100" b="1" dirty="0">
                <a:solidFill>
                  <a:prstClr val="black"/>
                </a:solidFill>
                <a:latin typeface="Calibri" panose="020F0502020204030204" pitchFamily="34" charset="0"/>
                <a:ea typeface="Calibri" panose="020F0502020204030204" pitchFamily="34" charset="0"/>
                <a:cs typeface="Calibri" panose="020F0502020204030204" pitchFamily="34" charset="0"/>
              </a:rPr>
              <a:t>no queda satisfecho </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y quiere presentar reclamación, se le informará que ha de presentarla por escrito, bien por correo electrónico </a:t>
            </a:r>
            <a:r>
              <a:rPr lang="es-ES" sz="1100" u="sng" dirty="0">
                <a:solidFill>
                  <a:prstClr val="black"/>
                </a:solidFill>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segurohogar@movistar.es</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o por carta dirigida al Servicio de Atención al Cliente de Telefónica Seguros: </a:t>
            </a:r>
            <a:r>
              <a:rPr lang="es-ES" sz="1100" dirty="0">
                <a:solidFill>
                  <a:prstClr val="black"/>
                </a:solidFill>
                <a:latin typeface="Calibri" panose="020F0502020204030204" pitchFamily="34" charset="0"/>
                <a:cs typeface="Calibri" panose="020F0502020204030204" pitchFamily="34" charset="0"/>
              </a:rPr>
              <a:t>Distrito Telefónica, Ronda de la Comunicación s/n, edificio Oeste 2, 2ª planta, 28050 Madrid</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a:t>
            </a:r>
          </a:p>
          <a:p>
            <a:pPr marL="276225" lvl="0" indent="-190500">
              <a:lnSpc>
                <a:spcPct val="107000"/>
              </a:lnSpc>
              <a:spcBef>
                <a:spcPts val="15"/>
              </a:spcBef>
              <a:buFont typeface="Arial" panose="020B0604020202020204" pitchFamily="34" charset="0"/>
              <a:buChar char="•"/>
              <a:tabLst>
                <a:tab pos="3547110" algn="l"/>
              </a:tabLst>
            </a:pPr>
            <a:endParaRPr lang="es-ES" sz="1100" dirty="0"/>
          </a:p>
        </p:txBody>
      </p:sp>
      <p:sp>
        <p:nvSpPr>
          <p:cNvPr id="46" name="Rectángulo: esquinas redondeadas 45">
            <a:extLst>
              <a:ext uri="{FF2B5EF4-FFF2-40B4-BE49-F238E27FC236}">
                <a16:creationId xmlns:a16="http://schemas.microsoft.com/office/drawing/2014/main" id="{750B512D-8535-42CC-8907-AF8C51B216CF}"/>
              </a:ext>
            </a:extLst>
          </p:cNvPr>
          <p:cNvSpPr/>
          <p:nvPr/>
        </p:nvSpPr>
        <p:spPr>
          <a:xfrm>
            <a:off x="159542" y="3279623"/>
            <a:ext cx="6631781" cy="250125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marL="276225" lvl="0" indent="-190500">
              <a:lnSpc>
                <a:spcPct val="107000"/>
              </a:lnSpc>
              <a:spcBef>
                <a:spcPts val="15"/>
              </a:spcBef>
              <a:tabLst>
                <a:tab pos="180975" algn="l"/>
                <a:tab pos="3546475" algn="l"/>
              </a:tabLst>
            </a:pPr>
            <a:r>
              <a:rPr lang="es-ES" sz="1400" b="1" dirty="0">
                <a:solidFill>
                  <a:prstClr val="black"/>
                </a:solidFill>
                <a:latin typeface="Calibri" panose="020F0502020204030204" pitchFamily="34" charset="0"/>
                <a:ea typeface="Calibri" panose="020F0502020204030204" pitchFamily="34" charset="0"/>
                <a:cs typeface="Calibri" panose="020F0502020204030204" pitchFamily="34" charset="0"/>
              </a:rPr>
              <a:t>Queja relacionada con cobros, recibos, siniestros,…</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a:t>
            </a:r>
          </a:p>
          <a:p>
            <a:pPr marL="276225" lvl="0" indent="-190500">
              <a:lnSpc>
                <a:spcPct val="107000"/>
              </a:lnSpc>
              <a:spcBef>
                <a:spcPts val="15"/>
              </a:spcBef>
              <a:tabLst>
                <a:tab pos="3547110" algn="l"/>
              </a:tabLst>
            </a:pP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a:t>
            </a:r>
            <a:r>
              <a:rPr lang="es-ES" sz="1100" dirty="0" err="1">
                <a:solidFill>
                  <a:prstClr val="black"/>
                </a:solidFill>
                <a:latin typeface="Calibri" panose="020F0502020204030204" pitchFamily="34" charset="0"/>
                <a:ea typeface="Calibri" panose="020F0502020204030204" pitchFamily="34" charset="0"/>
                <a:cs typeface="Calibri" panose="020F0502020204030204" pitchFamily="34" charset="0"/>
              </a:rPr>
              <a:t>p.ej</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desacuerdo con el importe cobrado, falta de información previa o queja sobre un Siniestro, reclama devolución/no pago de primas, reiteración reclamación…)</a:t>
            </a:r>
          </a:p>
          <a:p>
            <a:pPr marL="276225" lvl="0" indent="-190500">
              <a:lnSpc>
                <a:spcPct val="107000"/>
              </a:lnSpc>
              <a:spcBef>
                <a:spcPts val="15"/>
              </a:spcBef>
              <a:buFont typeface="Arial" panose="020B0604020202020204" pitchFamily="34" charset="0"/>
              <a:buChar char="•"/>
              <a:tabLst>
                <a:tab pos="3547110" algn="l"/>
              </a:tabLst>
            </a:pPr>
            <a:r>
              <a:rPr lang="es-ES" sz="1100" b="1" dirty="0">
                <a:solidFill>
                  <a:prstClr val="black"/>
                </a:solidFill>
                <a:latin typeface="Calibri" panose="020F0502020204030204" pitchFamily="34" charset="0"/>
                <a:ea typeface="Calibri" panose="020F0502020204030204" pitchFamily="34" charset="0"/>
                <a:cs typeface="Calibri" panose="020F0502020204030204" pitchFamily="34" charset="0"/>
              </a:rPr>
              <a:t>Derivar la llamada al área correspondiente según botonera telefónica</a:t>
            </a:r>
          </a:p>
          <a:p>
            <a:pPr marL="276225" lvl="0" indent="-190500">
              <a:lnSpc>
                <a:spcPct val="107000"/>
              </a:lnSpc>
              <a:spcBef>
                <a:spcPts val="15"/>
              </a:spcBef>
              <a:buFont typeface="Arial" panose="020B0604020202020204" pitchFamily="34" charset="0"/>
              <a:buChar char="•"/>
              <a:tabLst>
                <a:tab pos="3547110" algn="l"/>
              </a:tabLst>
            </a:pPr>
            <a:r>
              <a:rPr lang="es-ES" sz="1100" b="1" dirty="0">
                <a:solidFill>
                  <a:prstClr val="black"/>
                </a:solidFill>
                <a:latin typeface="Calibri" panose="020F0502020204030204" pitchFamily="34" charset="0"/>
                <a:ea typeface="Calibri" panose="020F0502020204030204" pitchFamily="34" charset="0"/>
                <a:cs typeface="Calibri" panose="020F0502020204030204" pitchFamily="34" charset="0"/>
              </a:rPr>
              <a:t>En caso no sea posible transferir o el cliente no quiera que se le pase con otro área o el cliente quiere presentar una reclamación (solo si es una nueva o primera reclamación), </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se le informará que ha de presentarla por escrito, bien por correo electrónico  a </a:t>
            </a:r>
            <a:r>
              <a:rPr lang="es-ES" sz="1100" u="sng" dirty="0">
                <a:solidFill>
                  <a:prstClr val="black"/>
                </a:solidFill>
                <a:latin typeface="Calibri" panose="020F0502020204030204" pitchFamily="34" charset="0"/>
                <a:ea typeface="Calibri" panose="020F0502020204030204" pitchFamily="34" charset="0"/>
                <a:cs typeface="Calibri" panose="020F0502020204030204" pitchFamily="34" charset="0"/>
                <a:hlinkClick r:id="rId3"/>
              </a:rPr>
              <a:t>segurohogar.reclamaciones@movistar.es</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o por carta al Servicio de Atención al Cliente de Telefónica Seguros: </a:t>
            </a:r>
            <a:r>
              <a:rPr lang="es-ES" sz="1100" dirty="0">
                <a:solidFill>
                  <a:prstClr val="black"/>
                </a:solidFill>
                <a:latin typeface="Calibri" panose="020F0502020204030204" pitchFamily="34" charset="0"/>
                <a:cs typeface="Calibri" panose="020F0502020204030204" pitchFamily="34" charset="0"/>
              </a:rPr>
              <a:t>Distrito Telefónica, Ronda de la Comunicación s/n, edificio Oeste 2, 2ª planta, 28050 Madrid</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a:t>
            </a:r>
          </a:p>
          <a:p>
            <a:pPr marL="85725">
              <a:lnSpc>
                <a:spcPct val="107000"/>
              </a:lnSpc>
              <a:spcBef>
                <a:spcPts val="15"/>
              </a:spcBef>
              <a:tabLst>
                <a:tab pos="3547110" algn="l"/>
              </a:tabLst>
            </a:pPr>
            <a:endPar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276225" lvl="0" indent="-190500">
              <a:lnSpc>
                <a:spcPct val="107000"/>
              </a:lnSpc>
              <a:spcBef>
                <a:spcPts val="15"/>
              </a:spcBef>
              <a:buFont typeface="Arial" panose="020B0604020202020204" pitchFamily="34" charset="0"/>
              <a:buChar char="•"/>
              <a:tabLst>
                <a:tab pos="3547110" algn="l"/>
              </a:tabLst>
            </a:pPr>
            <a:endParaRPr lang="es-ES" sz="1100" dirty="0"/>
          </a:p>
        </p:txBody>
      </p:sp>
      <p:sp>
        <p:nvSpPr>
          <p:cNvPr id="47" name="Rectángulo: esquinas redondeadas 46">
            <a:extLst>
              <a:ext uri="{FF2B5EF4-FFF2-40B4-BE49-F238E27FC236}">
                <a16:creationId xmlns:a16="http://schemas.microsoft.com/office/drawing/2014/main" id="{E35A409E-8304-48B0-ACF5-303659292646}"/>
              </a:ext>
            </a:extLst>
          </p:cNvPr>
          <p:cNvSpPr/>
          <p:nvPr/>
        </p:nvSpPr>
        <p:spPr>
          <a:xfrm>
            <a:off x="6915148" y="1110146"/>
            <a:ext cx="5032203" cy="458503"/>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Reclamaciones Recibidas en el Buzón segurohogar@movistar.es</a:t>
            </a:r>
          </a:p>
        </p:txBody>
      </p:sp>
      <p:sp>
        <p:nvSpPr>
          <p:cNvPr id="48" name="Rectángulo: esquinas redondeadas 47">
            <a:extLst>
              <a:ext uri="{FF2B5EF4-FFF2-40B4-BE49-F238E27FC236}">
                <a16:creationId xmlns:a16="http://schemas.microsoft.com/office/drawing/2014/main" id="{AB4002D9-DCF0-4B1C-9BE1-27A2948F4DF1}"/>
              </a:ext>
            </a:extLst>
          </p:cNvPr>
          <p:cNvSpPr/>
          <p:nvPr/>
        </p:nvSpPr>
        <p:spPr>
          <a:xfrm>
            <a:off x="6915150" y="1568649"/>
            <a:ext cx="5032203" cy="215226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marL="276225" lvl="0" indent="-190500">
              <a:lnSpc>
                <a:spcPct val="107000"/>
              </a:lnSpc>
              <a:spcBef>
                <a:spcPts val="15"/>
              </a:spcBef>
              <a:tabLst>
                <a:tab pos="180975" algn="l"/>
                <a:tab pos="3546475" algn="l"/>
              </a:tabLst>
            </a:pPr>
            <a:r>
              <a:rPr lang="es-ES" sz="1400" b="1" dirty="0">
                <a:solidFill>
                  <a:prstClr val="black"/>
                </a:solidFill>
                <a:latin typeface="Calibri" panose="020F0502020204030204" pitchFamily="34" charset="0"/>
                <a:cs typeface="Calibri" panose="020F0502020204030204" pitchFamily="34" charset="0"/>
              </a:rPr>
              <a:t>Reclamación relacionada </a:t>
            </a:r>
            <a:r>
              <a:rPr lang="es-ES" sz="1400" b="1" dirty="0">
                <a:solidFill>
                  <a:prstClr val="black"/>
                </a:solidFill>
                <a:latin typeface="Calibri" panose="020F0502020204030204" pitchFamily="34" charset="0"/>
                <a:ea typeface="Calibri" panose="020F0502020204030204" pitchFamily="34" charset="0"/>
                <a:cs typeface="Calibri" panose="020F0502020204030204" pitchFamily="34" charset="0"/>
              </a:rPr>
              <a:t>con la venta o contratación del seguro</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a:t>
            </a:r>
          </a:p>
          <a:p>
            <a:pPr marL="276225" indent="-190500">
              <a:lnSpc>
                <a:spcPct val="107000"/>
              </a:lnSpc>
              <a:spcBef>
                <a:spcPts val="15"/>
              </a:spcBef>
              <a:tabLst>
                <a:tab pos="3547110" algn="l"/>
              </a:tabLst>
            </a:pP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a:t>
            </a:r>
            <a:r>
              <a:rPr lang="es-ES" sz="1100" dirty="0" err="1">
                <a:solidFill>
                  <a:prstClr val="black"/>
                </a:solidFill>
                <a:latin typeface="Calibri" panose="020F0502020204030204" pitchFamily="34" charset="0"/>
                <a:ea typeface="Calibri" panose="020F0502020204030204" pitchFamily="34" charset="0"/>
                <a:cs typeface="Calibri" panose="020F0502020204030204" pitchFamily="34" charset="0"/>
              </a:rPr>
              <a:t>p.ej</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modalidad contratada, datos del contrato, modificación del contrato, desistimiento…)</a:t>
            </a:r>
          </a:p>
          <a:p>
            <a:pPr marL="276225" lvl="0" indent="-190500">
              <a:lnSpc>
                <a:spcPct val="107000"/>
              </a:lnSpc>
              <a:spcBef>
                <a:spcPts val="15"/>
              </a:spcBef>
              <a:buFont typeface="Arial" panose="020B0604020202020204" pitchFamily="34" charset="0"/>
              <a:buChar char="•"/>
              <a:tabLst>
                <a:tab pos="3547110" algn="l"/>
              </a:tabLst>
            </a:pP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Se hará acuse de recibo al cliente y si falta información se le solicitará.</a:t>
            </a:r>
          </a:p>
          <a:p>
            <a:pPr marL="276225" lvl="0" indent="-190500">
              <a:lnSpc>
                <a:spcPct val="107000"/>
              </a:lnSpc>
              <a:spcBef>
                <a:spcPts val="15"/>
              </a:spcBef>
              <a:buFont typeface="Arial" panose="020B0604020202020204" pitchFamily="34" charset="0"/>
              <a:buChar char="•"/>
              <a:tabLst>
                <a:tab pos="3547110" algn="l"/>
              </a:tabLst>
            </a:pP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Se procederá a la apertura de un expediente que deberá </a:t>
            </a:r>
            <a:r>
              <a:rPr lang="es-ES" sz="1100" b="1" dirty="0">
                <a:solidFill>
                  <a:prstClr val="black"/>
                </a:solidFill>
                <a:latin typeface="Calibri" panose="020F0502020204030204" pitchFamily="34" charset="0"/>
                <a:ea typeface="Calibri" panose="020F0502020204030204" pitchFamily="34" charset="0"/>
                <a:cs typeface="Calibri" panose="020F0502020204030204" pitchFamily="34" charset="0"/>
              </a:rPr>
              <a:t>resolver</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y comunicar al cliente por escrito y de forma motivada, en el </a:t>
            </a:r>
            <a:r>
              <a:rPr lang="es-ES" sz="1100" b="1" dirty="0">
                <a:solidFill>
                  <a:prstClr val="black"/>
                </a:solidFill>
                <a:latin typeface="Calibri" panose="020F0502020204030204" pitchFamily="34" charset="0"/>
                <a:ea typeface="Calibri" panose="020F0502020204030204" pitchFamily="34" charset="0"/>
                <a:cs typeface="Calibri" panose="020F0502020204030204" pitchFamily="34" charset="0"/>
              </a:rPr>
              <a:t>plazo máximo de un mes</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a:t>
            </a:r>
          </a:p>
          <a:p>
            <a:pPr marL="276225" indent="-190500">
              <a:lnSpc>
                <a:spcPct val="107000"/>
              </a:lnSpc>
              <a:spcBef>
                <a:spcPts val="15"/>
              </a:spcBef>
              <a:buFont typeface="Arial" panose="020B0604020202020204" pitchFamily="34" charset="0"/>
              <a:buChar char="•"/>
              <a:tabLst>
                <a:tab pos="3547110" algn="l"/>
              </a:tabLst>
            </a:pPr>
            <a:r>
              <a:rPr lang="es-ES" sz="1100" b="1" dirty="0">
                <a:solidFill>
                  <a:prstClr val="black"/>
                </a:solidFill>
                <a:latin typeface="Calibri" panose="020F0502020204030204" pitchFamily="34" charset="0"/>
                <a:ea typeface="Calibri" panose="020F0502020204030204" pitchFamily="34" charset="0"/>
                <a:cs typeface="Calibri" panose="020F0502020204030204" pitchFamily="34" charset="0"/>
              </a:rPr>
              <a:t>Si para su resolución se necesitan las grabaciones correspondientes se </a:t>
            </a:r>
            <a:r>
              <a:rPr lang="es-ES" sz="1100" b="1" dirty="0">
                <a:solidFill>
                  <a:prstClr val="black"/>
                </a:solidFill>
                <a:latin typeface="Calibri" panose="020F0502020204030204" pitchFamily="34" charset="0"/>
                <a:cs typeface="Calibri" panose="020F0502020204030204" pitchFamily="34" charset="0"/>
              </a:rPr>
              <a:t>escucharan las llamadas a través de la aplicación correspondiente</a:t>
            </a:r>
          </a:p>
          <a:p>
            <a:pPr marL="276225" lvl="0" indent="-190500">
              <a:lnSpc>
                <a:spcPct val="107000"/>
              </a:lnSpc>
              <a:spcBef>
                <a:spcPts val="15"/>
              </a:spcBef>
              <a:buFont typeface="Arial" panose="020B0604020202020204" pitchFamily="34" charset="0"/>
              <a:buChar char="•"/>
              <a:tabLst>
                <a:tab pos="3547110" algn="l"/>
              </a:tabLst>
            </a:pPr>
            <a:endParaRPr lang="es-ES" sz="1100" b="1"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276225" lvl="0" indent="-190500">
              <a:lnSpc>
                <a:spcPct val="107000"/>
              </a:lnSpc>
              <a:spcBef>
                <a:spcPts val="15"/>
              </a:spcBef>
              <a:buFont typeface="Arial" panose="020B0604020202020204" pitchFamily="34" charset="0"/>
              <a:buChar char="•"/>
              <a:tabLst>
                <a:tab pos="3547110" algn="l"/>
              </a:tabLst>
            </a:pPr>
            <a:endPar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270510">
              <a:lnSpc>
                <a:spcPct val="115000"/>
              </a:lnSpc>
              <a:spcBef>
                <a:spcPts val="500"/>
              </a:spcBef>
              <a:spcAft>
                <a:spcPts val="1000"/>
              </a:spcAft>
            </a:pPr>
            <a:endParaRPr lang="es-ES" sz="1100" dirty="0"/>
          </a:p>
        </p:txBody>
      </p:sp>
      <p:sp>
        <p:nvSpPr>
          <p:cNvPr id="49" name="Rectángulo: esquinas redondeadas 48">
            <a:extLst>
              <a:ext uri="{FF2B5EF4-FFF2-40B4-BE49-F238E27FC236}">
                <a16:creationId xmlns:a16="http://schemas.microsoft.com/office/drawing/2014/main" id="{7335AEEE-7276-4DCF-B921-4993E07E7C05}"/>
              </a:ext>
            </a:extLst>
          </p:cNvPr>
          <p:cNvSpPr/>
          <p:nvPr/>
        </p:nvSpPr>
        <p:spPr>
          <a:xfrm>
            <a:off x="6915150" y="3758694"/>
            <a:ext cx="5032203" cy="200646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marL="276225" lvl="0" indent="-190500">
              <a:lnSpc>
                <a:spcPct val="107000"/>
              </a:lnSpc>
              <a:spcBef>
                <a:spcPts val="15"/>
              </a:spcBef>
              <a:tabLst>
                <a:tab pos="180975" algn="l"/>
                <a:tab pos="3546475" algn="l"/>
              </a:tabLst>
            </a:pPr>
            <a:r>
              <a:rPr lang="es-ES" sz="1400" b="1" dirty="0">
                <a:solidFill>
                  <a:prstClr val="black"/>
                </a:solidFill>
                <a:latin typeface="Calibri" panose="020F0502020204030204" pitchFamily="34" charset="0"/>
                <a:cs typeface="Calibri" panose="020F0502020204030204" pitchFamily="34" charset="0"/>
              </a:rPr>
              <a:t>Reclamación relacionada </a:t>
            </a:r>
            <a:r>
              <a:rPr lang="es-ES" sz="1400" b="1" dirty="0">
                <a:solidFill>
                  <a:prstClr val="black"/>
                </a:solidFill>
                <a:latin typeface="Calibri" panose="020F0502020204030204" pitchFamily="34" charset="0"/>
                <a:ea typeface="Calibri" panose="020F0502020204030204" pitchFamily="34" charset="0"/>
                <a:cs typeface="Calibri" panose="020F0502020204030204" pitchFamily="34" charset="0"/>
              </a:rPr>
              <a:t>con cobros, recibos, siniestros,….</a:t>
            </a:r>
          </a:p>
          <a:p>
            <a:pPr marL="276225" lvl="0" indent="-190500">
              <a:lnSpc>
                <a:spcPct val="107000"/>
              </a:lnSpc>
              <a:spcBef>
                <a:spcPts val="15"/>
              </a:spcBef>
              <a:tabLst>
                <a:tab pos="180975" algn="l"/>
                <a:tab pos="3546475" algn="l"/>
              </a:tabLst>
            </a:pP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a:t>
            </a:r>
            <a:r>
              <a:rPr lang="es-ES" sz="1100" dirty="0" err="1">
                <a:solidFill>
                  <a:prstClr val="black"/>
                </a:solidFill>
                <a:latin typeface="Calibri" panose="020F0502020204030204" pitchFamily="34" charset="0"/>
                <a:ea typeface="Calibri" panose="020F0502020204030204" pitchFamily="34" charset="0"/>
                <a:cs typeface="Calibri" panose="020F0502020204030204" pitchFamily="34" charset="0"/>
              </a:rPr>
              <a:t>p.ej</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desacuerdo con el importe cobrado, falta de información previa Siniestro, reclama devolución/no pago de primas,…)</a:t>
            </a:r>
          </a:p>
          <a:p>
            <a:pPr marL="276225" lvl="0" indent="-190500">
              <a:lnSpc>
                <a:spcPct val="107000"/>
              </a:lnSpc>
              <a:spcBef>
                <a:spcPts val="15"/>
              </a:spcBef>
              <a:tabLst>
                <a:tab pos="3547110" algn="l"/>
              </a:tabLst>
            </a:pPr>
            <a:endPar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276225" lvl="0" indent="-190500">
              <a:lnSpc>
                <a:spcPct val="107000"/>
              </a:lnSpc>
              <a:spcBef>
                <a:spcPts val="15"/>
              </a:spcBef>
              <a:buFont typeface="Arial" panose="020B0604020202020204" pitchFamily="34" charset="0"/>
              <a:buChar char="•"/>
              <a:tabLst>
                <a:tab pos="3547110" algn="l"/>
              </a:tabLst>
            </a:pP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Se hará acuse de recibo al cliente  y se le informará de que su reclamación será reenviada al buzón de Reclamaciones para su gestión y contestación.</a:t>
            </a:r>
          </a:p>
          <a:p>
            <a:pPr marL="276225" lvl="0" indent="-190500">
              <a:lnSpc>
                <a:spcPct val="107000"/>
              </a:lnSpc>
              <a:spcBef>
                <a:spcPts val="15"/>
              </a:spcBef>
              <a:buFont typeface="Arial" panose="020B0604020202020204" pitchFamily="34" charset="0"/>
              <a:buChar char="•"/>
              <a:tabLst>
                <a:tab pos="3547110" algn="l"/>
              </a:tabLst>
            </a:pP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Se reenviará el correo a </a:t>
            </a:r>
            <a:r>
              <a:rPr lang="es-ES" sz="1100" u="sng" dirty="0">
                <a:solidFill>
                  <a:prstClr val="black"/>
                </a:solidFill>
                <a:latin typeface="Calibri" panose="020F0502020204030204" pitchFamily="34" charset="0"/>
                <a:cs typeface="Calibri" panose="020F0502020204030204" pitchFamily="34" charset="0"/>
              </a:rPr>
              <a:t>segurohogar.reclamaciones@movistar.es</a:t>
            </a:r>
            <a:r>
              <a:rPr lang="es-ES" sz="1100" u="sng"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s-ES" sz="1100" dirty="0">
                <a:solidFill>
                  <a:schemeClr val="tx1"/>
                </a:solidFill>
                <a:latin typeface="Calibri" panose="020F0502020204030204" pitchFamily="34" charset="0"/>
                <a:ea typeface="Calibri" panose="020F0502020204030204" pitchFamily="34" charset="0"/>
                <a:cs typeface="Calibri" panose="020F0502020204030204" pitchFamily="34" charset="0"/>
              </a:rPr>
              <a:t> Se procederá</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 a la apertura de un expediente que </a:t>
            </a:r>
            <a:r>
              <a:rPr lang="es-ES" sz="1100" b="1" dirty="0">
                <a:solidFill>
                  <a:prstClr val="black"/>
                </a:solidFill>
                <a:latin typeface="Calibri" panose="020F0502020204030204" pitchFamily="34" charset="0"/>
                <a:ea typeface="Calibri" panose="020F0502020204030204" pitchFamily="34" charset="0"/>
                <a:cs typeface="Calibri" panose="020F0502020204030204" pitchFamily="34" charset="0"/>
              </a:rPr>
              <a:t>deberá resolver, y comunicar al cliente por escrito y de forma motivada, en el plazo máximo de un mes</a:t>
            </a:r>
            <a:r>
              <a:rPr lang="es-ES" sz="1100" dirty="0">
                <a:solidFill>
                  <a:prstClr val="black"/>
                </a:solidFill>
                <a:latin typeface="Calibri" panose="020F0502020204030204" pitchFamily="34" charset="0"/>
                <a:ea typeface="Calibri" panose="020F0502020204030204" pitchFamily="34" charset="0"/>
                <a:cs typeface="Calibri" panose="020F0502020204030204" pitchFamily="34" charset="0"/>
              </a:rPr>
              <a:t>.</a:t>
            </a:r>
          </a:p>
          <a:p>
            <a:pPr marL="270510">
              <a:lnSpc>
                <a:spcPct val="115000"/>
              </a:lnSpc>
              <a:spcBef>
                <a:spcPts val="500"/>
              </a:spcBef>
              <a:spcAft>
                <a:spcPts val="1000"/>
              </a:spcAft>
            </a:pPr>
            <a:endParaRPr lang="es-ES" sz="1100" dirty="0"/>
          </a:p>
        </p:txBody>
      </p:sp>
      <p:sp>
        <p:nvSpPr>
          <p:cNvPr id="50" name="Rectángulo: esquinas redondeadas 49">
            <a:extLst>
              <a:ext uri="{FF2B5EF4-FFF2-40B4-BE49-F238E27FC236}">
                <a16:creationId xmlns:a16="http://schemas.microsoft.com/office/drawing/2014/main" id="{DE39E8E1-2EAD-4ED5-A7AD-A2A3E65D1EF0}"/>
              </a:ext>
            </a:extLst>
          </p:cNvPr>
          <p:cNvSpPr/>
          <p:nvPr/>
        </p:nvSpPr>
        <p:spPr>
          <a:xfrm>
            <a:off x="117411" y="6015937"/>
            <a:ext cx="11742477" cy="30784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ES" sz="1300" b="1" dirty="0">
                <a:solidFill>
                  <a:schemeClr val="bg1"/>
                </a:solidFill>
              </a:rPr>
              <a:t>Reclamaciones Recibidas </a:t>
            </a:r>
            <a:r>
              <a:rPr lang="es-ES" sz="1300" b="1" dirty="0">
                <a:solidFill>
                  <a:schemeClr val="bg1">
                    <a:lumMod val="95000"/>
                  </a:schemeClr>
                </a:solidFill>
              </a:rPr>
              <a:t>en </a:t>
            </a:r>
            <a:r>
              <a:rPr lang="es-ES" sz="1300" b="1" dirty="0">
                <a:solidFill>
                  <a:schemeClr val="bg1">
                    <a:lumMod val="95000"/>
                  </a:schemeClr>
                </a:solidFill>
                <a:hlinkClick r:id="rId3">
                  <a:extLst>
                    <a:ext uri="{A12FA001-AC4F-418D-AE19-62706E023703}">
                      <ahyp:hlinkClr xmlns:ahyp="http://schemas.microsoft.com/office/drawing/2018/hyperlinkcolor" val="tx"/>
                    </a:ext>
                  </a:extLst>
                </a:hlinkClick>
              </a:rPr>
              <a:t>segurohogar.reclamaciones@movistar.es</a:t>
            </a:r>
            <a:r>
              <a:rPr lang="es-ES" sz="1300" b="1" dirty="0">
                <a:solidFill>
                  <a:schemeClr val="bg1">
                    <a:lumMod val="95000"/>
                  </a:schemeClr>
                </a:solidFill>
              </a:rPr>
              <a:t> </a:t>
            </a:r>
            <a:r>
              <a:rPr lang="es-ES" sz="1300" b="1" dirty="0">
                <a:solidFill>
                  <a:schemeClr val="bg1"/>
                </a:solidFill>
              </a:rPr>
              <a:t>(Venta o Contratación)</a:t>
            </a:r>
          </a:p>
        </p:txBody>
      </p:sp>
      <p:sp>
        <p:nvSpPr>
          <p:cNvPr id="51" name="Rectángulo: esquinas redondeadas 50">
            <a:extLst>
              <a:ext uri="{FF2B5EF4-FFF2-40B4-BE49-F238E27FC236}">
                <a16:creationId xmlns:a16="http://schemas.microsoft.com/office/drawing/2014/main" id="{0C340BD1-3213-4A16-A3F8-D9AABF047574}"/>
              </a:ext>
            </a:extLst>
          </p:cNvPr>
          <p:cNvSpPr/>
          <p:nvPr/>
        </p:nvSpPr>
        <p:spPr>
          <a:xfrm>
            <a:off x="117410" y="6361557"/>
            <a:ext cx="11742479" cy="42938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marL="85725">
              <a:lnSpc>
                <a:spcPct val="107000"/>
              </a:lnSpc>
              <a:spcBef>
                <a:spcPts val="15"/>
              </a:spcBef>
              <a:tabLst>
                <a:tab pos="3547110" algn="l"/>
              </a:tabLst>
            </a:pPr>
            <a:r>
              <a:rPr lang="es-ES" sz="1100" dirty="0">
                <a:solidFill>
                  <a:prstClr val="black"/>
                </a:solidFill>
                <a:latin typeface="Calibri" panose="020F0502020204030204" pitchFamily="34" charset="0"/>
                <a:cs typeface="Calibri" panose="020F0502020204030204" pitchFamily="34" charset="0"/>
              </a:rPr>
              <a:t>Si son relativas a la venta o contratación del seguro, se hará acuse de recibo al cliente y serán reenviadas al buzón </a:t>
            </a:r>
            <a:r>
              <a:rPr lang="es-ES" sz="1100" u="sng" dirty="0">
                <a:solidFill>
                  <a:prstClr val="black"/>
                </a:solidFill>
                <a:latin typeface="Calibri" panose="020F0502020204030204" pitchFamily="34" charset="0"/>
                <a:cs typeface="Calibri" panose="020F0502020204030204" pitchFamily="34" charset="0"/>
              </a:rPr>
              <a:t>segurohogar@movistar.es  </a:t>
            </a:r>
            <a:r>
              <a:rPr lang="es-ES" sz="1100" dirty="0">
                <a:solidFill>
                  <a:prstClr val="black"/>
                </a:solidFill>
                <a:latin typeface="Calibri" panose="020F0502020204030204" pitchFamily="34" charset="0"/>
                <a:cs typeface="Calibri" panose="020F0502020204030204" pitchFamily="34" charset="0"/>
              </a:rPr>
              <a:t>para ser gestionadas por el Call Center de Movistar Seguros y dar respuesta al cliente en el plazo máximo de 1 mes.</a:t>
            </a:r>
          </a:p>
          <a:p>
            <a:pPr marL="270510">
              <a:lnSpc>
                <a:spcPct val="115000"/>
              </a:lnSpc>
              <a:spcBef>
                <a:spcPts val="500"/>
              </a:spcBef>
              <a:spcAft>
                <a:spcPts val="1000"/>
              </a:spcAft>
            </a:pPr>
            <a:endParaRPr lang="es-ES" sz="1100" dirty="0"/>
          </a:p>
        </p:txBody>
      </p:sp>
      <p:sp>
        <p:nvSpPr>
          <p:cNvPr id="25" name="Rectángulo: esquinas redondeadas 24">
            <a:extLst>
              <a:ext uri="{FF2B5EF4-FFF2-40B4-BE49-F238E27FC236}">
                <a16:creationId xmlns:a16="http://schemas.microsoft.com/office/drawing/2014/main" id="{FA157D17-BA35-454A-B526-E52310AE014C}"/>
              </a:ext>
            </a:extLst>
          </p:cNvPr>
          <p:cNvSpPr/>
          <p:nvPr/>
        </p:nvSpPr>
        <p:spPr>
          <a:xfrm>
            <a:off x="2205038" y="84726"/>
            <a:ext cx="7115175" cy="41861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b="1">
                <a:solidFill>
                  <a:schemeClr val="bg1"/>
                </a:solidFill>
              </a:rPr>
              <a:t>Proceso Gestión Quejas-reclamaciones</a:t>
            </a:r>
          </a:p>
        </p:txBody>
      </p:sp>
      <p:pic>
        <p:nvPicPr>
          <p:cNvPr id="21" name="Imagen 20">
            <a:extLst>
              <a:ext uri="{FF2B5EF4-FFF2-40B4-BE49-F238E27FC236}">
                <a16:creationId xmlns:a16="http://schemas.microsoft.com/office/drawing/2014/main" id="{1D713FAC-A59F-4E85-AA49-F4DB23A029B4}"/>
              </a:ext>
            </a:extLst>
          </p:cNvPr>
          <p:cNvPicPr>
            <a:picLocks noChangeAspect="1"/>
          </p:cNvPicPr>
          <p:nvPr/>
        </p:nvPicPr>
        <p:blipFill>
          <a:blip r:embed="rId4"/>
          <a:stretch>
            <a:fillRect/>
          </a:stretch>
        </p:blipFill>
        <p:spPr>
          <a:xfrm>
            <a:off x="136407" y="8581"/>
            <a:ext cx="1054469" cy="382357"/>
          </a:xfrm>
          <a:prstGeom prst="rect">
            <a:avLst/>
          </a:prstGeom>
        </p:spPr>
      </p:pic>
      <p:sp>
        <p:nvSpPr>
          <p:cNvPr id="23" name="Botón de acción: ir hacia atrás o anterior 22">
            <a:hlinkClick r:id="" action="ppaction://hlinkshowjump?jump=previousslide" highlightClick="1"/>
            <a:extLst>
              <a:ext uri="{FF2B5EF4-FFF2-40B4-BE49-F238E27FC236}">
                <a16:creationId xmlns:a16="http://schemas.microsoft.com/office/drawing/2014/main" id="{9D012BB9-3172-40DB-AD6C-4BD29CBFC775}"/>
              </a:ext>
            </a:extLst>
          </p:cNvPr>
          <p:cNvSpPr/>
          <p:nvPr/>
        </p:nvSpPr>
        <p:spPr>
          <a:xfrm>
            <a:off x="10973032" y="6616723"/>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a:extLst>
              <a:ext uri="{FF2B5EF4-FFF2-40B4-BE49-F238E27FC236}">
                <a16:creationId xmlns:a16="http://schemas.microsoft.com/office/drawing/2014/main" id="{A15A0258-A7A1-4346-A62F-604530F2FB02}"/>
              </a:ext>
            </a:extLst>
          </p:cNvPr>
          <p:cNvSpPr/>
          <p:nvPr/>
        </p:nvSpPr>
        <p:spPr>
          <a:xfrm>
            <a:off x="8685019" y="231437"/>
            <a:ext cx="450764" cy="246221"/>
          </a:xfrm>
          <a:prstGeom prst="rect">
            <a:avLst/>
          </a:prstGeom>
        </p:spPr>
        <p:txBody>
          <a:bodyPr wrap="none">
            <a:spAutoFit/>
          </a:bodyPr>
          <a:lstStyle/>
          <a:p>
            <a:r>
              <a:rPr lang="es-ES" sz="1000" b="1">
                <a:solidFill>
                  <a:schemeClr val="bg1"/>
                </a:solidFill>
              </a:rPr>
              <a:t>(2/2)</a:t>
            </a:r>
            <a:endParaRPr lang="es-ES" sz="1000"/>
          </a:p>
        </p:txBody>
      </p:sp>
      <p:pic>
        <p:nvPicPr>
          <p:cNvPr id="26" name="Imagen 25" descr="Imagen que contiene Texto&#10;&#10;Descripción generada automáticamente">
            <a:hlinkClick r:id="rId5" action="ppaction://hlinksldjump"/>
            <a:extLst>
              <a:ext uri="{FF2B5EF4-FFF2-40B4-BE49-F238E27FC236}">
                <a16:creationId xmlns:a16="http://schemas.microsoft.com/office/drawing/2014/main" id="{90996127-44BB-4AE6-BE62-365D5612CA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6962" y="67057"/>
            <a:ext cx="1408942" cy="453951"/>
          </a:xfrm>
          <a:prstGeom prst="rect">
            <a:avLst/>
          </a:prstGeom>
          <a:solidFill>
            <a:schemeClr val="bg1"/>
          </a:solidFill>
        </p:spPr>
      </p:pic>
      <p:pic>
        <p:nvPicPr>
          <p:cNvPr id="28" name="Picture 6" descr="Resultado de imagen de ir a inicio">
            <a:hlinkClick r:id="rId7" action="ppaction://hlinksldjump"/>
            <a:extLst>
              <a:ext uri="{FF2B5EF4-FFF2-40B4-BE49-F238E27FC236}">
                <a16:creationId xmlns:a16="http://schemas.microsoft.com/office/drawing/2014/main" id="{175D5665-00D1-418B-8BF3-614DE2E948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22" name="Rectángulo 21">
            <a:extLst>
              <a:ext uri="{FF2B5EF4-FFF2-40B4-BE49-F238E27FC236}">
                <a16:creationId xmlns:a16="http://schemas.microsoft.com/office/drawing/2014/main" id="{2D935DB1-7950-4E80-BC37-90428299F361}"/>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40117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esquinas redondeadas 24">
            <a:extLst>
              <a:ext uri="{FF2B5EF4-FFF2-40B4-BE49-F238E27FC236}">
                <a16:creationId xmlns:a16="http://schemas.microsoft.com/office/drawing/2014/main" id="{FA157D17-BA35-454A-B526-E52310AE014C}"/>
              </a:ext>
            </a:extLst>
          </p:cNvPr>
          <p:cNvSpPr/>
          <p:nvPr/>
        </p:nvSpPr>
        <p:spPr>
          <a:xfrm>
            <a:off x="1828800" y="134765"/>
            <a:ext cx="4819650" cy="4186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Calibri" panose="020F0502020204030204"/>
                <a:ea typeface="+mn-ea"/>
                <a:cs typeface="+mn-cs"/>
              </a:rPr>
              <a:t>Modificaciones Póliza</a:t>
            </a:r>
          </a:p>
        </p:txBody>
      </p:sp>
      <p:pic>
        <p:nvPicPr>
          <p:cNvPr id="12" name="Imagen 11">
            <a:extLst>
              <a:ext uri="{FF2B5EF4-FFF2-40B4-BE49-F238E27FC236}">
                <a16:creationId xmlns:a16="http://schemas.microsoft.com/office/drawing/2014/main" id="{CCA9FBDE-2A18-4CC7-B92F-36927365FAB7}"/>
              </a:ext>
            </a:extLst>
          </p:cNvPr>
          <p:cNvPicPr>
            <a:picLocks noChangeAspect="1"/>
          </p:cNvPicPr>
          <p:nvPr/>
        </p:nvPicPr>
        <p:blipFill>
          <a:blip r:embed="rId2"/>
          <a:stretch>
            <a:fillRect/>
          </a:stretch>
        </p:blipFill>
        <p:spPr>
          <a:xfrm>
            <a:off x="136407" y="8581"/>
            <a:ext cx="1054469" cy="382357"/>
          </a:xfrm>
          <a:prstGeom prst="rect">
            <a:avLst/>
          </a:prstGeom>
        </p:spPr>
      </p:pic>
      <p:sp>
        <p:nvSpPr>
          <p:cNvPr id="14" name="Botón de acción: ir hacia atrás o anterior 13">
            <a:hlinkClick r:id="" action="ppaction://hlinkshowjump?jump=previousslide" highlightClick="1"/>
            <a:extLst>
              <a:ext uri="{FF2B5EF4-FFF2-40B4-BE49-F238E27FC236}">
                <a16:creationId xmlns:a16="http://schemas.microsoft.com/office/drawing/2014/main" id="{21A9BA75-6850-4093-9C7B-8F2A6DECF63F}"/>
              </a:ext>
            </a:extLst>
          </p:cNvPr>
          <p:cNvSpPr/>
          <p:nvPr/>
        </p:nvSpPr>
        <p:spPr>
          <a:xfrm>
            <a:off x="109781" y="6557065"/>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Imagen 14" descr="Imagen que contiene Texto&#10;&#10;Descripción generada automáticamente">
            <a:hlinkClick r:id="rId3" action="ppaction://hlinksldjump"/>
            <a:extLst>
              <a:ext uri="{FF2B5EF4-FFF2-40B4-BE49-F238E27FC236}">
                <a16:creationId xmlns:a16="http://schemas.microsoft.com/office/drawing/2014/main" id="{DD1B7420-BF2B-453C-8796-495D1D70E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053" y="34624"/>
            <a:ext cx="1408942" cy="453951"/>
          </a:xfrm>
          <a:prstGeom prst="rect">
            <a:avLst/>
          </a:prstGeom>
          <a:solidFill>
            <a:schemeClr val="bg1"/>
          </a:solidFill>
        </p:spPr>
      </p:pic>
      <p:pic>
        <p:nvPicPr>
          <p:cNvPr id="18" name="Picture 6" descr="Resultado de imagen de ir a inicio">
            <a:hlinkClick r:id="rId5" action="ppaction://hlinksldjump"/>
            <a:extLst>
              <a:ext uri="{FF2B5EF4-FFF2-40B4-BE49-F238E27FC236}">
                <a16:creationId xmlns:a16="http://schemas.microsoft.com/office/drawing/2014/main" id="{A3B32BBA-1071-4A43-ACC6-FEF74259DC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esquinas redondeadas 19">
            <a:extLst>
              <a:ext uri="{FF2B5EF4-FFF2-40B4-BE49-F238E27FC236}">
                <a16:creationId xmlns:a16="http://schemas.microsoft.com/office/drawing/2014/main" id="{54C5A5F4-50A0-4679-9996-97A53980F2E6}"/>
              </a:ext>
            </a:extLst>
          </p:cNvPr>
          <p:cNvSpPr/>
          <p:nvPr/>
        </p:nvSpPr>
        <p:spPr>
          <a:xfrm>
            <a:off x="146344" y="1468308"/>
            <a:ext cx="11994256" cy="492980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108000" rtlCol="0" anchor="t" anchorCtr="0"/>
          <a:lstStyle/>
          <a:p>
            <a:pPr marL="182563" marR="0" lvl="0" indent="0" algn="l" defTabSz="914400" rtl="0" eaLnBrk="1" fontAlgn="auto" latinLnBrk="0" hangingPunct="1">
              <a:lnSpc>
                <a:spcPct val="107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Pendiente Desarrollar</a:t>
            </a:r>
          </a:p>
          <a:p>
            <a:pPr marL="182563" marR="0" lvl="0" indent="0" algn="l" defTabSz="914400" rtl="0" eaLnBrk="1" fontAlgn="auto" latinLnBrk="0" hangingPunct="1">
              <a:lnSpc>
                <a:spcPct val="107000"/>
              </a:lnSpc>
              <a:spcBef>
                <a:spcPts val="0"/>
              </a:spcBef>
              <a:spcAft>
                <a:spcPts val="0"/>
              </a:spcAft>
              <a:buClrTx/>
              <a:buSzTx/>
              <a:buFontTx/>
              <a:buNone/>
              <a:tabLst/>
              <a:defRPr/>
            </a:pPr>
            <a:endParaRPr lang="es-ES" sz="1200"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82563" marR="0" lvl="0" indent="0" algn="l" defTabSz="914400" rtl="0" eaLnBrk="1" fontAlgn="auto" latinLnBrk="0" hangingPunct="1">
              <a:lnSpc>
                <a:spcPct val="107000"/>
              </a:lnSpc>
              <a:spcBef>
                <a:spcPts val="0"/>
              </a:spcBef>
              <a:spcAft>
                <a:spcPts val="0"/>
              </a:spcAft>
              <a:buClrTx/>
              <a:buSzTx/>
              <a:buFontTx/>
              <a:buNone/>
              <a:tabLst/>
              <a:defRPr/>
            </a:pPr>
            <a:r>
              <a:rPr lang="es-ES" sz="1200" i="1" dirty="0">
                <a:solidFill>
                  <a:srgbClr val="FF0000"/>
                </a:solidFill>
                <a:latin typeface="Calibri" panose="020F0502020204030204" pitchFamily="34" charset="0"/>
                <a:ea typeface="Calibri" panose="020F0502020204030204" pitchFamily="34" charset="0"/>
                <a:cs typeface="Times New Roman" panose="02020603050405020304" pitchFamily="18" charset="0"/>
              </a:rPr>
              <a:t>La única modificación que puede realizarse es el cambio datos bancarios, resto pendiente desarrollar</a:t>
            </a:r>
            <a:endParaRPr kumimoji="0" lang="es-E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ángulo: esquinas redondeadas 25">
            <a:extLst>
              <a:ext uri="{FF2B5EF4-FFF2-40B4-BE49-F238E27FC236}">
                <a16:creationId xmlns:a16="http://schemas.microsoft.com/office/drawing/2014/main" id="{6565B28A-E856-4BE9-8159-2E22B124D9C1}"/>
              </a:ext>
            </a:extLst>
          </p:cNvPr>
          <p:cNvSpPr/>
          <p:nvPr/>
        </p:nvSpPr>
        <p:spPr>
          <a:xfrm>
            <a:off x="547483" y="1133560"/>
            <a:ext cx="6094588" cy="45850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solidFill>
                <a:effectLst/>
                <a:uLnTx/>
                <a:uFillTx/>
                <a:latin typeface="Calibri" panose="020F0502020204030204"/>
                <a:ea typeface="+mn-ea"/>
                <a:cs typeface="+mn-cs"/>
              </a:rPr>
              <a:t>Modificaciones</a:t>
            </a:r>
          </a:p>
        </p:txBody>
      </p:sp>
      <p:sp>
        <p:nvSpPr>
          <p:cNvPr id="10" name="Rectángulo 9">
            <a:extLst>
              <a:ext uri="{FF2B5EF4-FFF2-40B4-BE49-F238E27FC236}">
                <a16:creationId xmlns:a16="http://schemas.microsoft.com/office/drawing/2014/main" id="{5A6EFB8B-0BA0-44EC-89D7-E5EB3FF7AD22}"/>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2375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C389202F-A302-40B8-9FF1-3FFCEF663E39}"/>
              </a:ext>
            </a:extLst>
          </p:cNvPr>
          <p:cNvSpPr/>
          <p:nvPr/>
        </p:nvSpPr>
        <p:spPr>
          <a:xfrm>
            <a:off x="626300" y="5892900"/>
            <a:ext cx="11110587" cy="90606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10684942"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1.2 elaboración de un presupuesto / cesión derechos vivienda hipotecada/ contratación y envío de póliza</a:t>
            </a: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5320" y="110168"/>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5F0F9DD8-81E5-4041-A328-4AAB50C3BFE5}"/>
              </a:ext>
            </a:extLst>
          </p:cNvPr>
          <p:cNvSpPr txBox="1"/>
          <p:nvPr/>
        </p:nvSpPr>
        <p:spPr>
          <a:xfrm>
            <a:off x="594284" y="369682"/>
            <a:ext cx="11218511" cy="6865469"/>
          </a:xfrm>
          <a:prstGeom prst="rect">
            <a:avLst/>
          </a:prstGeom>
          <a:noFill/>
        </p:spPr>
        <p:txBody>
          <a:bodyPr wrap="square" rtlCol="0">
            <a:spAutoFit/>
          </a:bodyPr>
          <a:lstStyle/>
          <a:p>
            <a:pPr algn="just"/>
            <a:endParaRPr lang="es-ES" sz="1400" b="1" u="sng" dirty="0">
              <a:solidFill>
                <a:srgbClr val="002060"/>
              </a:solidFill>
              <a:cs typeface="Calibri" panose="020F0502020204030204" pitchFamily="34" charset="0"/>
            </a:endParaRPr>
          </a:p>
          <a:p>
            <a:pPr marL="171450" indent="-171450" algn="just">
              <a:buFont typeface="Arial" panose="020B0604020202020204" pitchFamily="34" charset="0"/>
              <a:buChar char="•"/>
            </a:pPr>
            <a:r>
              <a:rPr lang="es-ES" sz="1400" b="1" dirty="0">
                <a:solidFill>
                  <a:srgbClr val="002060"/>
                </a:solidFill>
              </a:rPr>
              <a:t>Ya cliente </a:t>
            </a:r>
            <a:r>
              <a:rPr lang="es-ES" sz="1400" b="1" dirty="0" err="1">
                <a:solidFill>
                  <a:srgbClr val="002060"/>
                </a:solidFill>
              </a:rPr>
              <a:t>SantaLucía</a:t>
            </a:r>
            <a:r>
              <a:rPr lang="es-ES" sz="1400" b="1" dirty="0">
                <a:solidFill>
                  <a:srgbClr val="002060"/>
                </a:solidFill>
              </a:rPr>
              <a:t>: </a:t>
            </a:r>
          </a:p>
          <a:p>
            <a:pPr algn="just"/>
            <a:endParaRPr lang="es-ES" sz="1100" dirty="0">
              <a:solidFill>
                <a:srgbClr val="002060"/>
              </a:solidFill>
            </a:endParaRPr>
          </a:p>
          <a:p>
            <a:pPr lvl="1" algn="just"/>
            <a:r>
              <a:rPr lang="es-ES" sz="1100" dirty="0">
                <a:solidFill>
                  <a:srgbClr val="002060"/>
                </a:solidFill>
              </a:rPr>
              <a:t>Solo se podrá realizar por </a:t>
            </a:r>
            <a:r>
              <a:rPr lang="es-ES" sz="1100" b="1" dirty="0">
                <a:solidFill>
                  <a:srgbClr val="002060"/>
                </a:solidFill>
              </a:rPr>
              <a:t>Call Center y desde el Portal Gestor </a:t>
            </a:r>
          </a:p>
          <a:p>
            <a:pPr marL="171450" indent="-171450" algn="just">
              <a:buFont typeface="Arial" panose="020B0604020202020204" pitchFamily="34" charset="0"/>
              <a:buChar char="•"/>
            </a:pPr>
            <a:endParaRPr lang="es-ES" sz="1100" dirty="0">
              <a:solidFill>
                <a:srgbClr val="002060"/>
              </a:solidFill>
            </a:endParaRPr>
          </a:p>
          <a:p>
            <a:pPr marL="457200" lvl="0">
              <a:lnSpc>
                <a:spcPct val="107000"/>
              </a:lnSpc>
              <a:spcBef>
                <a:spcPts val="15"/>
              </a:spcBef>
              <a:tabLst>
                <a:tab pos="3547110" algn="l"/>
              </a:tabLst>
            </a:pPr>
            <a:r>
              <a:rPr lang="es-ES" sz="1100" dirty="0">
                <a:solidFill>
                  <a:srgbClr val="002060"/>
                </a:solidFill>
              </a:rPr>
              <a:t>Al cumplimentar todos los datos necesarios , si el sistema detecta que </a:t>
            </a:r>
            <a:r>
              <a:rPr lang="es-ES" sz="1100" b="1" dirty="0">
                <a:solidFill>
                  <a:srgbClr val="002060"/>
                </a:solidFill>
              </a:rPr>
              <a:t>ya es cliente de Santa Lucía </a:t>
            </a:r>
            <a:r>
              <a:rPr lang="es-ES" sz="1100" dirty="0">
                <a:solidFill>
                  <a:srgbClr val="002060"/>
                </a:solidFill>
              </a:rPr>
              <a:t>nos aparecerá el mensaje de” </a:t>
            </a:r>
            <a:r>
              <a:rPr lang="es-ES" sz="1100" b="1" dirty="0">
                <a:solidFill>
                  <a:srgbClr val="0000CC"/>
                </a:solidFill>
              </a:rPr>
              <a:t>Esta vivienda está asegurada con Santa Lucía</a:t>
            </a:r>
            <a:r>
              <a:rPr lang="es-ES" sz="1100" dirty="0">
                <a:solidFill>
                  <a:srgbClr val="0000CC"/>
                </a:solidFill>
              </a:rPr>
              <a:t>” </a:t>
            </a:r>
            <a:r>
              <a:rPr lang="es-ES" sz="1100" dirty="0">
                <a:solidFill>
                  <a:srgbClr val="002060"/>
                </a:solidFill>
              </a:rPr>
              <a:t>y al cliente le informaremos. </a:t>
            </a:r>
          </a:p>
          <a:p>
            <a:pPr marL="457200" lvl="0">
              <a:lnSpc>
                <a:spcPct val="107000"/>
              </a:lnSpc>
              <a:spcBef>
                <a:spcPts val="15"/>
              </a:spcBef>
              <a:tabLst>
                <a:tab pos="3547110" algn="l"/>
              </a:tabLst>
            </a:pPr>
            <a:endParaRPr lang="es-ES" sz="1100" dirty="0">
              <a:solidFill>
                <a:srgbClr val="002060"/>
              </a:solidFill>
            </a:endParaRPr>
          </a:p>
          <a:p>
            <a:pPr marL="457200" lvl="0">
              <a:lnSpc>
                <a:spcPct val="107000"/>
              </a:lnSpc>
              <a:spcBef>
                <a:spcPts val="15"/>
              </a:spcBef>
              <a:tabLst>
                <a:tab pos="3547110" algn="l"/>
              </a:tabLst>
            </a:pPr>
            <a:r>
              <a:rPr lang="es-ES" sz="1100" dirty="0">
                <a:solidFill>
                  <a:srgbClr val="0000CC"/>
                </a:solidFill>
                <a:latin typeface="Calibri" panose="020F0502020204030204" pitchFamily="34" charset="0"/>
                <a:cs typeface="Calibri" panose="020F0502020204030204" pitchFamily="34" charset="0"/>
              </a:rPr>
              <a:t>Agente: </a:t>
            </a:r>
            <a:r>
              <a:rPr lang="es-ES" sz="1100" dirty="0">
                <a:solidFill>
                  <a:srgbClr val="002060"/>
                </a:solidFill>
              </a:rPr>
              <a:t> La vivienda que quieres asegurar </a:t>
            </a:r>
            <a:r>
              <a:rPr lang="es-ES" sz="1100" b="1" dirty="0">
                <a:solidFill>
                  <a:srgbClr val="002060"/>
                </a:solidFill>
              </a:rPr>
              <a:t>nos consta que ya está asegurada con Santalucía</a:t>
            </a:r>
            <a:r>
              <a:rPr lang="es-ES" sz="1100" dirty="0">
                <a:solidFill>
                  <a:srgbClr val="002060"/>
                </a:solidFill>
              </a:rPr>
              <a:t>, </a:t>
            </a:r>
            <a:r>
              <a:rPr lang="es-ES" sz="1100" b="1" dirty="0">
                <a:solidFill>
                  <a:srgbClr val="002060"/>
                </a:solidFill>
              </a:rPr>
              <a:t>nuestro socio asegurador con Telefónica Seguros</a:t>
            </a:r>
            <a:r>
              <a:rPr lang="es-ES" sz="1100" dirty="0">
                <a:solidFill>
                  <a:srgbClr val="002060"/>
                </a:solidFill>
              </a:rPr>
              <a:t>, con lo que, para evitar que pagues dos seguros, </a:t>
            </a:r>
            <a:r>
              <a:rPr lang="es-ES" sz="1100" u="sng" dirty="0">
                <a:solidFill>
                  <a:srgbClr val="002060"/>
                </a:solidFill>
              </a:rPr>
              <a:t>te ponemos en contacto con Santalucía</a:t>
            </a:r>
            <a:r>
              <a:rPr lang="es-ES" sz="1100" dirty="0">
                <a:solidFill>
                  <a:srgbClr val="002060"/>
                </a:solidFill>
              </a:rPr>
              <a:t>. Te podemos transferir ahora mismo con Santalucía para que te puedan asesorar adecuadamente conforme a la póliza que tienes contratada.</a:t>
            </a:r>
          </a:p>
          <a:p>
            <a:pPr marL="457200" lvl="0">
              <a:lnSpc>
                <a:spcPct val="107000"/>
              </a:lnSpc>
              <a:spcBef>
                <a:spcPts val="15"/>
              </a:spcBef>
              <a:tabLst>
                <a:tab pos="3547110" algn="l"/>
              </a:tabLst>
            </a:pPr>
            <a:endParaRPr lang="es-ES" sz="1100" dirty="0">
              <a:solidFill>
                <a:srgbClr val="0000CC"/>
              </a:solidFill>
            </a:endParaRPr>
          </a:p>
          <a:p>
            <a:pPr marL="1371600" lvl="6">
              <a:lnSpc>
                <a:spcPct val="107000"/>
              </a:lnSpc>
              <a:spcBef>
                <a:spcPts val="15"/>
              </a:spcBef>
              <a:tabLst>
                <a:tab pos="3547110" algn="l"/>
              </a:tabLst>
            </a:pPr>
            <a:r>
              <a:rPr lang="es-ES" sz="1100" b="1" dirty="0">
                <a:solidFill>
                  <a:srgbClr val="002060"/>
                </a:solidFill>
              </a:rPr>
              <a:t>A) El Cliente acepta la transferencia de la llamada</a:t>
            </a:r>
            <a:r>
              <a:rPr lang="es-ES" sz="1100" dirty="0">
                <a:solidFill>
                  <a:srgbClr val="002060"/>
                </a:solidFill>
              </a:rPr>
              <a:t>: </a:t>
            </a:r>
          </a:p>
          <a:p>
            <a:pPr marL="2000250" lvl="7" indent="-171450">
              <a:lnSpc>
                <a:spcPct val="107000"/>
              </a:lnSpc>
              <a:spcBef>
                <a:spcPts val="15"/>
              </a:spcBef>
              <a:buFont typeface="Arial" panose="020B0604020202020204" pitchFamily="34" charset="0"/>
              <a:buChar char="•"/>
              <a:tabLst>
                <a:tab pos="3547110" algn="l"/>
              </a:tabLst>
            </a:pPr>
            <a:r>
              <a:rPr lang="es-ES" sz="1100" dirty="0">
                <a:solidFill>
                  <a:srgbClr val="002060"/>
                </a:solidFill>
              </a:rPr>
              <a:t>Antes de realizar el desvío tratar de </a:t>
            </a:r>
            <a:r>
              <a:rPr lang="es-ES" sz="1100" b="1" dirty="0">
                <a:solidFill>
                  <a:srgbClr val="002060"/>
                </a:solidFill>
              </a:rPr>
              <a:t>darle de alta como cliente potencia</a:t>
            </a:r>
            <a:r>
              <a:rPr lang="es-ES" sz="1100" dirty="0">
                <a:solidFill>
                  <a:srgbClr val="002060"/>
                </a:solidFill>
              </a:rPr>
              <a:t>l </a:t>
            </a:r>
            <a:r>
              <a:rPr lang="es-ES" sz="1100" dirty="0">
                <a:solidFill>
                  <a:srgbClr val="002060"/>
                </a:solidFill>
                <a:hlinkClick r:id="rId4" action="ppaction://hlinksldjump"/>
              </a:rPr>
              <a:t>(operativa captura fecha vencimiento)</a:t>
            </a:r>
            <a:endParaRPr lang="es-ES" sz="1100" dirty="0">
              <a:solidFill>
                <a:srgbClr val="002060"/>
              </a:solidFill>
            </a:endParaRPr>
          </a:p>
          <a:p>
            <a:pPr marL="2000250" lvl="7" indent="-171450">
              <a:lnSpc>
                <a:spcPct val="107000"/>
              </a:lnSpc>
              <a:spcBef>
                <a:spcPts val="15"/>
              </a:spcBef>
              <a:buFont typeface="Arial" panose="020B0604020202020204" pitchFamily="34" charset="0"/>
              <a:buChar char="•"/>
              <a:tabLst>
                <a:tab pos="3547110" algn="l"/>
              </a:tabLst>
            </a:pPr>
            <a:r>
              <a:rPr lang="es-ES" sz="1100" u="sng" dirty="0">
                <a:solidFill>
                  <a:srgbClr val="002060"/>
                </a:solidFill>
              </a:rPr>
              <a:t>Transferir la llamada al teléfono de Santalucía</a:t>
            </a:r>
            <a:r>
              <a:rPr lang="es-ES" sz="1100" dirty="0">
                <a:solidFill>
                  <a:srgbClr val="002060"/>
                </a:solidFill>
              </a:rPr>
              <a:t> e informar al cliente del número de teléfono por si se corta la llamada: 91 379 15 56. </a:t>
            </a:r>
          </a:p>
          <a:p>
            <a:pPr marL="2000250" lvl="7" indent="-171450">
              <a:lnSpc>
                <a:spcPct val="107000"/>
              </a:lnSpc>
              <a:spcBef>
                <a:spcPts val="15"/>
              </a:spcBef>
              <a:buFont typeface="Arial" panose="020B0604020202020204" pitchFamily="34" charset="0"/>
              <a:buChar char="•"/>
              <a:tabLst>
                <a:tab pos="3547110" algn="l"/>
              </a:tabLst>
            </a:pPr>
            <a:r>
              <a:rPr lang="es-ES" sz="1100" dirty="0">
                <a:solidFill>
                  <a:srgbClr val="002060"/>
                </a:solidFill>
              </a:rPr>
              <a:t>Dicha transferencia  deberá realizarse de agente a agente, para informar de las circunstancias que se dan, es decir, que se ha contratado, por deseo expreso del Cliente, un alta nueva en el producto de Hogar Movistar, existiendo una póliza ya contratada con Santalucía, y los datos del Cliente para la identificación de la póliza de alta</a:t>
            </a:r>
          </a:p>
          <a:p>
            <a:pPr marL="1828800" lvl="7">
              <a:lnSpc>
                <a:spcPct val="107000"/>
              </a:lnSpc>
              <a:spcBef>
                <a:spcPts val="15"/>
              </a:spcBef>
              <a:tabLst>
                <a:tab pos="3547110" algn="l"/>
              </a:tabLst>
            </a:pPr>
            <a:endParaRPr lang="es-ES" sz="1100" dirty="0">
              <a:solidFill>
                <a:srgbClr val="002060"/>
              </a:solidFill>
            </a:endParaRPr>
          </a:p>
          <a:p>
            <a:pPr marL="457200" lvl="4">
              <a:lnSpc>
                <a:spcPct val="107000"/>
              </a:lnSpc>
              <a:spcBef>
                <a:spcPts val="15"/>
              </a:spcBef>
              <a:tabLst>
                <a:tab pos="3547110" algn="l"/>
              </a:tabLst>
            </a:pPr>
            <a:r>
              <a:rPr lang="es-ES" sz="1100" dirty="0">
                <a:solidFill>
                  <a:srgbClr val="0000CC"/>
                </a:solidFill>
                <a:latin typeface="Calibri" panose="020F0502020204030204" pitchFamily="34" charset="0"/>
                <a:cs typeface="Calibri" panose="020F0502020204030204" pitchFamily="34" charset="0"/>
              </a:rPr>
              <a:t>Agente:</a:t>
            </a:r>
            <a:r>
              <a:rPr lang="es-ES" sz="1100" dirty="0">
                <a:solidFill>
                  <a:srgbClr val="002060"/>
                </a:solidFill>
              </a:rPr>
              <a:t> un momento por favor, te vamos a pasar con el equipo de Santalucía, por si se corta la llamada toma nota el teléfono de Santalucía al que tienes que llamar 91 379 15 56. Muchas gracias por tu tiempo</a:t>
            </a:r>
            <a:r>
              <a:rPr lang="es-ES" sz="1100" b="1" dirty="0">
                <a:solidFill>
                  <a:srgbClr val="70AD47"/>
                </a:solidFill>
                <a:latin typeface="Calibri" panose="020F0502020204030204" pitchFamily="34" charset="0"/>
                <a:ea typeface="Times New Roman" panose="02020603050405020304" pitchFamily="18" charset="0"/>
              </a:rPr>
              <a:t>. </a:t>
            </a:r>
            <a:endParaRPr lang="es-ES" sz="1100" dirty="0">
              <a:solidFill>
                <a:srgbClr val="002060"/>
              </a:solidFill>
            </a:endParaRPr>
          </a:p>
          <a:p>
            <a:pPr marL="1085850" lvl="3" indent="-171450">
              <a:lnSpc>
                <a:spcPct val="107000"/>
              </a:lnSpc>
              <a:spcBef>
                <a:spcPts val="15"/>
              </a:spcBef>
              <a:buFont typeface="Arial" panose="020B0604020202020204" pitchFamily="34" charset="0"/>
              <a:buChar char="•"/>
              <a:tabLst>
                <a:tab pos="3547110" algn="l"/>
              </a:tabLst>
            </a:pPr>
            <a:endParaRPr lang="es-ES" sz="1100" dirty="0">
              <a:solidFill>
                <a:srgbClr val="002060"/>
              </a:solidFill>
            </a:endParaRPr>
          </a:p>
          <a:p>
            <a:pPr marL="1371600" lvl="6">
              <a:lnSpc>
                <a:spcPct val="107000"/>
              </a:lnSpc>
              <a:spcBef>
                <a:spcPts val="15"/>
              </a:spcBef>
              <a:spcAft>
                <a:spcPts val="1000"/>
              </a:spcAft>
              <a:tabLst>
                <a:tab pos="3547110" algn="l"/>
              </a:tabLst>
            </a:pPr>
            <a:r>
              <a:rPr lang="es-ES" sz="1100" b="1" dirty="0">
                <a:solidFill>
                  <a:srgbClr val="002060"/>
                </a:solidFill>
              </a:rPr>
              <a:t>B) El Cliente NO acepta la transferencia de la llamada pero si quiere que le hagamos tramitación de un presupuesto. </a:t>
            </a:r>
          </a:p>
          <a:p>
            <a:pPr marL="2000250" lvl="7" indent="-171450">
              <a:lnSpc>
                <a:spcPct val="107000"/>
              </a:lnSpc>
              <a:spcBef>
                <a:spcPts val="15"/>
              </a:spcBef>
              <a:spcAft>
                <a:spcPts val="1000"/>
              </a:spcAft>
              <a:buFont typeface="Arial" panose="020B0604020202020204" pitchFamily="34" charset="0"/>
              <a:buChar char="•"/>
              <a:tabLst>
                <a:tab pos="3547110" algn="l"/>
              </a:tabLst>
            </a:pPr>
            <a:r>
              <a:rPr lang="es-ES_tradnl" sz="1100" dirty="0">
                <a:solidFill>
                  <a:srgbClr val="002060"/>
                </a:solidFill>
              </a:rPr>
              <a:t>Informar al Cliente que </a:t>
            </a:r>
            <a:r>
              <a:rPr lang="es-ES_tradnl" sz="1100" b="1" dirty="0">
                <a:solidFill>
                  <a:srgbClr val="002060"/>
                </a:solidFill>
              </a:rPr>
              <a:t>no se podrá finalizar la contratación </a:t>
            </a:r>
            <a:r>
              <a:rPr lang="es-ES_tradnl" sz="1100" dirty="0">
                <a:solidFill>
                  <a:srgbClr val="002060"/>
                </a:solidFill>
              </a:rPr>
              <a:t>( no cumplimentar datos de tomador) el sistema </a:t>
            </a:r>
            <a:r>
              <a:rPr lang="es-ES_tradnl" sz="1100" b="1" dirty="0">
                <a:solidFill>
                  <a:srgbClr val="002060"/>
                </a:solidFill>
              </a:rPr>
              <a:t>no lo permite y dará error.</a:t>
            </a:r>
            <a:r>
              <a:rPr lang="es-ES_tradnl" sz="1100" dirty="0">
                <a:solidFill>
                  <a:srgbClr val="002060"/>
                </a:solidFill>
              </a:rPr>
              <a:t> Solo podremos realizarle </a:t>
            </a:r>
            <a:r>
              <a:rPr lang="es-ES_tradnl" sz="1100" b="1" dirty="0">
                <a:solidFill>
                  <a:srgbClr val="002060"/>
                </a:solidFill>
              </a:rPr>
              <a:t>un presupuesto. </a:t>
            </a:r>
          </a:p>
          <a:p>
            <a:pPr marL="2000250" lvl="7" indent="-171450">
              <a:lnSpc>
                <a:spcPct val="107000"/>
              </a:lnSpc>
              <a:spcBef>
                <a:spcPts val="15"/>
              </a:spcBef>
              <a:spcAft>
                <a:spcPts val="1000"/>
              </a:spcAft>
              <a:buFont typeface="Arial" panose="020B0604020202020204" pitchFamily="34" charset="0"/>
              <a:buChar char="•"/>
              <a:tabLst>
                <a:tab pos="3547110" algn="l"/>
              </a:tabLst>
            </a:pPr>
            <a:r>
              <a:rPr lang="es-ES_tradnl" sz="1100" dirty="0">
                <a:solidFill>
                  <a:srgbClr val="002060"/>
                </a:solidFill>
              </a:rPr>
              <a:t>Tras elaborar el presupuesto podremos ofrecerle la transferencia a Santa Lucía si le interesa, siguiendo operativa del punto A . </a:t>
            </a:r>
          </a:p>
          <a:p>
            <a:pPr marL="2000250" lvl="7" indent="-171450">
              <a:lnSpc>
                <a:spcPct val="107000"/>
              </a:lnSpc>
              <a:spcBef>
                <a:spcPts val="15"/>
              </a:spcBef>
              <a:spcAft>
                <a:spcPts val="1000"/>
              </a:spcAft>
              <a:buFont typeface="Arial" panose="020B0604020202020204" pitchFamily="34" charset="0"/>
              <a:buChar char="•"/>
              <a:tabLst>
                <a:tab pos="3547110" algn="l"/>
              </a:tabLst>
            </a:pPr>
            <a:r>
              <a:rPr lang="es-ES" sz="1100" dirty="0">
                <a:solidFill>
                  <a:srgbClr val="002060"/>
                </a:solidFill>
              </a:rPr>
              <a:t>Si el cliente NO acepta le informaremos que NO s</a:t>
            </a:r>
            <a:r>
              <a:rPr lang="es-ES_tradnl" sz="1100" dirty="0">
                <a:solidFill>
                  <a:srgbClr val="002060"/>
                </a:solidFill>
              </a:rPr>
              <a:t>e puede contratar hasta que no contacte con </a:t>
            </a:r>
            <a:r>
              <a:rPr lang="es-ES" sz="1100" dirty="0">
                <a:solidFill>
                  <a:srgbClr val="002060"/>
                </a:solidFill>
              </a:rPr>
              <a:t>Santalucía</a:t>
            </a:r>
            <a:r>
              <a:rPr lang="es-ES_tradnl" sz="1100" dirty="0">
                <a:solidFill>
                  <a:srgbClr val="002060"/>
                </a:solidFill>
              </a:rPr>
              <a:t> para gestionar la baja de la póliza que tiene con ellos, y facilitar teléfono de Santalucia la que debe llamar 91 379 15 56. Despedida.</a:t>
            </a:r>
          </a:p>
          <a:p>
            <a:pPr lvl="0"/>
            <a:r>
              <a:rPr lang="es-ES" sz="1100" b="1" dirty="0">
                <a:solidFill>
                  <a:srgbClr val="002060"/>
                </a:solidFill>
              </a:rPr>
              <a:t>Apoyo explicación adicional para esta casuística: solo en caso necesario</a:t>
            </a:r>
          </a:p>
          <a:p>
            <a:pPr lvl="0"/>
            <a:r>
              <a:rPr lang="es-ES" sz="1000" dirty="0">
                <a:solidFill>
                  <a:srgbClr val="002060"/>
                </a:solidFill>
              </a:rPr>
              <a:t>En el caso de identificarse que la vivienda ya está asegurada, no se podrá llevar a efecto la contratación de un nuevo seguro por defensa de los intereses del Cliente, involucrándonos en garantizar que no se produce un doble aseguramiento que afecta al pago de dos seguros sin que tenga beneficio alguno para el cliente, ya que en caso de siniestro la totalidad de los daños se asumirán por las dos compañías (la parte proporcional que corresponda a cada una, en función de los capitales contratados), pero no se podrá tener beneficio alguno de la ocurrencia del evento, es decir, se resarce, exista uno o n seguros sobre la vivienda, el daño ocasionado (Artículo 26 LCS) .Se enmarca dentro de las buenas prácticas establecidas para favorecer el aseguramiento de la póliza contratada y cubrir las necesidades reales del cliente</a:t>
            </a:r>
          </a:p>
          <a:p>
            <a:pPr marL="182563">
              <a:lnSpc>
                <a:spcPct val="107000"/>
              </a:lnSpc>
            </a:pPr>
            <a:endParaRPr lang="es-ES" sz="1200" dirty="0">
              <a:solidFill>
                <a:srgbClr val="002060"/>
              </a:solidFill>
            </a:endParaRPr>
          </a:p>
          <a:p>
            <a:pPr marL="171450" indent="-171450">
              <a:buFont typeface="Arial" panose="020B0604020202020204" pitchFamily="34" charset="0"/>
              <a:buChar char="•"/>
            </a:pPr>
            <a:endParaRPr lang="es-ES" sz="1200" dirty="0">
              <a:solidFill>
                <a:srgbClr val="002060"/>
              </a:solidFill>
            </a:endParaRPr>
          </a:p>
        </p:txBody>
      </p:sp>
      <p:pic>
        <p:nvPicPr>
          <p:cNvPr id="7" name="Gráfico 6" descr="Lupa">
            <a:extLst>
              <a:ext uri="{FF2B5EF4-FFF2-40B4-BE49-F238E27FC236}">
                <a16:creationId xmlns:a16="http://schemas.microsoft.com/office/drawing/2014/main" id="{B9B97E9F-669D-4859-B558-6BA4F44FE4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6896" y="1472127"/>
            <a:ext cx="217170" cy="217170"/>
          </a:xfrm>
          <a:prstGeom prst="rect">
            <a:avLst/>
          </a:prstGeom>
        </p:spPr>
      </p:pic>
      <p:pic>
        <p:nvPicPr>
          <p:cNvPr id="13" name="Gráfico 12" descr="Libro abierto">
            <a:extLst>
              <a:ext uri="{FF2B5EF4-FFF2-40B4-BE49-F238E27FC236}">
                <a16:creationId xmlns:a16="http://schemas.microsoft.com/office/drawing/2014/main" id="{E968E4E3-75FB-4F62-8B14-7817EBBD65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896" y="1877608"/>
            <a:ext cx="305224" cy="305224"/>
          </a:xfrm>
          <a:prstGeom prst="rect">
            <a:avLst/>
          </a:prstGeom>
        </p:spPr>
      </p:pic>
      <p:sp>
        <p:nvSpPr>
          <p:cNvPr id="8" name="Botón de acción: ir hacia delante o siguiente 7">
            <a:hlinkClick r:id="" action="ppaction://hlinkshowjump?jump=nextslide" highlightClick="1"/>
            <a:extLst>
              <a:ext uri="{FF2B5EF4-FFF2-40B4-BE49-F238E27FC236}">
                <a16:creationId xmlns:a16="http://schemas.microsoft.com/office/drawing/2014/main" id="{2FBA16B0-796E-477B-8E67-AACD499E4494}"/>
              </a:ext>
            </a:extLst>
          </p:cNvPr>
          <p:cNvSpPr/>
          <p:nvPr/>
        </p:nvSpPr>
        <p:spPr>
          <a:xfrm>
            <a:off x="11840158" y="6402832"/>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áfico 10" descr="Libro abierto">
            <a:extLst>
              <a:ext uri="{FF2B5EF4-FFF2-40B4-BE49-F238E27FC236}">
                <a16:creationId xmlns:a16="http://schemas.microsoft.com/office/drawing/2014/main" id="{52E9084D-C753-485E-A116-9A4EEFE2C9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896" y="3802416"/>
            <a:ext cx="305224" cy="305224"/>
          </a:xfrm>
          <a:prstGeom prst="rect">
            <a:avLst/>
          </a:prstGeom>
        </p:spPr>
      </p:pic>
      <p:sp>
        <p:nvSpPr>
          <p:cNvPr id="15" name="Botón de acción: ir hacia atrás o anterior 14">
            <a:hlinkClick r:id="" action="ppaction://hlinkshowjump?jump=previousslide" highlightClick="1"/>
            <a:extLst>
              <a:ext uri="{FF2B5EF4-FFF2-40B4-BE49-F238E27FC236}">
                <a16:creationId xmlns:a16="http://schemas.microsoft.com/office/drawing/2014/main" id="{E2A2A143-1759-41C2-B2FC-042C1F343208}"/>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640338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10684942"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1.2 elaboración de un presupuesto / cesión derechos vivienda hipotecada/ contratación y envío de póliza</a:t>
            </a: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2423" y="110168"/>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5F0F9DD8-81E5-4041-A328-4AAB50C3BFE5}"/>
              </a:ext>
            </a:extLst>
          </p:cNvPr>
          <p:cNvSpPr txBox="1"/>
          <p:nvPr/>
        </p:nvSpPr>
        <p:spPr>
          <a:xfrm>
            <a:off x="400059" y="636133"/>
            <a:ext cx="11352364" cy="6133282"/>
          </a:xfrm>
          <a:prstGeom prst="rect">
            <a:avLst/>
          </a:prstGeom>
          <a:noFill/>
        </p:spPr>
        <p:txBody>
          <a:bodyPr wrap="square" rtlCol="0">
            <a:spAutoFit/>
          </a:bodyPr>
          <a:lstStyle/>
          <a:p>
            <a:pPr algn="just"/>
            <a:endParaRPr lang="es-ES" sz="1400" b="1" u="sng" dirty="0">
              <a:solidFill>
                <a:srgbClr val="002060"/>
              </a:solidFill>
              <a:cs typeface="Calibri" panose="020F0502020204030204" pitchFamily="34" charset="0"/>
            </a:endParaRPr>
          </a:p>
          <a:p>
            <a:pPr algn="just"/>
            <a:r>
              <a:rPr lang="es-ES" sz="1400" b="1" u="sng" dirty="0">
                <a:solidFill>
                  <a:srgbClr val="0000CC"/>
                </a:solidFill>
              </a:rPr>
              <a:t>1.2.2  CONTRATACION SEGURO : CONSIDERACIONES PREVIAS </a:t>
            </a:r>
          </a:p>
          <a:p>
            <a:pPr algn="just"/>
            <a:endParaRPr lang="es-ES" sz="1400" b="1" u="sng" dirty="0">
              <a:solidFill>
                <a:srgbClr val="002060"/>
              </a:solidFill>
              <a:cs typeface="Calibri" panose="020F0502020204030204" pitchFamily="34" charset="0"/>
            </a:endParaRPr>
          </a:p>
          <a:p>
            <a:pPr marL="171450" indent="-171450" algn="just">
              <a:buFont typeface="Arial" panose="020B0604020202020204" pitchFamily="34" charset="0"/>
              <a:buChar char="•"/>
            </a:pPr>
            <a:r>
              <a:rPr lang="es-ES" sz="1400" b="1" dirty="0">
                <a:solidFill>
                  <a:srgbClr val="002060"/>
                </a:solidFill>
              </a:rPr>
              <a:t>Datos del tomador y mediador: Aplica a ambas aseguradoras </a:t>
            </a:r>
          </a:p>
          <a:p>
            <a:pPr marL="182563">
              <a:lnSpc>
                <a:spcPct val="107000"/>
              </a:lnSpc>
            </a:pPr>
            <a:endParaRPr lang="es-ES" sz="1400" b="1" dirty="0">
              <a:solidFill>
                <a:srgbClr val="002060"/>
              </a:solidFill>
            </a:endParaRPr>
          </a:p>
          <a:p>
            <a:pPr marL="182563">
              <a:lnSpc>
                <a:spcPct val="107000"/>
              </a:lnSpc>
            </a:pPr>
            <a:r>
              <a:rPr lang="es-ES" sz="1200" dirty="0">
                <a:solidFill>
                  <a:srgbClr val="002060"/>
                </a:solidFill>
              </a:rPr>
              <a:t>Es muy importante que </a:t>
            </a:r>
            <a:r>
              <a:rPr lang="es-ES" sz="1200" b="1" dirty="0">
                <a:solidFill>
                  <a:srgbClr val="002060"/>
                </a:solidFill>
              </a:rPr>
              <a:t>nos </a:t>
            </a:r>
            <a:r>
              <a:rPr lang="es-ES_tradnl" sz="1200" b="1" dirty="0">
                <a:solidFill>
                  <a:srgbClr val="002060"/>
                </a:solidFill>
              </a:rPr>
              <a:t>facilite su correo electrónico </a:t>
            </a:r>
            <a:r>
              <a:rPr lang="es-ES_tradnl" sz="1200" dirty="0">
                <a:solidFill>
                  <a:srgbClr val="002060"/>
                </a:solidFill>
              </a:rPr>
              <a:t>para poder enviarle la póliza de seguro. Una vez incorporados los datos del tomador, es </a:t>
            </a:r>
            <a:r>
              <a:rPr lang="es-ES_tradnl" sz="1200" b="1" dirty="0">
                <a:solidFill>
                  <a:srgbClr val="002060"/>
                </a:solidFill>
              </a:rPr>
              <a:t>obligatorio informar del nombre </a:t>
            </a:r>
            <a:r>
              <a:rPr lang="es-ES_tradnl" sz="1200" dirty="0">
                <a:solidFill>
                  <a:srgbClr val="002060"/>
                </a:solidFill>
              </a:rPr>
              <a:t>del mediador del seguro, que aparece reflejado en la pantalla datos del tomador</a:t>
            </a:r>
            <a:r>
              <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rPr>
              <a:t>:</a:t>
            </a:r>
          </a:p>
          <a:p>
            <a:pPr marL="354013" indent="-171450">
              <a:lnSpc>
                <a:spcPct val="107000"/>
              </a:lnSpc>
              <a:buFont typeface="Courier New" panose="02070309020205020404" pitchFamily="49" charset="0"/>
              <a:buChar char="o"/>
            </a:pPr>
            <a:endParaRPr lang="es-ES_tradnl" sz="1200" b="1" dirty="0">
              <a:solidFill>
                <a:srgbClr val="5B9BD5"/>
              </a:solidFill>
              <a:latin typeface="Calibri" panose="020F0502020204030204" pitchFamily="34" charset="0"/>
              <a:ea typeface="Calibri" panose="020F0502020204030204" pitchFamily="34" charset="0"/>
              <a:cs typeface="Calibri" panose="020F0502020204030204" pitchFamily="34" charset="0"/>
            </a:endParaRPr>
          </a:p>
          <a:p>
            <a:pPr marL="639763" lvl="1">
              <a:lnSpc>
                <a:spcPct val="107000"/>
              </a:lnSpc>
            </a:pPr>
            <a:r>
              <a:rPr lang="es-ES_tradnl" sz="1200" b="1" i="1" dirty="0">
                <a:solidFill>
                  <a:srgbClr val="0000CC"/>
                </a:solidFill>
                <a:latin typeface="Calibri" panose="020F0502020204030204" pitchFamily="34" charset="0"/>
                <a:cs typeface="Calibri" panose="020F0502020204030204" pitchFamily="34" charset="0"/>
              </a:rPr>
              <a:t>Agente</a:t>
            </a:r>
            <a:r>
              <a:rPr lang="es-ES" sz="1200" b="1" i="1" dirty="0">
                <a:solidFill>
                  <a:srgbClr val="0000CC"/>
                </a:solidFill>
                <a:latin typeface="Calibri" panose="020F0502020204030204" pitchFamily="34" charset="0"/>
                <a:cs typeface="Calibri" panose="020F0502020204030204" pitchFamily="34" charset="0"/>
              </a:rPr>
              <a:t>:</a:t>
            </a:r>
            <a:r>
              <a:rPr lang="es-ES" sz="1200" i="1" dirty="0">
                <a:solidFill>
                  <a:srgbClr val="0000CC"/>
                </a:solidFill>
              </a:rPr>
              <a:t>[</a:t>
            </a:r>
            <a:r>
              <a:rPr lang="es-ES" sz="1200" i="1" dirty="0">
                <a:solidFill>
                  <a:srgbClr val="002060"/>
                </a:solidFill>
              </a:rPr>
              <a:t>Nombre cliente], te informamos que la contratación del Seguro de Hogar de Movistar Seguros se realiza actuando como mediador [indicar lo que proceda: </a:t>
            </a:r>
            <a:r>
              <a:rPr lang="es-ES" sz="1200" b="1" i="1" dirty="0">
                <a:solidFill>
                  <a:srgbClr val="002060"/>
                </a:solidFill>
              </a:rPr>
              <a:t>Telefónica de España SAU </a:t>
            </a:r>
            <a:r>
              <a:rPr lang="es-ES" sz="1200" i="1" dirty="0">
                <a:solidFill>
                  <a:srgbClr val="002060"/>
                </a:solidFill>
              </a:rPr>
              <a:t>o Telefónica Móviles España SAU], agencia exclusiva de seguros de Telefónica Seguros y Reaseguros Compañía Aseguradora, S.A.U.</a:t>
            </a: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171450" indent="-171450">
              <a:buFont typeface="Arial" panose="020B0604020202020204" pitchFamily="34" charset="0"/>
              <a:buChar char="•"/>
            </a:pPr>
            <a:endParaRPr lang="es-ES" sz="1200" dirty="0">
              <a:solidFill>
                <a:srgbClr val="002060"/>
              </a:solidFill>
            </a:endParaRPr>
          </a:p>
          <a:p>
            <a:pPr marL="171450" indent="-171450">
              <a:buFont typeface="Arial" panose="020B0604020202020204" pitchFamily="34" charset="0"/>
              <a:buChar char="•"/>
            </a:pPr>
            <a:endParaRPr lang="es-ES" sz="1200" dirty="0">
              <a:solidFill>
                <a:srgbClr val="002060"/>
              </a:solidFill>
            </a:endParaRPr>
          </a:p>
          <a:p>
            <a:pPr marL="171450" indent="-171450">
              <a:buFont typeface="Arial" panose="020B0604020202020204" pitchFamily="34" charset="0"/>
              <a:buChar char="•"/>
            </a:pPr>
            <a:endParaRPr lang="es-ES" sz="1200" dirty="0">
              <a:solidFill>
                <a:srgbClr val="002060"/>
              </a:solidFill>
            </a:endParaRPr>
          </a:p>
          <a:p>
            <a:pPr marL="171450" indent="-171450">
              <a:buFont typeface="Arial" panose="020B0604020202020204" pitchFamily="34" charset="0"/>
              <a:buChar char="•"/>
            </a:pPr>
            <a:endParaRPr lang="es-ES" sz="1200" dirty="0">
              <a:solidFill>
                <a:srgbClr val="002060"/>
              </a:solidFill>
            </a:endParaRPr>
          </a:p>
          <a:p>
            <a:pPr marL="171450" indent="-171450">
              <a:buFont typeface="Arial" panose="020B0604020202020204" pitchFamily="34" charset="0"/>
              <a:buChar char="•"/>
            </a:pPr>
            <a:endParaRPr lang="es-ES" sz="1200" dirty="0">
              <a:solidFill>
                <a:srgbClr val="002060"/>
              </a:solidFill>
            </a:endParaRPr>
          </a:p>
          <a:p>
            <a:pPr marL="171450" indent="-171450">
              <a:buFont typeface="Arial" panose="020B0604020202020204" pitchFamily="34" charset="0"/>
              <a:buChar char="•"/>
            </a:pPr>
            <a:endParaRPr lang="es-ES" sz="1200" dirty="0">
              <a:solidFill>
                <a:srgbClr val="002060"/>
              </a:solidFill>
            </a:endParaRPr>
          </a:p>
          <a:p>
            <a:pPr marL="171450" indent="-171450">
              <a:buFont typeface="Arial" panose="020B0604020202020204" pitchFamily="34" charset="0"/>
              <a:buChar char="•"/>
            </a:pPr>
            <a:endParaRPr lang="es-ES" sz="1200" dirty="0">
              <a:solidFill>
                <a:srgbClr val="002060"/>
              </a:solidFill>
            </a:endParaRPr>
          </a:p>
          <a:p>
            <a:pPr marL="171450" indent="-171450">
              <a:buFont typeface="Arial" panose="020B0604020202020204" pitchFamily="34" charset="0"/>
              <a:buChar char="•"/>
            </a:pPr>
            <a:endParaRPr lang="es-ES" sz="1200" dirty="0">
              <a:solidFill>
                <a:srgbClr val="002060"/>
              </a:solidFill>
            </a:endParaRPr>
          </a:p>
          <a:p>
            <a:endParaRPr lang="es-ES" sz="1200" dirty="0">
              <a:solidFill>
                <a:srgbClr val="002060"/>
              </a:solidFill>
            </a:endParaRPr>
          </a:p>
          <a:p>
            <a:pPr marL="171450" indent="-171450">
              <a:buFont typeface="Arial" panose="020B0604020202020204" pitchFamily="34" charset="0"/>
              <a:buChar char="•"/>
            </a:pPr>
            <a:endParaRPr lang="es-ES" sz="1200" dirty="0">
              <a:solidFill>
                <a:srgbClr val="002060"/>
              </a:solidFill>
            </a:endParaRPr>
          </a:p>
          <a:p>
            <a:pPr marL="171450" indent="-171450" algn="just">
              <a:buFont typeface="Arial" panose="020B0604020202020204" pitchFamily="34" charset="0"/>
              <a:buChar char="•"/>
            </a:pPr>
            <a:r>
              <a:rPr lang="es-ES" sz="1400" b="1" dirty="0">
                <a:solidFill>
                  <a:srgbClr val="002060"/>
                </a:solidFill>
              </a:rPr>
              <a:t>Datos del asegurado: Aplica a ambas aseguradoras </a:t>
            </a:r>
          </a:p>
          <a:p>
            <a:pPr lvl="1"/>
            <a:endParaRPr lang="es-ES" sz="1200" dirty="0">
              <a:solidFill>
                <a:srgbClr val="002060"/>
              </a:solidFill>
            </a:endParaRPr>
          </a:p>
          <a:p>
            <a:pPr marL="182563">
              <a:lnSpc>
                <a:spcPct val="107000"/>
              </a:lnSpc>
            </a:pPr>
            <a:r>
              <a:rPr lang="es-ES_tradnl" sz="1200" dirty="0">
                <a:solidFill>
                  <a:srgbClr val="002060"/>
                </a:solidFill>
              </a:rPr>
              <a:t>Si el asegurado </a:t>
            </a:r>
            <a:r>
              <a:rPr lang="es-ES_tradnl" sz="1200" b="1" dirty="0">
                <a:solidFill>
                  <a:srgbClr val="002060"/>
                </a:solidFill>
              </a:rPr>
              <a:t>es una persona diferente al tomador </a:t>
            </a:r>
            <a:r>
              <a:rPr lang="es-ES_tradnl" sz="1200" dirty="0">
                <a:solidFill>
                  <a:srgbClr val="002060"/>
                </a:solidFill>
              </a:rPr>
              <a:t>del seguro (por ejemplo cuando se trata de una vivienda alquilada, padre/hijo,….), </a:t>
            </a:r>
            <a:r>
              <a:rPr lang="es-ES_tradnl" sz="1200" b="1" dirty="0">
                <a:solidFill>
                  <a:srgbClr val="002060"/>
                </a:solidFill>
              </a:rPr>
              <a:t>cumplimentar</a:t>
            </a:r>
            <a:r>
              <a:rPr lang="es-ES_tradnl" sz="1200" dirty="0">
                <a:solidFill>
                  <a:srgbClr val="002060"/>
                </a:solidFill>
              </a:rPr>
              <a:t> apartado </a:t>
            </a:r>
            <a:r>
              <a:rPr lang="es-ES_tradnl" sz="1200" b="1" dirty="0">
                <a:solidFill>
                  <a:srgbClr val="002060"/>
                </a:solidFill>
              </a:rPr>
              <a:t>“Datos del asegurado”.</a:t>
            </a:r>
          </a:p>
          <a:p>
            <a:pPr marL="182563">
              <a:lnSpc>
                <a:spcPct val="107000"/>
              </a:lnSpc>
            </a:pPr>
            <a:r>
              <a:rPr lang="es-ES_tradnl" sz="1200" b="1" dirty="0">
                <a:solidFill>
                  <a:srgbClr val="002060"/>
                </a:solidFill>
              </a:rPr>
              <a:t>Importante: </a:t>
            </a:r>
            <a:r>
              <a:rPr lang="es-ES_tradnl" sz="1200" dirty="0">
                <a:solidFill>
                  <a:srgbClr val="002060"/>
                </a:solidFill>
              </a:rPr>
              <a:t>si no dispone de la información necesaria continuar con la contratación e informar al cliente que nos puede llamar mas adelante para facilitarnos esta información. </a:t>
            </a:r>
          </a:p>
          <a:p>
            <a:pPr marL="628650" lvl="1" indent="-171450">
              <a:buFont typeface="Courier New" panose="02070309020205020404" pitchFamily="49" charset="0"/>
              <a:buChar char="o"/>
            </a:pPr>
            <a:endParaRPr lang="es-ES" sz="1200" dirty="0">
              <a:solidFill>
                <a:srgbClr val="002060"/>
              </a:solidFill>
            </a:endParaRPr>
          </a:p>
          <a:p>
            <a:pPr marL="182563" lvl="0">
              <a:lnSpc>
                <a:spcPct val="107000"/>
              </a:lnSpc>
            </a:pPr>
            <a:endParaRPr lang="es-ES_tradnl" sz="12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628650" lvl="1" indent="-171450">
              <a:buFont typeface="Courier New" panose="02070309020205020404" pitchFamily="49" charset="0"/>
              <a:buChar char="o"/>
            </a:pPr>
            <a:endParaRPr lang="es-ES" sz="1200" dirty="0">
              <a:solidFill>
                <a:srgbClr val="002060"/>
              </a:solidFill>
            </a:endParaRPr>
          </a:p>
          <a:p>
            <a:pPr marL="171450" indent="-171450">
              <a:buFont typeface="Arial" panose="020B0604020202020204" pitchFamily="34" charset="0"/>
              <a:buChar char="•"/>
            </a:pPr>
            <a:endParaRPr lang="es-ES" sz="1200" dirty="0">
              <a:solidFill>
                <a:srgbClr val="002060"/>
              </a:solidFill>
            </a:endParaRPr>
          </a:p>
        </p:txBody>
      </p:sp>
      <p:pic>
        <p:nvPicPr>
          <p:cNvPr id="8" name="Gráfico 7" descr="Advertencia">
            <a:extLst>
              <a:ext uri="{FF2B5EF4-FFF2-40B4-BE49-F238E27FC236}">
                <a16:creationId xmlns:a16="http://schemas.microsoft.com/office/drawing/2014/main" id="{E9A1753B-904D-43FA-A578-E6AD60F22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50" y="846889"/>
            <a:ext cx="315209" cy="315209"/>
          </a:xfrm>
          <a:prstGeom prst="rect">
            <a:avLst/>
          </a:prstGeom>
        </p:spPr>
      </p:pic>
      <p:pic>
        <p:nvPicPr>
          <p:cNvPr id="11" name="Gráfico 10" descr="Lupa">
            <a:extLst>
              <a:ext uri="{FF2B5EF4-FFF2-40B4-BE49-F238E27FC236}">
                <a16:creationId xmlns:a16="http://schemas.microsoft.com/office/drawing/2014/main" id="{90C63A8D-2193-494F-8521-C774A12660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5651" y="1735110"/>
            <a:ext cx="217170" cy="217170"/>
          </a:xfrm>
          <a:prstGeom prst="rect">
            <a:avLst/>
          </a:prstGeom>
        </p:spPr>
      </p:pic>
      <p:pic>
        <p:nvPicPr>
          <p:cNvPr id="13" name="Gráfico 12" descr="Libro abierto">
            <a:extLst>
              <a:ext uri="{FF2B5EF4-FFF2-40B4-BE49-F238E27FC236}">
                <a16:creationId xmlns:a16="http://schemas.microsoft.com/office/drawing/2014/main" id="{A812B53A-F528-489E-AF11-23A255E4E2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9177" y="2360035"/>
            <a:ext cx="305224" cy="305224"/>
          </a:xfrm>
          <a:prstGeom prst="rect">
            <a:avLst/>
          </a:prstGeom>
        </p:spPr>
      </p:pic>
      <p:grpSp>
        <p:nvGrpSpPr>
          <p:cNvPr id="14" name="Grupo 13">
            <a:extLst>
              <a:ext uri="{FF2B5EF4-FFF2-40B4-BE49-F238E27FC236}">
                <a16:creationId xmlns:a16="http://schemas.microsoft.com/office/drawing/2014/main" id="{74EC76C6-B9BA-477A-BD7B-614156DDA793}"/>
              </a:ext>
            </a:extLst>
          </p:cNvPr>
          <p:cNvGrpSpPr/>
          <p:nvPr/>
        </p:nvGrpSpPr>
        <p:grpSpPr>
          <a:xfrm>
            <a:off x="1299614" y="3051258"/>
            <a:ext cx="2819400" cy="1565382"/>
            <a:chOff x="2876550" y="1577259"/>
            <a:chExt cx="5638800" cy="2352675"/>
          </a:xfrm>
        </p:grpSpPr>
        <p:pic>
          <p:nvPicPr>
            <p:cNvPr id="15" name="Imagen 14">
              <a:extLst>
                <a:ext uri="{FF2B5EF4-FFF2-40B4-BE49-F238E27FC236}">
                  <a16:creationId xmlns:a16="http://schemas.microsoft.com/office/drawing/2014/main" id="{158E72B9-3E7D-4F84-8F17-3DEE94DE58C0}"/>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2876550" y="1577259"/>
              <a:ext cx="5638800" cy="2352675"/>
            </a:xfrm>
            <a:prstGeom prst="rect">
              <a:avLst/>
            </a:prstGeom>
            <a:noFill/>
            <a:ln>
              <a:solidFill>
                <a:schemeClr val="accent1">
                  <a:shade val="50000"/>
                </a:schemeClr>
              </a:solidFill>
            </a:ln>
          </p:spPr>
        </p:pic>
        <p:sp>
          <p:nvSpPr>
            <p:cNvPr id="17" name="Elipse 16">
              <a:extLst>
                <a:ext uri="{FF2B5EF4-FFF2-40B4-BE49-F238E27FC236}">
                  <a16:creationId xmlns:a16="http://schemas.microsoft.com/office/drawing/2014/main" id="{335BDA38-844D-420F-9E82-ED518DADE1FC}"/>
                </a:ext>
              </a:extLst>
            </p:cNvPr>
            <p:cNvSpPr/>
            <p:nvPr/>
          </p:nvSpPr>
          <p:spPr>
            <a:xfrm>
              <a:off x="2981325" y="3684721"/>
              <a:ext cx="933450" cy="230054"/>
            </a:xfrm>
            <a:prstGeom prst="ellipse">
              <a:avLst/>
            </a:prstGeom>
            <a:noFill/>
            <a:ln w="222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8" name="Gráfico 17" descr="Lupa">
            <a:extLst>
              <a:ext uri="{FF2B5EF4-FFF2-40B4-BE49-F238E27FC236}">
                <a16:creationId xmlns:a16="http://schemas.microsoft.com/office/drawing/2014/main" id="{408BBC5D-F285-4322-8441-AC39EDB303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5651" y="5391495"/>
            <a:ext cx="217170" cy="217170"/>
          </a:xfrm>
          <a:prstGeom prst="rect">
            <a:avLst/>
          </a:prstGeom>
        </p:spPr>
      </p:pic>
      <p:sp>
        <p:nvSpPr>
          <p:cNvPr id="16" name="Botón de acción: ir hacia delante o siguiente 15">
            <a:hlinkClick r:id="" action="ppaction://hlinkshowjump?jump=nextslide" highlightClick="1"/>
            <a:extLst>
              <a:ext uri="{FF2B5EF4-FFF2-40B4-BE49-F238E27FC236}">
                <a16:creationId xmlns:a16="http://schemas.microsoft.com/office/drawing/2014/main" id="{8B06A9CD-DDE4-4FD8-9E77-59EEB27B9E18}"/>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Botón de acción: ir hacia atrás o anterior 19">
            <a:hlinkClick r:id="" action="ppaction://hlinkshowjump?jump=previousslide" highlightClick="1"/>
            <a:extLst>
              <a:ext uri="{FF2B5EF4-FFF2-40B4-BE49-F238E27FC236}">
                <a16:creationId xmlns:a16="http://schemas.microsoft.com/office/drawing/2014/main" id="{95FA554C-B477-49FB-B640-1C1FE027A7CF}"/>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3296416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5F0F9DD8-81E5-4041-A328-4AAB50C3BFE5}"/>
              </a:ext>
            </a:extLst>
          </p:cNvPr>
          <p:cNvSpPr txBox="1"/>
          <p:nvPr/>
        </p:nvSpPr>
        <p:spPr>
          <a:xfrm>
            <a:off x="400059" y="505503"/>
            <a:ext cx="11352364" cy="7474739"/>
          </a:xfrm>
          <a:prstGeom prst="rect">
            <a:avLst/>
          </a:prstGeom>
          <a:noFill/>
        </p:spPr>
        <p:txBody>
          <a:bodyPr wrap="square" rtlCol="0">
            <a:spAutoFit/>
          </a:bodyPr>
          <a:lstStyle/>
          <a:p>
            <a:pPr algn="just"/>
            <a:endParaRPr lang="es-ES" sz="1400" b="1" u="sng" dirty="0">
              <a:solidFill>
                <a:srgbClr val="002060"/>
              </a:solidFill>
              <a:cs typeface="Calibri" panose="020F0502020204030204" pitchFamily="34" charset="0"/>
            </a:endParaRPr>
          </a:p>
          <a:p>
            <a:pPr marL="171450" indent="-171450" algn="just">
              <a:buFont typeface="Arial" panose="020B0604020202020204" pitchFamily="34" charset="0"/>
              <a:buChar char="•"/>
            </a:pPr>
            <a:r>
              <a:rPr lang="es-ES" sz="1400" b="1" dirty="0">
                <a:solidFill>
                  <a:srgbClr val="002060"/>
                </a:solidFill>
              </a:rPr>
              <a:t>Datos bancarios: Aplica a ambas aseguradoras </a:t>
            </a:r>
          </a:p>
          <a:p>
            <a:pPr marL="171450" indent="-171450" algn="just">
              <a:buFont typeface="Arial" panose="020B0604020202020204" pitchFamily="34" charset="0"/>
              <a:buChar char="•"/>
            </a:pPr>
            <a:endParaRPr lang="es-ES" sz="1400" b="1" dirty="0">
              <a:solidFill>
                <a:srgbClr val="002060"/>
              </a:solidFill>
            </a:endParaRPr>
          </a:p>
          <a:p>
            <a:pPr marL="182563">
              <a:lnSpc>
                <a:spcPct val="107000"/>
              </a:lnSpc>
            </a:pPr>
            <a:r>
              <a:rPr lang="es-ES_tradnl" sz="1200" dirty="0">
                <a:solidFill>
                  <a:srgbClr val="002060"/>
                </a:solidFill>
              </a:rPr>
              <a:t>Cumplimentar los datos necesarios para la contratación. </a:t>
            </a:r>
            <a:r>
              <a:rPr lang="es-ES_tradnl" sz="1200" u="sng" dirty="0">
                <a:solidFill>
                  <a:srgbClr val="002060"/>
                </a:solidFill>
              </a:rPr>
              <a:t>Sin datos bancarios no se puede contratar</a:t>
            </a:r>
            <a:r>
              <a:rPr lang="es-ES_tradnl" sz="1200" dirty="0">
                <a:solidFill>
                  <a:srgbClr val="002060"/>
                </a:solidFill>
              </a:rPr>
              <a:t>, informar nos puede llamar en otro momento para la contratación. </a:t>
            </a:r>
          </a:p>
          <a:p>
            <a:pPr marL="182563">
              <a:lnSpc>
                <a:spcPct val="107000"/>
              </a:lnSpc>
            </a:pPr>
            <a:r>
              <a:rPr lang="es-ES_tradnl" sz="1200" b="1" dirty="0">
                <a:solidFill>
                  <a:srgbClr val="002060"/>
                </a:solidFill>
              </a:rPr>
              <a:t>Importante</a:t>
            </a:r>
            <a:r>
              <a:rPr lang="es-ES_tradnl" sz="1200" dirty="0">
                <a:solidFill>
                  <a:srgbClr val="002060"/>
                </a:solidFill>
              </a:rPr>
              <a:t>: Si no tiene los datos bancarios, sondear si es cliente Movistar y proponerle sea la misma cuenta bancaria con la que paga Movistar, para lo que hay que seguir los siguientes pasos:</a:t>
            </a:r>
          </a:p>
          <a:p>
            <a:pPr marL="171450" indent="-171450" algn="just">
              <a:buFont typeface="Arial" panose="020B0604020202020204" pitchFamily="34" charset="0"/>
              <a:buChar char="•"/>
            </a:pPr>
            <a:endParaRPr lang="es-ES" sz="1200" dirty="0">
              <a:solidFill>
                <a:srgbClr val="002060"/>
              </a:solidFill>
            </a:endParaRPr>
          </a:p>
          <a:p>
            <a:pPr marL="639763" lvl="3"/>
            <a:r>
              <a:rPr lang="es-ES" sz="1200" b="1" i="1" dirty="0">
                <a:solidFill>
                  <a:srgbClr val="0000CC"/>
                </a:solidFill>
                <a:latin typeface="Calibri" panose="020F0502020204030204" pitchFamily="34" charset="0"/>
                <a:cs typeface="Calibri" panose="020F0502020204030204" pitchFamily="34" charset="0"/>
              </a:rPr>
              <a:t>Agente</a:t>
            </a:r>
            <a:r>
              <a:rPr lang="es-ES" sz="1200" dirty="0">
                <a:solidFill>
                  <a:prstClr val="black"/>
                </a:solidFill>
              </a:rPr>
              <a:t>: </a:t>
            </a:r>
            <a:r>
              <a:rPr lang="es-ES" sz="1200" i="1" dirty="0">
                <a:solidFill>
                  <a:srgbClr val="002060"/>
                </a:solidFill>
              </a:rPr>
              <a:t>[nombre] eres cliente Movistar?</a:t>
            </a:r>
          </a:p>
          <a:p>
            <a:pPr marL="811213" lvl="3" indent="-171450">
              <a:buFont typeface="Arial" panose="020B0604020202020204" pitchFamily="34" charset="0"/>
              <a:buChar char="•"/>
            </a:pPr>
            <a:r>
              <a:rPr lang="es-ES" sz="1200" b="1" i="1" dirty="0">
                <a:solidFill>
                  <a:srgbClr val="002060"/>
                </a:solidFill>
              </a:rPr>
              <a:t>Si no lo es</a:t>
            </a:r>
            <a:r>
              <a:rPr lang="es-ES" sz="1200" i="1" dirty="0">
                <a:solidFill>
                  <a:srgbClr val="002060"/>
                </a:solidFill>
              </a:rPr>
              <a:t>, no se puede acceder.  Si no hay datos bancarios, despedida</a:t>
            </a:r>
          </a:p>
          <a:p>
            <a:pPr marL="811213" lvl="3" indent="-171450">
              <a:buFont typeface="Arial" panose="020B0604020202020204" pitchFamily="34" charset="0"/>
              <a:buChar char="•"/>
            </a:pPr>
            <a:r>
              <a:rPr lang="es-ES" sz="1200" b="1" i="1" dirty="0">
                <a:solidFill>
                  <a:srgbClr val="002060"/>
                </a:solidFill>
              </a:rPr>
              <a:t>Si, pero no esta a mi nombre</a:t>
            </a:r>
            <a:r>
              <a:rPr lang="es-ES" sz="1200" i="1" dirty="0">
                <a:solidFill>
                  <a:srgbClr val="002060"/>
                </a:solidFill>
              </a:rPr>
              <a:t>, no se puede acceder por protección de datos y además el tomador del seguro hogar debe ser la persona que llama. Si no hay datos bancarios, despedida</a:t>
            </a:r>
          </a:p>
          <a:p>
            <a:pPr marL="822325" lvl="3" indent="-182563">
              <a:buFont typeface="Arial" panose="020B0604020202020204" pitchFamily="34" charset="0"/>
              <a:buChar char="•"/>
            </a:pPr>
            <a:r>
              <a:rPr lang="es-ES" sz="1200" b="1" i="1" dirty="0">
                <a:solidFill>
                  <a:srgbClr val="002060"/>
                </a:solidFill>
              </a:rPr>
              <a:t>Si, y esta a mi nombre</a:t>
            </a:r>
            <a:r>
              <a:rPr lang="es-ES" sz="1200" i="1" dirty="0">
                <a:solidFill>
                  <a:srgbClr val="002060"/>
                </a:solidFill>
              </a:rPr>
              <a:t>. </a:t>
            </a:r>
          </a:p>
          <a:p>
            <a:pPr marL="1279525" lvl="4" indent="-182563">
              <a:buFont typeface="Arial" panose="020B0604020202020204" pitchFamily="34" charset="0"/>
              <a:buChar char="•"/>
            </a:pPr>
            <a:r>
              <a:rPr lang="es-ES" sz="1200" i="1" dirty="0">
                <a:solidFill>
                  <a:srgbClr val="002060"/>
                </a:solidFill>
              </a:rPr>
              <a:t>Entonces </a:t>
            </a:r>
            <a:r>
              <a:rPr lang="es-ES" sz="1200" b="1" i="1" dirty="0">
                <a:solidFill>
                  <a:srgbClr val="0000CC"/>
                </a:solidFill>
                <a:latin typeface="Calibri" panose="020F0502020204030204" pitchFamily="34" charset="0"/>
                <a:cs typeface="Calibri" panose="020F0502020204030204" pitchFamily="34" charset="0"/>
              </a:rPr>
              <a:t>Agente</a:t>
            </a:r>
            <a:r>
              <a:rPr lang="es-ES" sz="1200" i="1" dirty="0">
                <a:solidFill>
                  <a:srgbClr val="0000CC"/>
                </a:solidFill>
              </a:rPr>
              <a:t>: </a:t>
            </a:r>
            <a:r>
              <a:rPr lang="es-ES" sz="1200" i="1" dirty="0">
                <a:solidFill>
                  <a:srgbClr val="002060"/>
                </a:solidFill>
              </a:rPr>
              <a:t>para poder acceder a consultar tus datos como cliente Movistar (nombre y apellidos, cuenta bancaria )  necesito me facilites tu código identificación fiscal (dni/nie…) y nos des tu consentimiento para poder acceder a consultar los datos indicados como cliente Movistar. ¿Das tu consentimiento?</a:t>
            </a:r>
          </a:p>
          <a:p>
            <a:pPr marL="639763" lvl="3"/>
            <a:r>
              <a:rPr lang="es-ES" sz="1200" dirty="0">
                <a:solidFill>
                  <a:prstClr val="black"/>
                </a:solidFill>
              </a:rPr>
              <a:t> </a:t>
            </a:r>
          </a:p>
          <a:p>
            <a:pPr marL="1725613" lvl="6" indent="-171450">
              <a:buFont typeface="Courier New" panose="02070309020205020404" pitchFamily="49" charset="0"/>
              <a:buChar char="o"/>
            </a:pPr>
            <a:r>
              <a:rPr lang="es-ES" sz="1200" b="1" i="1" dirty="0">
                <a:solidFill>
                  <a:srgbClr val="002060"/>
                </a:solidFill>
              </a:rPr>
              <a:t>No</a:t>
            </a:r>
            <a:r>
              <a:rPr lang="es-ES" sz="1200" i="1" dirty="0">
                <a:solidFill>
                  <a:srgbClr val="002060"/>
                </a:solidFill>
              </a:rPr>
              <a:t>, no acceder y si no hay datos bancarios, despedida</a:t>
            </a:r>
          </a:p>
          <a:p>
            <a:pPr marL="1725613" lvl="6" indent="-171450">
              <a:buFont typeface="Courier New" panose="02070309020205020404" pitchFamily="49" charset="0"/>
              <a:buChar char="o"/>
            </a:pPr>
            <a:r>
              <a:rPr lang="es-ES" sz="1200" b="1" i="1" dirty="0">
                <a:solidFill>
                  <a:srgbClr val="002060"/>
                </a:solidFill>
              </a:rPr>
              <a:t>Si:</a:t>
            </a:r>
            <a:r>
              <a:rPr lang="es-ES" sz="1200" i="1" dirty="0">
                <a:solidFill>
                  <a:srgbClr val="002060"/>
                </a:solidFill>
              </a:rPr>
              <a:t> </a:t>
            </a:r>
            <a:r>
              <a:rPr lang="es-ES" sz="1200" b="1" i="1" dirty="0">
                <a:solidFill>
                  <a:srgbClr val="0000CC"/>
                </a:solidFill>
                <a:latin typeface="Calibri" panose="020F0502020204030204" pitchFamily="34" charset="0"/>
                <a:cs typeface="Calibri" panose="020F0502020204030204" pitchFamily="34" charset="0"/>
              </a:rPr>
              <a:t>Agente</a:t>
            </a:r>
            <a:r>
              <a:rPr lang="es-ES" sz="1200" i="1" dirty="0">
                <a:solidFill>
                  <a:srgbClr val="0000CC"/>
                </a:solidFill>
              </a:rPr>
              <a:t>:</a:t>
            </a:r>
            <a:r>
              <a:rPr lang="es-ES" sz="1200" i="1" dirty="0">
                <a:solidFill>
                  <a:srgbClr val="002060"/>
                </a:solidFill>
              </a:rPr>
              <a:t> muchas gracias, un momento mientras accedo a consultar la información como cliente Movistar ( CTC o TELCO). El agente informará de la cuenta a utilizar en la contratación del seguro y se continuará con el proceso.</a:t>
            </a:r>
          </a:p>
          <a:p>
            <a:pPr marL="0" lvl="3" algn="just"/>
            <a:r>
              <a:rPr lang="es-ES" sz="1400" b="1" dirty="0">
                <a:solidFill>
                  <a:srgbClr val="002060"/>
                </a:solidFill>
              </a:rPr>
              <a:t> </a:t>
            </a:r>
          </a:p>
          <a:p>
            <a:pPr marL="171450" indent="-171450" algn="just">
              <a:buFont typeface="Arial" panose="020B0604020202020204" pitchFamily="34" charset="0"/>
              <a:buChar char="•"/>
            </a:pPr>
            <a:r>
              <a:rPr lang="es-ES" sz="1400" b="1" dirty="0">
                <a:solidFill>
                  <a:srgbClr val="002060"/>
                </a:solidFill>
              </a:rPr>
              <a:t>Dirección para la correspondencia: Aplica a ambas aseguradoras </a:t>
            </a:r>
          </a:p>
          <a:p>
            <a:pPr algn="just"/>
            <a:endParaRPr lang="es-ES" sz="1400" b="1" dirty="0">
              <a:solidFill>
                <a:srgbClr val="002060"/>
              </a:solidFill>
            </a:endParaRPr>
          </a:p>
          <a:p>
            <a:pPr marL="270510">
              <a:lnSpc>
                <a:spcPct val="115000"/>
              </a:lnSpc>
              <a:spcBef>
                <a:spcPts val="500"/>
              </a:spcBef>
              <a:spcAft>
                <a:spcPts val="1000"/>
              </a:spcAft>
            </a:pPr>
            <a:r>
              <a:rPr lang="es-ES_tradnl" sz="1200" dirty="0">
                <a:solidFill>
                  <a:srgbClr val="002060"/>
                </a:solidFill>
              </a:rPr>
              <a:t>Una vez </a:t>
            </a:r>
            <a:r>
              <a:rPr lang="es-ES_tradnl" sz="1200" b="1" dirty="0">
                <a:solidFill>
                  <a:srgbClr val="002060"/>
                </a:solidFill>
              </a:rPr>
              <a:t>contratado el seguro de hogar preguntar al tomador por la dirección para correspondencia</a:t>
            </a:r>
            <a:r>
              <a:rPr lang="es-ES_tradnl" sz="1200" dirty="0">
                <a:solidFill>
                  <a:srgbClr val="002060"/>
                </a:solidFill>
              </a:rPr>
              <a:t>. </a:t>
            </a:r>
            <a:r>
              <a:rPr lang="es-ES" sz="1200" b="1" dirty="0">
                <a:solidFill>
                  <a:srgbClr val="002060"/>
                </a:solidFill>
              </a:rPr>
              <a:t>Importante</a:t>
            </a:r>
            <a:r>
              <a:rPr lang="es-ES" sz="1200" dirty="0">
                <a:solidFill>
                  <a:srgbClr val="002060"/>
                </a:solidFill>
              </a:rPr>
              <a:t>: la dirección de correspondencia es </a:t>
            </a:r>
            <a:r>
              <a:rPr lang="es-ES" sz="1200" b="1" dirty="0">
                <a:solidFill>
                  <a:srgbClr val="002060"/>
                </a:solidFill>
              </a:rPr>
              <a:t>a nivel cliente</a:t>
            </a:r>
            <a:r>
              <a:rPr lang="es-ES" sz="1200" dirty="0">
                <a:solidFill>
                  <a:srgbClr val="002060"/>
                </a:solidFill>
              </a:rPr>
              <a:t>, nunca a nivel de póliza. La póliza del seguro contratado se envía por email no por correo postal. </a:t>
            </a:r>
            <a:r>
              <a:rPr lang="es-ES" sz="1000" b="1" u="sng" dirty="0">
                <a:solidFill>
                  <a:srgbClr val="0000CC"/>
                </a:solidFill>
                <a:hlinkClick r:id="rId2" action="ppaction://hlinksldjump"/>
              </a:rPr>
              <a:t>Mas info modificación </a:t>
            </a:r>
            <a:endParaRPr lang="es-ES" sz="1000" b="1" u="sng" dirty="0">
              <a:solidFill>
                <a:srgbClr val="0000CC"/>
              </a:solidFill>
            </a:endParaRPr>
          </a:p>
          <a:p>
            <a:pPr marL="727710" lvl="1">
              <a:lnSpc>
                <a:spcPct val="115000"/>
              </a:lnSpc>
              <a:spcBef>
                <a:spcPts val="500"/>
              </a:spcBef>
              <a:spcAft>
                <a:spcPts val="1000"/>
              </a:spcAft>
            </a:pPr>
            <a:r>
              <a:rPr lang="es-ES_tradnl" sz="1200" b="1" i="1" dirty="0">
                <a:solidFill>
                  <a:srgbClr val="0000CC"/>
                </a:solidFill>
                <a:latin typeface="Calibri" panose="020F0502020204030204" pitchFamily="34" charset="0"/>
                <a:cs typeface="Calibri" panose="020F0502020204030204" pitchFamily="34" charset="0"/>
              </a:rPr>
              <a:t>Agente</a:t>
            </a:r>
            <a:r>
              <a:rPr lang="es-ES" sz="1200" i="1" dirty="0">
                <a:solidFill>
                  <a:srgbClr val="002060"/>
                </a:solidFill>
              </a:rPr>
              <a:t>:[Nombre cliente], te informamos  que a efectos de correspondencia, en caso de que sea necesario, se utilizará la dirección de la vivienda que acabas de asegurar salvo que quieras facilitarnos otra.</a:t>
            </a:r>
          </a:p>
          <a:p>
            <a:pPr marL="1813560" lvl="3" indent="-171450">
              <a:spcBef>
                <a:spcPts val="500"/>
              </a:spcBef>
              <a:buFont typeface="Courier New" panose="02070309020205020404" pitchFamily="49" charset="0"/>
              <a:buChar char="o"/>
            </a:pPr>
            <a:r>
              <a:rPr lang="es-ES" sz="1200" dirty="0">
                <a:solidFill>
                  <a:srgbClr val="002060"/>
                </a:solidFill>
              </a:rPr>
              <a:t>Si cliente </a:t>
            </a:r>
            <a:r>
              <a:rPr lang="es-ES" sz="1200" b="1" dirty="0">
                <a:solidFill>
                  <a:srgbClr val="002060"/>
                </a:solidFill>
              </a:rPr>
              <a:t>no quiere facilitar </a:t>
            </a:r>
            <a:r>
              <a:rPr lang="es-ES" sz="1200" dirty="0">
                <a:solidFill>
                  <a:srgbClr val="002060"/>
                </a:solidFill>
              </a:rPr>
              <a:t>otra dirección. </a:t>
            </a:r>
            <a:r>
              <a:rPr lang="es-ES" sz="1200" b="1" dirty="0">
                <a:solidFill>
                  <a:srgbClr val="002060"/>
                </a:solidFill>
              </a:rPr>
              <a:t>Despedida</a:t>
            </a:r>
          </a:p>
          <a:p>
            <a:pPr marL="1813560" lvl="3" indent="-171450">
              <a:spcBef>
                <a:spcPts val="500"/>
              </a:spcBef>
              <a:buFont typeface="Courier New" panose="02070309020205020404" pitchFamily="49" charset="0"/>
              <a:buChar char="o"/>
            </a:pPr>
            <a:r>
              <a:rPr lang="es-ES" sz="1200" dirty="0">
                <a:solidFill>
                  <a:srgbClr val="002060"/>
                </a:solidFill>
              </a:rPr>
              <a:t>Si quiere </a:t>
            </a:r>
            <a:r>
              <a:rPr lang="es-ES" sz="1200" b="1" dirty="0">
                <a:solidFill>
                  <a:srgbClr val="002060"/>
                </a:solidFill>
              </a:rPr>
              <a:t>facilita</a:t>
            </a:r>
            <a:r>
              <a:rPr lang="es-ES" sz="1200" dirty="0">
                <a:solidFill>
                  <a:srgbClr val="002060"/>
                </a:solidFill>
              </a:rPr>
              <a:t>r otra dirección en este momento, incorporar dirección en ficha cliente.</a:t>
            </a:r>
          </a:p>
          <a:p>
            <a:pPr marL="1813560" lvl="3" indent="-171450">
              <a:spcBef>
                <a:spcPts val="500"/>
              </a:spcBef>
              <a:buFont typeface="Courier New" panose="02070309020205020404" pitchFamily="49" charset="0"/>
              <a:buChar char="o"/>
            </a:pPr>
            <a:r>
              <a:rPr lang="es-ES" sz="1200" dirty="0">
                <a:solidFill>
                  <a:srgbClr val="002060"/>
                </a:solidFill>
              </a:rPr>
              <a:t>Si quiere hacerlo </a:t>
            </a:r>
            <a:r>
              <a:rPr lang="es-ES" sz="1200" b="1" dirty="0">
                <a:solidFill>
                  <a:srgbClr val="002060"/>
                </a:solidFill>
              </a:rPr>
              <a:t>en otro momento</a:t>
            </a:r>
            <a:r>
              <a:rPr lang="es-ES" sz="1200" dirty="0">
                <a:solidFill>
                  <a:srgbClr val="002060"/>
                </a:solidFill>
              </a:rPr>
              <a:t>, informarle que puede llamarnos al </a:t>
            </a:r>
            <a:r>
              <a:rPr lang="es-ES" sz="1200" b="1" dirty="0">
                <a:solidFill>
                  <a:srgbClr val="002060"/>
                </a:solidFill>
              </a:rPr>
              <a:t>900 22 22 66 </a:t>
            </a:r>
            <a:r>
              <a:rPr lang="es-ES" sz="1200" dirty="0">
                <a:solidFill>
                  <a:srgbClr val="002060"/>
                </a:solidFill>
              </a:rPr>
              <a:t>o también puede solicitarlo a través del área cliente</a:t>
            </a:r>
          </a:p>
          <a:p>
            <a:pPr marL="628650" lvl="1" indent="-171450">
              <a:buFont typeface="Courier New" panose="02070309020205020404" pitchFamily="49" charset="0"/>
              <a:buChar char="o"/>
            </a:pPr>
            <a:endParaRPr lang="es-ES" sz="1200" b="1" dirty="0">
              <a:solidFill>
                <a:srgbClr val="002060"/>
              </a:solidFill>
            </a:endParaRPr>
          </a:p>
          <a:p>
            <a:pPr marL="628650" lvl="1" indent="-171450">
              <a:buFont typeface="Courier New" panose="02070309020205020404" pitchFamily="49" charset="0"/>
              <a:buChar char="o"/>
            </a:pPr>
            <a:endParaRPr lang="es-ES" sz="1200" b="1" dirty="0">
              <a:solidFill>
                <a:srgbClr val="002060"/>
              </a:solidFill>
            </a:endParaRPr>
          </a:p>
          <a:p>
            <a:pPr marL="628650" lvl="1" indent="-171450">
              <a:buFont typeface="Courier New" panose="02070309020205020404" pitchFamily="49" charset="0"/>
              <a:buChar char="o"/>
            </a:pPr>
            <a:endParaRPr lang="es-ES" sz="1200" b="1" dirty="0">
              <a:solidFill>
                <a:srgbClr val="002060"/>
              </a:solidFill>
            </a:endParaRPr>
          </a:p>
          <a:p>
            <a:pPr marL="628650" lvl="1" indent="-171450">
              <a:buFont typeface="Courier New" panose="02070309020205020404" pitchFamily="49" charset="0"/>
              <a:buChar char="o"/>
            </a:pPr>
            <a:endParaRPr lang="es-ES" sz="1200" b="1"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171450" indent="-171450">
              <a:buFont typeface="Arial" panose="020B0604020202020204" pitchFamily="34" charset="0"/>
              <a:buChar char="•"/>
            </a:pPr>
            <a:endParaRPr lang="es-ES" sz="1200" dirty="0">
              <a:solidFill>
                <a:srgbClr val="002060"/>
              </a:solidFill>
            </a:endParaRPr>
          </a:p>
        </p:txBody>
      </p:sp>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10684942"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1.2 elaboración de un presupuesto / cesión derechos vivienda hipotecada/ contratación y envío de póliza</a:t>
            </a:r>
          </a:p>
        </p:txBody>
      </p:sp>
      <p:pic>
        <p:nvPicPr>
          <p:cNvPr id="12" name="Picture 6" descr="Resultado de imagen de ir a inicio">
            <a:hlinkClick r:id="rId3"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91254" y="110168"/>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16" name="Gráfico 15" descr="Lupa">
            <a:extLst>
              <a:ext uri="{FF2B5EF4-FFF2-40B4-BE49-F238E27FC236}">
                <a16:creationId xmlns:a16="http://schemas.microsoft.com/office/drawing/2014/main" id="{F52DBCAD-05DF-443F-98A9-4F854483DF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9917" y="4703474"/>
            <a:ext cx="217170" cy="217170"/>
          </a:xfrm>
          <a:prstGeom prst="rect">
            <a:avLst/>
          </a:prstGeom>
        </p:spPr>
      </p:pic>
      <p:pic>
        <p:nvPicPr>
          <p:cNvPr id="7" name="Gráfico 6" descr="Lupa">
            <a:extLst>
              <a:ext uri="{FF2B5EF4-FFF2-40B4-BE49-F238E27FC236}">
                <a16:creationId xmlns:a16="http://schemas.microsoft.com/office/drawing/2014/main" id="{B9B97E9F-669D-4859-B558-6BA4F44FE4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401" y="1437168"/>
            <a:ext cx="217170" cy="217170"/>
          </a:xfrm>
          <a:prstGeom prst="rect">
            <a:avLst/>
          </a:prstGeom>
        </p:spPr>
      </p:pic>
      <p:pic>
        <p:nvPicPr>
          <p:cNvPr id="10" name="Gráfico 9" descr="Libro abierto">
            <a:extLst>
              <a:ext uri="{FF2B5EF4-FFF2-40B4-BE49-F238E27FC236}">
                <a16:creationId xmlns:a16="http://schemas.microsoft.com/office/drawing/2014/main" id="{54B97FAC-26ED-41A3-9572-443872744E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7087" y="2083001"/>
            <a:ext cx="305224" cy="305224"/>
          </a:xfrm>
          <a:prstGeom prst="rect">
            <a:avLst/>
          </a:prstGeom>
        </p:spPr>
      </p:pic>
      <p:pic>
        <p:nvPicPr>
          <p:cNvPr id="11" name="Gráfico 10" descr="Libro abierto">
            <a:extLst>
              <a:ext uri="{FF2B5EF4-FFF2-40B4-BE49-F238E27FC236}">
                <a16:creationId xmlns:a16="http://schemas.microsoft.com/office/drawing/2014/main" id="{22846451-06E5-45FC-BF8A-F29E8B2926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9699" y="5260002"/>
            <a:ext cx="305224" cy="305224"/>
          </a:xfrm>
          <a:prstGeom prst="rect">
            <a:avLst/>
          </a:prstGeom>
        </p:spPr>
      </p:pic>
      <p:sp>
        <p:nvSpPr>
          <p:cNvPr id="13" name="Botón de acción: ir hacia delante o siguiente 12">
            <a:hlinkClick r:id="" action="ppaction://hlinkshowjump?jump=nextslide" highlightClick="1"/>
            <a:extLst>
              <a:ext uri="{FF2B5EF4-FFF2-40B4-BE49-F238E27FC236}">
                <a16:creationId xmlns:a16="http://schemas.microsoft.com/office/drawing/2014/main" id="{513FA278-04A9-493C-9E26-46F28D8B01FE}"/>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Botón de acción: ir hacia atrás o anterior 14">
            <a:hlinkClick r:id="" action="ppaction://hlinkshowjump?jump=previousslide" highlightClick="1"/>
            <a:extLst>
              <a:ext uri="{FF2B5EF4-FFF2-40B4-BE49-F238E27FC236}">
                <a16:creationId xmlns:a16="http://schemas.microsoft.com/office/drawing/2014/main" id="{B2C8FB9F-73B5-46D9-8747-10076D5F454A}"/>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19276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10684942"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1.2 elaboración de un presupuesto / cesión derechos vivienda hipotecada/ contratación y envío de póliza</a:t>
            </a: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5320" y="110168"/>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5F0F9DD8-81E5-4041-A328-4AAB50C3BFE5}"/>
              </a:ext>
            </a:extLst>
          </p:cNvPr>
          <p:cNvSpPr txBox="1"/>
          <p:nvPr/>
        </p:nvSpPr>
        <p:spPr>
          <a:xfrm>
            <a:off x="463643" y="636133"/>
            <a:ext cx="11352364" cy="3798156"/>
          </a:xfrm>
          <a:prstGeom prst="rect">
            <a:avLst/>
          </a:prstGeom>
          <a:noFill/>
        </p:spPr>
        <p:txBody>
          <a:bodyPr wrap="square" rtlCol="0">
            <a:spAutoFit/>
          </a:bodyPr>
          <a:lstStyle/>
          <a:p>
            <a:pPr algn="just"/>
            <a:endParaRPr lang="es-ES" sz="1400" b="1" u="sng" dirty="0">
              <a:solidFill>
                <a:srgbClr val="002060"/>
              </a:solidFill>
              <a:cs typeface="Calibri" panose="020F0502020204030204" pitchFamily="34" charset="0"/>
            </a:endParaRPr>
          </a:p>
          <a:p>
            <a:pPr marL="628650" lvl="1" indent="-171450">
              <a:buFont typeface="Courier New" panose="02070309020205020404" pitchFamily="49" charset="0"/>
              <a:buChar char="o"/>
            </a:pPr>
            <a:endParaRPr lang="es-ES" sz="1200" b="1" dirty="0">
              <a:solidFill>
                <a:srgbClr val="002060"/>
              </a:solidFill>
            </a:endParaRPr>
          </a:p>
          <a:p>
            <a:pPr algn="just"/>
            <a:endParaRPr lang="es-ES" sz="1400" dirty="0">
              <a:solidFill>
                <a:srgbClr val="0000CC"/>
              </a:solidFill>
            </a:endParaRPr>
          </a:p>
          <a:p>
            <a:pPr marL="171450" indent="-171450" algn="just">
              <a:buFont typeface="Arial" panose="020B0604020202020204" pitchFamily="34" charset="0"/>
              <a:buChar char="•"/>
            </a:pPr>
            <a:r>
              <a:rPr lang="es-ES" sz="1400" b="1" dirty="0">
                <a:solidFill>
                  <a:srgbClr val="002060"/>
                </a:solidFill>
              </a:rPr>
              <a:t>Aceptación del contrato: Aplica a ambas aseguradoras </a:t>
            </a:r>
          </a:p>
          <a:p>
            <a:pPr lvl="1"/>
            <a:endParaRPr lang="es-ES" sz="1400" dirty="0">
              <a:solidFill>
                <a:srgbClr val="002060"/>
              </a:solidFill>
            </a:endParaRPr>
          </a:p>
          <a:p>
            <a:pPr marL="811213" lvl="1" indent="-171450">
              <a:lnSpc>
                <a:spcPct val="107000"/>
              </a:lnSpc>
              <a:buFont typeface="Arial" panose="020B0604020202020204" pitchFamily="34" charset="0"/>
              <a:buChar char="•"/>
            </a:pPr>
            <a:r>
              <a:rPr lang="es-ES" sz="1400" dirty="0">
                <a:solidFill>
                  <a:srgbClr val="002060"/>
                </a:solidFill>
              </a:rPr>
              <a:t>Una vez cumplimentados todos los datos, </a:t>
            </a:r>
            <a:r>
              <a:rPr lang="es-ES" sz="1400" b="1" dirty="0">
                <a:solidFill>
                  <a:srgbClr val="002060"/>
                </a:solidFill>
              </a:rPr>
              <a:t>el cliente ha de aceptar la contratación del Seguro de Hogar de Movistar Seguros </a:t>
            </a:r>
            <a:r>
              <a:rPr lang="es-ES" sz="1400" dirty="0">
                <a:solidFill>
                  <a:srgbClr val="002060"/>
                </a:solidFill>
              </a:rPr>
              <a:t>para lo que se le leerá un texto resumen que el cliente ha de aceptar.</a:t>
            </a:r>
          </a:p>
          <a:p>
            <a:pPr marL="182563" lvl="0">
              <a:lnSpc>
                <a:spcPct val="107000"/>
              </a:lnSpc>
            </a:pPr>
            <a:endParaRPr lang="es-ES" sz="1400" dirty="0">
              <a:solidFill>
                <a:srgbClr val="002060"/>
              </a:solidFill>
            </a:endParaRPr>
          </a:p>
          <a:p>
            <a:pPr marL="811213" lvl="1" indent="-171450">
              <a:lnSpc>
                <a:spcPct val="107000"/>
              </a:lnSpc>
              <a:buFont typeface="Arial" panose="020B0604020202020204" pitchFamily="34" charset="0"/>
              <a:buChar char="•"/>
            </a:pPr>
            <a:r>
              <a:rPr lang="es-ES" sz="1400" b="1" dirty="0">
                <a:solidFill>
                  <a:srgbClr val="002060"/>
                </a:solidFill>
              </a:rPr>
              <a:t>Importante: </a:t>
            </a:r>
          </a:p>
          <a:p>
            <a:pPr marL="1268413" lvl="2" indent="-171450">
              <a:lnSpc>
                <a:spcPct val="107000"/>
              </a:lnSpc>
              <a:buFont typeface="Arial" panose="020B0604020202020204" pitchFamily="34" charset="0"/>
              <a:buChar char="•"/>
            </a:pPr>
            <a:r>
              <a:rPr lang="es-ES" sz="1400" dirty="0">
                <a:solidFill>
                  <a:srgbClr val="002060"/>
                </a:solidFill>
              </a:rPr>
              <a:t>Tras cumplimentar todos los datos de la pantalla Tomador y al pulsar sobre </a:t>
            </a:r>
            <a:r>
              <a:rPr lang="es-ES" sz="1400" b="1" dirty="0">
                <a:solidFill>
                  <a:srgbClr val="002060"/>
                </a:solidFill>
              </a:rPr>
              <a:t>el botón “Contratar” aparece una ventana resumen </a:t>
            </a:r>
            <a:r>
              <a:rPr lang="es-ES" sz="1400" dirty="0">
                <a:solidFill>
                  <a:srgbClr val="002060"/>
                </a:solidFill>
              </a:rPr>
              <a:t>con los datos que hay que incorporar en el </a:t>
            </a:r>
            <a:r>
              <a:rPr lang="es-ES" sz="1400" b="1" dirty="0">
                <a:solidFill>
                  <a:srgbClr val="002060"/>
                </a:solidFill>
              </a:rPr>
              <a:t>texto que hay que leer y el cliente aceptar antes de dar por finalizada y validada la contratación. </a:t>
            </a:r>
          </a:p>
          <a:p>
            <a:pPr marL="1096963" lvl="2">
              <a:lnSpc>
                <a:spcPct val="107000"/>
              </a:lnSpc>
            </a:pPr>
            <a:endParaRPr lang="es-ES" sz="1400" b="1" dirty="0">
              <a:solidFill>
                <a:srgbClr val="002060"/>
              </a:solidFill>
            </a:endParaRPr>
          </a:p>
          <a:p>
            <a:pPr marL="1268413" lvl="2" indent="-171450">
              <a:lnSpc>
                <a:spcPct val="107000"/>
              </a:lnSpc>
              <a:buFont typeface="Arial" panose="020B0604020202020204" pitchFamily="34" charset="0"/>
              <a:buChar char="•"/>
            </a:pPr>
            <a:r>
              <a:rPr lang="es-ES" sz="1400" dirty="0">
                <a:solidFill>
                  <a:srgbClr val="002060"/>
                </a:solidFill>
              </a:rPr>
              <a:t>Tras la lectura y aceptación de la contratación por parte del cliente se enviará la póliza de forma automática y  se finalizará el proceso de contratación. Texto cierre venta.</a:t>
            </a:r>
          </a:p>
          <a:p>
            <a:pPr marL="628650" lvl="1" indent="-171450">
              <a:buFont typeface="Arial" panose="020B0604020202020204" pitchFamily="34" charset="0"/>
              <a:buChar char="•"/>
            </a:pPr>
            <a:endParaRPr lang="es-ES" sz="1400"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171450" indent="-171450">
              <a:buFont typeface="Arial" panose="020B0604020202020204" pitchFamily="34" charset="0"/>
              <a:buChar char="•"/>
            </a:pPr>
            <a:endParaRPr lang="es-ES" sz="1200" dirty="0">
              <a:solidFill>
                <a:srgbClr val="002060"/>
              </a:solidFill>
            </a:endParaRPr>
          </a:p>
        </p:txBody>
      </p:sp>
      <p:pic>
        <p:nvPicPr>
          <p:cNvPr id="7" name="Gráfico 6" descr="Lupa">
            <a:extLst>
              <a:ext uri="{FF2B5EF4-FFF2-40B4-BE49-F238E27FC236}">
                <a16:creationId xmlns:a16="http://schemas.microsoft.com/office/drawing/2014/main" id="{B9B97E9F-669D-4859-B558-6BA4F44FE4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9694" y="2386836"/>
            <a:ext cx="217170" cy="217170"/>
          </a:xfrm>
          <a:prstGeom prst="rect">
            <a:avLst/>
          </a:prstGeom>
        </p:spPr>
      </p:pic>
      <p:pic>
        <p:nvPicPr>
          <p:cNvPr id="10" name="Gráfico 9" descr="Libro abierto">
            <a:extLst>
              <a:ext uri="{FF2B5EF4-FFF2-40B4-BE49-F238E27FC236}">
                <a16:creationId xmlns:a16="http://schemas.microsoft.com/office/drawing/2014/main" id="{38D7E1B5-5AC5-41A2-881C-3DF0D68C4C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79" y="2975573"/>
            <a:ext cx="305224" cy="305224"/>
          </a:xfrm>
          <a:prstGeom prst="rect">
            <a:avLst/>
          </a:prstGeom>
        </p:spPr>
      </p:pic>
      <p:sp>
        <p:nvSpPr>
          <p:cNvPr id="8" name="Botón de acción: ir hacia delante o siguiente 7">
            <a:hlinkClick r:id="" action="ppaction://hlinkshowjump?jump=nextslide" highlightClick="1"/>
            <a:extLst>
              <a:ext uri="{FF2B5EF4-FFF2-40B4-BE49-F238E27FC236}">
                <a16:creationId xmlns:a16="http://schemas.microsoft.com/office/drawing/2014/main" id="{6B9B5D02-E607-49C5-B941-CF21BDE93375}"/>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Botón de acción: ir hacia atrás o anterior 12">
            <a:hlinkClick r:id="" action="ppaction://hlinkshowjump?jump=previousslide" highlightClick="1"/>
            <a:extLst>
              <a:ext uri="{FF2B5EF4-FFF2-40B4-BE49-F238E27FC236}">
                <a16:creationId xmlns:a16="http://schemas.microsoft.com/office/drawing/2014/main" id="{63745774-3090-4A15-AC71-E3E03D571E7A}"/>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283064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DF88ED1-57D9-4614-A8F9-5DD1645BD5CD}"/>
              </a:ext>
            </a:extLst>
          </p:cNvPr>
          <p:cNvSpPr txBox="1"/>
          <p:nvPr/>
        </p:nvSpPr>
        <p:spPr>
          <a:xfrm>
            <a:off x="281974" y="1029178"/>
            <a:ext cx="11628052" cy="5447645"/>
          </a:xfrm>
          <a:prstGeom prst="rect">
            <a:avLst/>
          </a:prstGeom>
          <a:noFill/>
        </p:spPr>
        <p:txBody>
          <a:bodyPr wrap="square" rtlCol="0">
            <a:spAutoFit/>
          </a:bodyPr>
          <a:lstStyle/>
          <a:p>
            <a:pPr algn="just"/>
            <a:r>
              <a:rPr lang="es-ES" sz="1400" b="1" u="sng" dirty="0">
                <a:solidFill>
                  <a:srgbClr val="0000CC"/>
                </a:solidFill>
              </a:rPr>
              <a:t> 1.2.3  TRAMITACION  PRESUPUESTO / CONTRATACIÓN </a:t>
            </a:r>
          </a:p>
          <a:p>
            <a:pPr algn="just"/>
            <a:endParaRPr lang="es-ES" sz="1400" b="1" u="sng" dirty="0">
              <a:solidFill>
                <a:srgbClr val="002060"/>
              </a:solidFill>
              <a:cs typeface="Calibri" panose="020F0502020204030204" pitchFamily="34" charset="0"/>
            </a:endParaRPr>
          </a:p>
          <a:p>
            <a:pPr algn="just"/>
            <a:r>
              <a:rPr lang="es-ES" sz="1400" b="1" u="sng" dirty="0">
                <a:solidFill>
                  <a:srgbClr val="002060"/>
                </a:solidFill>
                <a:cs typeface="Calibri" panose="020F0502020204030204" pitchFamily="34" charset="0"/>
              </a:rPr>
              <a:t>Gestión</a:t>
            </a:r>
            <a:r>
              <a:rPr lang="es-ES" sz="1400" b="1" dirty="0">
                <a:solidFill>
                  <a:srgbClr val="002060"/>
                </a:solidFill>
                <a:cs typeface="Calibri" panose="020F0502020204030204" pitchFamily="34" charset="0"/>
              </a:rPr>
              <a:t>: </a:t>
            </a:r>
            <a:r>
              <a:rPr lang="es-ES" sz="1400" b="1" dirty="0">
                <a:solidFill>
                  <a:srgbClr val="002060"/>
                </a:solidFill>
              </a:rPr>
              <a:t>Portal Gestor/ Inicio / Icono “ Seguro Hogar” </a:t>
            </a:r>
          </a:p>
          <a:p>
            <a:pPr algn="just"/>
            <a:endParaRPr lang="es-ES" altLang="es-ES" sz="1400" b="1" dirty="0">
              <a:solidFill>
                <a:srgbClr val="002060"/>
              </a:solidFill>
            </a:endParaRPr>
          </a:p>
          <a:p>
            <a:pPr algn="just"/>
            <a:r>
              <a:rPr lang="es-ES" altLang="es-ES" sz="1400" b="1" u="sng" dirty="0">
                <a:solidFill>
                  <a:srgbClr val="002060"/>
                </a:solidFill>
              </a:rPr>
              <a:t>Tramitación:</a:t>
            </a:r>
            <a:r>
              <a:rPr lang="es-ES" altLang="es-ES" sz="1400" b="1" dirty="0">
                <a:solidFill>
                  <a:srgbClr val="002060"/>
                </a:solidFill>
              </a:rPr>
              <a:t> </a:t>
            </a:r>
            <a:r>
              <a:rPr lang="es-ES" altLang="es-ES" sz="1400" dirty="0">
                <a:solidFill>
                  <a:srgbClr val="002060"/>
                </a:solidFill>
              </a:rPr>
              <a:t>La elaboración de un presupuesto, cesión de derechos de vivienda hipotecada , la contratación de un seguro y envío de póliza se realizan desde esta sección.</a:t>
            </a:r>
          </a:p>
          <a:p>
            <a:pPr algn="just"/>
            <a:endParaRPr lang="es-ES" sz="1400" dirty="0">
              <a:solidFill>
                <a:srgbClr val="002060"/>
              </a:solidFill>
            </a:endParaRPr>
          </a:p>
          <a:p>
            <a:r>
              <a:rPr lang="es-ES" sz="1400" dirty="0">
                <a:solidFill>
                  <a:srgbClr val="002060"/>
                </a:solidFill>
              </a:rPr>
              <a:t> </a:t>
            </a:r>
            <a:r>
              <a:rPr lang="es-ES" sz="1400" b="1" dirty="0">
                <a:solidFill>
                  <a:srgbClr val="002060"/>
                </a:solidFill>
              </a:rPr>
              <a:t>Importante: Siempre comenzar desde esta ruta </a:t>
            </a:r>
            <a:r>
              <a:rPr lang="es-ES" sz="1400" dirty="0">
                <a:solidFill>
                  <a:srgbClr val="002060"/>
                </a:solidFill>
              </a:rPr>
              <a:t>para eliminar datos de clientes anteriores. </a:t>
            </a:r>
          </a:p>
          <a:p>
            <a:r>
              <a:rPr lang="es-ES" sz="1400" dirty="0">
                <a:solidFill>
                  <a:srgbClr val="002060"/>
                </a:solidFill>
              </a:rPr>
              <a:t>Es imprescindible contar con el mail del cliente para poder finalizar la contratación.</a:t>
            </a:r>
          </a:p>
          <a:p>
            <a:endParaRPr lang="es-ES" sz="1400" dirty="0">
              <a:solidFill>
                <a:srgbClr val="002060"/>
              </a:solidFill>
            </a:endParaRPr>
          </a:p>
          <a:p>
            <a:pPr algn="just"/>
            <a:endParaRPr lang="es-ES" dirty="0"/>
          </a:p>
          <a:p>
            <a:pPr algn="just"/>
            <a:endParaRPr lang="es-ES" dirty="0"/>
          </a:p>
          <a:p>
            <a:pPr algn="just"/>
            <a:endParaRPr lang="es-ES" dirty="0"/>
          </a:p>
          <a:p>
            <a:pPr algn="just"/>
            <a:endParaRPr lang="es-ES" dirty="0"/>
          </a:p>
          <a:p>
            <a:pPr algn="just"/>
            <a:endParaRPr lang="es-ES" dirty="0"/>
          </a:p>
          <a:p>
            <a:pPr algn="just"/>
            <a:endParaRPr lang="es-ES" dirty="0"/>
          </a:p>
          <a:p>
            <a:pPr algn="just"/>
            <a:endParaRPr lang="es-ES" dirty="0"/>
          </a:p>
          <a:p>
            <a:pPr algn="just"/>
            <a:endParaRPr lang="es-ES" dirty="0"/>
          </a:p>
          <a:p>
            <a:pPr algn="just"/>
            <a:endParaRPr lang="es-ES" dirty="0"/>
          </a:p>
          <a:p>
            <a:pPr algn="just"/>
            <a:endParaRPr lang="es-ES" dirty="0"/>
          </a:p>
          <a:p>
            <a:pPr marL="285750" indent="-285750" algn="just">
              <a:buFont typeface="Arial" panose="020B0604020202020204" pitchFamily="34" charset="0"/>
              <a:buChar char="•"/>
            </a:pPr>
            <a:r>
              <a:rPr lang="es-ES" sz="1400" b="1" dirty="0">
                <a:solidFill>
                  <a:srgbClr val="002060"/>
                </a:solidFill>
              </a:rPr>
              <a:t>Pestañas Presupuesto:  </a:t>
            </a:r>
            <a:r>
              <a:rPr lang="es-ES" sz="1400" dirty="0">
                <a:solidFill>
                  <a:srgbClr val="002060"/>
                </a:solidFill>
              </a:rPr>
              <a:t>Localización, Características, Capitales y Modalidades </a:t>
            </a:r>
          </a:p>
          <a:p>
            <a:pPr marL="285750" indent="-285750" algn="just">
              <a:buFont typeface="Arial" panose="020B0604020202020204" pitchFamily="34" charset="0"/>
              <a:buChar char="•"/>
            </a:pPr>
            <a:r>
              <a:rPr lang="es-ES" sz="1400" b="1" dirty="0">
                <a:solidFill>
                  <a:srgbClr val="002060"/>
                </a:solidFill>
              </a:rPr>
              <a:t>Pestañas Contratación</a:t>
            </a:r>
            <a:r>
              <a:rPr lang="es-ES" sz="1400" dirty="0">
                <a:solidFill>
                  <a:srgbClr val="002060"/>
                </a:solidFill>
              </a:rPr>
              <a:t>: Localización, Características, Capitales , Modalidades, Tomador y Póliza  . </a:t>
            </a:r>
          </a:p>
        </p:txBody>
      </p:sp>
      <p:pic>
        <p:nvPicPr>
          <p:cNvPr id="4" name="Picture 4">
            <a:extLst>
              <a:ext uri="{FF2B5EF4-FFF2-40B4-BE49-F238E27FC236}">
                <a16:creationId xmlns:a16="http://schemas.microsoft.com/office/drawing/2014/main" id="{47E41026-2842-4FDC-A650-25D78B98E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26" y="2960246"/>
            <a:ext cx="5354738" cy="25134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esultado de imagen de ir a inicio">
            <a:hlinkClick r:id="rId3" action="ppaction://hlinksldjump"/>
            <a:extLst>
              <a:ext uri="{FF2B5EF4-FFF2-40B4-BE49-F238E27FC236}">
                <a16:creationId xmlns:a16="http://schemas.microsoft.com/office/drawing/2014/main" id="{55BF64E9-3CE3-42A4-AC62-C7F15CFD2F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5320" y="110168"/>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esquinas redondeadas 13">
            <a:extLst>
              <a:ext uri="{FF2B5EF4-FFF2-40B4-BE49-F238E27FC236}">
                <a16:creationId xmlns:a16="http://schemas.microsoft.com/office/drawing/2014/main" id="{A1AF1201-77E1-4F14-9910-C2056D9C6BC0}"/>
              </a:ext>
            </a:extLst>
          </p:cNvPr>
          <p:cNvSpPr/>
          <p:nvPr/>
        </p:nvSpPr>
        <p:spPr>
          <a:xfrm>
            <a:off x="375993" y="110168"/>
            <a:ext cx="11376430"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1.2 ELABORACION PRESPUESTO / cesión derechos vivienda hipotecada/ contratación y envío de póliza </a:t>
            </a:r>
          </a:p>
          <a:p>
            <a:endParaRPr lang="es-ES" b="1" dirty="0">
              <a:solidFill>
                <a:schemeClr val="bg1"/>
              </a:solidFill>
            </a:endParaRPr>
          </a:p>
        </p:txBody>
      </p:sp>
      <p:pic>
        <p:nvPicPr>
          <p:cNvPr id="9" name="Gráfico 8" descr="Advertencia">
            <a:extLst>
              <a:ext uri="{FF2B5EF4-FFF2-40B4-BE49-F238E27FC236}">
                <a16:creationId xmlns:a16="http://schemas.microsoft.com/office/drawing/2014/main" id="{3674FE03-47CB-47BB-BF0A-5DC57454B5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017" y="1016115"/>
            <a:ext cx="315209" cy="315209"/>
          </a:xfrm>
          <a:prstGeom prst="rect">
            <a:avLst/>
          </a:prstGeom>
        </p:spPr>
      </p:pic>
      <p:sp>
        <p:nvSpPr>
          <p:cNvPr id="7" name="Botón de acción: ir hacia delante o siguiente 6">
            <a:hlinkClick r:id="" action="ppaction://hlinkshowjump?jump=nextslide" highlightClick="1"/>
            <a:extLst>
              <a:ext uri="{FF2B5EF4-FFF2-40B4-BE49-F238E27FC236}">
                <a16:creationId xmlns:a16="http://schemas.microsoft.com/office/drawing/2014/main" id="{B7D75F75-68A6-4F4C-BECF-75B4ADC52D14}"/>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Botón de acción: ir hacia atrás o anterior 9">
            <a:hlinkClick r:id="" action="ppaction://hlinkshowjump?jump=previousslide" highlightClick="1"/>
            <a:extLst>
              <a:ext uri="{FF2B5EF4-FFF2-40B4-BE49-F238E27FC236}">
                <a16:creationId xmlns:a16="http://schemas.microsoft.com/office/drawing/2014/main" id="{532AEBF0-23ED-4A33-8AEE-7F913C94B62C}"/>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3971414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17">
            <a:extLst>
              <a:ext uri="{FF2B5EF4-FFF2-40B4-BE49-F238E27FC236}">
                <a16:creationId xmlns:a16="http://schemas.microsoft.com/office/drawing/2014/main" id="{8E6A213C-4B3C-4840-BFE6-27C01B79F80F}"/>
              </a:ext>
            </a:extLst>
          </p:cNvPr>
          <p:cNvGrpSpPr/>
          <p:nvPr/>
        </p:nvGrpSpPr>
        <p:grpSpPr>
          <a:xfrm rot="19954090">
            <a:off x="5196849" y="1875835"/>
            <a:ext cx="2584266" cy="1744832"/>
            <a:chOff x="2538409" y="562364"/>
            <a:chExt cx="7477238" cy="5200475"/>
          </a:xfrm>
        </p:grpSpPr>
        <p:sp>
          <p:nvSpPr>
            <p:cNvPr id="6" name="Freeform 43">
              <a:extLst>
                <a:ext uri="{FF2B5EF4-FFF2-40B4-BE49-F238E27FC236}">
                  <a16:creationId xmlns:a16="http://schemas.microsoft.com/office/drawing/2014/main" id="{E0F8F52D-2923-45D8-A7CF-EC9947E54F1F}"/>
                </a:ext>
              </a:extLst>
            </p:cNvPr>
            <p:cNvSpPr>
              <a:spLocks noEditPoints="1"/>
            </p:cNvSpPr>
            <p:nvPr/>
          </p:nvSpPr>
          <p:spPr bwMode="gray">
            <a:xfrm rot="20933429">
              <a:off x="5839098" y="3388594"/>
              <a:ext cx="618039" cy="924110"/>
            </a:xfrm>
            <a:custGeom>
              <a:avLst/>
              <a:gdLst>
                <a:gd name="T0" fmla="*/ 60 w 799"/>
                <a:gd name="T1" fmla="*/ 201 h 1190"/>
                <a:gd name="T2" fmla="*/ 56 w 799"/>
                <a:gd name="T3" fmla="*/ 196 h 1190"/>
                <a:gd name="T4" fmla="*/ 98 w 799"/>
                <a:gd name="T5" fmla="*/ 267 h 1190"/>
                <a:gd name="T6" fmla="*/ 94 w 799"/>
                <a:gd name="T7" fmla="*/ 259 h 1190"/>
                <a:gd name="T8" fmla="*/ 81 w 799"/>
                <a:gd name="T9" fmla="*/ 249 h 1190"/>
                <a:gd name="T10" fmla="*/ 77 w 799"/>
                <a:gd name="T11" fmla="*/ 241 h 1190"/>
                <a:gd name="T12" fmla="*/ 72 w 799"/>
                <a:gd name="T13" fmla="*/ 223 h 1190"/>
                <a:gd name="T14" fmla="*/ 72 w 799"/>
                <a:gd name="T15" fmla="*/ 206 h 1190"/>
                <a:gd name="T16" fmla="*/ 72 w 799"/>
                <a:gd name="T17" fmla="*/ 196 h 1190"/>
                <a:gd name="T18" fmla="*/ 64 w 799"/>
                <a:gd name="T19" fmla="*/ 179 h 1190"/>
                <a:gd name="T20" fmla="*/ 56 w 799"/>
                <a:gd name="T21" fmla="*/ 192 h 1190"/>
                <a:gd name="T22" fmla="*/ 51 w 799"/>
                <a:gd name="T23" fmla="*/ 188 h 1190"/>
                <a:gd name="T24" fmla="*/ 26 w 799"/>
                <a:gd name="T25" fmla="*/ 192 h 1190"/>
                <a:gd name="T26" fmla="*/ 13 w 799"/>
                <a:gd name="T27" fmla="*/ 192 h 1190"/>
                <a:gd name="T28" fmla="*/ 13 w 799"/>
                <a:gd name="T29" fmla="*/ 175 h 1190"/>
                <a:gd name="T30" fmla="*/ 22 w 799"/>
                <a:gd name="T31" fmla="*/ 175 h 1190"/>
                <a:gd name="T32" fmla="*/ 22 w 799"/>
                <a:gd name="T33" fmla="*/ 162 h 1190"/>
                <a:gd name="T34" fmla="*/ 13 w 799"/>
                <a:gd name="T35" fmla="*/ 141 h 1190"/>
                <a:gd name="T36" fmla="*/ 9 w 799"/>
                <a:gd name="T37" fmla="*/ 118 h 1190"/>
                <a:gd name="T38" fmla="*/ 0 w 799"/>
                <a:gd name="T39" fmla="*/ 92 h 1190"/>
                <a:gd name="T40" fmla="*/ 13 w 799"/>
                <a:gd name="T41" fmla="*/ 70 h 1190"/>
                <a:gd name="T42" fmla="*/ 13 w 799"/>
                <a:gd name="T43" fmla="*/ 48 h 1190"/>
                <a:gd name="T44" fmla="*/ 26 w 799"/>
                <a:gd name="T45" fmla="*/ 35 h 1190"/>
                <a:gd name="T46" fmla="*/ 43 w 799"/>
                <a:gd name="T47" fmla="*/ 26 h 1190"/>
                <a:gd name="T48" fmla="*/ 56 w 799"/>
                <a:gd name="T49" fmla="*/ 18 h 1190"/>
                <a:gd name="T50" fmla="*/ 72 w 799"/>
                <a:gd name="T51" fmla="*/ 9 h 1190"/>
                <a:gd name="T52" fmla="*/ 81 w 799"/>
                <a:gd name="T53" fmla="*/ 5 h 1190"/>
                <a:gd name="T54" fmla="*/ 94 w 799"/>
                <a:gd name="T55" fmla="*/ 0 h 1190"/>
                <a:gd name="T56" fmla="*/ 111 w 799"/>
                <a:gd name="T57" fmla="*/ 9 h 1190"/>
                <a:gd name="T58" fmla="*/ 120 w 799"/>
                <a:gd name="T59" fmla="*/ 26 h 1190"/>
                <a:gd name="T60" fmla="*/ 136 w 799"/>
                <a:gd name="T61" fmla="*/ 35 h 1190"/>
                <a:gd name="T62" fmla="*/ 149 w 799"/>
                <a:gd name="T63" fmla="*/ 48 h 1190"/>
                <a:gd name="T64" fmla="*/ 162 w 799"/>
                <a:gd name="T65" fmla="*/ 61 h 1190"/>
                <a:gd name="T66" fmla="*/ 170 w 799"/>
                <a:gd name="T67" fmla="*/ 78 h 1190"/>
                <a:gd name="T68" fmla="*/ 192 w 799"/>
                <a:gd name="T69" fmla="*/ 87 h 1190"/>
                <a:gd name="T70" fmla="*/ 200 w 799"/>
                <a:gd name="T71" fmla="*/ 96 h 1190"/>
                <a:gd name="T72" fmla="*/ 196 w 799"/>
                <a:gd name="T73" fmla="*/ 118 h 1190"/>
                <a:gd name="T74" fmla="*/ 192 w 799"/>
                <a:gd name="T75" fmla="*/ 132 h 1190"/>
                <a:gd name="T76" fmla="*/ 183 w 799"/>
                <a:gd name="T77" fmla="*/ 145 h 1190"/>
                <a:gd name="T78" fmla="*/ 179 w 799"/>
                <a:gd name="T79" fmla="*/ 157 h 1190"/>
                <a:gd name="T80" fmla="*/ 175 w 799"/>
                <a:gd name="T81" fmla="*/ 175 h 1190"/>
                <a:gd name="T82" fmla="*/ 179 w 799"/>
                <a:gd name="T83" fmla="*/ 192 h 1190"/>
                <a:gd name="T84" fmla="*/ 179 w 799"/>
                <a:gd name="T85" fmla="*/ 210 h 1190"/>
                <a:gd name="T86" fmla="*/ 175 w 799"/>
                <a:gd name="T87" fmla="*/ 223 h 1190"/>
                <a:gd name="T88" fmla="*/ 183 w 799"/>
                <a:gd name="T89" fmla="*/ 236 h 1190"/>
                <a:gd name="T90" fmla="*/ 187 w 799"/>
                <a:gd name="T91" fmla="*/ 245 h 1190"/>
                <a:gd name="T92" fmla="*/ 192 w 799"/>
                <a:gd name="T93" fmla="*/ 259 h 1190"/>
                <a:gd name="T94" fmla="*/ 183 w 799"/>
                <a:gd name="T95" fmla="*/ 267 h 1190"/>
                <a:gd name="T96" fmla="*/ 166 w 799"/>
                <a:gd name="T97" fmla="*/ 272 h 1190"/>
                <a:gd name="T98" fmla="*/ 157 w 799"/>
                <a:gd name="T99" fmla="*/ 285 h 1190"/>
                <a:gd name="T100" fmla="*/ 145 w 799"/>
                <a:gd name="T101" fmla="*/ 298 h 1190"/>
                <a:gd name="T102" fmla="*/ 136 w 799"/>
                <a:gd name="T103" fmla="*/ 289 h 1190"/>
                <a:gd name="T104" fmla="*/ 132 w 799"/>
                <a:gd name="T105" fmla="*/ 281 h 1190"/>
                <a:gd name="T106" fmla="*/ 124 w 799"/>
                <a:gd name="T107" fmla="*/ 285 h 1190"/>
                <a:gd name="T108" fmla="*/ 102 w 799"/>
                <a:gd name="T109" fmla="*/ 285 h 1190"/>
                <a:gd name="T110" fmla="*/ 98 w 799"/>
                <a:gd name="T111" fmla="*/ 276 h 119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99"/>
                <a:gd name="T169" fmla="*/ 0 h 1190"/>
                <a:gd name="T170" fmla="*/ 799 w 799"/>
                <a:gd name="T171" fmla="*/ 1190 h 119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99" h="1190">
                  <a:moveTo>
                    <a:pt x="204" y="770"/>
                  </a:moveTo>
                  <a:lnTo>
                    <a:pt x="221" y="770"/>
                  </a:lnTo>
                  <a:lnTo>
                    <a:pt x="221" y="787"/>
                  </a:lnTo>
                  <a:lnTo>
                    <a:pt x="239" y="787"/>
                  </a:lnTo>
                  <a:lnTo>
                    <a:pt x="239" y="806"/>
                  </a:lnTo>
                  <a:lnTo>
                    <a:pt x="239" y="824"/>
                  </a:lnTo>
                  <a:lnTo>
                    <a:pt x="239" y="806"/>
                  </a:lnTo>
                  <a:lnTo>
                    <a:pt x="221" y="806"/>
                  </a:lnTo>
                  <a:lnTo>
                    <a:pt x="239" y="787"/>
                  </a:lnTo>
                  <a:lnTo>
                    <a:pt x="221" y="787"/>
                  </a:lnTo>
                  <a:lnTo>
                    <a:pt x="221" y="770"/>
                  </a:lnTo>
                  <a:lnTo>
                    <a:pt x="204" y="770"/>
                  </a:lnTo>
                  <a:close/>
                  <a:moveTo>
                    <a:pt x="392" y="1104"/>
                  </a:moveTo>
                  <a:lnTo>
                    <a:pt x="392" y="1085"/>
                  </a:lnTo>
                  <a:lnTo>
                    <a:pt x="392" y="1067"/>
                  </a:lnTo>
                  <a:lnTo>
                    <a:pt x="392" y="1050"/>
                  </a:lnTo>
                  <a:lnTo>
                    <a:pt x="392" y="1033"/>
                  </a:lnTo>
                  <a:lnTo>
                    <a:pt x="375" y="1033"/>
                  </a:lnTo>
                  <a:lnTo>
                    <a:pt x="375" y="1015"/>
                  </a:lnTo>
                  <a:lnTo>
                    <a:pt x="375" y="1033"/>
                  </a:lnTo>
                  <a:lnTo>
                    <a:pt x="358" y="1033"/>
                  </a:lnTo>
                  <a:lnTo>
                    <a:pt x="340" y="1033"/>
                  </a:lnTo>
                  <a:lnTo>
                    <a:pt x="323" y="1033"/>
                  </a:lnTo>
                  <a:lnTo>
                    <a:pt x="323" y="1015"/>
                  </a:lnTo>
                  <a:lnTo>
                    <a:pt x="323" y="998"/>
                  </a:lnTo>
                  <a:lnTo>
                    <a:pt x="306" y="998"/>
                  </a:lnTo>
                  <a:lnTo>
                    <a:pt x="306" y="981"/>
                  </a:lnTo>
                  <a:lnTo>
                    <a:pt x="306" y="964"/>
                  </a:lnTo>
                  <a:lnTo>
                    <a:pt x="323" y="964"/>
                  </a:lnTo>
                  <a:lnTo>
                    <a:pt x="306" y="964"/>
                  </a:lnTo>
                  <a:lnTo>
                    <a:pt x="306" y="944"/>
                  </a:lnTo>
                  <a:lnTo>
                    <a:pt x="288" y="944"/>
                  </a:lnTo>
                  <a:lnTo>
                    <a:pt x="288" y="927"/>
                  </a:lnTo>
                  <a:lnTo>
                    <a:pt x="288" y="910"/>
                  </a:lnTo>
                  <a:lnTo>
                    <a:pt x="288" y="893"/>
                  </a:lnTo>
                  <a:lnTo>
                    <a:pt x="273" y="893"/>
                  </a:lnTo>
                  <a:lnTo>
                    <a:pt x="273" y="875"/>
                  </a:lnTo>
                  <a:lnTo>
                    <a:pt x="288" y="858"/>
                  </a:lnTo>
                  <a:lnTo>
                    <a:pt x="288" y="841"/>
                  </a:lnTo>
                  <a:lnTo>
                    <a:pt x="288" y="824"/>
                  </a:lnTo>
                  <a:lnTo>
                    <a:pt x="288" y="806"/>
                  </a:lnTo>
                  <a:lnTo>
                    <a:pt x="273" y="806"/>
                  </a:lnTo>
                  <a:lnTo>
                    <a:pt x="273" y="824"/>
                  </a:lnTo>
                  <a:lnTo>
                    <a:pt x="273" y="806"/>
                  </a:lnTo>
                  <a:lnTo>
                    <a:pt x="288" y="787"/>
                  </a:lnTo>
                  <a:lnTo>
                    <a:pt x="273" y="770"/>
                  </a:lnTo>
                  <a:lnTo>
                    <a:pt x="273" y="753"/>
                  </a:lnTo>
                  <a:lnTo>
                    <a:pt x="273" y="735"/>
                  </a:lnTo>
                  <a:lnTo>
                    <a:pt x="256" y="735"/>
                  </a:lnTo>
                  <a:lnTo>
                    <a:pt x="256" y="718"/>
                  </a:lnTo>
                  <a:lnTo>
                    <a:pt x="239" y="718"/>
                  </a:lnTo>
                  <a:lnTo>
                    <a:pt x="239" y="735"/>
                  </a:lnTo>
                  <a:lnTo>
                    <a:pt x="221" y="735"/>
                  </a:lnTo>
                  <a:lnTo>
                    <a:pt x="221" y="753"/>
                  </a:lnTo>
                  <a:lnTo>
                    <a:pt x="221" y="770"/>
                  </a:lnTo>
                  <a:lnTo>
                    <a:pt x="204" y="753"/>
                  </a:lnTo>
                  <a:lnTo>
                    <a:pt x="204" y="735"/>
                  </a:lnTo>
                  <a:lnTo>
                    <a:pt x="187" y="735"/>
                  </a:lnTo>
                  <a:lnTo>
                    <a:pt x="204" y="735"/>
                  </a:lnTo>
                  <a:lnTo>
                    <a:pt x="204" y="753"/>
                  </a:lnTo>
                  <a:lnTo>
                    <a:pt x="187" y="753"/>
                  </a:lnTo>
                  <a:lnTo>
                    <a:pt x="171" y="753"/>
                  </a:lnTo>
                  <a:lnTo>
                    <a:pt x="171" y="735"/>
                  </a:lnTo>
                  <a:lnTo>
                    <a:pt x="120" y="753"/>
                  </a:lnTo>
                  <a:lnTo>
                    <a:pt x="102" y="770"/>
                  </a:lnTo>
                  <a:lnTo>
                    <a:pt x="85" y="770"/>
                  </a:lnTo>
                  <a:lnTo>
                    <a:pt x="70" y="770"/>
                  </a:lnTo>
                  <a:lnTo>
                    <a:pt x="70" y="787"/>
                  </a:lnTo>
                  <a:lnTo>
                    <a:pt x="52" y="787"/>
                  </a:lnTo>
                  <a:lnTo>
                    <a:pt x="52" y="770"/>
                  </a:lnTo>
                  <a:lnTo>
                    <a:pt x="35" y="753"/>
                  </a:lnTo>
                  <a:lnTo>
                    <a:pt x="35" y="735"/>
                  </a:lnTo>
                  <a:lnTo>
                    <a:pt x="35" y="718"/>
                  </a:lnTo>
                  <a:lnTo>
                    <a:pt x="35" y="701"/>
                  </a:lnTo>
                  <a:lnTo>
                    <a:pt x="52" y="701"/>
                  </a:lnTo>
                  <a:lnTo>
                    <a:pt x="52" y="718"/>
                  </a:lnTo>
                  <a:lnTo>
                    <a:pt x="70" y="701"/>
                  </a:lnTo>
                  <a:lnTo>
                    <a:pt x="85" y="701"/>
                  </a:lnTo>
                  <a:lnTo>
                    <a:pt x="85" y="718"/>
                  </a:lnTo>
                  <a:lnTo>
                    <a:pt x="85" y="701"/>
                  </a:lnTo>
                  <a:lnTo>
                    <a:pt x="102" y="701"/>
                  </a:lnTo>
                  <a:lnTo>
                    <a:pt x="102" y="683"/>
                  </a:lnTo>
                  <a:lnTo>
                    <a:pt x="102" y="666"/>
                  </a:lnTo>
                  <a:lnTo>
                    <a:pt x="102" y="649"/>
                  </a:lnTo>
                  <a:lnTo>
                    <a:pt x="85" y="649"/>
                  </a:lnTo>
                  <a:lnTo>
                    <a:pt x="85" y="630"/>
                  </a:lnTo>
                  <a:lnTo>
                    <a:pt x="85" y="612"/>
                  </a:lnTo>
                  <a:lnTo>
                    <a:pt x="85" y="595"/>
                  </a:lnTo>
                  <a:lnTo>
                    <a:pt x="70" y="578"/>
                  </a:lnTo>
                  <a:lnTo>
                    <a:pt x="52" y="561"/>
                  </a:lnTo>
                  <a:lnTo>
                    <a:pt x="70" y="543"/>
                  </a:lnTo>
                  <a:lnTo>
                    <a:pt x="70" y="526"/>
                  </a:lnTo>
                  <a:lnTo>
                    <a:pt x="70" y="509"/>
                  </a:lnTo>
                  <a:lnTo>
                    <a:pt x="52" y="490"/>
                  </a:lnTo>
                  <a:lnTo>
                    <a:pt x="35" y="472"/>
                  </a:lnTo>
                  <a:lnTo>
                    <a:pt x="35" y="438"/>
                  </a:lnTo>
                  <a:lnTo>
                    <a:pt x="35" y="420"/>
                  </a:lnTo>
                  <a:lnTo>
                    <a:pt x="18" y="403"/>
                  </a:lnTo>
                  <a:lnTo>
                    <a:pt x="18" y="386"/>
                  </a:lnTo>
                  <a:lnTo>
                    <a:pt x="0" y="369"/>
                  </a:lnTo>
                  <a:lnTo>
                    <a:pt x="18" y="351"/>
                  </a:lnTo>
                  <a:lnTo>
                    <a:pt x="35" y="351"/>
                  </a:lnTo>
                  <a:lnTo>
                    <a:pt x="35" y="332"/>
                  </a:lnTo>
                  <a:lnTo>
                    <a:pt x="52" y="315"/>
                  </a:lnTo>
                  <a:lnTo>
                    <a:pt x="52" y="280"/>
                  </a:lnTo>
                  <a:lnTo>
                    <a:pt x="52" y="263"/>
                  </a:lnTo>
                  <a:lnTo>
                    <a:pt x="52" y="246"/>
                  </a:lnTo>
                  <a:lnTo>
                    <a:pt x="52" y="228"/>
                  </a:lnTo>
                  <a:lnTo>
                    <a:pt x="52" y="211"/>
                  </a:lnTo>
                  <a:lnTo>
                    <a:pt x="52" y="194"/>
                  </a:lnTo>
                  <a:lnTo>
                    <a:pt x="52" y="175"/>
                  </a:lnTo>
                  <a:lnTo>
                    <a:pt x="52" y="157"/>
                  </a:lnTo>
                  <a:lnTo>
                    <a:pt x="70" y="140"/>
                  </a:lnTo>
                  <a:lnTo>
                    <a:pt x="85" y="140"/>
                  </a:lnTo>
                  <a:lnTo>
                    <a:pt x="102" y="140"/>
                  </a:lnTo>
                  <a:lnTo>
                    <a:pt x="120" y="140"/>
                  </a:lnTo>
                  <a:lnTo>
                    <a:pt x="120" y="123"/>
                  </a:lnTo>
                  <a:lnTo>
                    <a:pt x="137" y="123"/>
                  </a:lnTo>
                  <a:lnTo>
                    <a:pt x="154" y="106"/>
                  </a:lnTo>
                  <a:lnTo>
                    <a:pt x="171" y="106"/>
                  </a:lnTo>
                  <a:lnTo>
                    <a:pt x="171" y="88"/>
                  </a:lnTo>
                  <a:lnTo>
                    <a:pt x="187" y="88"/>
                  </a:lnTo>
                  <a:lnTo>
                    <a:pt x="187" y="71"/>
                  </a:lnTo>
                  <a:lnTo>
                    <a:pt x="204" y="71"/>
                  </a:lnTo>
                  <a:lnTo>
                    <a:pt x="221" y="71"/>
                  </a:lnTo>
                  <a:lnTo>
                    <a:pt x="239" y="71"/>
                  </a:lnTo>
                  <a:lnTo>
                    <a:pt x="239" y="54"/>
                  </a:lnTo>
                  <a:lnTo>
                    <a:pt x="256" y="54"/>
                  </a:lnTo>
                  <a:lnTo>
                    <a:pt x="273" y="54"/>
                  </a:lnTo>
                  <a:lnTo>
                    <a:pt x="288" y="37"/>
                  </a:lnTo>
                  <a:lnTo>
                    <a:pt x="288" y="17"/>
                  </a:lnTo>
                  <a:lnTo>
                    <a:pt x="306" y="17"/>
                  </a:lnTo>
                  <a:lnTo>
                    <a:pt x="306" y="37"/>
                  </a:lnTo>
                  <a:lnTo>
                    <a:pt x="306" y="17"/>
                  </a:lnTo>
                  <a:lnTo>
                    <a:pt x="323" y="17"/>
                  </a:lnTo>
                  <a:lnTo>
                    <a:pt x="323" y="0"/>
                  </a:lnTo>
                  <a:lnTo>
                    <a:pt x="340" y="0"/>
                  </a:lnTo>
                  <a:lnTo>
                    <a:pt x="358" y="0"/>
                  </a:lnTo>
                  <a:lnTo>
                    <a:pt x="375" y="17"/>
                  </a:lnTo>
                  <a:lnTo>
                    <a:pt x="375" y="0"/>
                  </a:lnTo>
                  <a:lnTo>
                    <a:pt x="392" y="0"/>
                  </a:lnTo>
                  <a:lnTo>
                    <a:pt x="407" y="0"/>
                  </a:lnTo>
                  <a:lnTo>
                    <a:pt x="407" y="17"/>
                  </a:lnTo>
                  <a:lnTo>
                    <a:pt x="425" y="37"/>
                  </a:lnTo>
                  <a:lnTo>
                    <a:pt x="442" y="37"/>
                  </a:lnTo>
                  <a:lnTo>
                    <a:pt x="459" y="54"/>
                  </a:lnTo>
                  <a:lnTo>
                    <a:pt x="477" y="54"/>
                  </a:lnTo>
                  <a:lnTo>
                    <a:pt x="477" y="71"/>
                  </a:lnTo>
                  <a:lnTo>
                    <a:pt x="477" y="88"/>
                  </a:lnTo>
                  <a:lnTo>
                    <a:pt x="477" y="106"/>
                  </a:lnTo>
                  <a:lnTo>
                    <a:pt x="494" y="106"/>
                  </a:lnTo>
                  <a:lnTo>
                    <a:pt x="494" y="123"/>
                  </a:lnTo>
                  <a:lnTo>
                    <a:pt x="509" y="123"/>
                  </a:lnTo>
                  <a:lnTo>
                    <a:pt x="527" y="123"/>
                  </a:lnTo>
                  <a:lnTo>
                    <a:pt x="544" y="140"/>
                  </a:lnTo>
                  <a:lnTo>
                    <a:pt x="561" y="157"/>
                  </a:lnTo>
                  <a:lnTo>
                    <a:pt x="561" y="175"/>
                  </a:lnTo>
                  <a:lnTo>
                    <a:pt x="578" y="175"/>
                  </a:lnTo>
                  <a:lnTo>
                    <a:pt x="578" y="194"/>
                  </a:lnTo>
                  <a:lnTo>
                    <a:pt x="596" y="194"/>
                  </a:lnTo>
                  <a:lnTo>
                    <a:pt x="596" y="211"/>
                  </a:lnTo>
                  <a:lnTo>
                    <a:pt x="596" y="228"/>
                  </a:lnTo>
                  <a:lnTo>
                    <a:pt x="613" y="228"/>
                  </a:lnTo>
                  <a:lnTo>
                    <a:pt x="628" y="228"/>
                  </a:lnTo>
                  <a:lnTo>
                    <a:pt x="646" y="246"/>
                  </a:lnTo>
                  <a:lnTo>
                    <a:pt x="646" y="263"/>
                  </a:lnTo>
                  <a:lnTo>
                    <a:pt x="663" y="280"/>
                  </a:lnTo>
                  <a:lnTo>
                    <a:pt x="663" y="298"/>
                  </a:lnTo>
                  <a:lnTo>
                    <a:pt x="680" y="298"/>
                  </a:lnTo>
                  <a:lnTo>
                    <a:pt x="680" y="315"/>
                  </a:lnTo>
                  <a:lnTo>
                    <a:pt x="697" y="315"/>
                  </a:lnTo>
                  <a:lnTo>
                    <a:pt x="715" y="332"/>
                  </a:lnTo>
                  <a:lnTo>
                    <a:pt x="730" y="351"/>
                  </a:lnTo>
                  <a:lnTo>
                    <a:pt x="747" y="351"/>
                  </a:lnTo>
                  <a:lnTo>
                    <a:pt x="765" y="351"/>
                  </a:lnTo>
                  <a:lnTo>
                    <a:pt x="765" y="369"/>
                  </a:lnTo>
                  <a:lnTo>
                    <a:pt x="782" y="369"/>
                  </a:lnTo>
                  <a:lnTo>
                    <a:pt x="782" y="386"/>
                  </a:lnTo>
                  <a:lnTo>
                    <a:pt x="782" y="403"/>
                  </a:lnTo>
                  <a:lnTo>
                    <a:pt x="799" y="386"/>
                  </a:lnTo>
                  <a:lnTo>
                    <a:pt x="799" y="403"/>
                  </a:lnTo>
                  <a:lnTo>
                    <a:pt x="782" y="420"/>
                  </a:lnTo>
                  <a:lnTo>
                    <a:pt x="782" y="438"/>
                  </a:lnTo>
                  <a:lnTo>
                    <a:pt x="782" y="455"/>
                  </a:lnTo>
                  <a:lnTo>
                    <a:pt x="782" y="472"/>
                  </a:lnTo>
                  <a:lnTo>
                    <a:pt x="799" y="490"/>
                  </a:lnTo>
                  <a:lnTo>
                    <a:pt x="799" y="509"/>
                  </a:lnTo>
                  <a:lnTo>
                    <a:pt x="799" y="526"/>
                  </a:lnTo>
                  <a:lnTo>
                    <a:pt x="782" y="526"/>
                  </a:lnTo>
                  <a:lnTo>
                    <a:pt x="765" y="526"/>
                  </a:lnTo>
                  <a:lnTo>
                    <a:pt x="765" y="543"/>
                  </a:lnTo>
                  <a:lnTo>
                    <a:pt x="747" y="543"/>
                  </a:lnTo>
                  <a:lnTo>
                    <a:pt x="747" y="561"/>
                  </a:lnTo>
                  <a:lnTo>
                    <a:pt x="730" y="561"/>
                  </a:lnTo>
                  <a:lnTo>
                    <a:pt x="730" y="578"/>
                  </a:lnTo>
                  <a:lnTo>
                    <a:pt x="715" y="578"/>
                  </a:lnTo>
                  <a:lnTo>
                    <a:pt x="730" y="595"/>
                  </a:lnTo>
                  <a:lnTo>
                    <a:pt x="715" y="595"/>
                  </a:lnTo>
                  <a:lnTo>
                    <a:pt x="715" y="612"/>
                  </a:lnTo>
                  <a:lnTo>
                    <a:pt x="715" y="630"/>
                  </a:lnTo>
                  <a:lnTo>
                    <a:pt x="715" y="649"/>
                  </a:lnTo>
                  <a:lnTo>
                    <a:pt x="715" y="666"/>
                  </a:lnTo>
                  <a:lnTo>
                    <a:pt x="697" y="666"/>
                  </a:lnTo>
                  <a:lnTo>
                    <a:pt x="697" y="683"/>
                  </a:lnTo>
                  <a:lnTo>
                    <a:pt x="697" y="701"/>
                  </a:lnTo>
                  <a:lnTo>
                    <a:pt x="680" y="718"/>
                  </a:lnTo>
                  <a:lnTo>
                    <a:pt x="680" y="735"/>
                  </a:lnTo>
                  <a:lnTo>
                    <a:pt x="680" y="753"/>
                  </a:lnTo>
                  <a:lnTo>
                    <a:pt x="697" y="770"/>
                  </a:lnTo>
                  <a:lnTo>
                    <a:pt x="715" y="770"/>
                  </a:lnTo>
                  <a:lnTo>
                    <a:pt x="715" y="787"/>
                  </a:lnTo>
                  <a:lnTo>
                    <a:pt x="697" y="787"/>
                  </a:lnTo>
                  <a:lnTo>
                    <a:pt x="697" y="806"/>
                  </a:lnTo>
                  <a:lnTo>
                    <a:pt x="697" y="824"/>
                  </a:lnTo>
                  <a:lnTo>
                    <a:pt x="715" y="841"/>
                  </a:lnTo>
                  <a:lnTo>
                    <a:pt x="730" y="858"/>
                  </a:lnTo>
                  <a:lnTo>
                    <a:pt x="697" y="858"/>
                  </a:lnTo>
                  <a:lnTo>
                    <a:pt x="697" y="875"/>
                  </a:lnTo>
                  <a:lnTo>
                    <a:pt x="680" y="875"/>
                  </a:lnTo>
                  <a:lnTo>
                    <a:pt x="697" y="893"/>
                  </a:lnTo>
                  <a:lnTo>
                    <a:pt x="715" y="893"/>
                  </a:lnTo>
                  <a:lnTo>
                    <a:pt x="715" y="910"/>
                  </a:lnTo>
                  <a:lnTo>
                    <a:pt x="715" y="927"/>
                  </a:lnTo>
                  <a:lnTo>
                    <a:pt x="730" y="927"/>
                  </a:lnTo>
                  <a:lnTo>
                    <a:pt x="730" y="944"/>
                  </a:lnTo>
                  <a:lnTo>
                    <a:pt x="730" y="964"/>
                  </a:lnTo>
                  <a:lnTo>
                    <a:pt x="747" y="964"/>
                  </a:lnTo>
                  <a:lnTo>
                    <a:pt x="730" y="964"/>
                  </a:lnTo>
                  <a:lnTo>
                    <a:pt x="747" y="964"/>
                  </a:lnTo>
                  <a:lnTo>
                    <a:pt x="747" y="981"/>
                  </a:lnTo>
                  <a:lnTo>
                    <a:pt x="765" y="998"/>
                  </a:lnTo>
                  <a:lnTo>
                    <a:pt x="747" y="998"/>
                  </a:lnTo>
                  <a:lnTo>
                    <a:pt x="747" y="1015"/>
                  </a:lnTo>
                  <a:lnTo>
                    <a:pt x="765" y="1015"/>
                  </a:lnTo>
                  <a:lnTo>
                    <a:pt x="765" y="1033"/>
                  </a:lnTo>
                  <a:lnTo>
                    <a:pt x="765" y="1050"/>
                  </a:lnTo>
                  <a:lnTo>
                    <a:pt x="782" y="1067"/>
                  </a:lnTo>
                  <a:lnTo>
                    <a:pt x="765" y="1067"/>
                  </a:lnTo>
                  <a:lnTo>
                    <a:pt x="747" y="1067"/>
                  </a:lnTo>
                  <a:lnTo>
                    <a:pt x="730" y="1067"/>
                  </a:lnTo>
                  <a:lnTo>
                    <a:pt x="715" y="1067"/>
                  </a:lnTo>
                  <a:lnTo>
                    <a:pt x="715" y="1085"/>
                  </a:lnTo>
                  <a:lnTo>
                    <a:pt x="697" y="1085"/>
                  </a:lnTo>
                  <a:lnTo>
                    <a:pt x="680" y="1104"/>
                  </a:lnTo>
                  <a:lnTo>
                    <a:pt x="663" y="1085"/>
                  </a:lnTo>
                  <a:lnTo>
                    <a:pt x="646" y="1085"/>
                  </a:lnTo>
                  <a:lnTo>
                    <a:pt x="646" y="1104"/>
                  </a:lnTo>
                  <a:lnTo>
                    <a:pt x="628" y="1104"/>
                  </a:lnTo>
                  <a:lnTo>
                    <a:pt x="628" y="1121"/>
                  </a:lnTo>
                  <a:lnTo>
                    <a:pt x="628" y="1138"/>
                  </a:lnTo>
                  <a:lnTo>
                    <a:pt x="613" y="1138"/>
                  </a:lnTo>
                  <a:lnTo>
                    <a:pt x="613" y="1156"/>
                  </a:lnTo>
                  <a:lnTo>
                    <a:pt x="613" y="1173"/>
                  </a:lnTo>
                  <a:lnTo>
                    <a:pt x="596" y="1190"/>
                  </a:lnTo>
                  <a:lnTo>
                    <a:pt x="578" y="1190"/>
                  </a:lnTo>
                  <a:lnTo>
                    <a:pt x="561" y="1190"/>
                  </a:lnTo>
                  <a:lnTo>
                    <a:pt x="578" y="1173"/>
                  </a:lnTo>
                  <a:lnTo>
                    <a:pt x="561" y="1173"/>
                  </a:lnTo>
                  <a:lnTo>
                    <a:pt x="544" y="1173"/>
                  </a:lnTo>
                  <a:lnTo>
                    <a:pt x="544" y="1156"/>
                  </a:lnTo>
                  <a:lnTo>
                    <a:pt x="544" y="1138"/>
                  </a:lnTo>
                  <a:lnTo>
                    <a:pt x="544" y="1121"/>
                  </a:lnTo>
                  <a:lnTo>
                    <a:pt x="527" y="1121"/>
                  </a:lnTo>
                  <a:lnTo>
                    <a:pt x="527" y="1104"/>
                  </a:lnTo>
                  <a:lnTo>
                    <a:pt x="527" y="1121"/>
                  </a:lnTo>
                  <a:lnTo>
                    <a:pt x="509" y="1121"/>
                  </a:lnTo>
                  <a:lnTo>
                    <a:pt x="494" y="1121"/>
                  </a:lnTo>
                  <a:lnTo>
                    <a:pt x="494" y="1138"/>
                  </a:lnTo>
                  <a:lnTo>
                    <a:pt x="494" y="1121"/>
                  </a:lnTo>
                  <a:lnTo>
                    <a:pt x="494" y="1138"/>
                  </a:lnTo>
                  <a:lnTo>
                    <a:pt x="477" y="1138"/>
                  </a:lnTo>
                  <a:lnTo>
                    <a:pt x="459" y="1156"/>
                  </a:lnTo>
                  <a:lnTo>
                    <a:pt x="442" y="1138"/>
                  </a:lnTo>
                  <a:lnTo>
                    <a:pt x="425" y="1138"/>
                  </a:lnTo>
                  <a:lnTo>
                    <a:pt x="407" y="1138"/>
                  </a:lnTo>
                  <a:lnTo>
                    <a:pt x="425" y="1138"/>
                  </a:lnTo>
                  <a:lnTo>
                    <a:pt x="425" y="1121"/>
                  </a:lnTo>
                  <a:lnTo>
                    <a:pt x="407" y="1121"/>
                  </a:lnTo>
                  <a:lnTo>
                    <a:pt x="407" y="1104"/>
                  </a:lnTo>
                  <a:lnTo>
                    <a:pt x="392" y="1104"/>
                  </a:lnTo>
                  <a:close/>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7" name="Freeform 44">
              <a:extLst>
                <a:ext uri="{FF2B5EF4-FFF2-40B4-BE49-F238E27FC236}">
                  <a16:creationId xmlns:a16="http://schemas.microsoft.com/office/drawing/2014/main" id="{1C1054D5-FEF9-4697-9A61-7D5146E0C9CB}"/>
                </a:ext>
              </a:extLst>
            </p:cNvPr>
            <p:cNvSpPr>
              <a:spLocks/>
            </p:cNvSpPr>
            <p:nvPr/>
          </p:nvSpPr>
          <p:spPr bwMode="gray">
            <a:xfrm rot="20933429">
              <a:off x="4978751" y="3665284"/>
              <a:ext cx="641215" cy="843347"/>
            </a:xfrm>
            <a:custGeom>
              <a:avLst/>
              <a:gdLst>
                <a:gd name="T0" fmla="*/ 132 w 829"/>
                <a:gd name="T1" fmla="*/ 263 h 1087"/>
                <a:gd name="T2" fmla="*/ 127 w 829"/>
                <a:gd name="T3" fmla="*/ 263 h 1087"/>
                <a:gd name="T4" fmla="*/ 119 w 829"/>
                <a:gd name="T5" fmla="*/ 241 h 1087"/>
                <a:gd name="T6" fmla="*/ 111 w 829"/>
                <a:gd name="T7" fmla="*/ 223 h 1087"/>
                <a:gd name="T8" fmla="*/ 89 w 829"/>
                <a:gd name="T9" fmla="*/ 206 h 1087"/>
                <a:gd name="T10" fmla="*/ 72 w 829"/>
                <a:gd name="T11" fmla="*/ 183 h 1087"/>
                <a:gd name="T12" fmla="*/ 72 w 829"/>
                <a:gd name="T13" fmla="*/ 171 h 1087"/>
                <a:gd name="T14" fmla="*/ 72 w 829"/>
                <a:gd name="T15" fmla="*/ 175 h 1087"/>
                <a:gd name="T16" fmla="*/ 64 w 829"/>
                <a:gd name="T17" fmla="*/ 166 h 1087"/>
                <a:gd name="T18" fmla="*/ 68 w 829"/>
                <a:gd name="T19" fmla="*/ 183 h 1087"/>
                <a:gd name="T20" fmla="*/ 60 w 829"/>
                <a:gd name="T21" fmla="*/ 179 h 1087"/>
                <a:gd name="T22" fmla="*/ 47 w 829"/>
                <a:gd name="T23" fmla="*/ 171 h 1087"/>
                <a:gd name="T24" fmla="*/ 43 w 829"/>
                <a:gd name="T25" fmla="*/ 171 h 1087"/>
                <a:gd name="T26" fmla="*/ 21 w 829"/>
                <a:gd name="T27" fmla="*/ 166 h 1087"/>
                <a:gd name="T28" fmla="*/ 9 w 829"/>
                <a:gd name="T29" fmla="*/ 162 h 1087"/>
                <a:gd name="T30" fmla="*/ 9 w 829"/>
                <a:gd name="T31" fmla="*/ 166 h 1087"/>
                <a:gd name="T32" fmla="*/ 0 w 829"/>
                <a:gd name="T33" fmla="*/ 162 h 1087"/>
                <a:gd name="T34" fmla="*/ 5 w 829"/>
                <a:gd name="T35" fmla="*/ 148 h 1087"/>
                <a:gd name="T36" fmla="*/ 5 w 829"/>
                <a:gd name="T37" fmla="*/ 135 h 1087"/>
                <a:gd name="T38" fmla="*/ 5 w 829"/>
                <a:gd name="T39" fmla="*/ 118 h 1087"/>
                <a:gd name="T40" fmla="*/ 5 w 829"/>
                <a:gd name="T41" fmla="*/ 100 h 1087"/>
                <a:gd name="T42" fmla="*/ 5 w 829"/>
                <a:gd name="T43" fmla="*/ 92 h 1087"/>
                <a:gd name="T44" fmla="*/ 13 w 829"/>
                <a:gd name="T45" fmla="*/ 83 h 1087"/>
                <a:gd name="T46" fmla="*/ 17 w 829"/>
                <a:gd name="T47" fmla="*/ 70 h 1087"/>
                <a:gd name="T48" fmla="*/ 26 w 829"/>
                <a:gd name="T49" fmla="*/ 61 h 1087"/>
                <a:gd name="T50" fmla="*/ 43 w 829"/>
                <a:gd name="T51" fmla="*/ 52 h 1087"/>
                <a:gd name="T52" fmla="*/ 55 w 829"/>
                <a:gd name="T53" fmla="*/ 35 h 1087"/>
                <a:gd name="T54" fmla="*/ 64 w 829"/>
                <a:gd name="T55" fmla="*/ 26 h 1087"/>
                <a:gd name="T56" fmla="*/ 72 w 829"/>
                <a:gd name="T57" fmla="*/ 30 h 1087"/>
                <a:gd name="T58" fmla="*/ 81 w 829"/>
                <a:gd name="T59" fmla="*/ 26 h 1087"/>
                <a:gd name="T60" fmla="*/ 89 w 829"/>
                <a:gd name="T61" fmla="*/ 30 h 1087"/>
                <a:gd name="T62" fmla="*/ 98 w 829"/>
                <a:gd name="T63" fmla="*/ 17 h 1087"/>
                <a:gd name="T64" fmla="*/ 102 w 829"/>
                <a:gd name="T65" fmla="*/ 4 h 1087"/>
                <a:gd name="T66" fmla="*/ 106 w 829"/>
                <a:gd name="T67" fmla="*/ 0 h 1087"/>
                <a:gd name="T68" fmla="*/ 119 w 829"/>
                <a:gd name="T69" fmla="*/ 4 h 1087"/>
                <a:gd name="T70" fmla="*/ 123 w 829"/>
                <a:gd name="T71" fmla="*/ 17 h 1087"/>
                <a:gd name="T72" fmla="*/ 140 w 829"/>
                <a:gd name="T73" fmla="*/ 26 h 1087"/>
                <a:gd name="T74" fmla="*/ 153 w 829"/>
                <a:gd name="T75" fmla="*/ 39 h 1087"/>
                <a:gd name="T76" fmla="*/ 157 w 829"/>
                <a:gd name="T77" fmla="*/ 43 h 1087"/>
                <a:gd name="T78" fmla="*/ 170 w 829"/>
                <a:gd name="T79" fmla="*/ 43 h 1087"/>
                <a:gd name="T80" fmla="*/ 183 w 829"/>
                <a:gd name="T81" fmla="*/ 43 h 1087"/>
                <a:gd name="T82" fmla="*/ 186 w 829"/>
                <a:gd name="T83" fmla="*/ 57 h 1087"/>
                <a:gd name="T84" fmla="*/ 195 w 829"/>
                <a:gd name="T85" fmla="*/ 65 h 1087"/>
                <a:gd name="T86" fmla="*/ 208 w 829"/>
                <a:gd name="T87" fmla="*/ 78 h 1087"/>
                <a:gd name="T88" fmla="*/ 204 w 829"/>
                <a:gd name="T89" fmla="*/ 87 h 1087"/>
                <a:gd name="T90" fmla="*/ 191 w 829"/>
                <a:gd name="T91" fmla="*/ 92 h 1087"/>
                <a:gd name="T92" fmla="*/ 183 w 829"/>
                <a:gd name="T93" fmla="*/ 105 h 1087"/>
                <a:gd name="T94" fmla="*/ 174 w 829"/>
                <a:gd name="T95" fmla="*/ 96 h 1087"/>
                <a:gd name="T96" fmla="*/ 157 w 829"/>
                <a:gd name="T97" fmla="*/ 100 h 1087"/>
                <a:gd name="T98" fmla="*/ 153 w 829"/>
                <a:gd name="T99" fmla="*/ 105 h 1087"/>
                <a:gd name="T100" fmla="*/ 140 w 829"/>
                <a:gd name="T101" fmla="*/ 109 h 1087"/>
                <a:gd name="T102" fmla="*/ 149 w 829"/>
                <a:gd name="T103" fmla="*/ 118 h 1087"/>
                <a:gd name="T104" fmla="*/ 157 w 829"/>
                <a:gd name="T105" fmla="*/ 123 h 1087"/>
                <a:gd name="T106" fmla="*/ 161 w 829"/>
                <a:gd name="T107" fmla="*/ 140 h 1087"/>
                <a:gd name="T108" fmla="*/ 165 w 829"/>
                <a:gd name="T109" fmla="*/ 153 h 1087"/>
                <a:gd name="T110" fmla="*/ 157 w 829"/>
                <a:gd name="T111" fmla="*/ 162 h 1087"/>
                <a:gd name="T112" fmla="*/ 153 w 829"/>
                <a:gd name="T113" fmla="*/ 175 h 1087"/>
                <a:gd name="T114" fmla="*/ 149 w 829"/>
                <a:gd name="T115" fmla="*/ 188 h 1087"/>
                <a:gd name="T116" fmla="*/ 149 w 829"/>
                <a:gd name="T117" fmla="*/ 206 h 1087"/>
                <a:gd name="T118" fmla="*/ 144 w 829"/>
                <a:gd name="T119" fmla="*/ 214 h 1087"/>
                <a:gd name="T120" fmla="*/ 140 w 829"/>
                <a:gd name="T121" fmla="*/ 228 h 1087"/>
                <a:gd name="T122" fmla="*/ 136 w 829"/>
                <a:gd name="T123" fmla="*/ 241 h 10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29"/>
                <a:gd name="T187" fmla="*/ 0 h 1087"/>
                <a:gd name="T188" fmla="*/ 829 w 829"/>
                <a:gd name="T189" fmla="*/ 1087 h 108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29" h="1087">
                  <a:moveTo>
                    <a:pt x="558" y="998"/>
                  </a:moveTo>
                  <a:lnTo>
                    <a:pt x="541" y="1016"/>
                  </a:lnTo>
                  <a:lnTo>
                    <a:pt x="541" y="1033"/>
                  </a:lnTo>
                  <a:lnTo>
                    <a:pt x="526" y="1052"/>
                  </a:lnTo>
                  <a:lnTo>
                    <a:pt x="526" y="1069"/>
                  </a:lnTo>
                  <a:lnTo>
                    <a:pt x="526" y="1087"/>
                  </a:lnTo>
                  <a:lnTo>
                    <a:pt x="508" y="1069"/>
                  </a:lnTo>
                  <a:lnTo>
                    <a:pt x="508" y="1052"/>
                  </a:lnTo>
                  <a:lnTo>
                    <a:pt x="508" y="1033"/>
                  </a:lnTo>
                  <a:lnTo>
                    <a:pt x="491" y="1016"/>
                  </a:lnTo>
                  <a:lnTo>
                    <a:pt x="491" y="981"/>
                  </a:lnTo>
                  <a:lnTo>
                    <a:pt x="474" y="964"/>
                  </a:lnTo>
                  <a:lnTo>
                    <a:pt x="474" y="947"/>
                  </a:lnTo>
                  <a:lnTo>
                    <a:pt x="457" y="929"/>
                  </a:lnTo>
                  <a:lnTo>
                    <a:pt x="457" y="912"/>
                  </a:lnTo>
                  <a:lnTo>
                    <a:pt x="441" y="893"/>
                  </a:lnTo>
                  <a:lnTo>
                    <a:pt x="424" y="875"/>
                  </a:lnTo>
                  <a:lnTo>
                    <a:pt x="407" y="858"/>
                  </a:lnTo>
                  <a:lnTo>
                    <a:pt x="372" y="841"/>
                  </a:lnTo>
                  <a:lnTo>
                    <a:pt x="355" y="824"/>
                  </a:lnTo>
                  <a:lnTo>
                    <a:pt x="355" y="806"/>
                  </a:lnTo>
                  <a:lnTo>
                    <a:pt x="339" y="789"/>
                  </a:lnTo>
                  <a:lnTo>
                    <a:pt x="288" y="753"/>
                  </a:lnTo>
                  <a:lnTo>
                    <a:pt x="288" y="735"/>
                  </a:lnTo>
                  <a:lnTo>
                    <a:pt x="270" y="718"/>
                  </a:lnTo>
                  <a:lnTo>
                    <a:pt x="270" y="701"/>
                  </a:lnTo>
                  <a:lnTo>
                    <a:pt x="288" y="701"/>
                  </a:lnTo>
                  <a:lnTo>
                    <a:pt x="288" y="684"/>
                  </a:lnTo>
                  <a:lnTo>
                    <a:pt x="305" y="684"/>
                  </a:lnTo>
                  <a:lnTo>
                    <a:pt x="322" y="666"/>
                  </a:lnTo>
                  <a:lnTo>
                    <a:pt x="305" y="666"/>
                  </a:lnTo>
                  <a:lnTo>
                    <a:pt x="288" y="701"/>
                  </a:lnTo>
                  <a:lnTo>
                    <a:pt x="270" y="701"/>
                  </a:lnTo>
                  <a:lnTo>
                    <a:pt x="253" y="701"/>
                  </a:lnTo>
                  <a:lnTo>
                    <a:pt x="253" y="684"/>
                  </a:lnTo>
                  <a:lnTo>
                    <a:pt x="253" y="666"/>
                  </a:lnTo>
                  <a:lnTo>
                    <a:pt x="253" y="701"/>
                  </a:lnTo>
                  <a:lnTo>
                    <a:pt x="270" y="701"/>
                  </a:lnTo>
                  <a:lnTo>
                    <a:pt x="270" y="718"/>
                  </a:lnTo>
                  <a:lnTo>
                    <a:pt x="270" y="735"/>
                  </a:lnTo>
                  <a:lnTo>
                    <a:pt x="270" y="753"/>
                  </a:lnTo>
                  <a:lnTo>
                    <a:pt x="270" y="735"/>
                  </a:lnTo>
                  <a:lnTo>
                    <a:pt x="253" y="735"/>
                  </a:lnTo>
                  <a:lnTo>
                    <a:pt x="238" y="718"/>
                  </a:lnTo>
                  <a:lnTo>
                    <a:pt x="220" y="701"/>
                  </a:lnTo>
                  <a:lnTo>
                    <a:pt x="203" y="701"/>
                  </a:lnTo>
                  <a:lnTo>
                    <a:pt x="203" y="684"/>
                  </a:lnTo>
                  <a:lnTo>
                    <a:pt x="186" y="684"/>
                  </a:lnTo>
                  <a:lnTo>
                    <a:pt x="169" y="684"/>
                  </a:lnTo>
                  <a:lnTo>
                    <a:pt x="136" y="666"/>
                  </a:lnTo>
                  <a:lnTo>
                    <a:pt x="153" y="684"/>
                  </a:lnTo>
                  <a:lnTo>
                    <a:pt x="169" y="684"/>
                  </a:lnTo>
                  <a:lnTo>
                    <a:pt x="186" y="684"/>
                  </a:lnTo>
                  <a:lnTo>
                    <a:pt x="119" y="684"/>
                  </a:lnTo>
                  <a:lnTo>
                    <a:pt x="101" y="666"/>
                  </a:lnTo>
                  <a:lnTo>
                    <a:pt x="84" y="666"/>
                  </a:lnTo>
                  <a:lnTo>
                    <a:pt x="67" y="666"/>
                  </a:lnTo>
                  <a:lnTo>
                    <a:pt x="51" y="666"/>
                  </a:lnTo>
                  <a:lnTo>
                    <a:pt x="51" y="649"/>
                  </a:lnTo>
                  <a:lnTo>
                    <a:pt x="34" y="649"/>
                  </a:lnTo>
                  <a:lnTo>
                    <a:pt x="51" y="666"/>
                  </a:lnTo>
                  <a:lnTo>
                    <a:pt x="34" y="666"/>
                  </a:lnTo>
                  <a:lnTo>
                    <a:pt x="51" y="666"/>
                  </a:lnTo>
                  <a:lnTo>
                    <a:pt x="34" y="666"/>
                  </a:lnTo>
                  <a:lnTo>
                    <a:pt x="17" y="684"/>
                  </a:lnTo>
                  <a:lnTo>
                    <a:pt x="17" y="666"/>
                  </a:lnTo>
                  <a:lnTo>
                    <a:pt x="0" y="666"/>
                  </a:lnTo>
                  <a:lnTo>
                    <a:pt x="0" y="649"/>
                  </a:lnTo>
                  <a:lnTo>
                    <a:pt x="0" y="632"/>
                  </a:lnTo>
                  <a:lnTo>
                    <a:pt x="0" y="614"/>
                  </a:lnTo>
                  <a:lnTo>
                    <a:pt x="0" y="595"/>
                  </a:lnTo>
                  <a:lnTo>
                    <a:pt x="17" y="595"/>
                  </a:lnTo>
                  <a:lnTo>
                    <a:pt x="0" y="578"/>
                  </a:lnTo>
                  <a:lnTo>
                    <a:pt x="0" y="561"/>
                  </a:lnTo>
                  <a:lnTo>
                    <a:pt x="17" y="561"/>
                  </a:lnTo>
                  <a:lnTo>
                    <a:pt x="17" y="543"/>
                  </a:lnTo>
                  <a:lnTo>
                    <a:pt x="17" y="526"/>
                  </a:lnTo>
                  <a:lnTo>
                    <a:pt x="17" y="509"/>
                  </a:lnTo>
                  <a:lnTo>
                    <a:pt x="17" y="492"/>
                  </a:lnTo>
                  <a:lnTo>
                    <a:pt x="17" y="474"/>
                  </a:lnTo>
                  <a:lnTo>
                    <a:pt x="17" y="455"/>
                  </a:lnTo>
                  <a:lnTo>
                    <a:pt x="17" y="438"/>
                  </a:lnTo>
                  <a:lnTo>
                    <a:pt x="17" y="421"/>
                  </a:lnTo>
                  <a:lnTo>
                    <a:pt x="17" y="403"/>
                  </a:lnTo>
                  <a:lnTo>
                    <a:pt x="0" y="403"/>
                  </a:lnTo>
                  <a:lnTo>
                    <a:pt x="0" y="386"/>
                  </a:lnTo>
                  <a:lnTo>
                    <a:pt x="17" y="386"/>
                  </a:lnTo>
                  <a:lnTo>
                    <a:pt x="17" y="369"/>
                  </a:lnTo>
                  <a:lnTo>
                    <a:pt x="17" y="351"/>
                  </a:lnTo>
                  <a:lnTo>
                    <a:pt x="34" y="351"/>
                  </a:lnTo>
                  <a:lnTo>
                    <a:pt x="34" y="334"/>
                  </a:lnTo>
                  <a:lnTo>
                    <a:pt x="51" y="334"/>
                  </a:lnTo>
                  <a:lnTo>
                    <a:pt x="51" y="315"/>
                  </a:lnTo>
                  <a:lnTo>
                    <a:pt x="67" y="315"/>
                  </a:lnTo>
                  <a:lnTo>
                    <a:pt x="67" y="298"/>
                  </a:lnTo>
                  <a:lnTo>
                    <a:pt x="67" y="280"/>
                  </a:lnTo>
                  <a:lnTo>
                    <a:pt x="84" y="280"/>
                  </a:lnTo>
                  <a:lnTo>
                    <a:pt x="84" y="263"/>
                  </a:lnTo>
                  <a:lnTo>
                    <a:pt x="84" y="246"/>
                  </a:lnTo>
                  <a:lnTo>
                    <a:pt x="101" y="246"/>
                  </a:lnTo>
                  <a:lnTo>
                    <a:pt x="119" y="229"/>
                  </a:lnTo>
                  <a:lnTo>
                    <a:pt x="136" y="229"/>
                  </a:lnTo>
                  <a:lnTo>
                    <a:pt x="153" y="229"/>
                  </a:lnTo>
                  <a:lnTo>
                    <a:pt x="169" y="211"/>
                  </a:lnTo>
                  <a:lnTo>
                    <a:pt x="186" y="194"/>
                  </a:lnTo>
                  <a:lnTo>
                    <a:pt x="186" y="175"/>
                  </a:lnTo>
                  <a:lnTo>
                    <a:pt x="203" y="158"/>
                  </a:lnTo>
                  <a:lnTo>
                    <a:pt x="220" y="140"/>
                  </a:lnTo>
                  <a:lnTo>
                    <a:pt x="220" y="123"/>
                  </a:lnTo>
                  <a:lnTo>
                    <a:pt x="220" y="106"/>
                  </a:lnTo>
                  <a:lnTo>
                    <a:pt x="238" y="106"/>
                  </a:lnTo>
                  <a:lnTo>
                    <a:pt x="253" y="106"/>
                  </a:lnTo>
                  <a:lnTo>
                    <a:pt x="270" y="106"/>
                  </a:lnTo>
                  <a:lnTo>
                    <a:pt x="270" y="123"/>
                  </a:lnTo>
                  <a:lnTo>
                    <a:pt x="288" y="106"/>
                  </a:lnTo>
                  <a:lnTo>
                    <a:pt x="288" y="123"/>
                  </a:lnTo>
                  <a:lnTo>
                    <a:pt x="305" y="106"/>
                  </a:lnTo>
                  <a:lnTo>
                    <a:pt x="305" y="88"/>
                  </a:lnTo>
                  <a:lnTo>
                    <a:pt x="322" y="88"/>
                  </a:lnTo>
                  <a:lnTo>
                    <a:pt x="322" y="106"/>
                  </a:lnTo>
                  <a:lnTo>
                    <a:pt x="339" y="106"/>
                  </a:lnTo>
                  <a:lnTo>
                    <a:pt x="339" y="123"/>
                  </a:lnTo>
                  <a:lnTo>
                    <a:pt x="355" y="106"/>
                  </a:lnTo>
                  <a:lnTo>
                    <a:pt x="355" y="123"/>
                  </a:lnTo>
                  <a:lnTo>
                    <a:pt x="372" y="123"/>
                  </a:lnTo>
                  <a:lnTo>
                    <a:pt x="372" y="106"/>
                  </a:lnTo>
                  <a:lnTo>
                    <a:pt x="372" y="88"/>
                  </a:lnTo>
                  <a:lnTo>
                    <a:pt x="389" y="71"/>
                  </a:lnTo>
                  <a:lnTo>
                    <a:pt x="389" y="54"/>
                  </a:lnTo>
                  <a:lnTo>
                    <a:pt x="407" y="54"/>
                  </a:lnTo>
                  <a:lnTo>
                    <a:pt x="407" y="35"/>
                  </a:lnTo>
                  <a:lnTo>
                    <a:pt x="407" y="17"/>
                  </a:lnTo>
                  <a:lnTo>
                    <a:pt x="407" y="35"/>
                  </a:lnTo>
                  <a:lnTo>
                    <a:pt x="407" y="17"/>
                  </a:lnTo>
                  <a:lnTo>
                    <a:pt x="424" y="17"/>
                  </a:lnTo>
                  <a:lnTo>
                    <a:pt x="424" y="0"/>
                  </a:lnTo>
                  <a:lnTo>
                    <a:pt x="441" y="0"/>
                  </a:lnTo>
                  <a:lnTo>
                    <a:pt x="457" y="0"/>
                  </a:lnTo>
                  <a:lnTo>
                    <a:pt x="457" y="17"/>
                  </a:lnTo>
                  <a:lnTo>
                    <a:pt x="474" y="17"/>
                  </a:lnTo>
                  <a:lnTo>
                    <a:pt x="491" y="35"/>
                  </a:lnTo>
                  <a:lnTo>
                    <a:pt x="508" y="35"/>
                  </a:lnTo>
                  <a:lnTo>
                    <a:pt x="508" y="54"/>
                  </a:lnTo>
                  <a:lnTo>
                    <a:pt x="491" y="71"/>
                  </a:lnTo>
                  <a:lnTo>
                    <a:pt x="508" y="88"/>
                  </a:lnTo>
                  <a:lnTo>
                    <a:pt x="526" y="106"/>
                  </a:lnTo>
                  <a:lnTo>
                    <a:pt x="541" y="106"/>
                  </a:lnTo>
                  <a:lnTo>
                    <a:pt x="558" y="106"/>
                  </a:lnTo>
                  <a:lnTo>
                    <a:pt x="576" y="106"/>
                  </a:lnTo>
                  <a:lnTo>
                    <a:pt x="593" y="106"/>
                  </a:lnTo>
                  <a:lnTo>
                    <a:pt x="610" y="140"/>
                  </a:lnTo>
                  <a:lnTo>
                    <a:pt x="610" y="158"/>
                  </a:lnTo>
                  <a:lnTo>
                    <a:pt x="593" y="158"/>
                  </a:lnTo>
                  <a:lnTo>
                    <a:pt x="593" y="175"/>
                  </a:lnTo>
                  <a:lnTo>
                    <a:pt x="610" y="175"/>
                  </a:lnTo>
                  <a:lnTo>
                    <a:pt x="627" y="175"/>
                  </a:lnTo>
                  <a:lnTo>
                    <a:pt x="643" y="194"/>
                  </a:lnTo>
                  <a:lnTo>
                    <a:pt x="660" y="194"/>
                  </a:lnTo>
                  <a:lnTo>
                    <a:pt x="660" y="175"/>
                  </a:lnTo>
                  <a:lnTo>
                    <a:pt x="677" y="175"/>
                  </a:lnTo>
                  <a:lnTo>
                    <a:pt x="677" y="158"/>
                  </a:lnTo>
                  <a:lnTo>
                    <a:pt x="695" y="158"/>
                  </a:lnTo>
                  <a:lnTo>
                    <a:pt x="712" y="175"/>
                  </a:lnTo>
                  <a:lnTo>
                    <a:pt x="729" y="175"/>
                  </a:lnTo>
                  <a:lnTo>
                    <a:pt x="729" y="194"/>
                  </a:lnTo>
                  <a:lnTo>
                    <a:pt x="729" y="211"/>
                  </a:lnTo>
                  <a:lnTo>
                    <a:pt x="729" y="229"/>
                  </a:lnTo>
                  <a:lnTo>
                    <a:pt x="744" y="229"/>
                  </a:lnTo>
                  <a:lnTo>
                    <a:pt x="744" y="246"/>
                  </a:lnTo>
                  <a:lnTo>
                    <a:pt x="762" y="246"/>
                  </a:lnTo>
                  <a:lnTo>
                    <a:pt x="779" y="246"/>
                  </a:lnTo>
                  <a:lnTo>
                    <a:pt x="779" y="263"/>
                  </a:lnTo>
                  <a:lnTo>
                    <a:pt x="796" y="263"/>
                  </a:lnTo>
                  <a:lnTo>
                    <a:pt x="796" y="280"/>
                  </a:lnTo>
                  <a:lnTo>
                    <a:pt x="814" y="298"/>
                  </a:lnTo>
                  <a:lnTo>
                    <a:pt x="829" y="315"/>
                  </a:lnTo>
                  <a:lnTo>
                    <a:pt x="814" y="315"/>
                  </a:lnTo>
                  <a:lnTo>
                    <a:pt x="814" y="334"/>
                  </a:lnTo>
                  <a:lnTo>
                    <a:pt x="796" y="351"/>
                  </a:lnTo>
                  <a:lnTo>
                    <a:pt x="814" y="351"/>
                  </a:lnTo>
                  <a:lnTo>
                    <a:pt x="814" y="369"/>
                  </a:lnTo>
                  <a:lnTo>
                    <a:pt x="796" y="369"/>
                  </a:lnTo>
                  <a:lnTo>
                    <a:pt x="779" y="369"/>
                  </a:lnTo>
                  <a:lnTo>
                    <a:pt x="762" y="369"/>
                  </a:lnTo>
                  <a:lnTo>
                    <a:pt x="762" y="386"/>
                  </a:lnTo>
                  <a:lnTo>
                    <a:pt x="762" y="403"/>
                  </a:lnTo>
                  <a:lnTo>
                    <a:pt x="744" y="421"/>
                  </a:lnTo>
                  <a:lnTo>
                    <a:pt x="729" y="421"/>
                  </a:lnTo>
                  <a:lnTo>
                    <a:pt x="744" y="403"/>
                  </a:lnTo>
                  <a:lnTo>
                    <a:pt x="729" y="403"/>
                  </a:lnTo>
                  <a:lnTo>
                    <a:pt x="712" y="386"/>
                  </a:lnTo>
                  <a:lnTo>
                    <a:pt x="695" y="386"/>
                  </a:lnTo>
                  <a:lnTo>
                    <a:pt x="677" y="386"/>
                  </a:lnTo>
                  <a:lnTo>
                    <a:pt x="660" y="386"/>
                  </a:lnTo>
                  <a:lnTo>
                    <a:pt x="643" y="386"/>
                  </a:lnTo>
                  <a:lnTo>
                    <a:pt x="627" y="403"/>
                  </a:lnTo>
                  <a:lnTo>
                    <a:pt x="610" y="403"/>
                  </a:lnTo>
                  <a:lnTo>
                    <a:pt x="610" y="386"/>
                  </a:lnTo>
                  <a:lnTo>
                    <a:pt x="610" y="403"/>
                  </a:lnTo>
                  <a:lnTo>
                    <a:pt x="610" y="421"/>
                  </a:lnTo>
                  <a:lnTo>
                    <a:pt x="593" y="421"/>
                  </a:lnTo>
                  <a:lnTo>
                    <a:pt x="593" y="438"/>
                  </a:lnTo>
                  <a:lnTo>
                    <a:pt x="576" y="438"/>
                  </a:lnTo>
                  <a:lnTo>
                    <a:pt x="558" y="438"/>
                  </a:lnTo>
                  <a:lnTo>
                    <a:pt x="558" y="455"/>
                  </a:lnTo>
                  <a:lnTo>
                    <a:pt x="558" y="474"/>
                  </a:lnTo>
                  <a:lnTo>
                    <a:pt x="576" y="474"/>
                  </a:lnTo>
                  <a:lnTo>
                    <a:pt x="593" y="474"/>
                  </a:lnTo>
                  <a:lnTo>
                    <a:pt x="610" y="474"/>
                  </a:lnTo>
                  <a:lnTo>
                    <a:pt x="627" y="474"/>
                  </a:lnTo>
                  <a:lnTo>
                    <a:pt x="643" y="492"/>
                  </a:lnTo>
                  <a:lnTo>
                    <a:pt x="627" y="492"/>
                  </a:lnTo>
                  <a:lnTo>
                    <a:pt x="627" y="509"/>
                  </a:lnTo>
                  <a:lnTo>
                    <a:pt x="627" y="526"/>
                  </a:lnTo>
                  <a:lnTo>
                    <a:pt x="643" y="543"/>
                  </a:lnTo>
                  <a:lnTo>
                    <a:pt x="643" y="561"/>
                  </a:lnTo>
                  <a:lnTo>
                    <a:pt x="643" y="578"/>
                  </a:lnTo>
                  <a:lnTo>
                    <a:pt x="643" y="595"/>
                  </a:lnTo>
                  <a:lnTo>
                    <a:pt x="643" y="614"/>
                  </a:lnTo>
                  <a:lnTo>
                    <a:pt x="660" y="614"/>
                  </a:lnTo>
                  <a:lnTo>
                    <a:pt x="660" y="632"/>
                  </a:lnTo>
                  <a:lnTo>
                    <a:pt x="643" y="632"/>
                  </a:lnTo>
                  <a:lnTo>
                    <a:pt x="627" y="632"/>
                  </a:lnTo>
                  <a:lnTo>
                    <a:pt x="627" y="649"/>
                  </a:lnTo>
                  <a:lnTo>
                    <a:pt x="627" y="666"/>
                  </a:lnTo>
                  <a:lnTo>
                    <a:pt x="610" y="684"/>
                  </a:lnTo>
                  <a:lnTo>
                    <a:pt x="593" y="684"/>
                  </a:lnTo>
                  <a:lnTo>
                    <a:pt x="610" y="701"/>
                  </a:lnTo>
                  <a:lnTo>
                    <a:pt x="610" y="718"/>
                  </a:lnTo>
                  <a:lnTo>
                    <a:pt x="610" y="735"/>
                  </a:lnTo>
                  <a:lnTo>
                    <a:pt x="610" y="753"/>
                  </a:lnTo>
                  <a:lnTo>
                    <a:pt x="593" y="753"/>
                  </a:lnTo>
                  <a:lnTo>
                    <a:pt x="593" y="772"/>
                  </a:lnTo>
                  <a:lnTo>
                    <a:pt x="593" y="789"/>
                  </a:lnTo>
                  <a:lnTo>
                    <a:pt x="593" y="806"/>
                  </a:lnTo>
                  <a:lnTo>
                    <a:pt x="593" y="824"/>
                  </a:lnTo>
                  <a:lnTo>
                    <a:pt x="576" y="841"/>
                  </a:lnTo>
                  <a:lnTo>
                    <a:pt x="593" y="841"/>
                  </a:lnTo>
                  <a:lnTo>
                    <a:pt x="576" y="841"/>
                  </a:lnTo>
                  <a:lnTo>
                    <a:pt x="576" y="858"/>
                  </a:lnTo>
                  <a:lnTo>
                    <a:pt x="558" y="858"/>
                  </a:lnTo>
                  <a:lnTo>
                    <a:pt x="558" y="875"/>
                  </a:lnTo>
                  <a:lnTo>
                    <a:pt x="558" y="893"/>
                  </a:lnTo>
                  <a:lnTo>
                    <a:pt x="558" y="912"/>
                  </a:lnTo>
                  <a:lnTo>
                    <a:pt x="558" y="929"/>
                  </a:lnTo>
                  <a:lnTo>
                    <a:pt x="558" y="947"/>
                  </a:lnTo>
                  <a:lnTo>
                    <a:pt x="558" y="964"/>
                  </a:lnTo>
                  <a:lnTo>
                    <a:pt x="541" y="964"/>
                  </a:lnTo>
                  <a:lnTo>
                    <a:pt x="541" y="981"/>
                  </a:lnTo>
                  <a:lnTo>
                    <a:pt x="558" y="998"/>
                  </a:lnTo>
                  <a:close/>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8" name="Freeform 47">
              <a:extLst>
                <a:ext uri="{FF2B5EF4-FFF2-40B4-BE49-F238E27FC236}">
                  <a16:creationId xmlns:a16="http://schemas.microsoft.com/office/drawing/2014/main" id="{158E0422-CB3B-4B5E-ADC6-FB9C526AB588}"/>
                </a:ext>
              </a:extLst>
            </p:cNvPr>
            <p:cNvSpPr>
              <a:spLocks noEditPoints="1"/>
            </p:cNvSpPr>
            <p:nvPr/>
          </p:nvSpPr>
          <p:spPr bwMode="gray">
            <a:xfrm rot="20933429">
              <a:off x="5402610" y="3691711"/>
              <a:ext cx="772548" cy="748607"/>
            </a:xfrm>
            <a:custGeom>
              <a:avLst/>
              <a:gdLst>
                <a:gd name="T0" fmla="*/ 5 w 1000"/>
                <a:gd name="T1" fmla="*/ 193 h 963"/>
                <a:gd name="T2" fmla="*/ 9 w 1000"/>
                <a:gd name="T3" fmla="*/ 171 h 963"/>
                <a:gd name="T4" fmla="*/ 13 w 1000"/>
                <a:gd name="T5" fmla="*/ 153 h 963"/>
                <a:gd name="T6" fmla="*/ 13 w 1000"/>
                <a:gd name="T7" fmla="*/ 132 h 963"/>
                <a:gd name="T8" fmla="*/ 30 w 1000"/>
                <a:gd name="T9" fmla="*/ 118 h 963"/>
                <a:gd name="T10" fmla="*/ 26 w 1000"/>
                <a:gd name="T11" fmla="*/ 97 h 963"/>
                <a:gd name="T12" fmla="*/ 18 w 1000"/>
                <a:gd name="T13" fmla="*/ 79 h 963"/>
                <a:gd name="T14" fmla="*/ 9 w 1000"/>
                <a:gd name="T15" fmla="*/ 70 h 963"/>
                <a:gd name="T16" fmla="*/ 18 w 1000"/>
                <a:gd name="T17" fmla="*/ 62 h 963"/>
                <a:gd name="T18" fmla="*/ 43 w 1000"/>
                <a:gd name="T19" fmla="*/ 57 h 963"/>
                <a:gd name="T20" fmla="*/ 56 w 1000"/>
                <a:gd name="T21" fmla="*/ 57 h 963"/>
                <a:gd name="T22" fmla="*/ 63 w 1000"/>
                <a:gd name="T23" fmla="*/ 49 h 963"/>
                <a:gd name="T24" fmla="*/ 69 w 1000"/>
                <a:gd name="T25" fmla="*/ 31 h 963"/>
                <a:gd name="T26" fmla="*/ 94 w 1000"/>
                <a:gd name="T27" fmla="*/ 27 h 963"/>
                <a:gd name="T28" fmla="*/ 111 w 1000"/>
                <a:gd name="T29" fmla="*/ 5 h 963"/>
                <a:gd name="T30" fmla="*/ 136 w 1000"/>
                <a:gd name="T31" fmla="*/ 0 h 963"/>
                <a:gd name="T32" fmla="*/ 141 w 1000"/>
                <a:gd name="T33" fmla="*/ 9 h 963"/>
                <a:gd name="T34" fmla="*/ 141 w 1000"/>
                <a:gd name="T35" fmla="*/ 22 h 963"/>
                <a:gd name="T36" fmla="*/ 157 w 1000"/>
                <a:gd name="T37" fmla="*/ 22 h 963"/>
                <a:gd name="T38" fmla="*/ 170 w 1000"/>
                <a:gd name="T39" fmla="*/ 53 h 963"/>
                <a:gd name="T40" fmla="*/ 174 w 1000"/>
                <a:gd name="T41" fmla="*/ 79 h 963"/>
                <a:gd name="T42" fmla="*/ 178 w 1000"/>
                <a:gd name="T43" fmla="*/ 101 h 963"/>
                <a:gd name="T44" fmla="*/ 166 w 1000"/>
                <a:gd name="T45" fmla="*/ 101 h 963"/>
                <a:gd name="T46" fmla="*/ 166 w 1000"/>
                <a:gd name="T47" fmla="*/ 123 h 963"/>
                <a:gd name="T48" fmla="*/ 196 w 1000"/>
                <a:gd name="T49" fmla="*/ 110 h 963"/>
                <a:gd name="T50" fmla="*/ 204 w 1000"/>
                <a:gd name="T51" fmla="*/ 110 h 963"/>
                <a:gd name="T52" fmla="*/ 213 w 1000"/>
                <a:gd name="T53" fmla="*/ 105 h 963"/>
                <a:gd name="T54" fmla="*/ 225 w 1000"/>
                <a:gd name="T55" fmla="*/ 123 h 963"/>
                <a:gd name="T56" fmla="*/ 225 w 1000"/>
                <a:gd name="T57" fmla="*/ 136 h 963"/>
                <a:gd name="T58" fmla="*/ 225 w 1000"/>
                <a:gd name="T59" fmla="*/ 158 h 963"/>
                <a:gd name="T60" fmla="*/ 229 w 1000"/>
                <a:gd name="T61" fmla="*/ 171 h 963"/>
                <a:gd name="T62" fmla="*/ 242 w 1000"/>
                <a:gd name="T63" fmla="*/ 184 h 963"/>
                <a:gd name="T64" fmla="*/ 250 w 1000"/>
                <a:gd name="T65" fmla="*/ 193 h 963"/>
                <a:gd name="T66" fmla="*/ 242 w 1000"/>
                <a:gd name="T67" fmla="*/ 202 h 963"/>
                <a:gd name="T68" fmla="*/ 234 w 1000"/>
                <a:gd name="T69" fmla="*/ 215 h 963"/>
                <a:gd name="T70" fmla="*/ 221 w 1000"/>
                <a:gd name="T71" fmla="*/ 206 h 963"/>
                <a:gd name="T72" fmla="*/ 213 w 1000"/>
                <a:gd name="T73" fmla="*/ 210 h 963"/>
                <a:gd name="T74" fmla="*/ 204 w 1000"/>
                <a:gd name="T75" fmla="*/ 223 h 963"/>
                <a:gd name="T76" fmla="*/ 178 w 1000"/>
                <a:gd name="T77" fmla="*/ 232 h 963"/>
                <a:gd name="T78" fmla="*/ 157 w 1000"/>
                <a:gd name="T79" fmla="*/ 241 h 963"/>
                <a:gd name="T80" fmla="*/ 145 w 1000"/>
                <a:gd name="T81" fmla="*/ 228 h 963"/>
                <a:gd name="T82" fmla="*/ 127 w 1000"/>
                <a:gd name="T83" fmla="*/ 228 h 963"/>
                <a:gd name="T84" fmla="*/ 127 w 1000"/>
                <a:gd name="T85" fmla="*/ 215 h 963"/>
                <a:gd name="T86" fmla="*/ 119 w 1000"/>
                <a:gd name="T87" fmla="*/ 232 h 963"/>
                <a:gd name="T88" fmla="*/ 111 w 1000"/>
                <a:gd name="T89" fmla="*/ 232 h 963"/>
                <a:gd name="T90" fmla="*/ 98 w 1000"/>
                <a:gd name="T91" fmla="*/ 223 h 963"/>
                <a:gd name="T92" fmla="*/ 81 w 1000"/>
                <a:gd name="T93" fmla="*/ 228 h 963"/>
                <a:gd name="T94" fmla="*/ 60 w 1000"/>
                <a:gd name="T95" fmla="*/ 236 h 963"/>
                <a:gd name="T96" fmla="*/ 34 w 1000"/>
                <a:gd name="T97" fmla="*/ 228 h 963"/>
                <a:gd name="T98" fmla="*/ 22 w 1000"/>
                <a:gd name="T99" fmla="*/ 215 h 963"/>
                <a:gd name="T100" fmla="*/ 34 w 1000"/>
                <a:gd name="T101" fmla="*/ 197 h 963"/>
                <a:gd name="T102" fmla="*/ 43 w 1000"/>
                <a:gd name="T103" fmla="*/ 193 h 963"/>
                <a:gd name="T104" fmla="*/ 26 w 1000"/>
                <a:gd name="T105" fmla="*/ 210 h 963"/>
                <a:gd name="T106" fmla="*/ 9 w 1000"/>
                <a:gd name="T107" fmla="*/ 215 h 963"/>
                <a:gd name="T108" fmla="*/ 213 w 1000"/>
                <a:gd name="T109" fmla="*/ 123 h 963"/>
                <a:gd name="T110" fmla="*/ 208 w 1000"/>
                <a:gd name="T111" fmla="*/ 123 h 96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00"/>
                <a:gd name="T169" fmla="*/ 0 h 963"/>
                <a:gd name="T170" fmla="*/ 1000 w 1000"/>
                <a:gd name="T171" fmla="*/ 963 h 96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00" h="963">
                  <a:moveTo>
                    <a:pt x="17" y="840"/>
                  </a:moveTo>
                  <a:lnTo>
                    <a:pt x="0" y="823"/>
                  </a:lnTo>
                  <a:lnTo>
                    <a:pt x="0" y="806"/>
                  </a:lnTo>
                  <a:lnTo>
                    <a:pt x="17" y="806"/>
                  </a:lnTo>
                  <a:lnTo>
                    <a:pt x="17" y="787"/>
                  </a:lnTo>
                  <a:lnTo>
                    <a:pt x="17" y="769"/>
                  </a:lnTo>
                  <a:lnTo>
                    <a:pt x="17" y="752"/>
                  </a:lnTo>
                  <a:lnTo>
                    <a:pt x="17" y="735"/>
                  </a:lnTo>
                  <a:lnTo>
                    <a:pt x="17" y="717"/>
                  </a:lnTo>
                  <a:lnTo>
                    <a:pt x="17" y="700"/>
                  </a:lnTo>
                  <a:lnTo>
                    <a:pt x="35" y="700"/>
                  </a:lnTo>
                  <a:lnTo>
                    <a:pt x="35" y="683"/>
                  </a:lnTo>
                  <a:lnTo>
                    <a:pt x="52" y="683"/>
                  </a:lnTo>
                  <a:lnTo>
                    <a:pt x="35" y="683"/>
                  </a:lnTo>
                  <a:lnTo>
                    <a:pt x="52" y="666"/>
                  </a:lnTo>
                  <a:lnTo>
                    <a:pt x="52" y="648"/>
                  </a:lnTo>
                  <a:lnTo>
                    <a:pt x="52" y="629"/>
                  </a:lnTo>
                  <a:lnTo>
                    <a:pt x="52" y="612"/>
                  </a:lnTo>
                  <a:lnTo>
                    <a:pt x="52" y="595"/>
                  </a:lnTo>
                  <a:lnTo>
                    <a:pt x="69" y="595"/>
                  </a:lnTo>
                  <a:lnTo>
                    <a:pt x="69" y="577"/>
                  </a:lnTo>
                  <a:lnTo>
                    <a:pt x="69" y="560"/>
                  </a:lnTo>
                  <a:lnTo>
                    <a:pt x="69" y="543"/>
                  </a:lnTo>
                  <a:lnTo>
                    <a:pt x="52" y="526"/>
                  </a:lnTo>
                  <a:lnTo>
                    <a:pt x="69" y="526"/>
                  </a:lnTo>
                  <a:lnTo>
                    <a:pt x="86" y="508"/>
                  </a:lnTo>
                  <a:lnTo>
                    <a:pt x="86" y="491"/>
                  </a:lnTo>
                  <a:lnTo>
                    <a:pt x="86" y="472"/>
                  </a:lnTo>
                  <a:lnTo>
                    <a:pt x="102" y="472"/>
                  </a:lnTo>
                  <a:lnTo>
                    <a:pt x="119" y="472"/>
                  </a:lnTo>
                  <a:lnTo>
                    <a:pt x="119" y="455"/>
                  </a:lnTo>
                  <a:lnTo>
                    <a:pt x="102" y="455"/>
                  </a:lnTo>
                  <a:lnTo>
                    <a:pt x="102" y="437"/>
                  </a:lnTo>
                  <a:lnTo>
                    <a:pt x="102" y="420"/>
                  </a:lnTo>
                  <a:lnTo>
                    <a:pt x="102" y="403"/>
                  </a:lnTo>
                  <a:lnTo>
                    <a:pt x="102" y="385"/>
                  </a:lnTo>
                  <a:lnTo>
                    <a:pt x="86" y="368"/>
                  </a:lnTo>
                  <a:lnTo>
                    <a:pt x="86" y="351"/>
                  </a:lnTo>
                  <a:lnTo>
                    <a:pt x="86" y="334"/>
                  </a:lnTo>
                  <a:lnTo>
                    <a:pt x="102" y="334"/>
                  </a:lnTo>
                  <a:lnTo>
                    <a:pt x="86" y="314"/>
                  </a:lnTo>
                  <a:lnTo>
                    <a:pt x="69" y="314"/>
                  </a:lnTo>
                  <a:lnTo>
                    <a:pt x="52" y="314"/>
                  </a:lnTo>
                  <a:lnTo>
                    <a:pt x="35" y="314"/>
                  </a:lnTo>
                  <a:lnTo>
                    <a:pt x="17" y="314"/>
                  </a:lnTo>
                  <a:lnTo>
                    <a:pt x="17" y="297"/>
                  </a:lnTo>
                  <a:lnTo>
                    <a:pt x="17" y="280"/>
                  </a:lnTo>
                  <a:lnTo>
                    <a:pt x="35" y="280"/>
                  </a:lnTo>
                  <a:lnTo>
                    <a:pt x="52" y="280"/>
                  </a:lnTo>
                  <a:lnTo>
                    <a:pt x="52" y="263"/>
                  </a:lnTo>
                  <a:lnTo>
                    <a:pt x="69" y="263"/>
                  </a:lnTo>
                  <a:lnTo>
                    <a:pt x="69" y="245"/>
                  </a:lnTo>
                  <a:lnTo>
                    <a:pt x="69" y="228"/>
                  </a:lnTo>
                  <a:lnTo>
                    <a:pt x="69" y="245"/>
                  </a:lnTo>
                  <a:lnTo>
                    <a:pt x="86" y="245"/>
                  </a:lnTo>
                  <a:lnTo>
                    <a:pt x="102" y="228"/>
                  </a:lnTo>
                  <a:lnTo>
                    <a:pt x="119" y="228"/>
                  </a:lnTo>
                  <a:lnTo>
                    <a:pt x="136" y="228"/>
                  </a:lnTo>
                  <a:lnTo>
                    <a:pt x="154" y="228"/>
                  </a:lnTo>
                  <a:lnTo>
                    <a:pt x="171" y="228"/>
                  </a:lnTo>
                  <a:lnTo>
                    <a:pt x="188" y="245"/>
                  </a:lnTo>
                  <a:lnTo>
                    <a:pt x="203" y="245"/>
                  </a:lnTo>
                  <a:lnTo>
                    <a:pt x="188" y="263"/>
                  </a:lnTo>
                  <a:lnTo>
                    <a:pt x="203" y="263"/>
                  </a:lnTo>
                  <a:lnTo>
                    <a:pt x="221" y="245"/>
                  </a:lnTo>
                  <a:lnTo>
                    <a:pt x="221" y="228"/>
                  </a:lnTo>
                  <a:lnTo>
                    <a:pt x="221" y="211"/>
                  </a:lnTo>
                  <a:lnTo>
                    <a:pt x="238" y="211"/>
                  </a:lnTo>
                  <a:lnTo>
                    <a:pt x="255" y="211"/>
                  </a:lnTo>
                  <a:lnTo>
                    <a:pt x="273" y="211"/>
                  </a:lnTo>
                  <a:lnTo>
                    <a:pt x="273" y="193"/>
                  </a:lnTo>
                  <a:lnTo>
                    <a:pt x="255" y="193"/>
                  </a:lnTo>
                  <a:lnTo>
                    <a:pt x="273" y="176"/>
                  </a:lnTo>
                  <a:lnTo>
                    <a:pt x="273" y="157"/>
                  </a:lnTo>
                  <a:lnTo>
                    <a:pt x="290" y="157"/>
                  </a:lnTo>
                  <a:lnTo>
                    <a:pt x="273" y="140"/>
                  </a:lnTo>
                  <a:lnTo>
                    <a:pt x="255" y="122"/>
                  </a:lnTo>
                  <a:lnTo>
                    <a:pt x="273" y="122"/>
                  </a:lnTo>
                  <a:lnTo>
                    <a:pt x="290" y="105"/>
                  </a:lnTo>
                  <a:lnTo>
                    <a:pt x="305" y="105"/>
                  </a:lnTo>
                  <a:lnTo>
                    <a:pt x="323" y="105"/>
                  </a:lnTo>
                  <a:lnTo>
                    <a:pt x="340" y="105"/>
                  </a:lnTo>
                  <a:lnTo>
                    <a:pt x="357" y="105"/>
                  </a:lnTo>
                  <a:lnTo>
                    <a:pt x="374" y="105"/>
                  </a:lnTo>
                  <a:lnTo>
                    <a:pt x="390" y="105"/>
                  </a:lnTo>
                  <a:lnTo>
                    <a:pt x="407" y="88"/>
                  </a:lnTo>
                  <a:lnTo>
                    <a:pt x="424" y="71"/>
                  </a:lnTo>
                  <a:lnTo>
                    <a:pt x="424" y="53"/>
                  </a:lnTo>
                  <a:lnTo>
                    <a:pt x="424" y="36"/>
                  </a:lnTo>
                  <a:lnTo>
                    <a:pt x="442" y="19"/>
                  </a:lnTo>
                  <a:lnTo>
                    <a:pt x="459" y="19"/>
                  </a:lnTo>
                  <a:lnTo>
                    <a:pt x="476" y="0"/>
                  </a:lnTo>
                  <a:lnTo>
                    <a:pt x="491" y="0"/>
                  </a:lnTo>
                  <a:lnTo>
                    <a:pt x="509" y="0"/>
                  </a:lnTo>
                  <a:lnTo>
                    <a:pt x="526" y="0"/>
                  </a:lnTo>
                  <a:lnTo>
                    <a:pt x="543" y="0"/>
                  </a:lnTo>
                  <a:lnTo>
                    <a:pt x="561" y="0"/>
                  </a:lnTo>
                  <a:lnTo>
                    <a:pt x="561" y="19"/>
                  </a:lnTo>
                  <a:lnTo>
                    <a:pt x="578" y="19"/>
                  </a:lnTo>
                  <a:lnTo>
                    <a:pt x="578" y="36"/>
                  </a:lnTo>
                  <a:lnTo>
                    <a:pt x="561" y="19"/>
                  </a:lnTo>
                  <a:lnTo>
                    <a:pt x="561" y="36"/>
                  </a:lnTo>
                  <a:lnTo>
                    <a:pt x="543" y="36"/>
                  </a:lnTo>
                  <a:lnTo>
                    <a:pt x="526" y="53"/>
                  </a:lnTo>
                  <a:lnTo>
                    <a:pt x="526" y="71"/>
                  </a:lnTo>
                  <a:lnTo>
                    <a:pt x="543" y="71"/>
                  </a:lnTo>
                  <a:lnTo>
                    <a:pt x="543" y="88"/>
                  </a:lnTo>
                  <a:lnTo>
                    <a:pt x="561" y="88"/>
                  </a:lnTo>
                  <a:lnTo>
                    <a:pt x="561" y="71"/>
                  </a:lnTo>
                  <a:lnTo>
                    <a:pt x="578" y="53"/>
                  </a:lnTo>
                  <a:lnTo>
                    <a:pt x="593" y="53"/>
                  </a:lnTo>
                  <a:lnTo>
                    <a:pt x="610" y="53"/>
                  </a:lnTo>
                  <a:lnTo>
                    <a:pt x="610" y="71"/>
                  </a:lnTo>
                  <a:lnTo>
                    <a:pt x="628" y="88"/>
                  </a:lnTo>
                  <a:lnTo>
                    <a:pt x="628" y="105"/>
                  </a:lnTo>
                  <a:lnTo>
                    <a:pt x="645" y="122"/>
                  </a:lnTo>
                  <a:lnTo>
                    <a:pt x="645" y="140"/>
                  </a:lnTo>
                  <a:lnTo>
                    <a:pt x="645" y="176"/>
                  </a:lnTo>
                  <a:lnTo>
                    <a:pt x="662" y="193"/>
                  </a:lnTo>
                  <a:lnTo>
                    <a:pt x="680" y="211"/>
                  </a:lnTo>
                  <a:lnTo>
                    <a:pt x="680" y="228"/>
                  </a:lnTo>
                  <a:lnTo>
                    <a:pt x="680" y="245"/>
                  </a:lnTo>
                  <a:lnTo>
                    <a:pt x="662" y="263"/>
                  </a:lnTo>
                  <a:lnTo>
                    <a:pt x="680" y="280"/>
                  </a:lnTo>
                  <a:lnTo>
                    <a:pt x="695" y="297"/>
                  </a:lnTo>
                  <a:lnTo>
                    <a:pt x="695" y="314"/>
                  </a:lnTo>
                  <a:lnTo>
                    <a:pt x="695" y="334"/>
                  </a:lnTo>
                  <a:lnTo>
                    <a:pt x="695" y="351"/>
                  </a:lnTo>
                  <a:lnTo>
                    <a:pt x="712" y="351"/>
                  </a:lnTo>
                  <a:lnTo>
                    <a:pt x="712" y="368"/>
                  </a:lnTo>
                  <a:lnTo>
                    <a:pt x="712" y="385"/>
                  </a:lnTo>
                  <a:lnTo>
                    <a:pt x="712" y="403"/>
                  </a:lnTo>
                  <a:lnTo>
                    <a:pt x="695" y="403"/>
                  </a:lnTo>
                  <a:lnTo>
                    <a:pt x="695" y="420"/>
                  </a:lnTo>
                  <a:lnTo>
                    <a:pt x="695" y="403"/>
                  </a:lnTo>
                  <a:lnTo>
                    <a:pt x="680" y="403"/>
                  </a:lnTo>
                  <a:lnTo>
                    <a:pt x="662" y="420"/>
                  </a:lnTo>
                  <a:lnTo>
                    <a:pt x="662" y="403"/>
                  </a:lnTo>
                  <a:lnTo>
                    <a:pt x="645" y="403"/>
                  </a:lnTo>
                  <a:lnTo>
                    <a:pt x="645" y="420"/>
                  </a:lnTo>
                  <a:lnTo>
                    <a:pt x="645" y="437"/>
                  </a:lnTo>
                  <a:lnTo>
                    <a:pt x="645" y="455"/>
                  </a:lnTo>
                  <a:lnTo>
                    <a:pt x="662" y="472"/>
                  </a:lnTo>
                  <a:lnTo>
                    <a:pt x="662" y="491"/>
                  </a:lnTo>
                  <a:lnTo>
                    <a:pt x="680" y="491"/>
                  </a:lnTo>
                  <a:lnTo>
                    <a:pt x="680" y="472"/>
                  </a:lnTo>
                  <a:lnTo>
                    <a:pt x="695" y="472"/>
                  </a:lnTo>
                  <a:lnTo>
                    <a:pt x="712" y="472"/>
                  </a:lnTo>
                  <a:lnTo>
                    <a:pt x="730" y="455"/>
                  </a:lnTo>
                  <a:lnTo>
                    <a:pt x="781" y="437"/>
                  </a:lnTo>
                  <a:lnTo>
                    <a:pt x="781" y="455"/>
                  </a:lnTo>
                  <a:lnTo>
                    <a:pt x="797" y="455"/>
                  </a:lnTo>
                  <a:lnTo>
                    <a:pt x="814" y="455"/>
                  </a:lnTo>
                  <a:lnTo>
                    <a:pt x="814" y="437"/>
                  </a:lnTo>
                  <a:lnTo>
                    <a:pt x="797" y="437"/>
                  </a:lnTo>
                  <a:lnTo>
                    <a:pt x="814" y="437"/>
                  </a:lnTo>
                  <a:lnTo>
                    <a:pt x="814" y="455"/>
                  </a:lnTo>
                  <a:lnTo>
                    <a:pt x="831" y="472"/>
                  </a:lnTo>
                  <a:lnTo>
                    <a:pt x="831" y="455"/>
                  </a:lnTo>
                  <a:lnTo>
                    <a:pt x="831" y="437"/>
                  </a:lnTo>
                  <a:lnTo>
                    <a:pt x="849" y="437"/>
                  </a:lnTo>
                  <a:lnTo>
                    <a:pt x="849" y="420"/>
                  </a:lnTo>
                  <a:lnTo>
                    <a:pt x="866" y="420"/>
                  </a:lnTo>
                  <a:lnTo>
                    <a:pt x="866" y="437"/>
                  </a:lnTo>
                  <a:lnTo>
                    <a:pt x="881" y="437"/>
                  </a:lnTo>
                  <a:lnTo>
                    <a:pt x="881" y="455"/>
                  </a:lnTo>
                  <a:lnTo>
                    <a:pt x="881" y="472"/>
                  </a:lnTo>
                  <a:lnTo>
                    <a:pt x="898" y="491"/>
                  </a:lnTo>
                  <a:lnTo>
                    <a:pt x="881" y="508"/>
                  </a:lnTo>
                  <a:lnTo>
                    <a:pt x="881" y="526"/>
                  </a:lnTo>
                  <a:lnTo>
                    <a:pt x="881" y="508"/>
                  </a:lnTo>
                  <a:lnTo>
                    <a:pt x="898" y="508"/>
                  </a:lnTo>
                  <a:lnTo>
                    <a:pt x="898" y="526"/>
                  </a:lnTo>
                  <a:lnTo>
                    <a:pt x="898" y="543"/>
                  </a:lnTo>
                  <a:lnTo>
                    <a:pt x="898" y="560"/>
                  </a:lnTo>
                  <a:lnTo>
                    <a:pt x="881" y="577"/>
                  </a:lnTo>
                  <a:lnTo>
                    <a:pt x="881" y="595"/>
                  </a:lnTo>
                  <a:lnTo>
                    <a:pt x="898" y="595"/>
                  </a:lnTo>
                  <a:lnTo>
                    <a:pt x="898" y="612"/>
                  </a:lnTo>
                  <a:lnTo>
                    <a:pt x="898" y="629"/>
                  </a:lnTo>
                  <a:lnTo>
                    <a:pt x="898" y="648"/>
                  </a:lnTo>
                  <a:lnTo>
                    <a:pt x="916" y="648"/>
                  </a:lnTo>
                  <a:lnTo>
                    <a:pt x="916" y="666"/>
                  </a:lnTo>
                  <a:lnTo>
                    <a:pt x="933" y="666"/>
                  </a:lnTo>
                  <a:lnTo>
                    <a:pt x="916" y="666"/>
                  </a:lnTo>
                  <a:lnTo>
                    <a:pt x="916" y="683"/>
                  </a:lnTo>
                  <a:lnTo>
                    <a:pt x="916" y="700"/>
                  </a:lnTo>
                  <a:lnTo>
                    <a:pt x="933" y="700"/>
                  </a:lnTo>
                  <a:lnTo>
                    <a:pt x="933" y="717"/>
                  </a:lnTo>
                  <a:lnTo>
                    <a:pt x="933" y="735"/>
                  </a:lnTo>
                  <a:lnTo>
                    <a:pt x="950" y="735"/>
                  </a:lnTo>
                  <a:lnTo>
                    <a:pt x="968" y="735"/>
                  </a:lnTo>
                  <a:lnTo>
                    <a:pt x="983" y="735"/>
                  </a:lnTo>
                  <a:lnTo>
                    <a:pt x="983" y="717"/>
                  </a:lnTo>
                  <a:lnTo>
                    <a:pt x="983" y="735"/>
                  </a:lnTo>
                  <a:lnTo>
                    <a:pt x="1000" y="735"/>
                  </a:lnTo>
                  <a:lnTo>
                    <a:pt x="1000" y="752"/>
                  </a:lnTo>
                  <a:lnTo>
                    <a:pt x="1000" y="769"/>
                  </a:lnTo>
                  <a:lnTo>
                    <a:pt x="1000" y="787"/>
                  </a:lnTo>
                  <a:lnTo>
                    <a:pt x="1000" y="806"/>
                  </a:lnTo>
                  <a:lnTo>
                    <a:pt x="983" y="806"/>
                  </a:lnTo>
                  <a:lnTo>
                    <a:pt x="968" y="806"/>
                  </a:lnTo>
                  <a:lnTo>
                    <a:pt x="950" y="806"/>
                  </a:lnTo>
                  <a:lnTo>
                    <a:pt x="968" y="806"/>
                  </a:lnTo>
                  <a:lnTo>
                    <a:pt x="950" y="823"/>
                  </a:lnTo>
                  <a:lnTo>
                    <a:pt x="950" y="840"/>
                  </a:lnTo>
                  <a:lnTo>
                    <a:pt x="968" y="840"/>
                  </a:lnTo>
                  <a:lnTo>
                    <a:pt x="950" y="840"/>
                  </a:lnTo>
                  <a:lnTo>
                    <a:pt x="950" y="858"/>
                  </a:lnTo>
                  <a:lnTo>
                    <a:pt x="933" y="858"/>
                  </a:lnTo>
                  <a:lnTo>
                    <a:pt x="916" y="858"/>
                  </a:lnTo>
                  <a:lnTo>
                    <a:pt x="898" y="858"/>
                  </a:lnTo>
                  <a:lnTo>
                    <a:pt x="916" y="858"/>
                  </a:lnTo>
                  <a:lnTo>
                    <a:pt x="898" y="840"/>
                  </a:lnTo>
                  <a:lnTo>
                    <a:pt x="898" y="823"/>
                  </a:lnTo>
                  <a:lnTo>
                    <a:pt x="881" y="823"/>
                  </a:lnTo>
                  <a:lnTo>
                    <a:pt x="881" y="840"/>
                  </a:lnTo>
                  <a:lnTo>
                    <a:pt x="866" y="858"/>
                  </a:lnTo>
                  <a:lnTo>
                    <a:pt x="849" y="858"/>
                  </a:lnTo>
                  <a:lnTo>
                    <a:pt x="849" y="840"/>
                  </a:lnTo>
                  <a:lnTo>
                    <a:pt x="849" y="823"/>
                  </a:lnTo>
                  <a:lnTo>
                    <a:pt x="849" y="840"/>
                  </a:lnTo>
                  <a:lnTo>
                    <a:pt x="831" y="840"/>
                  </a:lnTo>
                  <a:lnTo>
                    <a:pt x="849" y="858"/>
                  </a:lnTo>
                  <a:lnTo>
                    <a:pt x="849" y="875"/>
                  </a:lnTo>
                  <a:lnTo>
                    <a:pt x="831" y="875"/>
                  </a:lnTo>
                  <a:lnTo>
                    <a:pt x="831" y="892"/>
                  </a:lnTo>
                  <a:lnTo>
                    <a:pt x="814" y="892"/>
                  </a:lnTo>
                  <a:lnTo>
                    <a:pt x="797" y="892"/>
                  </a:lnTo>
                  <a:lnTo>
                    <a:pt x="797" y="909"/>
                  </a:lnTo>
                  <a:lnTo>
                    <a:pt x="764" y="909"/>
                  </a:lnTo>
                  <a:lnTo>
                    <a:pt x="747" y="927"/>
                  </a:lnTo>
                  <a:lnTo>
                    <a:pt x="730" y="927"/>
                  </a:lnTo>
                  <a:lnTo>
                    <a:pt x="712" y="927"/>
                  </a:lnTo>
                  <a:lnTo>
                    <a:pt x="695" y="927"/>
                  </a:lnTo>
                  <a:lnTo>
                    <a:pt x="680" y="944"/>
                  </a:lnTo>
                  <a:lnTo>
                    <a:pt x="662" y="944"/>
                  </a:lnTo>
                  <a:lnTo>
                    <a:pt x="662" y="963"/>
                  </a:lnTo>
                  <a:lnTo>
                    <a:pt x="645" y="963"/>
                  </a:lnTo>
                  <a:lnTo>
                    <a:pt x="628" y="963"/>
                  </a:lnTo>
                  <a:lnTo>
                    <a:pt x="628" y="944"/>
                  </a:lnTo>
                  <a:lnTo>
                    <a:pt x="628" y="927"/>
                  </a:lnTo>
                  <a:lnTo>
                    <a:pt x="610" y="909"/>
                  </a:lnTo>
                  <a:lnTo>
                    <a:pt x="610" y="892"/>
                  </a:lnTo>
                  <a:lnTo>
                    <a:pt x="593" y="909"/>
                  </a:lnTo>
                  <a:lnTo>
                    <a:pt x="578" y="909"/>
                  </a:lnTo>
                  <a:lnTo>
                    <a:pt x="561" y="927"/>
                  </a:lnTo>
                  <a:lnTo>
                    <a:pt x="543" y="927"/>
                  </a:lnTo>
                  <a:lnTo>
                    <a:pt x="543" y="944"/>
                  </a:lnTo>
                  <a:lnTo>
                    <a:pt x="526" y="944"/>
                  </a:lnTo>
                  <a:lnTo>
                    <a:pt x="509" y="927"/>
                  </a:lnTo>
                  <a:lnTo>
                    <a:pt x="509" y="909"/>
                  </a:lnTo>
                  <a:lnTo>
                    <a:pt x="526" y="909"/>
                  </a:lnTo>
                  <a:lnTo>
                    <a:pt x="543" y="892"/>
                  </a:lnTo>
                  <a:lnTo>
                    <a:pt x="543" y="875"/>
                  </a:lnTo>
                  <a:lnTo>
                    <a:pt x="543" y="858"/>
                  </a:lnTo>
                  <a:lnTo>
                    <a:pt x="526" y="875"/>
                  </a:lnTo>
                  <a:lnTo>
                    <a:pt x="509" y="858"/>
                  </a:lnTo>
                  <a:lnTo>
                    <a:pt x="491" y="858"/>
                  </a:lnTo>
                  <a:lnTo>
                    <a:pt x="491" y="875"/>
                  </a:lnTo>
                  <a:lnTo>
                    <a:pt x="509" y="892"/>
                  </a:lnTo>
                  <a:lnTo>
                    <a:pt x="509" y="909"/>
                  </a:lnTo>
                  <a:lnTo>
                    <a:pt x="491" y="909"/>
                  </a:lnTo>
                  <a:lnTo>
                    <a:pt x="476" y="927"/>
                  </a:lnTo>
                  <a:lnTo>
                    <a:pt x="476" y="944"/>
                  </a:lnTo>
                  <a:lnTo>
                    <a:pt x="459" y="944"/>
                  </a:lnTo>
                  <a:lnTo>
                    <a:pt x="459" y="963"/>
                  </a:lnTo>
                  <a:lnTo>
                    <a:pt x="442" y="944"/>
                  </a:lnTo>
                  <a:lnTo>
                    <a:pt x="424" y="944"/>
                  </a:lnTo>
                  <a:lnTo>
                    <a:pt x="442" y="927"/>
                  </a:lnTo>
                  <a:lnTo>
                    <a:pt x="424" y="927"/>
                  </a:lnTo>
                  <a:lnTo>
                    <a:pt x="424" y="909"/>
                  </a:lnTo>
                  <a:lnTo>
                    <a:pt x="424" y="927"/>
                  </a:lnTo>
                  <a:lnTo>
                    <a:pt x="424" y="909"/>
                  </a:lnTo>
                  <a:lnTo>
                    <a:pt x="407" y="909"/>
                  </a:lnTo>
                  <a:lnTo>
                    <a:pt x="390" y="892"/>
                  </a:lnTo>
                  <a:lnTo>
                    <a:pt x="374" y="892"/>
                  </a:lnTo>
                  <a:lnTo>
                    <a:pt x="374" y="909"/>
                  </a:lnTo>
                  <a:lnTo>
                    <a:pt x="374" y="927"/>
                  </a:lnTo>
                  <a:lnTo>
                    <a:pt x="357" y="927"/>
                  </a:lnTo>
                  <a:lnTo>
                    <a:pt x="340" y="909"/>
                  </a:lnTo>
                  <a:lnTo>
                    <a:pt x="323" y="909"/>
                  </a:lnTo>
                  <a:lnTo>
                    <a:pt x="305" y="909"/>
                  </a:lnTo>
                  <a:lnTo>
                    <a:pt x="290" y="909"/>
                  </a:lnTo>
                  <a:lnTo>
                    <a:pt x="273" y="909"/>
                  </a:lnTo>
                  <a:lnTo>
                    <a:pt x="273" y="927"/>
                  </a:lnTo>
                  <a:lnTo>
                    <a:pt x="255" y="944"/>
                  </a:lnTo>
                  <a:lnTo>
                    <a:pt x="238" y="944"/>
                  </a:lnTo>
                  <a:lnTo>
                    <a:pt x="221" y="944"/>
                  </a:lnTo>
                  <a:lnTo>
                    <a:pt x="203" y="944"/>
                  </a:lnTo>
                  <a:lnTo>
                    <a:pt x="188" y="944"/>
                  </a:lnTo>
                  <a:lnTo>
                    <a:pt x="171" y="927"/>
                  </a:lnTo>
                  <a:lnTo>
                    <a:pt x="154" y="927"/>
                  </a:lnTo>
                  <a:lnTo>
                    <a:pt x="136" y="909"/>
                  </a:lnTo>
                  <a:lnTo>
                    <a:pt x="119" y="909"/>
                  </a:lnTo>
                  <a:lnTo>
                    <a:pt x="119" y="892"/>
                  </a:lnTo>
                  <a:lnTo>
                    <a:pt x="102" y="892"/>
                  </a:lnTo>
                  <a:lnTo>
                    <a:pt x="69" y="875"/>
                  </a:lnTo>
                  <a:lnTo>
                    <a:pt x="86" y="875"/>
                  </a:lnTo>
                  <a:lnTo>
                    <a:pt x="86" y="858"/>
                  </a:lnTo>
                  <a:lnTo>
                    <a:pt x="102" y="858"/>
                  </a:lnTo>
                  <a:lnTo>
                    <a:pt x="102" y="840"/>
                  </a:lnTo>
                  <a:lnTo>
                    <a:pt x="119" y="823"/>
                  </a:lnTo>
                  <a:lnTo>
                    <a:pt x="119" y="806"/>
                  </a:lnTo>
                  <a:lnTo>
                    <a:pt x="136" y="806"/>
                  </a:lnTo>
                  <a:lnTo>
                    <a:pt x="136" y="787"/>
                  </a:lnTo>
                  <a:lnTo>
                    <a:pt x="154" y="787"/>
                  </a:lnTo>
                  <a:lnTo>
                    <a:pt x="171" y="787"/>
                  </a:lnTo>
                  <a:lnTo>
                    <a:pt x="171" y="769"/>
                  </a:lnTo>
                  <a:lnTo>
                    <a:pt x="188" y="752"/>
                  </a:lnTo>
                  <a:lnTo>
                    <a:pt x="171" y="752"/>
                  </a:lnTo>
                  <a:lnTo>
                    <a:pt x="171" y="769"/>
                  </a:lnTo>
                  <a:lnTo>
                    <a:pt x="154" y="769"/>
                  </a:lnTo>
                  <a:lnTo>
                    <a:pt x="154" y="787"/>
                  </a:lnTo>
                  <a:lnTo>
                    <a:pt x="136" y="787"/>
                  </a:lnTo>
                  <a:lnTo>
                    <a:pt x="119" y="806"/>
                  </a:lnTo>
                  <a:lnTo>
                    <a:pt x="102" y="823"/>
                  </a:lnTo>
                  <a:lnTo>
                    <a:pt x="102" y="840"/>
                  </a:lnTo>
                  <a:lnTo>
                    <a:pt x="86" y="858"/>
                  </a:lnTo>
                  <a:lnTo>
                    <a:pt x="69" y="858"/>
                  </a:lnTo>
                  <a:lnTo>
                    <a:pt x="52" y="858"/>
                  </a:lnTo>
                  <a:lnTo>
                    <a:pt x="52" y="840"/>
                  </a:lnTo>
                  <a:lnTo>
                    <a:pt x="52" y="858"/>
                  </a:lnTo>
                  <a:lnTo>
                    <a:pt x="35" y="858"/>
                  </a:lnTo>
                  <a:lnTo>
                    <a:pt x="17" y="858"/>
                  </a:lnTo>
                  <a:lnTo>
                    <a:pt x="17" y="840"/>
                  </a:lnTo>
                  <a:close/>
                  <a:moveTo>
                    <a:pt x="814" y="472"/>
                  </a:moveTo>
                  <a:lnTo>
                    <a:pt x="831" y="472"/>
                  </a:lnTo>
                  <a:lnTo>
                    <a:pt x="831" y="491"/>
                  </a:lnTo>
                  <a:lnTo>
                    <a:pt x="849" y="491"/>
                  </a:lnTo>
                  <a:lnTo>
                    <a:pt x="849" y="508"/>
                  </a:lnTo>
                  <a:lnTo>
                    <a:pt x="849" y="526"/>
                  </a:lnTo>
                  <a:lnTo>
                    <a:pt x="849" y="508"/>
                  </a:lnTo>
                  <a:lnTo>
                    <a:pt x="831" y="508"/>
                  </a:lnTo>
                  <a:lnTo>
                    <a:pt x="849" y="491"/>
                  </a:lnTo>
                  <a:lnTo>
                    <a:pt x="831" y="491"/>
                  </a:lnTo>
                  <a:lnTo>
                    <a:pt x="831" y="472"/>
                  </a:lnTo>
                  <a:lnTo>
                    <a:pt x="814" y="472"/>
                  </a:lnTo>
                  <a:close/>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grpSp>
          <p:nvGrpSpPr>
            <p:cNvPr id="9" name="Group 126">
              <a:extLst>
                <a:ext uri="{FF2B5EF4-FFF2-40B4-BE49-F238E27FC236}">
                  <a16:creationId xmlns:a16="http://schemas.microsoft.com/office/drawing/2014/main" id="{55F8A3F4-7372-4D2E-BCF5-9DDCAFD4EAEE}"/>
                </a:ext>
              </a:extLst>
            </p:cNvPr>
            <p:cNvGrpSpPr/>
            <p:nvPr/>
          </p:nvGrpSpPr>
          <p:grpSpPr>
            <a:xfrm>
              <a:off x="5474787" y="3533553"/>
              <a:ext cx="2061447" cy="1419594"/>
              <a:chOff x="3010174" y="4545891"/>
              <a:chExt cx="2089455" cy="1419409"/>
            </a:xfrm>
            <a:solidFill>
              <a:srgbClr val="9FD9EB"/>
            </a:solidFill>
          </p:grpSpPr>
          <p:sp>
            <p:nvSpPr>
              <p:cNvPr id="42" name="Freeform 45">
                <a:extLst>
                  <a:ext uri="{FF2B5EF4-FFF2-40B4-BE49-F238E27FC236}">
                    <a16:creationId xmlns:a16="http://schemas.microsoft.com/office/drawing/2014/main" id="{1501DAA9-1986-4C65-89E8-0BCD6A856FAB}"/>
                  </a:ext>
                </a:extLst>
              </p:cNvPr>
              <p:cNvSpPr>
                <a:spLocks/>
              </p:cNvSpPr>
              <p:nvPr/>
            </p:nvSpPr>
            <p:spPr bwMode="gray">
              <a:xfrm rot="20933429">
                <a:off x="3914084" y="4545891"/>
                <a:ext cx="837442" cy="594847"/>
              </a:xfrm>
              <a:custGeom>
                <a:avLst/>
                <a:gdLst>
                  <a:gd name="T0" fmla="*/ 21 w 1085"/>
                  <a:gd name="T1" fmla="*/ 170 h 768"/>
                  <a:gd name="T2" fmla="*/ 17 w 1085"/>
                  <a:gd name="T3" fmla="*/ 161 h 768"/>
                  <a:gd name="T4" fmla="*/ 13 w 1085"/>
                  <a:gd name="T5" fmla="*/ 157 h 768"/>
                  <a:gd name="T6" fmla="*/ 8 w 1085"/>
                  <a:gd name="T7" fmla="*/ 143 h 768"/>
                  <a:gd name="T8" fmla="*/ 4 w 1085"/>
                  <a:gd name="T9" fmla="*/ 135 h 768"/>
                  <a:gd name="T10" fmla="*/ 4 w 1085"/>
                  <a:gd name="T11" fmla="*/ 122 h 768"/>
                  <a:gd name="T12" fmla="*/ 8 w 1085"/>
                  <a:gd name="T13" fmla="*/ 109 h 768"/>
                  <a:gd name="T14" fmla="*/ 0 w 1085"/>
                  <a:gd name="T15" fmla="*/ 96 h 768"/>
                  <a:gd name="T16" fmla="*/ 8 w 1085"/>
                  <a:gd name="T17" fmla="*/ 83 h 768"/>
                  <a:gd name="T18" fmla="*/ 8 w 1085"/>
                  <a:gd name="T19" fmla="*/ 65 h 768"/>
                  <a:gd name="T20" fmla="*/ 13 w 1085"/>
                  <a:gd name="T21" fmla="*/ 56 h 768"/>
                  <a:gd name="T22" fmla="*/ 21 w 1085"/>
                  <a:gd name="T23" fmla="*/ 48 h 768"/>
                  <a:gd name="T24" fmla="*/ 29 w 1085"/>
                  <a:gd name="T25" fmla="*/ 39 h 768"/>
                  <a:gd name="T26" fmla="*/ 25 w 1085"/>
                  <a:gd name="T27" fmla="*/ 22 h 768"/>
                  <a:gd name="T28" fmla="*/ 25 w 1085"/>
                  <a:gd name="T29" fmla="*/ 13 h 768"/>
                  <a:gd name="T30" fmla="*/ 21 w 1085"/>
                  <a:gd name="T31" fmla="*/ 0 h 768"/>
                  <a:gd name="T32" fmla="*/ 42 w 1085"/>
                  <a:gd name="T33" fmla="*/ 4 h 768"/>
                  <a:gd name="T34" fmla="*/ 59 w 1085"/>
                  <a:gd name="T35" fmla="*/ 8 h 768"/>
                  <a:gd name="T36" fmla="*/ 80 w 1085"/>
                  <a:gd name="T37" fmla="*/ 13 h 768"/>
                  <a:gd name="T38" fmla="*/ 97 w 1085"/>
                  <a:gd name="T39" fmla="*/ 8 h 768"/>
                  <a:gd name="T40" fmla="*/ 114 w 1085"/>
                  <a:gd name="T41" fmla="*/ 17 h 768"/>
                  <a:gd name="T42" fmla="*/ 123 w 1085"/>
                  <a:gd name="T43" fmla="*/ 13 h 768"/>
                  <a:gd name="T44" fmla="*/ 139 w 1085"/>
                  <a:gd name="T45" fmla="*/ 17 h 768"/>
                  <a:gd name="T46" fmla="*/ 152 w 1085"/>
                  <a:gd name="T47" fmla="*/ 8 h 768"/>
                  <a:gd name="T48" fmla="*/ 173 w 1085"/>
                  <a:gd name="T49" fmla="*/ 17 h 768"/>
                  <a:gd name="T50" fmla="*/ 199 w 1085"/>
                  <a:gd name="T51" fmla="*/ 30 h 768"/>
                  <a:gd name="T52" fmla="*/ 207 w 1085"/>
                  <a:gd name="T53" fmla="*/ 17 h 768"/>
                  <a:gd name="T54" fmla="*/ 220 w 1085"/>
                  <a:gd name="T55" fmla="*/ 22 h 768"/>
                  <a:gd name="T56" fmla="*/ 232 w 1085"/>
                  <a:gd name="T57" fmla="*/ 17 h 768"/>
                  <a:gd name="T58" fmla="*/ 241 w 1085"/>
                  <a:gd name="T59" fmla="*/ 22 h 768"/>
                  <a:gd name="T60" fmla="*/ 258 w 1085"/>
                  <a:gd name="T61" fmla="*/ 22 h 768"/>
                  <a:gd name="T62" fmla="*/ 254 w 1085"/>
                  <a:gd name="T63" fmla="*/ 39 h 768"/>
                  <a:gd name="T64" fmla="*/ 267 w 1085"/>
                  <a:gd name="T65" fmla="*/ 48 h 768"/>
                  <a:gd name="T66" fmla="*/ 267 w 1085"/>
                  <a:gd name="T67" fmla="*/ 61 h 768"/>
                  <a:gd name="T68" fmla="*/ 267 w 1085"/>
                  <a:gd name="T69" fmla="*/ 70 h 768"/>
                  <a:gd name="T70" fmla="*/ 262 w 1085"/>
                  <a:gd name="T71" fmla="*/ 83 h 768"/>
                  <a:gd name="T72" fmla="*/ 254 w 1085"/>
                  <a:gd name="T73" fmla="*/ 96 h 768"/>
                  <a:gd name="T74" fmla="*/ 241 w 1085"/>
                  <a:gd name="T75" fmla="*/ 104 h 768"/>
                  <a:gd name="T76" fmla="*/ 229 w 1085"/>
                  <a:gd name="T77" fmla="*/ 117 h 768"/>
                  <a:gd name="T78" fmla="*/ 211 w 1085"/>
                  <a:gd name="T79" fmla="*/ 122 h 768"/>
                  <a:gd name="T80" fmla="*/ 203 w 1085"/>
                  <a:gd name="T81" fmla="*/ 135 h 768"/>
                  <a:gd name="T82" fmla="*/ 195 w 1085"/>
                  <a:gd name="T83" fmla="*/ 152 h 768"/>
                  <a:gd name="T84" fmla="*/ 186 w 1085"/>
                  <a:gd name="T85" fmla="*/ 157 h 768"/>
                  <a:gd name="T86" fmla="*/ 186 w 1085"/>
                  <a:gd name="T87" fmla="*/ 165 h 768"/>
                  <a:gd name="T88" fmla="*/ 173 w 1085"/>
                  <a:gd name="T89" fmla="*/ 174 h 768"/>
                  <a:gd name="T90" fmla="*/ 161 w 1085"/>
                  <a:gd name="T91" fmla="*/ 174 h 768"/>
                  <a:gd name="T92" fmla="*/ 148 w 1085"/>
                  <a:gd name="T93" fmla="*/ 165 h 768"/>
                  <a:gd name="T94" fmla="*/ 135 w 1085"/>
                  <a:gd name="T95" fmla="*/ 165 h 768"/>
                  <a:gd name="T96" fmla="*/ 123 w 1085"/>
                  <a:gd name="T97" fmla="*/ 174 h 768"/>
                  <a:gd name="T98" fmla="*/ 110 w 1085"/>
                  <a:gd name="T99" fmla="*/ 165 h 768"/>
                  <a:gd name="T100" fmla="*/ 97 w 1085"/>
                  <a:gd name="T101" fmla="*/ 161 h 768"/>
                  <a:gd name="T102" fmla="*/ 89 w 1085"/>
                  <a:gd name="T103" fmla="*/ 170 h 768"/>
                  <a:gd name="T104" fmla="*/ 72 w 1085"/>
                  <a:gd name="T105" fmla="*/ 174 h 768"/>
                  <a:gd name="T106" fmla="*/ 59 w 1085"/>
                  <a:gd name="T107" fmla="*/ 174 h 768"/>
                  <a:gd name="T108" fmla="*/ 51 w 1085"/>
                  <a:gd name="T109" fmla="*/ 183 h 768"/>
                  <a:gd name="T110" fmla="*/ 42 w 1085"/>
                  <a:gd name="T111" fmla="*/ 191 h 768"/>
                  <a:gd name="T112" fmla="*/ 29 w 1085"/>
                  <a:gd name="T113" fmla="*/ 187 h 76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5"/>
                  <a:gd name="T172" fmla="*/ 0 h 768"/>
                  <a:gd name="T173" fmla="*/ 1085 w 1085"/>
                  <a:gd name="T174" fmla="*/ 768 h 76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5" h="768">
                    <a:moveTo>
                      <a:pt x="102" y="733"/>
                    </a:moveTo>
                    <a:lnTo>
                      <a:pt x="85" y="716"/>
                    </a:lnTo>
                    <a:lnTo>
                      <a:pt x="85" y="699"/>
                    </a:lnTo>
                    <a:lnTo>
                      <a:pt x="85" y="681"/>
                    </a:lnTo>
                    <a:lnTo>
                      <a:pt x="69" y="681"/>
                    </a:lnTo>
                    <a:lnTo>
                      <a:pt x="69" y="664"/>
                    </a:lnTo>
                    <a:lnTo>
                      <a:pt x="85" y="664"/>
                    </a:lnTo>
                    <a:lnTo>
                      <a:pt x="69" y="647"/>
                    </a:lnTo>
                    <a:lnTo>
                      <a:pt x="69" y="630"/>
                    </a:lnTo>
                    <a:lnTo>
                      <a:pt x="52" y="630"/>
                    </a:lnTo>
                    <a:lnTo>
                      <a:pt x="69" y="630"/>
                    </a:lnTo>
                    <a:lnTo>
                      <a:pt x="52" y="630"/>
                    </a:lnTo>
                    <a:lnTo>
                      <a:pt x="52" y="610"/>
                    </a:lnTo>
                    <a:lnTo>
                      <a:pt x="52" y="593"/>
                    </a:lnTo>
                    <a:lnTo>
                      <a:pt x="35" y="593"/>
                    </a:lnTo>
                    <a:lnTo>
                      <a:pt x="35" y="576"/>
                    </a:lnTo>
                    <a:lnTo>
                      <a:pt x="35" y="559"/>
                    </a:lnTo>
                    <a:lnTo>
                      <a:pt x="17" y="559"/>
                    </a:lnTo>
                    <a:lnTo>
                      <a:pt x="0" y="541"/>
                    </a:lnTo>
                    <a:lnTo>
                      <a:pt x="17" y="541"/>
                    </a:lnTo>
                    <a:lnTo>
                      <a:pt x="17" y="524"/>
                    </a:lnTo>
                    <a:lnTo>
                      <a:pt x="52" y="524"/>
                    </a:lnTo>
                    <a:lnTo>
                      <a:pt x="35" y="507"/>
                    </a:lnTo>
                    <a:lnTo>
                      <a:pt x="17" y="490"/>
                    </a:lnTo>
                    <a:lnTo>
                      <a:pt x="17" y="472"/>
                    </a:lnTo>
                    <a:lnTo>
                      <a:pt x="17" y="455"/>
                    </a:lnTo>
                    <a:lnTo>
                      <a:pt x="35" y="455"/>
                    </a:lnTo>
                    <a:lnTo>
                      <a:pt x="35" y="438"/>
                    </a:lnTo>
                    <a:lnTo>
                      <a:pt x="17" y="438"/>
                    </a:lnTo>
                    <a:lnTo>
                      <a:pt x="0" y="419"/>
                    </a:lnTo>
                    <a:lnTo>
                      <a:pt x="0" y="401"/>
                    </a:lnTo>
                    <a:lnTo>
                      <a:pt x="0" y="384"/>
                    </a:lnTo>
                    <a:lnTo>
                      <a:pt x="17" y="367"/>
                    </a:lnTo>
                    <a:lnTo>
                      <a:pt x="17" y="349"/>
                    </a:lnTo>
                    <a:lnTo>
                      <a:pt x="17" y="332"/>
                    </a:lnTo>
                    <a:lnTo>
                      <a:pt x="35" y="332"/>
                    </a:lnTo>
                    <a:lnTo>
                      <a:pt x="35" y="315"/>
                    </a:lnTo>
                    <a:lnTo>
                      <a:pt x="35" y="298"/>
                    </a:lnTo>
                    <a:lnTo>
                      <a:pt x="35" y="280"/>
                    </a:lnTo>
                    <a:lnTo>
                      <a:pt x="35" y="263"/>
                    </a:lnTo>
                    <a:lnTo>
                      <a:pt x="52" y="263"/>
                    </a:lnTo>
                    <a:lnTo>
                      <a:pt x="35" y="246"/>
                    </a:lnTo>
                    <a:lnTo>
                      <a:pt x="52" y="246"/>
                    </a:lnTo>
                    <a:lnTo>
                      <a:pt x="52" y="227"/>
                    </a:lnTo>
                    <a:lnTo>
                      <a:pt x="69" y="227"/>
                    </a:lnTo>
                    <a:lnTo>
                      <a:pt x="69" y="209"/>
                    </a:lnTo>
                    <a:lnTo>
                      <a:pt x="85" y="209"/>
                    </a:lnTo>
                    <a:lnTo>
                      <a:pt x="85" y="192"/>
                    </a:lnTo>
                    <a:lnTo>
                      <a:pt x="102" y="192"/>
                    </a:lnTo>
                    <a:lnTo>
                      <a:pt x="119" y="192"/>
                    </a:lnTo>
                    <a:lnTo>
                      <a:pt x="119" y="175"/>
                    </a:lnTo>
                    <a:lnTo>
                      <a:pt x="119" y="157"/>
                    </a:lnTo>
                    <a:lnTo>
                      <a:pt x="102" y="140"/>
                    </a:lnTo>
                    <a:lnTo>
                      <a:pt x="102" y="123"/>
                    </a:lnTo>
                    <a:lnTo>
                      <a:pt x="102" y="106"/>
                    </a:lnTo>
                    <a:lnTo>
                      <a:pt x="102" y="88"/>
                    </a:lnTo>
                    <a:lnTo>
                      <a:pt x="119" y="71"/>
                    </a:lnTo>
                    <a:lnTo>
                      <a:pt x="119" y="54"/>
                    </a:lnTo>
                    <a:lnTo>
                      <a:pt x="102" y="71"/>
                    </a:lnTo>
                    <a:lnTo>
                      <a:pt x="102" y="54"/>
                    </a:lnTo>
                    <a:lnTo>
                      <a:pt x="102" y="35"/>
                    </a:lnTo>
                    <a:lnTo>
                      <a:pt x="85" y="35"/>
                    </a:lnTo>
                    <a:lnTo>
                      <a:pt x="85" y="17"/>
                    </a:lnTo>
                    <a:lnTo>
                      <a:pt x="85" y="0"/>
                    </a:lnTo>
                    <a:lnTo>
                      <a:pt x="102" y="0"/>
                    </a:lnTo>
                    <a:lnTo>
                      <a:pt x="119" y="0"/>
                    </a:lnTo>
                    <a:lnTo>
                      <a:pt x="154" y="17"/>
                    </a:lnTo>
                    <a:lnTo>
                      <a:pt x="171" y="17"/>
                    </a:lnTo>
                    <a:lnTo>
                      <a:pt x="186" y="17"/>
                    </a:lnTo>
                    <a:lnTo>
                      <a:pt x="204" y="35"/>
                    </a:lnTo>
                    <a:lnTo>
                      <a:pt x="221" y="35"/>
                    </a:lnTo>
                    <a:lnTo>
                      <a:pt x="238" y="35"/>
                    </a:lnTo>
                    <a:lnTo>
                      <a:pt x="256" y="54"/>
                    </a:lnTo>
                    <a:lnTo>
                      <a:pt x="288" y="54"/>
                    </a:lnTo>
                    <a:lnTo>
                      <a:pt x="305" y="54"/>
                    </a:lnTo>
                    <a:lnTo>
                      <a:pt x="323" y="54"/>
                    </a:lnTo>
                    <a:lnTo>
                      <a:pt x="340" y="17"/>
                    </a:lnTo>
                    <a:lnTo>
                      <a:pt x="357" y="35"/>
                    </a:lnTo>
                    <a:lnTo>
                      <a:pt x="373" y="35"/>
                    </a:lnTo>
                    <a:lnTo>
                      <a:pt x="390" y="35"/>
                    </a:lnTo>
                    <a:lnTo>
                      <a:pt x="407" y="54"/>
                    </a:lnTo>
                    <a:lnTo>
                      <a:pt x="424" y="54"/>
                    </a:lnTo>
                    <a:lnTo>
                      <a:pt x="442" y="71"/>
                    </a:lnTo>
                    <a:lnTo>
                      <a:pt x="457" y="71"/>
                    </a:lnTo>
                    <a:lnTo>
                      <a:pt x="474" y="54"/>
                    </a:lnTo>
                    <a:lnTo>
                      <a:pt x="474" y="35"/>
                    </a:lnTo>
                    <a:lnTo>
                      <a:pt x="492" y="35"/>
                    </a:lnTo>
                    <a:lnTo>
                      <a:pt x="492" y="54"/>
                    </a:lnTo>
                    <a:lnTo>
                      <a:pt x="509" y="71"/>
                    </a:lnTo>
                    <a:lnTo>
                      <a:pt x="526" y="71"/>
                    </a:lnTo>
                    <a:lnTo>
                      <a:pt x="543" y="71"/>
                    </a:lnTo>
                    <a:lnTo>
                      <a:pt x="559" y="71"/>
                    </a:lnTo>
                    <a:lnTo>
                      <a:pt x="576" y="71"/>
                    </a:lnTo>
                    <a:lnTo>
                      <a:pt x="593" y="54"/>
                    </a:lnTo>
                    <a:lnTo>
                      <a:pt x="593" y="35"/>
                    </a:lnTo>
                    <a:lnTo>
                      <a:pt x="611" y="35"/>
                    </a:lnTo>
                    <a:lnTo>
                      <a:pt x="628" y="35"/>
                    </a:lnTo>
                    <a:lnTo>
                      <a:pt x="645" y="54"/>
                    </a:lnTo>
                    <a:lnTo>
                      <a:pt x="661" y="71"/>
                    </a:lnTo>
                    <a:lnTo>
                      <a:pt x="695" y="71"/>
                    </a:lnTo>
                    <a:lnTo>
                      <a:pt x="712" y="88"/>
                    </a:lnTo>
                    <a:lnTo>
                      <a:pt x="730" y="88"/>
                    </a:lnTo>
                    <a:lnTo>
                      <a:pt x="762" y="71"/>
                    </a:lnTo>
                    <a:lnTo>
                      <a:pt x="797" y="123"/>
                    </a:lnTo>
                    <a:lnTo>
                      <a:pt x="797" y="106"/>
                    </a:lnTo>
                    <a:lnTo>
                      <a:pt x="797" y="88"/>
                    </a:lnTo>
                    <a:lnTo>
                      <a:pt x="814" y="88"/>
                    </a:lnTo>
                    <a:lnTo>
                      <a:pt x="831" y="71"/>
                    </a:lnTo>
                    <a:lnTo>
                      <a:pt x="847" y="88"/>
                    </a:lnTo>
                    <a:lnTo>
                      <a:pt x="864" y="106"/>
                    </a:lnTo>
                    <a:lnTo>
                      <a:pt x="864" y="88"/>
                    </a:lnTo>
                    <a:lnTo>
                      <a:pt x="881" y="88"/>
                    </a:lnTo>
                    <a:lnTo>
                      <a:pt x="899" y="88"/>
                    </a:lnTo>
                    <a:lnTo>
                      <a:pt x="899" y="71"/>
                    </a:lnTo>
                    <a:lnTo>
                      <a:pt x="916" y="71"/>
                    </a:lnTo>
                    <a:lnTo>
                      <a:pt x="931" y="71"/>
                    </a:lnTo>
                    <a:lnTo>
                      <a:pt x="931" y="54"/>
                    </a:lnTo>
                    <a:lnTo>
                      <a:pt x="949" y="54"/>
                    </a:lnTo>
                    <a:lnTo>
                      <a:pt x="949" y="71"/>
                    </a:lnTo>
                    <a:lnTo>
                      <a:pt x="966" y="88"/>
                    </a:lnTo>
                    <a:lnTo>
                      <a:pt x="983" y="88"/>
                    </a:lnTo>
                    <a:lnTo>
                      <a:pt x="1000" y="88"/>
                    </a:lnTo>
                    <a:lnTo>
                      <a:pt x="1018" y="88"/>
                    </a:lnTo>
                    <a:lnTo>
                      <a:pt x="1033" y="88"/>
                    </a:lnTo>
                    <a:lnTo>
                      <a:pt x="1033" y="106"/>
                    </a:lnTo>
                    <a:lnTo>
                      <a:pt x="1033" y="123"/>
                    </a:lnTo>
                    <a:lnTo>
                      <a:pt x="1033" y="140"/>
                    </a:lnTo>
                    <a:lnTo>
                      <a:pt x="1018" y="157"/>
                    </a:lnTo>
                    <a:lnTo>
                      <a:pt x="1033" y="157"/>
                    </a:lnTo>
                    <a:lnTo>
                      <a:pt x="1050" y="175"/>
                    </a:lnTo>
                    <a:lnTo>
                      <a:pt x="1068" y="175"/>
                    </a:lnTo>
                    <a:lnTo>
                      <a:pt x="1068" y="192"/>
                    </a:lnTo>
                    <a:lnTo>
                      <a:pt x="1068" y="209"/>
                    </a:lnTo>
                    <a:lnTo>
                      <a:pt x="1068" y="227"/>
                    </a:lnTo>
                    <a:lnTo>
                      <a:pt x="1050" y="246"/>
                    </a:lnTo>
                    <a:lnTo>
                      <a:pt x="1068" y="246"/>
                    </a:lnTo>
                    <a:lnTo>
                      <a:pt x="1068" y="263"/>
                    </a:lnTo>
                    <a:lnTo>
                      <a:pt x="1085" y="263"/>
                    </a:lnTo>
                    <a:lnTo>
                      <a:pt x="1085" y="280"/>
                    </a:lnTo>
                    <a:lnTo>
                      <a:pt x="1068" y="280"/>
                    </a:lnTo>
                    <a:lnTo>
                      <a:pt x="1068" y="298"/>
                    </a:lnTo>
                    <a:lnTo>
                      <a:pt x="1068" y="315"/>
                    </a:lnTo>
                    <a:lnTo>
                      <a:pt x="1068" y="332"/>
                    </a:lnTo>
                    <a:lnTo>
                      <a:pt x="1050" y="332"/>
                    </a:lnTo>
                    <a:lnTo>
                      <a:pt x="1050" y="349"/>
                    </a:lnTo>
                    <a:lnTo>
                      <a:pt x="1033" y="367"/>
                    </a:lnTo>
                    <a:lnTo>
                      <a:pt x="1018" y="367"/>
                    </a:lnTo>
                    <a:lnTo>
                      <a:pt x="1018" y="384"/>
                    </a:lnTo>
                    <a:lnTo>
                      <a:pt x="1000" y="401"/>
                    </a:lnTo>
                    <a:lnTo>
                      <a:pt x="983" y="401"/>
                    </a:lnTo>
                    <a:lnTo>
                      <a:pt x="966" y="401"/>
                    </a:lnTo>
                    <a:lnTo>
                      <a:pt x="966" y="419"/>
                    </a:lnTo>
                    <a:lnTo>
                      <a:pt x="966" y="438"/>
                    </a:lnTo>
                    <a:lnTo>
                      <a:pt x="949" y="455"/>
                    </a:lnTo>
                    <a:lnTo>
                      <a:pt x="931" y="472"/>
                    </a:lnTo>
                    <a:lnTo>
                      <a:pt x="916" y="472"/>
                    </a:lnTo>
                    <a:lnTo>
                      <a:pt x="899" y="472"/>
                    </a:lnTo>
                    <a:lnTo>
                      <a:pt x="881" y="472"/>
                    </a:lnTo>
                    <a:lnTo>
                      <a:pt x="864" y="490"/>
                    </a:lnTo>
                    <a:lnTo>
                      <a:pt x="847" y="490"/>
                    </a:lnTo>
                    <a:lnTo>
                      <a:pt x="831" y="507"/>
                    </a:lnTo>
                    <a:lnTo>
                      <a:pt x="831" y="524"/>
                    </a:lnTo>
                    <a:lnTo>
                      <a:pt x="814" y="524"/>
                    </a:lnTo>
                    <a:lnTo>
                      <a:pt x="814" y="541"/>
                    </a:lnTo>
                    <a:lnTo>
                      <a:pt x="797" y="559"/>
                    </a:lnTo>
                    <a:lnTo>
                      <a:pt x="797" y="576"/>
                    </a:lnTo>
                    <a:lnTo>
                      <a:pt x="780" y="576"/>
                    </a:lnTo>
                    <a:lnTo>
                      <a:pt x="780" y="610"/>
                    </a:lnTo>
                    <a:lnTo>
                      <a:pt x="762" y="593"/>
                    </a:lnTo>
                    <a:lnTo>
                      <a:pt x="762" y="610"/>
                    </a:lnTo>
                    <a:lnTo>
                      <a:pt x="745" y="610"/>
                    </a:lnTo>
                    <a:lnTo>
                      <a:pt x="745" y="630"/>
                    </a:lnTo>
                    <a:lnTo>
                      <a:pt x="745" y="647"/>
                    </a:lnTo>
                    <a:lnTo>
                      <a:pt x="745" y="664"/>
                    </a:lnTo>
                    <a:lnTo>
                      <a:pt x="762" y="664"/>
                    </a:lnTo>
                    <a:lnTo>
                      <a:pt x="745" y="664"/>
                    </a:lnTo>
                    <a:lnTo>
                      <a:pt x="730" y="664"/>
                    </a:lnTo>
                    <a:lnTo>
                      <a:pt x="730" y="681"/>
                    </a:lnTo>
                    <a:lnTo>
                      <a:pt x="695" y="681"/>
                    </a:lnTo>
                    <a:lnTo>
                      <a:pt x="695" y="699"/>
                    </a:lnTo>
                    <a:lnTo>
                      <a:pt x="678" y="699"/>
                    </a:lnTo>
                    <a:lnTo>
                      <a:pt x="661" y="681"/>
                    </a:lnTo>
                    <a:lnTo>
                      <a:pt x="661" y="699"/>
                    </a:lnTo>
                    <a:lnTo>
                      <a:pt x="645" y="699"/>
                    </a:lnTo>
                    <a:lnTo>
                      <a:pt x="628" y="699"/>
                    </a:lnTo>
                    <a:lnTo>
                      <a:pt x="628" y="681"/>
                    </a:lnTo>
                    <a:lnTo>
                      <a:pt x="611" y="681"/>
                    </a:lnTo>
                    <a:lnTo>
                      <a:pt x="593" y="664"/>
                    </a:lnTo>
                    <a:lnTo>
                      <a:pt x="576" y="647"/>
                    </a:lnTo>
                    <a:lnTo>
                      <a:pt x="559" y="647"/>
                    </a:lnTo>
                    <a:lnTo>
                      <a:pt x="543" y="647"/>
                    </a:lnTo>
                    <a:lnTo>
                      <a:pt x="543" y="664"/>
                    </a:lnTo>
                    <a:lnTo>
                      <a:pt x="526" y="664"/>
                    </a:lnTo>
                    <a:lnTo>
                      <a:pt x="526" y="681"/>
                    </a:lnTo>
                    <a:lnTo>
                      <a:pt x="509" y="681"/>
                    </a:lnTo>
                    <a:lnTo>
                      <a:pt x="492" y="699"/>
                    </a:lnTo>
                    <a:lnTo>
                      <a:pt x="474" y="699"/>
                    </a:lnTo>
                    <a:lnTo>
                      <a:pt x="457" y="699"/>
                    </a:lnTo>
                    <a:lnTo>
                      <a:pt x="442" y="681"/>
                    </a:lnTo>
                    <a:lnTo>
                      <a:pt x="442" y="664"/>
                    </a:lnTo>
                    <a:lnTo>
                      <a:pt x="424" y="664"/>
                    </a:lnTo>
                    <a:lnTo>
                      <a:pt x="424" y="647"/>
                    </a:lnTo>
                    <a:lnTo>
                      <a:pt x="407" y="647"/>
                    </a:lnTo>
                    <a:lnTo>
                      <a:pt x="390" y="647"/>
                    </a:lnTo>
                    <a:lnTo>
                      <a:pt x="390" y="664"/>
                    </a:lnTo>
                    <a:lnTo>
                      <a:pt x="373" y="664"/>
                    </a:lnTo>
                    <a:lnTo>
                      <a:pt x="357" y="664"/>
                    </a:lnTo>
                    <a:lnTo>
                      <a:pt x="357" y="681"/>
                    </a:lnTo>
                    <a:lnTo>
                      <a:pt x="340" y="681"/>
                    </a:lnTo>
                    <a:lnTo>
                      <a:pt x="323" y="681"/>
                    </a:lnTo>
                    <a:lnTo>
                      <a:pt x="305" y="699"/>
                    </a:lnTo>
                    <a:lnTo>
                      <a:pt x="288" y="699"/>
                    </a:lnTo>
                    <a:lnTo>
                      <a:pt x="271" y="699"/>
                    </a:lnTo>
                    <a:lnTo>
                      <a:pt x="256" y="716"/>
                    </a:lnTo>
                    <a:lnTo>
                      <a:pt x="238" y="716"/>
                    </a:lnTo>
                    <a:lnTo>
                      <a:pt x="238" y="699"/>
                    </a:lnTo>
                    <a:lnTo>
                      <a:pt x="221" y="699"/>
                    </a:lnTo>
                    <a:lnTo>
                      <a:pt x="221" y="716"/>
                    </a:lnTo>
                    <a:lnTo>
                      <a:pt x="221" y="733"/>
                    </a:lnTo>
                    <a:lnTo>
                      <a:pt x="204" y="733"/>
                    </a:lnTo>
                    <a:lnTo>
                      <a:pt x="204" y="751"/>
                    </a:lnTo>
                    <a:lnTo>
                      <a:pt x="204" y="768"/>
                    </a:lnTo>
                    <a:lnTo>
                      <a:pt x="186" y="768"/>
                    </a:lnTo>
                    <a:lnTo>
                      <a:pt x="171" y="768"/>
                    </a:lnTo>
                    <a:lnTo>
                      <a:pt x="154" y="768"/>
                    </a:lnTo>
                    <a:lnTo>
                      <a:pt x="136" y="768"/>
                    </a:lnTo>
                    <a:lnTo>
                      <a:pt x="119" y="768"/>
                    </a:lnTo>
                    <a:lnTo>
                      <a:pt x="119" y="751"/>
                    </a:lnTo>
                    <a:lnTo>
                      <a:pt x="102" y="751"/>
                    </a:lnTo>
                    <a:lnTo>
                      <a:pt x="102" y="733"/>
                    </a:lnTo>
                    <a:close/>
                  </a:path>
                </a:pathLst>
              </a:custGeom>
              <a:grp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3" name="Freeform 50">
                <a:extLst>
                  <a:ext uri="{FF2B5EF4-FFF2-40B4-BE49-F238E27FC236}">
                    <a16:creationId xmlns:a16="http://schemas.microsoft.com/office/drawing/2014/main" id="{FADD69CB-2E22-4023-AA90-CCC7BE406854}"/>
                  </a:ext>
                </a:extLst>
              </p:cNvPr>
              <p:cNvSpPr>
                <a:spLocks/>
              </p:cNvSpPr>
              <p:nvPr/>
            </p:nvSpPr>
            <p:spPr bwMode="gray">
              <a:xfrm rot="20933429">
                <a:off x="4391975" y="4907192"/>
                <a:ext cx="707654" cy="678716"/>
              </a:xfrm>
              <a:custGeom>
                <a:avLst/>
                <a:gdLst>
                  <a:gd name="T0" fmla="*/ 5 w 916"/>
                  <a:gd name="T1" fmla="*/ 179 h 873"/>
                  <a:gd name="T2" fmla="*/ 17 w 916"/>
                  <a:gd name="T3" fmla="*/ 171 h 873"/>
                  <a:gd name="T4" fmla="*/ 13 w 916"/>
                  <a:gd name="T5" fmla="*/ 158 h 873"/>
                  <a:gd name="T6" fmla="*/ 26 w 916"/>
                  <a:gd name="T7" fmla="*/ 149 h 873"/>
                  <a:gd name="T8" fmla="*/ 26 w 916"/>
                  <a:gd name="T9" fmla="*/ 140 h 873"/>
                  <a:gd name="T10" fmla="*/ 26 w 916"/>
                  <a:gd name="T11" fmla="*/ 123 h 873"/>
                  <a:gd name="T12" fmla="*/ 38 w 916"/>
                  <a:gd name="T13" fmla="*/ 127 h 873"/>
                  <a:gd name="T14" fmla="*/ 47 w 916"/>
                  <a:gd name="T15" fmla="*/ 118 h 873"/>
                  <a:gd name="T16" fmla="*/ 51 w 916"/>
                  <a:gd name="T17" fmla="*/ 105 h 873"/>
                  <a:gd name="T18" fmla="*/ 56 w 916"/>
                  <a:gd name="T19" fmla="*/ 101 h 873"/>
                  <a:gd name="T20" fmla="*/ 63 w 916"/>
                  <a:gd name="T21" fmla="*/ 109 h 873"/>
                  <a:gd name="T22" fmla="*/ 77 w 916"/>
                  <a:gd name="T23" fmla="*/ 114 h 873"/>
                  <a:gd name="T24" fmla="*/ 81 w 916"/>
                  <a:gd name="T25" fmla="*/ 101 h 873"/>
                  <a:gd name="T26" fmla="*/ 89 w 916"/>
                  <a:gd name="T27" fmla="*/ 88 h 873"/>
                  <a:gd name="T28" fmla="*/ 98 w 916"/>
                  <a:gd name="T29" fmla="*/ 79 h 873"/>
                  <a:gd name="T30" fmla="*/ 115 w 916"/>
                  <a:gd name="T31" fmla="*/ 75 h 873"/>
                  <a:gd name="T32" fmla="*/ 122 w 916"/>
                  <a:gd name="T33" fmla="*/ 66 h 873"/>
                  <a:gd name="T34" fmla="*/ 132 w 916"/>
                  <a:gd name="T35" fmla="*/ 61 h 873"/>
                  <a:gd name="T36" fmla="*/ 136 w 916"/>
                  <a:gd name="T37" fmla="*/ 48 h 873"/>
                  <a:gd name="T38" fmla="*/ 140 w 916"/>
                  <a:gd name="T39" fmla="*/ 40 h 873"/>
                  <a:gd name="T40" fmla="*/ 149 w 916"/>
                  <a:gd name="T41" fmla="*/ 26 h 873"/>
                  <a:gd name="T42" fmla="*/ 153 w 916"/>
                  <a:gd name="T43" fmla="*/ 13 h 873"/>
                  <a:gd name="T44" fmla="*/ 165 w 916"/>
                  <a:gd name="T45" fmla="*/ 0 h 873"/>
                  <a:gd name="T46" fmla="*/ 178 w 916"/>
                  <a:gd name="T47" fmla="*/ 9 h 873"/>
                  <a:gd name="T48" fmla="*/ 195 w 916"/>
                  <a:gd name="T49" fmla="*/ 13 h 873"/>
                  <a:gd name="T50" fmla="*/ 191 w 916"/>
                  <a:gd name="T51" fmla="*/ 26 h 873"/>
                  <a:gd name="T52" fmla="*/ 187 w 916"/>
                  <a:gd name="T53" fmla="*/ 44 h 873"/>
                  <a:gd name="T54" fmla="*/ 187 w 916"/>
                  <a:gd name="T55" fmla="*/ 53 h 873"/>
                  <a:gd name="T56" fmla="*/ 191 w 916"/>
                  <a:gd name="T57" fmla="*/ 75 h 873"/>
                  <a:gd name="T58" fmla="*/ 200 w 916"/>
                  <a:gd name="T59" fmla="*/ 92 h 873"/>
                  <a:gd name="T60" fmla="*/ 204 w 916"/>
                  <a:gd name="T61" fmla="*/ 96 h 873"/>
                  <a:gd name="T62" fmla="*/ 229 w 916"/>
                  <a:gd name="T63" fmla="*/ 114 h 873"/>
                  <a:gd name="T64" fmla="*/ 216 w 916"/>
                  <a:gd name="T65" fmla="*/ 123 h 873"/>
                  <a:gd name="T66" fmla="*/ 204 w 916"/>
                  <a:gd name="T67" fmla="*/ 131 h 873"/>
                  <a:gd name="T68" fmla="*/ 195 w 916"/>
                  <a:gd name="T69" fmla="*/ 140 h 873"/>
                  <a:gd name="T70" fmla="*/ 191 w 916"/>
                  <a:gd name="T71" fmla="*/ 153 h 873"/>
                  <a:gd name="T72" fmla="*/ 183 w 916"/>
                  <a:gd name="T73" fmla="*/ 166 h 873"/>
                  <a:gd name="T74" fmla="*/ 178 w 916"/>
                  <a:gd name="T75" fmla="*/ 179 h 873"/>
                  <a:gd name="T76" fmla="*/ 165 w 916"/>
                  <a:gd name="T77" fmla="*/ 192 h 873"/>
                  <a:gd name="T78" fmla="*/ 157 w 916"/>
                  <a:gd name="T79" fmla="*/ 201 h 873"/>
                  <a:gd name="T80" fmla="*/ 149 w 916"/>
                  <a:gd name="T81" fmla="*/ 214 h 873"/>
                  <a:gd name="T82" fmla="*/ 140 w 916"/>
                  <a:gd name="T83" fmla="*/ 219 h 873"/>
                  <a:gd name="T84" fmla="*/ 122 w 916"/>
                  <a:gd name="T85" fmla="*/ 206 h 873"/>
                  <a:gd name="T86" fmla="*/ 111 w 916"/>
                  <a:gd name="T87" fmla="*/ 192 h 873"/>
                  <a:gd name="T88" fmla="*/ 98 w 916"/>
                  <a:gd name="T89" fmla="*/ 192 h 873"/>
                  <a:gd name="T90" fmla="*/ 85 w 916"/>
                  <a:gd name="T91" fmla="*/ 188 h 873"/>
                  <a:gd name="T92" fmla="*/ 77 w 916"/>
                  <a:gd name="T93" fmla="*/ 197 h 873"/>
                  <a:gd name="T94" fmla="*/ 68 w 916"/>
                  <a:gd name="T95" fmla="*/ 210 h 873"/>
                  <a:gd name="T96" fmla="*/ 51 w 916"/>
                  <a:gd name="T97" fmla="*/ 210 h 873"/>
                  <a:gd name="T98" fmla="*/ 38 w 916"/>
                  <a:gd name="T99" fmla="*/ 206 h 873"/>
                  <a:gd name="T100" fmla="*/ 29 w 916"/>
                  <a:gd name="T101" fmla="*/ 192 h 873"/>
                  <a:gd name="T102" fmla="*/ 13 w 916"/>
                  <a:gd name="T103" fmla="*/ 192 h 87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16"/>
                  <a:gd name="T157" fmla="*/ 0 h 873"/>
                  <a:gd name="T158" fmla="*/ 916 w 916"/>
                  <a:gd name="T159" fmla="*/ 873 h 87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16" h="873">
                    <a:moveTo>
                      <a:pt x="0" y="750"/>
                    </a:moveTo>
                    <a:lnTo>
                      <a:pt x="0" y="733"/>
                    </a:lnTo>
                    <a:lnTo>
                      <a:pt x="0" y="716"/>
                    </a:lnTo>
                    <a:lnTo>
                      <a:pt x="17" y="716"/>
                    </a:lnTo>
                    <a:lnTo>
                      <a:pt x="34" y="698"/>
                    </a:lnTo>
                    <a:lnTo>
                      <a:pt x="50" y="698"/>
                    </a:lnTo>
                    <a:lnTo>
                      <a:pt x="67" y="698"/>
                    </a:lnTo>
                    <a:lnTo>
                      <a:pt x="67" y="681"/>
                    </a:lnTo>
                    <a:lnTo>
                      <a:pt x="67" y="664"/>
                    </a:lnTo>
                    <a:lnTo>
                      <a:pt x="50" y="664"/>
                    </a:lnTo>
                    <a:lnTo>
                      <a:pt x="50" y="647"/>
                    </a:lnTo>
                    <a:lnTo>
                      <a:pt x="50" y="629"/>
                    </a:lnTo>
                    <a:lnTo>
                      <a:pt x="67" y="629"/>
                    </a:lnTo>
                    <a:lnTo>
                      <a:pt x="84" y="612"/>
                    </a:lnTo>
                    <a:lnTo>
                      <a:pt x="102" y="612"/>
                    </a:lnTo>
                    <a:lnTo>
                      <a:pt x="102" y="593"/>
                    </a:lnTo>
                    <a:lnTo>
                      <a:pt x="119" y="593"/>
                    </a:lnTo>
                    <a:lnTo>
                      <a:pt x="119" y="576"/>
                    </a:lnTo>
                    <a:lnTo>
                      <a:pt x="102" y="576"/>
                    </a:lnTo>
                    <a:lnTo>
                      <a:pt x="102" y="558"/>
                    </a:lnTo>
                    <a:lnTo>
                      <a:pt x="102" y="541"/>
                    </a:lnTo>
                    <a:lnTo>
                      <a:pt x="102" y="524"/>
                    </a:lnTo>
                    <a:lnTo>
                      <a:pt x="102" y="506"/>
                    </a:lnTo>
                    <a:lnTo>
                      <a:pt x="102" y="489"/>
                    </a:lnTo>
                    <a:lnTo>
                      <a:pt x="102" y="506"/>
                    </a:lnTo>
                    <a:lnTo>
                      <a:pt x="119" y="506"/>
                    </a:lnTo>
                    <a:lnTo>
                      <a:pt x="136" y="506"/>
                    </a:lnTo>
                    <a:lnTo>
                      <a:pt x="152" y="506"/>
                    </a:lnTo>
                    <a:lnTo>
                      <a:pt x="152" y="489"/>
                    </a:lnTo>
                    <a:lnTo>
                      <a:pt x="152" y="472"/>
                    </a:lnTo>
                    <a:lnTo>
                      <a:pt x="169" y="472"/>
                    </a:lnTo>
                    <a:lnTo>
                      <a:pt x="186" y="472"/>
                    </a:lnTo>
                    <a:lnTo>
                      <a:pt x="186" y="455"/>
                    </a:lnTo>
                    <a:lnTo>
                      <a:pt x="186" y="435"/>
                    </a:lnTo>
                    <a:lnTo>
                      <a:pt x="203" y="435"/>
                    </a:lnTo>
                    <a:lnTo>
                      <a:pt x="203" y="418"/>
                    </a:lnTo>
                    <a:lnTo>
                      <a:pt x="203" y="401"/>
                    </a:lnTo>
                    <a:lnTo>
                      <a:pt x="221" y="401"/>
                    </a:lnTo>
                    <a:lnTo>
                      <a:pt x="221" y="384"/>
                    </a:lnTo>
                    <a:lnTo>
                      <a:pt x="221" y="401"/>
                    </a:lnTo>
                    <a:lnTo>
                      <a:pt x="238" y="401"/>
                    </a:lnTo>
                    <a:lnTo>
                      <a:pt x="253" y="401"/>
                    </a:lnTo>
                    <a:lnTo>
                      <a:pt x="253" y="418"/>
                    </a:lnTo>
                    <a:lnTo>
                      <a:pt x="253" y="435"/>
                    </a:lnTo>
                    <a:lnTo>
                      <a:pt x="271" y="435"/>
                    </a:lnTo>
                    <a:lnTo>
                      <a:pt x="288" y="435"/>
                    </a:lnTo>
                    <a:lnTo>
                      <a:pt x="288" y="455"/>
                    </a:lnTo>
                    <a:lnTo>
                      <a:pt x="305" y="455"/>
                    </a:lnTo>
                    <a:lnTo>
                      <a:pt x="322" y="455"/>
                    </a:lnTo>
                    <a:lnTo>
                      <a:pt x="322" y="435"/>
                    </a:lnTo>
                    <a:lnTo>
                      <a:pt x="322" y="418"/>
                    </a:lnTo>
                    <a:lnTo>
                      <a:pt x="322" y="401"/>
                    </a:lnTo>
                    <a:lnTo>
                      <a:pt x="340" y="384"/>
                    </a:lnTo>
                    <a:lnTo>
                      <a:pt x="340" y="366"/>
                    </a:lnTo>
                    <a:lnTo>
                      <a:pt x="355" y="366"/>
                    </a:lnTo>
                    <a:lnTo>
                      <a:pt x="355" y="349"/>
                    </a:lnTo>
                    <a:lnTo>
                      <a:pt x="355" y="332"/>
                    </a:lnTo>
                    <a:lnTo>
                      <a:pt x="372" y="332"/>
                    </a:lnTo>
                    <a:lnTo>
                      <a:pt x="372" y="314"/>
                    </a:lnTo>
                    <a:lnTo>
                      <a:pt x="390" y="314"/>
                    </a:lnTo>
                    <a:lnTo>
                      <a:pt x="407" y="297"/>
                    </a:lnTo>
                    <a:lnTo>
                      <a:pt x="424" y="297"/>
                    </a:lnTo>
                    <a:lnTo>
                      <a:pt x="441" y="280"/>
                    </a:lnTo>
                    <a:lnTo>
                      <a:pt x="457" y="297"/>
                    </a:lnTo>
                    <a:lnTo>
                      <a:pt x="457" y="280"/>
                    </a:lnTo>
                    <a:lnTo>
                      <a:pt x="474" y="280"/>
                    </a:lnTo>
                    <a:lnTo>
                      <a:pt x="491" y="280"/>
                    </a:lnTo>
                    <a:lnTo>
                      <a:pt x="491" y="261"/>
                    </a:lnTo>
                    <a:lnTo>
                      <a:pt x="509" y="280"/>
                    </a:lnTo>
                    <a:lnTo>
                      <a:pt x="526" y="280"/>
                    </a:lnTo>
                    <a:lnTo>
                      <a:pt x="526" y="261"/>
                    </a:lnTo>
                    <a:lnTo>
                      <a:pt x="526" y="243"/>
                    </a:lnTo>
                    <a:lnTo>
                      <a:pt x="526" y="226"/>
                    </a:lnTo>
                    <a:lnTo>
                      <a:pt x="526" y="209"/>
                    </a:lnTo>
                    <a:lnTo>
                      <a:pt x="526" y="192"/>
                    </a:lnTo>
                    <a:lnTo>
                      <a:pt x="543" y="192"/>
                    </a:lnTo>
                    <a:lnTo>
                      <a:pt x="559" y="209"/>
                    </a:lnTo>
                    <a:lnTo>
                      <a:pt x="559" y="192"/>
                    </a:lnTo>
                    <a:lnTo>
                      <a:pt x="559" y="174"/>
                    </a:lnTo>
                    <a:lnTo>
                      <a:pt x="559" y="157"/>
                    </a:lnTo>
                    <a:lnTo>
                      <a:pt x="576" y="140"/>
                    </a:lnTo>
                    <a:lnTo>
                      <a:pt x="576" y="122"/>
                    </a:lnTo>
                    <a:lnTo>
                      <a:pt x="593" y="122"/>
                    </a:lnTo>
                    <a:lnTo>
                      <a:pt x="593" y="103"/>
                    </a:lnTo>
                    <a:lnTo>
                      <a:pt x="593" y="86"/>
                    </a:lnTo>
                    <a:lnTo>
                      <a:pt x="593" y="69"/>
                    </a:lnTo>
                    <a:lnTo>
                      <a:pt x="593" y="51"/>
                    </a:lnTo>
                    <a:lnTo>
                      <a:pt x="610" y="51"/>
                    </a:lnTo>
                    <a:lnTo>
                      <a:pt x="610" y="34"/>
                    </a:lnTo>
                    <a:lnTo>
                      <a:pt x="610" y="17"/>
                    </a:lnTo>
                    <a:lnTo>
                      <a:pt x="628" y="17"/>
                    </a:lnTo>
                    <a:lnTo>
                      <a:pt x="660" y="0"/>
                    </a:lnTo>
                    <a:lnTo>
                      <a:pt x="660" y="17"/>
                    </a:lnTo>
                    <a:lnTo>
                      <a:pt x="678" y="17"/>
                    </a:lnTo>
                    <a:lnTo>
                      <a:pt x="695" y="17"/>
                    </a:lnTo>
                    <a:lnTo>
                      <a:pt x="712" y="34"/>
                    </a:lnTo>
                    <a:lnTo>
                      <a:pt x="729" y="34"/>
                    </a:lnTo>
                    <a:lnTo>
                      <a:pt x="747" y="51"/>
                    </a:lnTo>
                    <a:lnTo>
                      <a:pt x="762" y="51"/>
                    </a:lnTo>
                    <a:lnTo>
                      <a:pt x="779" y="51"/>
                    </a:lnTo>
                    <a:lnTo>
                      <a:pt x="779" y="69"/>
                    </a:lnTo>
                    <a:lnTo>
                      <a:pt x="762" y="69"/>
                    </a:lnTo>
                    <a:lnTo>
                      <a:pt x="762" y="86"/>
                    </a:lnTo>
                    <a:lnTo>
                      <a:pt x="762" y="103"/>
                    </a:lnTo>
                    <a:lnTo>
                      <a:pt x="747" y="122"/>
                    </a:lnTo>
                    <a:lnTo>
                      <a:pt x="747" y="140"/>
                    </a:lnTo>
                    <a:lnTo>
                      <a:pt x="747" y="157"/>
                    </a:lnTo>
                    <a:lnTo>
                      <a:pt x="747" y="174"/>
                    </a:lnTo>
                    <a:lnTo>
                      <a:pt x="747" y="192"/>
                    </a:lnTo>
                    <a:lnTo>
                      <a:pt x="729" y="192"/>
                    </a:lnTo>
                    <a:lnTo>
                      <a:pt x="729" y="209"/>
                    </a:lnTo>
                    <a:lnTo>
                      <a:pt x="747" y="209"/>
                    </a:lnTo>
                    <a:lnTo>
                      <a:pt x="747" y="226"/>
                    </a:lnTo>
                    <a:lnTo>
                      <a:pt x="747" y="243"/>
                    </a:lnTo>
                    <a:lnTo>
                      <a:pt x="762" y="261"/>
                    </a:lnTo>
                    <a:lnTo>
                      <a:pt x="762" y="297"/>
                    </a:lnTo>
                    <a:lnTo>
                      <a:pt x="779" y="314"/>
                    </a:lnTo>
                    <a:lnTo>
                      <a:pt x="779" y="332"/>
                    </a:lnTo>
                    <a:lnTo>
                      <a:pt x="797" y="349"/>
                    </a:lnTo>
                    <a:lnTo>
                      <a:pt x="797" y="366"/>
                    </a:lnTo>
                    <a:lnTo>
                      <a:pt x="797" y="384"/>
                    </a:lnTo>
                    <a:lnTo>
                      <a:pt x="814" y="384"/>
                    </a:lnTo>
                    <a:lnTo>
                      <a:pt x="814" y="401"/>
                    </a:lnTo>
                    <a:lnTo>
                      <a:pt x="814" y="384"/>
                    </a:lnTo>
                    <a:lnTo>
                      <a:pt x="831" y="384"/>
                    </a:lnTo>
                    <a:lnTo>
                      <a:pt x="864" y="401"/>
                    </a:lnTo>
                    <a:lnTo>
                      <a:pt x="881" y="418"/>
                    </a:lnTo>
                    <a:lnTo>
                      <a:pt x="916" y="455"/>
                    </a:lnTo>
                    <a:lnTo>
                      <a:pt x="898" y="455"/>
                    </a:lnTo>
                    <a:lnTo>
                      <a:pt x="881" y="455"/>
                    </a:lnTo>
                    <a:lnTo>
                      <a:pt x="881" y="472"/>
                    </a:lnTo>
                    <a:lnTo>
                      <a:pt x="864" y="489"/>
                    </a:lnTo>
                    <a:lnTo>
                      <a:pt x="848" y="506"/>
                    </a:lnTo>
                    <a:lnTo>
                      <a:pt x="831" y="506"/>
                    </a:lnTo>
                    <a:lnTo>
                      <a:pt x="831" y="524"/>
                    </a:lnTo>
                    <a:lnTo>
                      <a:pt x="814" y="524"/>
                    </a:lnTo>
                    <a:lnTo>
                      <a:pt x="814" y="541"/>
                    </a:lnTo>
                    <a:lnTo>
                      <a:pt x="797" y="541"/>
                    </a:lnTo>
                    <a:lnTo>
                      <a:pt x="797" y="558"/>
                    </a:lnTo>
                    <a:lnTo>
                      <a:pt x="779" y="558"/>
                    </a:lnTo>
                    <a:lnTo>
                      <a:pt x="779" y="576"/>
                    </a:lnTo>
                    <a:lnTo>
                      <a:pt x="779" y="593"/>
                    </a:lnTo>
                    <a:lnTo>
                      <a:pt x="779" y="612"/>
                    </a:lnTo>
                    <a:lnTo>
                      <a:pt x="762" y="612"/>
                    </a:lnTo>
                    <a:lnTo>
                      <a:pt x="762" y="629"/>
                    </a:lnTo>
                    <a:lnTo>
                      <a:pt x="747" y="647"/>
                    </a:lnTo>
                    <a:lnTo>
                      <a:pt x="747" y="664"/>
                    </a:lnTo>
                    <a:lnTo>
                      <a:pt x="729" y="664"/>
                    </a:lnTo>
                    <a:lnTo>
                      <a:pt x="729" y="681"/>
                    </a:lnTo>
                    <a:lnTo>
                      <a:pt x="729" y="698"/>
                    </a:lnTo>
                    <a:lnTo>
                      <a:pt x="712" y="698"/>
                    </a:lnTo>
                    <a:lnTo>
                      <a:pt x="712" y="716"/>
                    </a:lnTo>
                    <a:lnTo>
                      <a:pt x="712" y="733"/>
                    </a:lnTo>
                    <a:lnTo>
                      <a:pt x="695" y="733"/>
                    </a:lnTo>
                    <a:lnTo>
                      <a:pt x="678" y="750"/>
                    </a:lnTo>
                    <a:lnTo>
                      <a:pt x="660" y="767"/>
                    </a:lnTo>
                    <a:lnTo>
                      <a:pt x="645" y="767"/>
                    </a:lnTo>
                    <a:lnTo>
                      <a:pt x="645" y="787"/>
                    </a:lnTo>
                    <a:lnTo>
                      <a:pt x="645" y="804"/>
                    </a:lnTo>
                    <a:lnTo>
                      <a:pt x="628" y="804"/>
                    </a:lnTo>
                    <a:lnTo>
                      <a:pt x="610" y="821"/>
                    </a:lnTo>
                    <a:lnTo>
                      <a:pt x="610" y="838"/>
                    </a:lnTo>
                    <a:lnTo>
                      <a:pt x="593" y="838"/>
                    </a:lnTo>
                    <a:lnTo>
                      <a:pt x="593" y="856"/>
                    </a:lnTo>
                    <a:lnTo>
                      <a:pt x="576" y="838"/>
                    </a:lnTo>
                    <a:lnTo>
                      <a:pt x="576" y="856"/>
                    </a:lnTo>
                    <a:lnTo>
                      <a:pt x="559" y="856"/>
                    </a:lnTo>
                    <a:lnTo>
                      <a:pt x="559" y="873"/>
                    </a:lnTo>
                    <a:lnTo>
                      <a:pt x="543" y="873"/>
                    </a:lnTo>
                    <a:lnTo>
                      <a:pt x="526" y="873"/>
                    </a:lnTo>
                    <a:lnTo>
                      <a:pt x="509" y="856"/>
                    </a:lnTo>
                    <a:lnTo>
                      <a:pt x="491" y="821"/>
                    </a:lnTo>
                    <a:lnTo>
                      <a:pt x="491" y="804"/>
                    </a:lnTo>
                    <a:lnTo>
                      <a:pt x="474" y="787"/>
                    </a:lnTo>
                    <a:lnTo>
                      <a:pt x="457" y="767"/>
                    </a:lnTo>
                    <a:lnTo>
                      <a:pt x="441" y="767"/>
                    </a:lnTo>
                    <a:lnTo>
                      <a:pt x="424" y="767"/>
                    </a:lnTo>
                    <a:lnTo>
                      <a:pt x="407" y="767"/>
                    </a:lnTo>
                    <a:lnTo>
                      <a:pt x="390" y="787"/>
                    </a:lnTo>
                    <a:lnTo>
                      <a:pt x="390" y="767"/>
                    </a:lnTo>
                    <a:lnTo>
                      <a:pt x="372" y="750"/>
                    </a:lnTo>
                    <a:lnTo>
                      <a:pt x="355" y="767"/>
                    </a:lnTo>
                    <a:lnTo>
                      <a:pt x="355" y="750"/>
                    </a:lnTo>
                    <a:lnTo>
                      <a:pt x="340" y="750"/>
                    </a:lnTo>
                    <a:lnTo>
                      <a:pt x="340" y="767"/>
                    </a:lnTo>
                    <a:lnTo>
                      <a:pt x="322" y="767"/>
                    </a:lnTo>
                    <a:lnTo>
                      <a:pt x="305" y="767"/>
                    </a:lnTo>
                    <a:lnTo>
                      <a:pt x="305" y="787"/>
                    </a:lnTo>
                    <a:lnTo>
                      <a:pt x="288" y="787"/>
                    </a:lnTo>
                    <a:lnTo>
                      <a:pt x="288" y="804"/>
                    </a:lnTo>
                    <a:lnTo>
                      <a:pt x="271" y="821"/>
                    </a:lnTo>
                    <a:lnTo>
                      <a:pt x="271" y="838"/>
                    </a:lnTo>
                    <a:lnTo>
                      <a:pt x="253" y="838"/>
                    </a:lnTo>
                    <a:lnTo>
                      <a:pt x="238" y="838"/>
                    </a:lnTo>
                    <a:lnTo>
                      <a:pt x="221" y="838"/>
                    </a:lnTo>
                    <a:lnTo>
                      <a:pt x="203" y="838"/>
                    </a:lnTo>
                    <a:lnTo>
                      <a:pt x="186" y="838"/>
                    </a:lnTo>
                    <a:lnTo>
                      <a:pt x="186" y="821"/>
                    </a:lnTo>
                    <a:lnTo>
                      <a:pt x="169" y="821"/>
                    </a:lnTo>
                    <a:lnTo>
                      <a:pt x="152" y="821"/>
                    </a:lnTo>
                    <a:lnTo>
                      <a:pt x="136" y="821"/>
                    </a:lnTo>
                    <a:lnTo>
                      <a:pt x="136" y="804"/>
                    </a:lnTo>
                    <a:lnTo>
                      <a:pt x="119" y="787"/>
                    </a:lnTo>
                    <a:lnTo>
                      <a:pt x="119" y="767"/>
                    </a:lnTo>
                    <a:lnTo>
                      <a:pt x="102" y="767"/>
                    </a:lnTo>
                    <a:lnTo>
                      <a:pt x="84" y="767"/>
                    </a:lnTo>
                    <a:lnTo>
                      <a:pt x="67" y="767"/>
                    </a:lnTo>
                    <a:lnTo>
                      <a:pt x="50" y="767"/>
                    </a:lnTo>
                    <a:lnTo>
                      <a:pt x="34" y="767"/>
                    </a:lnTo>
                    <a:lnTo>
                      <a:pt x="17" y="750"/>
                    </a:lnTo>
                    <a:lnTo>
                      <a:pt x="0" y="750"/>
                    </a:lnTo>
                    <a:close/>
                  </a:path>
                </a:pathLst>
              </a:custGeom>
              <a:grp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4" name="Freeform 52">
                <a:extLst>
                  <a:ext uri="{FF2B5EF4-FFF2-40B4-BE49-F238E27FC236}">
                    <a16:creationId xmlns:a16="http://schemas.microsoft.com/office/drawing/2014/main" id="{3875CA41-3029-44FC-9C50-DE82A5A50E40}"/>
                  </a:ext>
                </a:extLst>
              </p:cNvPr>
              <p:cNvSpPr>
                <a:spLocks/>
              </p:cNvSpPr>
              <p:nvPr/>
            </p:nvSpPr>
            <p:spPr bwMode="gray">
              <a:xfrm rot="20933429">
                <a:off x="3895461" y="4853420"/>
                <a:ext cx="993497" cy="705119"/>
              </a:xfrm>
              <a:custGeom>
                <a:avLst/>
                <a:gdLst>
                  <a:gd name="T0" fmla="*/ 12 w 1286"/>
                  <a:gd name="T1" fmla="*/ 105 h 908"/>
                  <a:gd name="T2" fmla="*/ 21 w 1286"/>
                  <a:gd name="T3" fmla="*/ 92 h 908"/>
                  <a:gd name="T4" fmla="*/ 38 w 1286"/>
                  <a:gd name="T5" fmla="*/ 88 h 908"/>
                  <a:gd name="T6" fmla="*/ 54 w 1286"/>
                  <a:gd name="T7" fmla="*/ 83 h 908"/>
                  <a:gd name="T8" fmla="*/ 68 w 1286"/>
                  <a:gd name="T9" fmla="*/ 92 h 908"/>
                  <a:gd name="T10" fmla="*/ 80 w 1286"/>
                  <a:gd name="T11" fmla="*/ 83 h 908"/>
                  <a:gd name="T12" fmla="*/ 88 w 1286"/>
                  <a:gd name="T13" fmla="*/ 79 h 908"/>
                  <a:gd name="T14" fmla="*/ 110 w 1286"/>
                  <a:gd name="T15" fmla="*/ 70 h 908"/>
                  <a:gd name="T16" fmla="*/ 126 w 1286"/>
                  <a:gd name="T17" fmla="*/ 66 h 908"/>
                  <a:gd name="T18" fmla="*/ 140 w 1286"/>
                  <a:gd name="T19" fmla="*/ 66 h 908"/>
                  <a:gd name="T20" fmla="*/ 157 w 1286"/>
                  <a:gd name="T21" fmla="*/ 70 h 908"/>
                  <a:gd name="T22" fmla="*/ 169 w 1286"/>
                  <a:gd name="T23" fmla="*/ 61 h 908"/>
                  <a:gd name="T24" fmla="*/ 186 w 1286"/>
                  <a:gd name="T25" fmla="*/ 74 h 908"/>
                  <a:gd name="T26" fmla="*/ 203 w 1286"/>
                  <a:gd name="T27" fmla="*/ 74 h 908"/>
                  <a:gd name="T28" fmla="*/ 219 w 1286"/>
                  <a:gd name="T29" fmla="*/ 66 h 908"/>
                  <a:gd name="T30" fmla="*/ 219 w 1286"/>
                  <a:gd name="T31" fmla="*/ 53 h 908"/>
                  <a:gd name="T32" fmla="*/ 228 w 1286"/>
                  <a:gd name="T33" fmla="*/ 39 h 908"/>
                  <a:gd name="T34" fmla="*/ 241 w 1286"/>
                  <a:gd name="T35" fmla="*/ 22 h 908"/>
                  <a:gd name="T36" fmla="*/ 262 w 1286"/>
                  <a:gd name="T37" fmla="*/ 18 h 908"/>
                  <a:gd name="T38" fmla="*/ 275 w 1286"/>
                  <a:gd name="T39" fmla="*/ 0 h 908"/>
                  <a:gd name="T40" fmla="*/ 292 w 1286"/>
                  <a:gd name="T41" fmla="*/ 13 h 908"/>
                  <a:gd name="T42" fmla="*/ 309 w 1286"/>
                  <a:gd name="T43" fmla="*/ 22 h 908"/>
                  <a:gd name="T44" fmla="*/ 318 w 1286"/>
                  <a:gd name="T45" fmla="*/ 35 h 908"/>
                  <a:gd name="T46" fmla="*/ 309 w 1286"/>
                  <a:gd name="T47" fmla="*/ 53 h 908"/>
                  <a:gd name="T48" fmla="*/ 305 w 1286"/>
                  <a:gd name="T49" fmla="*/ 70 h 908"/>
                  <a:gd name="T50" fmla="*/ 297 w 1286"/>
                  <a:gd name="T51" fmla="*/ 88 h 908"/>
                  <a:gd name="T52" fmla="*/ 288 w 1286"/>
                  <a:gd name="T53" fmla="*/ 96 h 908"/>
                  <a:gd name="T54" fmla="*/ 279 w 1286"/>
                  <a:gd name="T55" fmla="*/ 105 h 908"/>
                  <a:gd name="T56" fmla="*/ 267 w 1286"/>
                  <a:gd name="T57" fmla="*/ 109 h 908"/>
                  <a:gd name="T58" fmla="*/ 249 w 1286"/>
                  <a:gd name="T59" fmla="*/ 122 h 908"/>
                  <a:gd name="T60" fmla="*/ 241 w 1286"/>
                  <a:gd name="T61" fmla="*/ 136 h 908"/>
                  <a:gd name="T62" fmla="*/ 232 w 1286"/>
                  <a:gd name="T63" fmla="*/ 153 h 908"/>
                  <a:gd name="T64" fmla="*/ 219 w 1286"/>
                  <a:gd name="T65" fmla="*/ 144 h 908"/>
                  <a:gd name="T66" fmla="*/ 211 w 1286"/>
                  <a:gd name="T67" fmla="*/ 140 h 908"/>
                  <a:gd name="T68" fmla="*/ 203 w 1286"/>
                  <a:gd name="T69" fmla="*/ 153 h 908"/>
                  <a:gd name="T70" fmla="*/ 194 w 1286"/>
                  <a:gd name="T71" fmla="*/ 166 h 908"/>
                  <a:gd name="T72" fmla="*/ 182 w 1286"/>
                  <a:gd name="T73" fmla="*/ 166 h 908"/>
                  <a:gd name="T74" fmla="*/ 186 w 1286"/>
                  <a:gd name="T75" fmla="*/ 184 h 908"/>
                  <a:gd name="T76" fmla="*/ 173 w 1286"/>
                  <a:gd name="T77" fmla="*/ 197 h 908"/>
                  <a:gd name="T78" fmla="*/ 173 w 1286"/>
                  <a:gd name="T79" fmla="*/ 210 h 908"/>
                  <a:gd name="T80" fmla="*/ 157 w 1286"/>
                  <a:gd name="T81" fmla="*/ 218 h 908"/>
                  <a:gd name="T82" fmla="*/ 144 w 1286"/>
                  <a:gd name="T83" fmla="*/ 227 h 908"/>
                  <a:gd name="T84" fmla="*/ 122 w 1286"/>
                  <a:gd name="T85" fmla="*/ 223 h 908"/>
                  <a:gd name="T86" fmla="*/ 105 w 1286"/>
                  <a:gd name="T87" fmla="*/ 227 h 908"/>
                  <a:gd name="T88" fmla="*/ 93 w 1286"/>
                  <a:gd name="T89" fmla="*/ 218 h 908"/>
                  <a:gd name="T90" fmla="*/ 76 w 1286"/>
                  <a:gd name="T91" fmla="*/ 214 h 908"/>
                  <a:gd name="T92" fmla="*/ 63 w 1286"/>
                  <a:gd name="T93" fmla="*/ 210 h 908"/>
                  <a:gd name="T94" fmla="*/ 63 w 1286"/>
                  <a:gd name="T95" fmla="*/ 192 h 908"/>
                  <a:gd name="T96" fmla="*/ 51 w 1286"/>
                  <a:gd name="T97" fmla="*/ 184 h 908"/>
                  <a:gd name="T98" fmla="*/ 38 w 1286"/>
                  <a:gd name="T99" fmla="*/ 175 h 908"/>
                  <a:gd name="T100" fmla="*/ 25 w 1286"/>
                  <a:gd name="T101" fmla="*/ 162 h 908"/>
                  <a:gd name="T102" fmla="*/ 12 w 1286"/>
                  <a:gd name="T103" fmla="*/ 153 h 908"/>
                  <a:gd name="T104" fmla="*/ 5 w 1286"/>
                  <a:gd name="T105" fmla="*/ 140 h 908"/>
                  <a:gd name="T106" fmla="*/ 0 w 1286"/>
                  <a:gd name="T107" fmla="*/ 114 h 90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86"/>
                  <a:gd name="T163" fmla="*/ 0 h 908"/>
                  <a:gd name="T164" fmla="*/ 1286 w 1286"/>
                  <a:gd name="T165" fmla="*/ 908 h 90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86" h="908">
                    <a:moveTo>
                      <a:pt x="0" y="453"/>
                    </a:moveTo>
                    <a:lnTo>
                      <a:pt x="17" y="453"/>
                    </a:lnTo>
                    <a:lnTo>
                      <a:pt x="33" y="453"/>
                    </a:lnTo>
                    <a:lnTo>
                      <a:pt x="50" y="436"/>
                    </a:lnTo>
                    <a:lnTo>
                      <a:pt x="50" y="419"/>
                    </a:lnTo>
                    <a:lnTo>
                      <a:pt x="50" y="401"/>
                    </a:lnTo>
                    <a:lnTo>
                      <a:pt x="67" y="401"/>
                    </a:lnTo>
                    <a:lnTo>
                      <a:pt x="67" y="384"/>
                    </a:lnTo>
                    <a:lnTo>
                      <a:pt x="67" y="367"/>
                    </a:lnTo>
                    <a:lnTo>
                      <a:pt x="85" y="367"/>
                    </a:lnTo>
                    <a:lnTo>
                      <a:pt x="85" y="350"/>
                    </a:lnTo>
                    <a:lnTo>
                      <a:pt x="102" y="350"/>
                    </a:lnTo>
                    <a:lnTo>
                      <a:pt x="119" y="367"/>
                    </a:lnTo>
                    <a:lnTo>
                      <a:pt x="134" y="350"/>
                    </a:lnTo>
                    <a:lnTo>
                      <a:pt x="152" y="350"/>
                    </a:lnTo>
                    <a:lnTo>
                      <a:pt x="152" y="330"/>
                    </a:lnTo>
                    <a:lnTo>
                      <a:pt x="169" y="330"/>
                    </a:lnTo>
                    <a:lnTo>
                      <a:pt x="186" y="330"/>
                    </a:lnTo>
                    <a:lnTo>
                      <a:pt x="204" y="330"/>
                    </a:lnTo>
                    <a:lnTo>
                      <a:pt x="219" y="330"/>
                    </a:lnTo>
                    <a:lnTo>
                      <a:pt x="219" y="350"/>
                    </a:lnTo>
                    <a:lnTo>
                      <a:pt x="236" y="350"/>
                    </a:lnTo>
                    <a:lnTo>
                      <a:pt x="236" y="367"/>
                    </a:lnTo>
                    <a:lnTo>
                      <a:pt x="253" y="367"/>
                    </a:lnTo>
                    <a:lnTo>
                      <a:pt x="271" y="367"/>
                    </a:lnTo>
                    <a:lnTo>
                      <a:pt x="288" y="367"/>
                    </a:lnTo>
                    <a:lnTo>
                      <a:pt x="303" y="367"/>
                    </a:lnTo>
                    <a:lnTo>
                      <a:pt x="321" y="367"/>
                    </a:lnTo>
                    <a:lnTo>
                      <a:pt x="321" y="350"/>
                    </a:lnTo>
                    <a:lnTo>
                      <a:pt x="321" y="330"/>
                    </a:lnTo>
                    <a:lnTo>
                      <a:pt x="338" y="330"/>
                    </a:lnTo>
                    <a:lnTo>
                      <a:pt x="338" y="313"/>
                    </a:lnTo>
                    <a:lnTo>
                      <a:pt x="338" y="296"/>
                    </a:lnTo>
                    <a:lnTo>
                      <a:pt x="355" y="296"/>
                    </a:lnTo>
                    <a:lnTo>
                      <a:pt x="355" y="313"/>
                    </a:lnTo>
                    <a:lnTo>
                      <a:pt x="373" y="313"/>
                    </a:lnTo>
                    <a:lnTo>
                      <a:pt x="390" y="296"/>
                    </a:lnTo>
                    <a:lnTo>
                      <a:pt x="405" y="296"/>
                    </a:lnTo>
                    <a:lnTo>
                      <a:pt x="422" y="296"/>
                    </a:lnTo>
                    <a:lnTo>
                      <a:pt x="440" y="278"/>
                    </a:lnTo>
                    <a:lnTo>
                      <a:pt x="457" y="278"/>
                    </a:lnTo>
                    <a:lnTo>
                      <a:pt x="474" y="278"/>
                    </a:lnTo>
                    <a:lnTo>
                      <a:pt x="474" y="261"/>
                    </a:lnTo>
                    <a:lnTo>
                      <a:pt x="490" y="261"/>
                    </a:lnTo>
                    <a:lnTo>
                      <a:pt x="507" y="261"/>
                    </a:lnTo>
                    <a:lnTo>
                      <a:pt x="507" y="244"/>
                    </a:lnTo>
                    <a:lnTo>
                      <a:pt x="524" y="244"/>
                    </a:lnTo>
                    <a:lnTo>
                      <a:pt x="541" y="244"/>
                    </a:lnTo>
                    <a:lnTo>
                      <a:pt x="541" y="261"/>
                    </a:lnTo>
                    <a:lnTo>
                      <a:pt x="559" y="261"/>
                    </a:lnTo>
                    <a:lnTo>
                      <a:pt x="559" y="278"/>
                    </a:lnTo>
                    <a:lnTo>
                      <a:pt x="574" y="296"/>
                    </a:lnTo>
                    <a:lnTo>
                      <a:pt x="591" y="296"/>
                    </a:lnTo>
                    <a:lnTo>
                      <a:pt x="609" y="296"/>
                    </a:lnTo>
                    <a:lnTo>
                      <a:pt x="626" y="278"/>
                    </a:lnTo>
                    <a:lnTo>
                      <a:pt x="643" y="278"/>
                    </a:lnTo>
                    <a:lnTo>
                      <a:pt x="643" y="261"/>
                    </a:lnTo>
                    <a:lnTo>
                      <a:pt x="660" y="261"/>
                    </a:lnTo>
                    <a:lnTo>
                      <a:pt x="660" y="244"/>
                    </a:lnTo>
                    <a:lnTo>
                      <a:pt x="676" y="244"/>
                    </a:lnTo>
                    <a:lnTo>
                      <a:pt x="693" y="244"/>
                    </a:lnTo>
                    <a:lnTo>
                      <a:pt x="710" y="261"/>
                    </a:lnTo>
                    <a:lnTo>
                      <a:pt x="728" y="278"/>
                    </a:lnTo>
                    <a:lnTo>
                      <a:pt x="745" y="278"/>
                    </a:lnTo>
                    <a:lnTo>
                      <a:pt x="745" y="296"/>
                    </a:lnTo>
                    <a:lnTo>
                      <a:pt x="760" y="296"/>
                    </a:lnTo>
                    <a:lnTo>
                      <a:pt x="778" y="296"/>
                    </a:lnTo>
                    <a:lnTo>
                      <a:pt x="778" y="278"/>
                    </a:lnTo>
                    <a:lnTo>
                      <a:pt x="795" y="296"/>
                    </a:lnTo>
                    <a:lnTo>
                      <a:pt x="812" y="296"/>
                    </a:lnTo>
                    <a:lnTo>
                      <a:pt x="812" y="278"/>
                    </a:lnTo>
                    <a:lnTo>
                      <a:pt x="845" y="278"/>
                    </a:lnTo>
                    <a:lnTo>
                      <a:pt x="845" y="261"/>
                    </a:lnTo>
                    <a:lnTo>
                      <a:pt x="862" y="261"/>
                    </a:lnTo>
                    <a:lnTo>
                      <a:pt x="879" y="261"/>
                    </a:lnTo>
                    <a:lnTo>
                      <a:pt x="862" y="261"/>
                    </a:lnTo>
                    <a:lnTo>
                      <a:pt x="862" y="244"/>
                    </a:lnTo>
                    <a:lnTo>
                      <a:pt x="862" y="227"/>
                    </a:lnTo>
                    <a:lnTo>
                      <a:pt x="862" y="209"/>
                    </a:lnTo>
                    <a:lnTo>
                      <a:pt x="879" y="209"/>
                    </a:lnTo>
                    <a:lnTo>
                      <a:pt x="879" y="192"/>
                    </a:lnTo>
                    <a:lnTo>
                      <a:pt x="897" y="209"/>
                    </a:lnTo>
                    <a:lnTo>
                      <a:pt x="897" y="175"/>
                    </a:lnTo>
                    <a:lnTo>
                      <a:pt x="914" y="175"/>
                    </a:lnTo>
                    <a:lnTo>
                      <a:pt x="914" y="156"/>
                    </a:lnTo>
                    <a:lnTo>
                      <a:pt x="931" y="138"/>
                    </a:lnTo>
                    <a:lnTo>
                      <a:pt x="931" y="121"/>
                    </a:lnTo>
                    <a:lnTo>
                      <a:pt x="947" y="121"/>
                    </a:lnTo>
                    <a:lnTo>
                      <a:pt x="947" y="104"/>
                    </a:lnTo>
                    <a:lnTo>
                      <a:pt x="964" y="87"/>
                    </a:lnTo>
                    <a:lnTo>
                      <a:pt x="981" y="87"/>
                    </a:lnTo>
                    <a:lnTo>
                      <a:pt x="998" y="69"/>
                    </a:lnTo>
                    <a:lnTo>
                      <a:pt x="1016" y="69"/>
                    </a:lnTo>
                    <a:lnTo>
                      <a:pt x="1031" y="69"/>
                    </a:lnTo>
                    <a:lnTo>
                      <a:pt x="1048" y="69"/>
                    </a:lnTo>
                    <a:lnTo>
                      <a:pt x="1066" y="52"/>
                    </a:lnTo>
                    <a:lnTo>
                      <a:pt x="1083" y="35"/>
                    </a:lnTo>
                    <a:lnTo>
                      <a:pt x="1083" y="17"/>
                    </a:lnTo>
                    <a:lnTo>
                      <a:pt x="1083" y="0"/>
                    </a:lnTo>
                    <a:lnTo>
                      <a:pt x="1100" y="0"/>
                    </a:lnTo>
                    <a:lnTo>
                      <a:pt x="1115" y="0"/>
                    </a:lnTo>
                    <a:lnTo>
                      <a:pt x="1133" y="17"/>
                    </a:lnTo>
                    <a:lnTo>
                      <a:pt x="1150" y="35"/>
                    </a:lnTo>
                    <a:lnTo>
                      <a:pt x="1167" y="35"/>
                    </a:lnTo>
                    <a:lnTo>
                      <a:pt x="1167" y="52"/>
                    </a:lnTo>
                    <a:lnTo>
                      <a:pt x="1185" y="52"/>
                    </a:lnTo>
                    <a:lnTo>
                      <a:pt x="1202" y="52"/>
                    </a:lnTo>
                    <a:lnTo>
                      <a:pt x="1217" y="69"/>
                    </a:lnTo>
                    <a:lnTo>
                      <a:pt x="1235" y="69"/>
                    </a:lnTo>
                    <a:lnTo>
                      <a:pt x="1235" y="87"/>
                    </a:lnTo>
                    <a:lnTo>
                      <a:pt x="1252" y="87"/>
                    </a:lnTo>
                    <a:lnTo>
                      <a:pt x="1252" y="104"/>
                    </a:lnTo>
                    <a:lnTo>
                      <a:pt x="1252" y="121"/>
                    </a:lnTo>
                    <a:lnTo>
                      <a:pt x="1252" y="138"/>
                    </a:lnTo>
                    <a:lnTo>
                      <a:pt x="1269" y="138"/>
                    </a:lnTo>
                    <a:lnTo>
                      <a:pt x="1286" y="156"/>
                    </a:lnTo>
                    <a:lnTo>
                      <a:pt x="1252" y="175"/>
                    </a:lnTo>
                    <a:lnTo>
                      <a:pt x="1235" y="175"/>
                    </a:lnTo>
                    <a:lnTo>
                      <a:pt x="1235" y="192"/>
                    </a:lnTo>
                    <a:lnTo>
                      <a:pt x="1235" y="209"/>
                    </a:lnTo>
                    <a:lnTo>
                      <a:pt x="1217" y="209"/>
                    </a:lnTo>
                    <a:lnTo>
                      <a:pt x="1217" y="227"/>
                    </a:lnTo>
                    <a:lnTo>
                      <a:pt x="1217" y="244"/>
                    </a:lnTo>
                    <a:lnTo>
                      <a:pt x="1217" y="261"/>
                    </a:lnTo>
                    <a:lnTo>
                      <a:pt x="1217" y="278"/>
                    </a:lnTo>
                    <a:lnTo>
                      <a:pt x="1202" y="278"/>
                    </a:lnTo>
                    <a:lnTo>
                      <a:pt x="1202" y="296"/>
                    </a:lnTo>
                    <a:lnTo>
                      <a:pt x="1185" y="313"/>
                    </a:lnTo>
                    <a:lnTo>
                      <a:pt x="1185" y="330"/>
                    </a:lnTo>
                    <a:lnTo>
                      <a:pt x="1185" y="350"/>
                    </a:lnTo>
                    <a:lnTo>
                      <a:pt x="1185" y="367"/>
                    </a:lnTo>
                    <a:lnTo>
                      <a:pt x="1167" y="350"/>
                    </a:lnTo>
                    <a:lnTo>
                      <a:pt x="1150" y="350"/>
                    </a:lnTo>
                    <a:lnTo>
                      <a:pt x="1150" y="367"/>
                    </a:lnTo>
                    <a:lnTo>
                      <a:pt x="1150" y="384"/>
                    </a:lnTo>
                    <a:lnTo>
                      <a:pt x="1150" y="401"/>
                    </a:lnTo>
                    <a:lnTo>
                      <a:pt x="1150" y="419"/>
                    </a:lnTo>
                    <a:lnTo>
                      <a:pt x="1150" y="436"/>
                    </a:lnTo>
                    <a:lnTo>
                      <a:pt x="1133" y="436"/>
                    </a:lnTo>
                    <a:lnTo>
                      <a:pt x="1115" y="419"/>
                    </a:lnTo>
                    <a:lnTo>
                      <a:pt x="1115" y="436"/>
                    </a:lnTo>
                    <a:lnTo>
                      <a:pt x="1100" y="436"/>
                    </a:lnTo>
                    <a:lnTo>
                      <a:pt x="1083" y="436"/>
                    </a:lnTo>
                    <a:lnTo>
                      <a:pt x="1083" y="453"/>
                    </a:lnTo>
                    <a:lnTo>
                      <a:pt x="1066" y="436"/>
                    </a:lnTo>
                    <a:lnTo>
                      <a:pt x="1048" y="453"/>
                    </a:lnTo>
                    <a:lnTo>
                      <a:pt x="1031" y="453"/>
                    </a:lnTo>
                    <a:lnTo>
                      <a:pt x="1016" y="470"/>
                    </a:lnTo>
                    <a:lnTo>
                      <a:pt x="998" y="470"/>
                    </a:lnTo>
                    <a:lnTo>
                      <a:pt x="998" y="488"/>
                    </a:lnTo>
                    <a:lnTo>
                      <a:pt x="981" y="488"/>
                    </a:lnTo>
                    <a:lnTo>
                      <a:pt x="981" y="505"/>
                    </a:lnTo>
                    <a:lnTo>
                      <a:pt x="981" y="522"/>
                    </a:lnTo>
                    <a:lnTo>
                      <a:pt x="964" y="522"/>
                    </a:lnTo>
                    <a:lnTo>
                      <a:pt x="964" y="541"/>
                    </a:lnTo>
                    <a:lnTo>
                      <a:pt x="947" y="559"/>
                    </a:lnTo>
                    <a:lnTo>
                      <a:pt x="947" y="576"/>
                    </a:lnTo>
                    <a:lnTo>
                      <a:pt x="947" y="593"/>
                    </a:lnTo>
                    <a:lnTo>
                      <a:pt x="947" y="611"/>
                    </a:lnTo>
                    <a:lnTo>
                      <a:pt x="931" y="611"/>
                    </a:lnTo>
                    <a:lnTo>
                      <a:pt x="914" y="611"/>
                    </a:lnTo>
                    <a:lnTo>
                      <a:pt x="914" y="593"/>
                    </a:lnTo>
                    <a:lnTo>
                      <a:pt x="897" y="593"/>
                    </a:lnTo>
                    <a:lnTo>
                      <a:pt x="879" y="593"/>
                    </a:lnTo>
                    <a:lnTo>
                      <a:pt x="879" y="576"/>
                    </a:lnTo>
                    <a:lnTo>
                      <a:pt x="879" y="559"/>
                    </a:lnTo>
                    <a:lnTo>
                      <a:pt x="862" y="559"/>
                    </a:lnTo>
                    <a:lnTo>
                      <a:pt x="845" y="559"/>
                    </a:lnTo>
                    <a:lnTo>
                      <a:pt x="845" y="541"/>
                    </a:lnTo>
                    <a:lnTo>
                      <a:pt x="845" y="559"/>
                    </a:lnTo>
                    <a:lnTo>
                      <a:pt x="829" y="559"/>
                    </a:lnTo>
                    <a:lnTo>
                      <a:pt x="829" y="576"/>
                    </a:lnTo>
                    <a:lnTo>
                      <a:pt x="829" y="593"/>
                    </a:lnTo>
                    <a:lnTo>
                      <a:pt x="812" y="593"/>
                    </a:lnTo>
                    <a:lnTo>
                      <a:pt x="812" y="611"/>
                    </a:lnTo>
                    <a:lnTo>
                      <a:pt x="812" y="628"/>
                    </a:lnTo>
                    <a:lnTo>
                      <a:pt x="795" y="628"/>
                    </a:lnTo>
                    <a:lnTo>
                      <a:pt x="778" y="628"/>
                    </a:lnTo>
                    <a:lnTo>
                      <a:pt x="778" y="645"/>
                    </a:lnTo>
                    <a:lnTo>
                      <a:pt x="778" y="662"/>
                    </a:lnTo>
                    <a:lnTo>
                      <a:pt x="760" y="662"/>
                    </a:lnTo>
                    <a:lnTo>
                      <a:pt x="745" y="662"/>
                    </a:lnTo>
                    <a:lnTo>
                      <a:pt x="728" y="662"/>
                    </a:lnTo>
                    <a:lnTo>
                      <a:pt x="728" y="645"/>
                    </a:lnTo>
                    <a:lnTo>
                      <a:pt x="728" y="662"/>
                    </a:lnTo>
                    <a:lnTo>
                      <a:pt x="728" y="680"/>
                    </a:lnTo>
                    <a:lnTo>
                      <a:pt x="728" y="697"/>
                    </a:lnTo>
                    <a:lnTo>
                      <a:pt x="728" y="714"/>
                    </a:lnTo>
                    <a:lnTo>
                      <a:pt x="728" y="733"/>
                    </a:lnTo>
                    <a:lnTo>
                      <a:pt x="745" y="733"/>
                    </a:lnTo>
                    <a:lnTo>
                      <a:pt x="745" y="751"/>
                    </a:lnTo>
                    <a:lnTo>
                      <a:pt x="728" y="751"/>
                    </a:lnTo>
                    <a:lnTo>
                      <a:pt x="728" y="768"/>
                    </a:lnTo>
                    <a:lnTo>
                      <a:pt x="710" y="768"/>
                    </a:lnTo>
                    <a:lnTo>
                      <a:pt x="693" y="785"/>
                    </a:lnTo>
                    <a:lnTo>
                      <a:pt x="676" y="785"/>
                    </a:lnTo>
                    <a:lnTo>
                      <a:pt x="676" y="803"/>
                    </a:lnTo>
                    <a:lnTo>
                      <a:pt x="676" y="820"/>
                    </a:lnTo>
                    <a:lnTo>
                      <a:pt x="693" y="820"/>
                    </a:lnTo>
                    <a:lnTo>
                      <a:pt x="693" y="837"/>
                    </a:lnTo>
                    <a:lnTo>
                      <a:pt x="693" y="854"/>
                    </a:lnTo>
                    <a:lnTo>
                      <a:pt x="676" y="854"/>
                    </a:lnTo>
                    <a:lnTo>
                      <a:pt x="660" y="854"/>
                    </a:lnTo>
                    <a:lnTo>
                      <a:pt x="643" y="872"/>
                    </a:lnTo>
                    <a:lnTo>
                      <a:pt x="626" y="872"/>
                    </a:lnTo>
                    <a:lnTo>
                      <a:pt x="626" y="889"/>
                    </a:lnTo>
                    <a:lnTo>
                      <a:pt x="626" y="908"/>
                    </a:lnTo>
                    <a:lnTo>
                      <a:pt x="609" y="908"/>
                    </a:lnTo>
                    <a:lnTo>
                      <a:pt x="591" y="908"/>
                    </a:lnTo>
                    <a:lnTo>
                      <a:pt x="574" y="908"/>
                    </a:lnTo>
                    <a:lnTo>
                      <a:pt x="559" y="889"/>
                    </a:lnTo>
                    <a:lnTo>
                      <a:pt x="541" y="889"/>
                    </a:lnTo>
                    <a:lnTo>
                      <a:pt x="524" y="889"/>
                    </a:lnTo>
                    <a:lnTo>
                      <a:pt x="507" y="889"/>
                    </a:lnTo>
                    <a:lnTo>
                      <a:pt x="490" y="889"/>
                    </a:lnTo>
                    <a:lnTo>
                      <a:pt x="490" y="908"/>
                    </a:lnTo>
                    <a:lnTo>
                      <a:pt x="474" y="908"/>
                    </a:lnTo>
                    <a:lnTo>
                      <a:pt x="457" y="908"/>
                    </a:lnTo>
                    <a:lnTo>
                      <a:pt x="440" y="908"/>
                    </a:lnTo>
                    <a:lnTo>
                      <a:pt x="422" y="908"/>
                    </a:lnTo>
                    <a:lnTo>
                      <a:pt x="405" y="908"/>
                    </a:lnTo>
                    <a:lnTo>
                      <a:pt x="405" y="889"/>
                    </a:lnTo>
                    <a:lnTo>
                      <a:pt x="390" y="889"/>
                    </a:lnTo>
                    <a:lnTo>
                      <a:pt x="373" y="889"/>
                    </a:lnTo>
                    <a:lnTo>
                      <a:pt x="373" y="872"/>
                    </a:lnTo>
                    <a:lnTo>
                      <a:pt x="355" y="872"/>
                    </a:lnTo>
                    <a:lnTo>
                      <a:pt x="355" y="854"/>
                    </a:lnTo>
                    <a:lnTo>
                      <a:pt x="338" y="854"/>
                    </a:lnTo>
                    <a:lnTo>
                      <a:pt x="321" y="854"/>
                    </a:lnTo>
                    <a:lnTo>
                      <a:pt x="303" y="854"/>
                    </a:lnTo>
                    <a:lnTo>
                      <a:pt x="288" y="854"/>
                    </a:lnTo>
                    <a:lnTo>
                      <a:pt x="288" y="872"/>
                    </a:lnTo>
                    <a:lnTo>
                      <a:pt x="271" y="854"/>
                    </a:lnTo>
                    <a:lnTo>
                      <a:pt x="253" y="854"/>
                    </a:lnTo>
                    <a:lnTo>
                      <a:pt x="253" y="837"/>
                    </a:lnTo>
                    <a:lnTo>
                      <a:pt x="253" y="820"/>
                    </a:lnTo>
                    <a:lnTo>
                      <a:pt x="271" y="803"/>
                    </a:lnTo>
                    <a:lnTo>
                      <a:pt x="271" y="785"/>
                    </a:lnTo>
                    <a:lnTo>
                      <a:pt x="253" y="785"/>
                    </a:lnTo>
                    <a:lnTo>
                      <a:pt x="253" y="768"/>
                    </a:lnTo>
                    <a:lnTo>
                      <a:pt x="236" y="768"/>
                    </a:lnTo>
                    <a:lnTo>
                      <a:pt x="236" y="751"/>
                    </a:lnTo>
                    <a:lnTo>
                      <a:pt x="219" y="751"/>
                    </a:lnTo>
                    <a:lnTo>
                      <a:pt x="204" y="751"/>
                    </a:lnTo>
                    <a:lnTo>
                      <a:pt x="204" y="733"/>
                    </a:lnTo>
                    <a:lnTo>
                      <a:pt x="186" y="733"/>
                    </a:lnTo>
                    <a:lnTo>
                      <a:pt x="186" y="714"/>
                    </a:lnTo>
                    <a:lnTo>
                      <a:pt x="169" y="714"/>
                    </a:lnTo>
                    <a:lnTo>
                      <a:pt x="152" y="714"/>
                    </a:lnTo>
                    <a:lnTo>
                      <a:pt x="152" y="697"/>
                    </a:lnTo>
                    <a:lnTo>
                      <a:pt x="134" y="697"/>
                    </a:lnTo>
                    <a:lnTo>
                      <a:pt x="119" y="697"/>
                    </a:lnTo>
                    <a:lnTo>
                      <a:pt x="119" y="680"/>
                    </a:lnTo>
                    <a:lnTo>
                      <a:pt x="102" y="662"/>
                    </a:lnTo>
                    <a:lnTo>
                      <a:pt x="102" y="645"/>
                    </a:lnTo>
                    <a:lnTo>
                      <a:pt x="85" y="645"/>
                    </a:lnTo>
                    <a:lnTo>
                      <a:pt x="67" y="645"/>
                    </a:lnTo>
                    <a:lnTo>
                      <a:pt x="67" y="628"/>
                    </a:lnTo>
                    <a:lnTo>
                      <a:pt x="50" y="628"/>
                    </a:lnTo>
                    <a:lnTo>
                      <a:pt x="50" y="611"/>
                    </a:lnTo>
                    <a:lnTo>
                      <a:pt x="33" y="611"/>
                    </a:lnTo>
                    <a:lnTo>
                      <a:pt x="33" y="593"/>
                    </a:lnTo>
                    <a:lnTo>
                      <a:pt x="17" y="593"/>
                    </a:lnTo>
                    <a:lnTo>
                      <a:pt x="17" y="576"/>
                    </a:lnTo>
                    <a:lnTo>
                      <a:pt x="17" y="559"/>
                    </a:lnTo>
                    <a:lnTo>
                      <a:pt x="17" y="541"/>
                    </a:lnTo>
                    <a:lnTo>
                      <a:pt x="17" y="522"/>
                    </a:lnTo>
                    <a:lnTo>
                      <a:pt x="17" y="505"/>
                    </a:lnTo>
                    <a:lnTo>
                      <a:pt x="17" y="488"/>
                    </a:lnTo>
                    <a:lnTo>
                      <a:pt x="0" y="453"/>
                    </a:lnTo>
                    <a:close/>
                  </a:path>
                </a:pathLst>
              </a:custGeom>
              <a:grp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5" name="Freeform 55">
                <a:extLst>
                  <a:ext uri="{FF2B5EF4-FFF2-40B4-BE49-F238E27FC236}">
                    <a16:creationId xmlns:a16="http://schemas.microsoft.com/office/drawing/2014/main" id="{5A2AA31B-DDAE-4AB1-9256-D62CE938ED77}"/>
                  </a:ext>
                </a:extLst>
              </p:cNvPr>
              <p:cNvSpPr>
                <a:spLocks/>
              </p:cNvSpPr>
              <p:nvPr/>
            </p:nvSpPr>
            <p:spPr bwMode="gray">
              <a:xfrm rot="20933429">
                <a:off x="3010174" y="5395303"/>
                <a:ext cx="601043" cy="569997"/>
              </a:xfrm>
              <a:custGeom>
                <a:avLst/>
                <a:gdLst>
                  <a:gd name="T0" fmla="*/ 123 w 777"/>
                  <a:gd name="T1" fmla="*/ 157 h 733"/>
                  <a:gd name="T2" fmla="*/ 115 w 777"/>
                  <a:gd name="T3" fmla="*/ 166 h 733"/>
                  <a:gd name="T4" fmla="*/ 110 w 777"/>
                  <a:gd name="T5" fmla="*/ 179 h 733"/>
                  <a:gd name="T6" fmla="*/ 93 w 777"/>
                  <a:gd name="T7" fmla="*/ 184 h 733"/>
                  <a:gd name="T8" fmla="*/ 85 w 777"/>
                  <a:gd name="T9" fmla="*/ 174 h 733"/>
                  <a:gd name="T10" fmla="*/ 72 w 777"/>
                  <a:gd name="T11" fmla="*/ 170 h 733"/>
                  <a:gd name="T12" fmla="*/ 64 w 777"/>
                  <a:gd name="T13" fmla="*/ 166 h 733"/>
                  <a:gd name="T14" fmla="*/ 59 w 777"/>
                  <a:gd name="T15" fmla="*/ 153 h 733"/>
                  <a:gd name="T16" fmla="*/ 47 w 777"/>
                  <a:gd name="T17" fmla="*/ 140 h 733"/>
                  <a:gd name="T18" fmla="*/ 34 w 777"/>
                  <a:gd name="T19" fmla="*/ 136 h 733"/>
                  <a:gd name="T20" fmla="*/ 30 w 777"/>
                  <a:gd name="T21" fmla="*/ 118 h 733"/>
                  <a:gd name="T22" fmla="*/ 21 w 777"/>
                  <a:gd name="T23" fmla="*/ 109 h 733"/>
                  <a:gd name="T24" fmla="*/ 17 w 777"/>
                  <a:gd name="T25" fmla="*/ 96 h 733"/>
                  <a:gd name="T26" fmla="*/ 17 w 777"/>
                  <a:gd name="T27" fmla="*/ 88 h 733"/>
                  <a:gd name="T28" fmla="*/ 13 w 777"/>
                  <a:gd name="T29" fmla="*/ 88 h 733"/>
                  <a:gd name="T30" fmla="*/ 9 w 777"/>
                  <a:gd name="T31" fmla="*/ 66 h 733"/>
                  <a:gd name="T32" fmla="*/ 13 w 777"/>
                  <a:gd name="T33" fmla="*/ 79 h 733"/>
                  <a:gd name="T34" fmla="*/ 13 w 777"/>
                  <a:gd name="T35" fmla="*/ 88 h 733"/>
                  <a:gd name="T36" fmla="*/ 21 w 777"/>
                  <a:gd name="T37" fmla="*/ 79 h 733"/>
                  <a:gd name="T38" fmla="*/ 17 w 777"/>
                  <a:gd name="T39" fmla="*/ 75 h 733"/>
                  <a:gd name="T40" fmla="*/ 21 w 777"/>
                  <a:gd name="T41" fmla="*/ 61 h 733"/>
                  <a:gd name="T42" fmla="*/ 17 w 777"/>
                  <a:gd name="T43" fmla="*/ 53 h 733"/>
                  <a:gd name="T44" fmla="*/ 5 w 777"/>
                  <a:gd name="T45" fmla="*/ 48 h 733"/>
                  <a:gd name="T46" fmla="*/ 0 w 777"/>
                  <a:gd name="T47" fmla="*/ 31 h 733"/>
                  <a:gd name="T48" fmla="*/ 9 w 777"/>
                  <a:gd name="T49" fmla="*/ 22 h 733"/>
                  <a:gd name="T50" fmla="*/ 17 w 777"/>
                  <a:gd name="T51" fmla="*/ 14 h 733"/>
                  <a:gd name="T52" fmla="*/ 26 w 777"/>
                  <a:gd name="T53" fmla="*/ 0 h 733"/>
                  <a:gd name="T54" fmla="*/ 43 w 777"/>
                  <a:gd name="T55" fmla="*/ 9 h 733"/>
                  <a:gd name="T56" fmla="*/ 55 w 777"/>
                  <a:gd name="T57" fmla="*/ 18 h 733"/>
                  <a:gd name="T58" fmla="*/ 72 w 777"/>
                  <a:gd name="T59" fmla="*/ 22 h 733"/>
                  <a:gd name="T60" fmla="*/ 85 w 777"/>
                  <a:gd name="T61" fmla="*/ 14 h 733"/>
                  <a:gd name="T62" fmla="*/ 102 w 777"/>
                  <a:gd name="T63" fmla="*/ 14 h 733"/>
                  <a:gd name="T64" fmla="*/ 110 w 777"/>
                  <a:gd name="T65" fmla="*/ 9 h 733"/>
                  <a:gd name="T66" fmla="*/ 123 w 777"/>
                  <a:gd name="T67" fmla="*/ 18 h 733"/>
                  <a:gd name="T68" fmla="*/ 123 w 777"/>
                  <a:gd name="T69" fmla="*/ 22 h 733"/>
                  <a:gd name="T70" fmla="*/ 136 w 777"/>
                  <a:gd name="T71" fmla="*/ 22 h 733"/>
                  <a:gd name="T72" fmla="*/ 144 w 777"/>
                  <a:gd name="T73" fmla="*/ 9 h 733"/>
                  <a:gd name="T74" fmla="*/ 148 w 777"/>
                  <a:gd name="T75" fmla="*/ 5 h 733"/>
                  <a:gd name="T76" fmla="*/ 148 w 777"/>
                  <a:gd name="T77" fmla="*/ 14 h 733"/>
                  <a:gd name="T78" fmla="*/ 152 w 777"/>
                  <a:gd name="T79" fmla="*/ 22 h 733"/>
                  <a:gd name="T80" fmla="*/ 165 w 777"/>
                  <a:gd name="T81" fmla="*/ 14 h 733"/>
                  <a:gd name="T82" fmla="*/ 174 w 777"/>
                  <a:gd name="T83" fmla="*/ 22 h 733"/>
                  <a:gd name="T84" fmla="*/ 182 w 777"/>
                  <a:gd name="T85" fmla="*/ 22 h 733"/>
                  <a:gd name="T86" fmla="*/ 195 w 777"/>
                  <a:gd name="T87" fmla="*/ 27 h 733"/>
                  <a:gd name="T88" fmla="*/ 190 w 777"/>
                  <a:gd name="T89" fmla="*/ 40 h 733"/>
                  <a:gd name="T90" fmla="*/ 182 w 777"/>
                  <a:gd name="T91" fmla="*/ 53 h 733"/>
                  <a:gd name="T92" fmla="*/ 169 w 777"/>
                  <a:gd name="T93" fmla="*/ 40 h 733"/>
                  <a:gd name="T94" fmla="*/ 161 w 777"/>
                  <a:gd name="T95" fmla="*/ 40 h 733"/>
                  <a:gd name="T96" fmla="*/ 161 w 777"/>
                  <a:gd name="T97" fmla="*/ 53 h 733"/>
                  <a:gd name="T98" fmla="*/ 152 w 777"/>
                  <a:gd name="T99" fmla="*/ 66 h 733"/>
                  <a:gd name="T100" fmla="*/ 144 w 777"/>
                  <a:gd name="T101" fmla="*/ 79 h 733"/>
                  <a:gd name="T102" fmla="*/ 131 w 777"/>
                  <a:gd name="T103" fmla="*/ 83 h 733"/>
                  <a:gd name="T104" fmla="*/ 119 w 777"/>
                  <a:gd name="T105" fmla="*/ 92 h 733"/>
                  <a:gd name="T106" fmla="*/ 106 w 777"/>
                  <a:gd name="T107" fmla="*/ 88 h 733"/>
                  <a:gd name="T108" fmla="*/ 115 w 777"/>
                  <a:gd name="T109" fmla="*/ 96 h 733"/>
                  <a:gd name="T110" fmla="*/ 127 w 777"/>
                  <a:gd name="T111" fmla="*/ 96 h 733"/>
                  <a:gd name="T112" fmla="*/ 136 w 777"/>
                  <a:gd name="T113" fmla="*/ 96 h 733"/>
                  <a:gd name="T114" fmla="*/ 136 w 777"/>
                  <a:gd name="T115" fmla="*/ 114 h 733"/>
                  <a:gd name="T116" fmla="*/ 140 w 777"/>
                  <a:gd name="T117" fmla="*/ 127 h 733"/>
                  <a:gd name="T118" fmla="*/ 148 w 777"/>
                  <a:gd name="T119" fmla="*/ 136 h 733"/>
                  <a:gd name="T120" fmla="*/ 140 w 777"/>
                  <a:gd name="T121" fmla="*/ 140 h 733"/>
                  <a:gd name="T122" fmla="*/ 136 w 777"/>
                  <a:gd name="T123" fmla="*/ 157 h 73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77"/>
                  <a:gd name="T187" fmla="*/ 0 h 733"/>
                  <a:gd name="T188" fmla="*/ 777 w 777"/>
                  <a:gd name="T189" fmla="*/ 733 h 73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77" h="733">
                    <a:moveTo>
                      <a:pt x="507" y="662"/>
                    </a:moveTo>
                    <a:lnTo>
                      <a:pt x="507" y="645"/>
                    </a:lnTo>
                    <a:lnTo>
                      <a:pt x="491" y="645"/>
                    </a:lnTo>
                    <a:lnTo>
                      <a:pt x="491" y="627"/>
                    </a:lnTo>
                    <a:lnTo>
                      <a:pt x="474" y="627"/>
                    </a:lnTo>
                    <a:lnTo>
                      <a:pt x="474" y="645"/>
                    </a:lnTo>
                    <a:lnTo>
                      <a:pt x="457" y="645"/>
                    </a:lnTo>
                    <a:lnTo>
                      <a:pt x="457" y="662"/>
                    </a:lnTo>
                    <a:lnTo>
                      <a:pt x="457" y="679"/>
                    </a:lnTo>
                    <a:lnTo>
                      <a:pt x="457" y="696"/>
                    </a:lnTo>
                    <a:lnTo>
                      <a:pt x="457" y="716"/>
                    </a:lnTo>
                    <a:lnTo>
                      <a:pt x="439" y="716"/>
                    </a:lnTo>
                    <a:lnTo>
                      <a:pt x="422" y="716"/>
                    </a:lnTo>
                    <a:lnTo>
                      <a:pt x="405" y="716"/>
                    </a:lnTo>
                    <a:lnTo>
                      <a:pt x="389" y="733"/>
                    </a:lnTo>
                    <a:lnTo>
                      <a:pt x="372" y="733"/>
                    </a:lnTo>
                    <a:lnTo>
                      <a:pt x="355" y="733"/>
                    </a:lnTo>
                    <a:lnTo>
                      <a:pt x="338" y="733"/>
                    </a:lnTo>
                    <a:lnTo>
                      <a:pt x="338" y="716"/>
                    </a:lnTo>
                    <a:lnTo>
                      <a:pt x="338" y="696"/>
                    </a:lnTo>
                    <a:lnTo>
                      <a:pt x="320" y="696"/>
                    </a:lnTo>
                    <a:lnTo>
                      <a:pt x="320" y="679"/>
                    </a:lnTo>
                    <a:lnTo>
                      <a:pt x="305" y="679"/>
                    </a:lnTo>
                    <a:lnTo>
                      <a:pt x="288" y="679"/>
                    </a:lnTo>
                    <a:lnTo>
                      <a:pt x="270" y="662"/>
                    </a:lnTo>
                    <a:lnTo>
                      <a:pt x="270" y="645"/>
                    </a:lnTo>
                    <a:lnTo>
                      <a:pt x="253" y="645"/>
                    </a:lnTo>
                    <a:lnTo>
                      <a:pt x="253" y="662"/>
                    </a:lnTo>
                    <a:lnTo>
                      <a:pt x="253" y="645"/>
                    </a:lnTo>
                    <a:lnTo>
                      <a:pt x="236" y="645"/>
                    </a:lnTo>
                    <a:lnTo>
                      <a:pt x="236" y="627"/>
                    </a:lnTo>
                    <a:lnTo>
                      <a:pt x="236" y="610"/>
                    </a:lnTo>
                    <a:lnTo>
                      <a:pt x="220" y="593"/>
                    </a:lnTo>
                    <a:lnTo>
                      <a:pt x="203" y="575"/>
                    </a:lnTo>
                    <a:lnTo>
                      <a:pt x="203" y="558"/>
                    </a:lnTo>
                    <a:lnTo>
                      <a:pt x="186" y="558"/>
                    </a:lnTo>
                    <a:lnTo>
                      <a:pt x="169" y="558"/>
                    </a:lnTo>
                    <a:lnTo>
                      <a:pt x="151" y="558"/>
                    </a:lnTo>
                    <a:lnTo>
                      <a:pt x="136" y="558"/>
                    </a:lnTo>
                    <a:lnTo>
                      <a:pt x="136" y="541"/>
                    </a:lnTo>
                    <a:lnTo>
                      <a:pt x="119" y="541"/>
                    </a:lnTo>
                    <a:lnTo>
                      <a:pt x="119" y="506"/>
                    </a:lnTo>
                    <a:lnTo>
                      <a:pt x="119" y="489"/>
                    </a:lnTo>
                    <a:lnTo>
                      <a:pt x="119" y="470"/>
                    </a:lnTo>
                    <a:lnTo>
                      <a:pt x="101" y="470"/>
                    </a:lnTo>
                    <a:lnTo>
                      <a:pt x="101" y="453"/>
                    </a:lnTo>
                    <a:lnTo>
                      <a:pt x="84" y="453"/>
                    </a:lnTo>
                    <a:lnTo>
                      <a:pt x="84" y="435"/>
                    </a:lnTo>
                    <a:lnTo>
                      <a:pt x="84" y="418"/>
                    </a:lnTo>
                    <a:lnTo>
                      <a:pt x="84" y="401"/>
                    </a:lnTo>
                    <a:lnTo>
                      <a:pt x="67" y="401"/>
                    </a:lnTo>
                    <a:lnTo>
                      <a:pt x="67" y="384"/>
                    </a:lnTo>
                    <a:lnTo>
                      <a:pt x="67" y="366"/>
                    </a:lnTo>
                    <a:lnTo>
                      <a:pt x="67" y="349"/>
                    </a:lnTo>
                    <a:lnTo>
                      <a:pt x="84" y="349"/>
                    </a:lnTo>
                    <a:lnTo>
                      <a:pt x="67" y="349"/>
                    </a:lnTo>
                    <a:lnTo>
                      <a:pt x="67" y="366"/>
                    </a:lnTo>
                    <a:lnTo>
                      <a:pt x="67" y="384"/>
                    </a:lnTo>
                    <a:lnTo>
                      <a:pt x="52" y="366"/>
                    </a:lnTo>
                    <a:lnTo>
                      <a:pt x="52" y="349"/>
                    </a:lnTo>
                    <a:lnTo>
                      <a:pt x="52" y="332"/>
                    </a:lnTo>
                    <a:lnTo>
                      <a:pt x="52" y="297"/>
                    </a:lnTo>
                    <a:lnTo>
                      <a:pt x="52" y="280"/>
                    </a:lnTo>
                    <a:lnTo>
                      <a:pt x="34" y="263"/>
                    </a:lnTo>
                    <a:lnTo>
                      <a:pt x="52" y="263"/>
                    </a:lnTo>
                    <a:lnTo>
                      <a:pt x="52" y="280"/>
                    </a:lnTo>
                    <a:lnTo>
                      <a:pt x="52" y="297"/>
                    </a:lnTo>
                    <a:lnTo>
                      <a:pt x="52" y="314"/>
                    </a:lnTo>
                    <a:lnTo>
                      <a:pt x="67" y="314"/>
                    </a:lnTo>
                    <a:lnTo>
                      <a:pt x="67" y="332"/>
                    </a:lnTo>
                    <a:lnTo>
                      <a:pt x="52" y="332"/>
                    </a:lnTo>
                    <a:lnTo>
                      <a:pt x="52" y="349"/>
                    </a:lnTo>
                    <a:lnTo>
                      <a:pt x="67" y="349"/>
                    </a:lnTo>
                    <a:lnTo>
                      <a:pt x="67" y="332"/>
                    </a:lnTo>
                    <a:lnTo>
                      <a:pt x="67" y="314"/>
                    </a:lnTo>
                    <a:lnTo>
                      <a:pt x="84" y="314"/>
                    </a:lnTo>
                    <a:lnTo>
                      <a:pt x="84" y="297"/>
                    </a:lnTo>
                    <a:lnTo>
                      <a:pt x="101" y="297"/>
                    </a:lnTo>
                    <a:lnTo>
                      <a:pt x="84" y="297"/>
                    </a:lnTo>
                    <a:lnTo>
                      <a:pt x="67" y="297"/>
                    </a:lnTo>
                    <a:lnTo>
                      <a:pt x="67" y="280"/>
                    </a:lnTo>
                    <a:lnTo>
                      <a:pt x="84" y="280"/>
                    </a:lnTo>
                    <a:lnTo>
                      <a:pt x="84" y="263"/>
                    </a:lnTo>
                    <a:lnTo>
                      <a:pt x="84" y="243"/>
                    </a:lnTo>
                    <a:lnTo>
                      <a:pt x="84" y="226"/>
                    </a:lnTo>
                    <a:lnTo>
                      <a:pt x="84" y="243"/>
                    </a:lnTo>
                    <a:lnTo>
                      <a:pt x="67" y="226"/>
                    </a:lnTo>
                    <a:lnTo>
                      <a:pt x="67" y="209"/>
                    </a:lnTo>
                    <a:lnTo>
                      <a:pt x="52" y="209"/>
                    </a:lnTo>
                    <a:lnTo>
                      <a:pt x="52" y="192"/>
                    </a:lnTo>
                    <a:lnTo>
                      <a:pt x="34" y="192"/>
                    </a:lnTo>
                    <a:lnTo>
                      <a:pt x="17" y="192"/>
                    </a:lnTo>
                    <a:lnTo>
                      <a:pt x="0" y="174"/>
                    </a:lnTo>
                    <a:lnTo>
                      <a:pt x="0" y="157"/>
                    </a:lnTo>
                    <a:lnTo>
                      <a:pt x="0" y="140"/>
                    </a:lnTo>
                    <a:lnTo>
                      <a:pt x="0" y="122"/>
                    </a:lnTo>
                    <a:lnTo>
                      <a:pt x="0" y="105"/>
                    </a:lnTo>
                    <a:lnTo>
                      <a:pt x="0" y="88"/>
                    </a:lnTo>
                    <a:lnTo>
                      <a:pt x="17" y="88"/>
                    </a:lnTo>
                    <a:lnTo>
                      <a:pt x="34" y="88"/>
                    </a:lnTo>
                    <a:lnTo>
                      <a:pt x="34" y="71"/>
                    </a:lnTo>
                    <a:lnTo>
                      <a:pt x="52" y="71"/>
                    </a:lnTo>
                    <a:lnTo>
                      <a:pt x="67" y="71"/>
                    </a:lnTo>
                    <a:lnTo>
                      <a:pt x="67" y="53"/>
                    </a:lnTo>
                    <a:lnTo>
                      <a:pt x="67" y="36"/>
                    </a:lnTo>
                    <a:lnTo>
                      <a:pt x="67" y="0"/>
                    </a:lnTo>
                    <a:lnTo>
                      <a:pt x="84" y="0"/>
                    </a:lnTo>
                    <a:lnTo>
                      <a:pt x="101" y="0"/>
                    </a:lnTo>
                    <a:lnTo>
                      <a:pt x="119" y="0"/>
                    </a:lnTo>
                    <a:lnTo>
                      <a:pt x="119" y="17"/>
                    </a:lnTo>
                    <a:lnTo>
                      <a:pt x="136" y="17"/>
                    </a:lnTo>
                    <a:lnTo>
                      <a:pt x="169" y="36"/>
                    </a:lnTo>
                    <a:lnTo>
                      <a:pt x="186" y="36"/>
                    </a:lnTo>
                    <a:lnTo>
                      <a:pt x="186" y="53"/>
                    </a:lnTo>
                    <a:lnTo>
                      <a:pt x="203" y="53"/>
                    </a:lnTo>
                    <a:lnTo>
                      <a:pt x="220" y="71"/>
                    </a:lnTo>
                    <a:lnTo>
                      <a:pt x="236" y="71"/>
                    </a:lnTo>
                    <a:lnTo>
                      <a:pt x="253" y="88"/>
                    </a:lnTo>
                    <a:lnTo>
                      <a:pt x="270" y="88"/>
                    </a:lnTo>
                    <a:lnTo>
                      <a:pt x="288" y="88"/>
                    </a:lnTo>
                    <a:lnTo>
                      <a:pt x="305" y="88"/>
                    </a:lnTo>
                    <a:lnTo>
                      <a:pt x="320" y="88"/>
                    </a:lnTo>
                    <a:lnTo>
                      <a:pt x="338" y="71"/>
                    </a:lnTo>
                    <a:lnTo>
                      <a:pt x="338" y="53"/>
                    </a:lnTo>
                    <a:lnTo>
                      <a:pt x="355" y="53"/>
                    </a:lnTo>
                    <a:lnTo>
                      <a:pt x="372" y="53"/>
                    </a:lnTo>
                    <a:lnTo>
                      <a:pt x="389" y="53"/>
                    </a:lnTo>
                    <a:lnTo>
                      <a:pt x="405" y="53"/>
                    </a:lnTo>
                    <a:lnTo>
                      <a:pt x="422" y="71"/>
                    </a:lnTo>
                    <a:lnTo>
                      <a:pt x="439" y="71"/>
                    </a:lnTo>
                    <a:lnTo>
                      <a:pt x="439" y="53"/>
                    </a:lnTo>
                    <a:lnTo>
                      <a:pt x="439" y="36"/>
                    </a:lnTo>
                    <a:lnTo>
                      <a:pt x="457" y="36"/>
                    </a:lnTo>
                    <a:lnTo>
                      <a:pt x="474" y="53"/>
                    </a:lnTo>
                    <a:lnTo>
                      <a:pt x="491" y="53"/>
                    </a:lnTo>
                    <a:lnTo>
                      <a:pt x="491" y="71"/>
                    </a:lnTo>
                    <a:lnTo>
                      <a:pt x="491" y="53"/>
                    </a:lnTo>
                    <a:lnTo>
                      <a:pt x="491" y="71"/>
                    </a:lnTo>
                    <a:lnTo>
                      <a:pt x="507" y="71"/>
                    </a:lnTo>
                    <a:lnTo>
                      <a:pt x="491" y="88"/>
                    </a:lnTo>
                    <a:lnTo>
                      <a:pt x="507" y="88"/>
                    </a:lnTo>
                    <a:lnTo>
                      <a:pt x="524" y="105"/>
                    </a:lnTo>
                    <a:lnTo>
                      <a:pt x="524" y="88"/>
                    </a:lnTo>
                    <a:lnTo>
                      <a:pt x="541" y="88"/>
                    </a:lnTo>
                    <a:lnTo>
                      <a:pt x="541" y="71"/>
                    </a:lnTo>
                    <a:lnTo>
                      <a:pt x="558" y="53"/>
                    </a:lnTo>
                    <a:lnTo>
                      <a:pt x="576" y="53"/>
                    </a:lnTo>
                    <a:lnTo>
                      <a:pt x="576" y="36"/>
                    </a:lnTo>
                    <a:lnTo>
                      <a:pt x="558" y="17"/>
                    </a:lnTo>
                    <a:lnTo>
                      <a:pt x="558" y="0"/>
                    </a:lnTo>
                    <a:lnTo>
                      <a:pt x="576" y="0"/>
                    </a:lnTo>
                    <a:lnTo>
                      <a:pt x="591" y="17"/>
                    </a:lnTo>
                    <a:lnTo>
                      <a:pt x="608" y="0"/>
                    </a:lnTo>
                    <a:lnTo>
                      <a:pt x="608" y="17"/>
                    </a:lnTo>
                    <a:lnTo>
                      <a:pt x="608" y="36"/>
                    </a:lnTo>
                    <a:lnTo>
                      <a:pt x="591" y="53"/>
                    </a:lnTo>
                    <a:lnTo>
                      <a:pt x="576" y="53"/>
                    </a:lnTo>
                    <a:lnTo>
                      <a:pt x="576" y="71"/>
                    </a:lnTo>
                    <a:lnTo>
                      <a:pt x="591" y="88"/>
                    </a:lnTo>
                    <a:lnTo>
                      <a:pt x="608" y="88"/>
                    </a:lnTo>
                    <a:lnTo>
                      <a:pt x="608" y="71"/>
                    </a:lnTo>
                    <a:lnTo>
                      <a:pt x="626" y="71"/>
                    </a:lnTo>
                    <a:lnTo>
                      <a:pt x="643" y="53"/>
                    </a:lnTo>
                    <a:lnTo>
                      <a:pt x="660" y="53"/>
                    </a:lnTo>
                    <a:lnTo>
                      <a:pt x="675" y="36"/>
                    </a:lnTo>
                    <a:lnTo>
                      <a:pt x="675" y="53"/>
                    </a:lnTo>
                    <a:lnTo>
                      <a:pt x="693" y="71"/>
                    </a:lnTo>
                    <a:lnTo>
                      <a:pt x="693" y="88"/>
                    </a:lnTo>
                    <a:lnTo>
                      <a:pt x="693" y="105"/>
                    </a:lnTo>
                    <a:lnTo>
                      <a:pt x="710" y="105"/>
                    </a:lnTo>
                    <a:lnTo>
                      <a:pt x="727" y="105"/>
                    </a:lnTo>
                    <a:lnTo>
                      <a:pt x="727" y="88"/>
                    </a:lnTo>
                    <a:lnTo>
                      <a:pt x="745" y="88"/>
                    </a:lnTo>
                    <a:lnTo>
                      <a:pt x="760" y="71"/>
                    </a:lnTo>
                    <a:lnTo>
                      <a:pt x="777" y="88"/>
                    </a:lnTo>
                    <a:lnTo>
                      <a:pt x="777" y="105"/>
                    </a:lnTo>
                    <a:lnTo>
                      <a:pt x="777" y="122"/>
                    </a:lnTo>
                    <a:lnTo>
                      <a:pt x="777" y="140"/>
                    </a:lnTo>
                    <a:lnTo>
                      <a:pt x="777" y="157"/>
                    </a:lnTo>
                    <a:lnTo>
                      <a:pt x="760" y="157"/>
                    </a:lnTo>
                    <a:lnTo>
                      <a:pt x="760" y="174"/>
                    </a:lnTo>
                    <a:lnTo>
                      <a:pt x="745" y="192"/>
                    </a:lnTo>
                    <a:lnTo>
                      <a:pt x="727" y="192"/>
                    </a:lnTo>
                    <a:lnTo>
                      <a:pt x="727" y="209"/>
                    </a:lnTo>
                    <a:lnTo>
                      <a:pt x="710" y="192"/>
                    </a:lnTo>
                    <a:lnTo>
                      <a:pt x="693" y="192"/>
                    </a:lnTo>
                    <a:lnTo>
                      <a:pt x="693" y="174"/>
                    </a:lnTo>
                    <a:lnTo>
                      <a:pt x="675" y="157"/>
                    </a:lnTo>
                    <a:lnTo>
                      <a:pt x="675" y="140"/>
                    </a:lnTo>
                    <a:lnTo>
                      <a:pt x="660" y="140"/>
                    </a:lnTo>
                    <a:lnTo>
                      <a:pt x="660" y="157"/>
                    </a:lnTo>
                    <a:lnTo>
                      <a:pt x="643" y="157"/>
                    </a:lnTo>
                    <a:lnTo>
                      <a:pt x="626" y="174"/>
                    </a:lnTo>
                    <a:lnTo>
                      <a:pt x="626" y="192"/>
                    </a:lnTo>
                    <a:lnTo>
                      <a:pt x="626" y="209"/>
                    </a:lnTo>
                    <a:lnTo>
                      <a:pt x="643" y="209"/>
                    </a:lnTo>
                    <a:lnTo>
                      <a:pt x="643" y="226"/>
                    </a:lnTo>
                    <a:lnTo>
                      <a:pt x="626" y="243"/>
                    </a:lnTo>
                    <a:lnTo>
                      <a:pt x="626" y="263"/>
                    </a:lnTo>
                    <a:lnTo>
                      <a:pt x="608" y="263"/>
                    </a:lnTo>
                    <a:lnTo>
                      <a:pt x="608" y="280"/>
                    </a:lnTo>
                    <a:lnTo>
                      <a:pt x="608" y="297"/>
                    </a:lnTo>
                    <a:lnTo>
                      <a:pt x="591" y="297"/>
                    </a:lnTo>
                    <a:lnTo>
                      <a:pt x="576" y="314"/>
                    </a:lnTo>
                    <a:lnTo>
                      <a:pt x="558" y="314"/>
                    </a:lnTo>
                    <a:lnTo>
                      <a:pt x="541" y="314"/>
                    </a:lnTo>
                    <a:lnTo>
                      <a:pt x="524" y="314"/>
                    </a:lnTo>
                    <a:lnTo>
                      <a:pt x="524" y="332"/>
                    </a:lnTo>
                    <a:lnTo>
                      <a:pt x="507" y="349"/>
                    </a:lnTo>
                    <a:lnTo>
                      <a:pt x="491" y="349"/>
                    </a:lnTo>
                    <a:lnTo>
                      <a:pt x="491" y="366"/>
                    </a:lnTo>
                    <a:lnTo>
                      <a:pt x="474" y="366"/>
                    </a:lnTo>
                    <a:lnTo>
                      <a:pt x="457" y="366"/>
                    </a:lnTo>
                    <a:lnTo>
                      <a:pt x="457" y="349"/>
                    </a:lnTo>
                    <a:lnTo>
                      <a:pt x="439" y="349"/>
                    </a:lnTo>
                    <a:lnTo>
                      <a:pt x="422" y="349"/>
                    </a:lnTo>
                    <a:lnTo>
                      <a:pt x="422" y="366"/>
                    </a:lnTo>
                    <a:lnTo>
                      <a:pt x="439" y="366"/>
                    </a:lnTo>
                    <a:lnTo>
                      <a:pt x="439" y="384"/>
                    </a:lnTo>
                    <a:lnTo>
                      <a:pt x="457" y="384"/>
                    </a:lnTo>
                    <a:lnTo>
                      <a:pt x="474" y="384"/>
                    </a:lnTo>
                    <a:lnTo>
                      <a:pt x="491" y="366"/>
                    </a:lnTo>
                    <a:lnTo>
                      <a:pt x="507" y="366"/>
                    </a:lnTo>
                    <a:lnTo>
                      <a:pt x="507" y="384"/>
                    </a:lnTo>
                    <a:lnTo>
                      <a:pt x="507" y="366"/>
                    </a:lnTo>
                    <a:lnTo>
                      <a:pt x="524" y="366"/>
                    </a:lnTo>
                    <a:lnTo>
                      <a:pt x="524" y="384"/>
                    </a:lnTo>
                    <a:lnTo>
                      <a:pt x="541" y="384"/>
                    </a:lnTo>
                    <a:lnTo>
                      <a:pt x="541" y="401"/>
                    </a:lnTo>
                    <a:lnTo>
                      <a:pt x="541" y="418"/>
                    </a:lnTo>
                    <a:lnTo>
                      <a:pt x="541" y="435"/>
                    </a:lnTo>
                    <a:lnTo>
                      <a:pt x="541" y="453"/>
                    </a:lnTo>
                    <a:lnTo>
                      <a:pt x="558" y="453"/>
                    </a:lnTo>
                    <a:lnTo>
                      <a:pt x="558" y="470"/>
                    </a:lnTo>
                    <a:lnTo>
                      <a:pt x="558" y="489"/>
                    </a:lnTo>
                    <a:lnTo>
                      <a:pt x="558" y="506"/>
                    </a:lnTo>
                    <a:lnTo>
                      <a:pt x="558" y="524"/>
                    </a:lnTo>
                    <a:lnTo>
                      <a:pt x="558" y="541"/>
                    </a:lnTo>
                    <a:lnTo>
                      <a:pt x="576" y="541"/>
                    </a:lnTo>
                    <a:lnTo>
                      <a:pt x="591" y="541"/>
                    </a:lnTo>
                    <a:lnTo>
                      <a:pt x="591" y="558"/>
                    </a:lnTo>
                    <a:lnTo>
                      <a:pt x="576" y="575"/>
                    </a:lnTo>
                    <a:lnTo>
                      <a:pt x="576" y="558"/>
                    </a:lnTo>
                    <a:lnTo>
                      <a:pt x="558" y="558"/>
                    </a:lnTo>
                    <a:lnTo>
                      <a:pt x="576" y="575"/>
                    </a:lnTo>
                    <a:lnTo>
                      <a:pt x="558" y="610"/>
                    </a:lnTo>
                    <a:lnTo>
                      <a:pt x="541" y="610"/>
                    </a:lnTo>
                    <a:lnTo>
                      <a:pt x="541" y="627"/>
                    </a:lnTo>
                    <a:lnTo>
                      <a:pt x="524" y="645"/>
                    </a:lnTo>
                    <a:lnTo>
                      <a:pt x="524" y="662"/>
                    </a:lnTo>
                    <a:lnTo>
                      <a:pt x="507" y="662"/>
                    </a:lnTo>
                    <a:close/>
                  </a:path>
                </a:pathLst>
              </a:custGeom>
              <a:grp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6" name="Freeform 56">
                <a:extLst>
                  <a:ext uri="{FF2B5EF4-FFF2-40B4-BE49-F238E27FC236}">
                    <a16:creationId xmlns:a16="http://schemas.microsoft.com/office/drawing/2014/main" id="{4C44688B-D44E-4140-8A6D-29C0B5B2A08E}"/>
                  </a:ext>
                </a:extLst>
              </p:cNvPr>
              <p:cNvSpPr>
                <a:spLocks/>
              </p:cNvSpPr>
              <p:nvPr/>
            </p:nvSpPr>
            <p:spPr bwMode="gray">
              <a:xfrm rot="20933429">
                <a:off x="3312338" y="5269285"/>
                <a:ext cx="835897" cy="476809"/>
              </a:xfrm>
              <a:custGeom>
                <a:avLst/>
                <a:gdLst>
                  <a:gd name="T0" fmla="*/ 33 w 1083"/>
                  <a:gd name="T1" fmla="*/ 149 h 612"/>
                  <a:gd name="T2" fmla="*/ 33 w 1083"/>
                  <a:gd name="T3" fmla="*/ 132 h 612"/>
                  <a:gd name="T4" fmla="*/ 29 w 1083"/>
                  <a:gd name="T5" fmla="*/ 119 h 612"/>
                  <a:gd name="T6" fmla="*/ 25 w 1083"/>
                  <a:gd name="T7" fmla="*/ 106 h 612"/>
                  <a:gd name="T8" fmla="*/ 16 w 1083"/>
                  <a:gd name="T9" fmla="*/ 106 h 612"/>
                  <a:gd name="T10" fmla="*/ 4 w 1083"/>
                  <a:gd name="T11" fmla="*/ 106 h 612"/>
                  <a:gd name="T12" fmla="*/ 8 w 1083"/>
                  <a:gd name="T13" fmla="*/ 101 h 612"/>
                  <a:gd name="T14" fmla="*/ 16 w 1083"/>
                  <a:gd name="T15" fmla="*/ 101 h 612"/>
                  <a:gd name="T16" fmla="*/ 29 w 1083"/>
                  <a:gd name="T17" fmla="*/ 92 h 612"/>
                  <a:gd name="T18" fmla="*/ 46 w 1083"/>
                  <a:gd name="T19" fmla="*/ 88 h 612"/>
                  <a:gd name="T20" fmla="*/ 51 w 1083"/>
                  <a:gd name="T21" fmla="*/ 75 h 612"/>
                  <a:gd name="T22" fmla="*/ 51 w 1083"/>
                  <a:gd name="T23" fmla="*/ 62 h 612"/>
                  <a:gd name="T24" fmla="*/ 59 w 1083"/>
                  <a:gd name="T25" fmla="*/ 48 h 612"/>
                  <a:gd name="T26" fmla="*/ 67 w 1083"/>
                  <a:gd name="T27" fmla="*/ 62 h 612"/>
                  <a:gd name="T28" fmla="*/ 80 w 1083"/>
                  <a:gd name="T29" fmla="*/ 62 h 612"/>
                  <a:gd name="T30" fmla="*/ 88 w 1083"/>
                  <a:gd name="T31" fmla="*/ 48 h 612"/>
                  <a:gd name="T32" fmla="*/ 84 w 1083"/>
                  <a:gd name="T33" fmla="*/ 31 h 612"/>
                  <a:gd name="T34" fmla="*/ 101 w 1083"/>
                  <a:gd name="T35" fmla="*/ 27 h 612"/>
                  <a:gd name="T36" fmla="*/ 118 w 1083"/>
                  <a:gd name="T37" fmla="*/ 22 h 612"/>
                  <a:gd name="T38" fmla="*/ 118 w 1083"/>
                  <a:gd name="T39" fmla="*/ 9 h 612"/>
                  <a:gd name="T40" fmla="*/ 123 w 1083"/>
                  <a:gd name="T41" fmla="*/ 14 h 612"/>
                  <a:gd name="T42" fmla="*/ 135 w 1083"/>
                  <a:gd name="T43" fmla="*/ 5 h 612"/>
                  <a:gd name="T44" fmla="*/ 139 w 1083"/>
                  <a:gd name="T45" fmla="*/ 14 h 612"/>
                  <a:gd name="T46" fmla="*/ 152 w 1083"/>
                  <a:gd name="T47" fmla="*/ 9 h 612"/>
                  <a:gd name="T48" fmla="*/ 148 w 1083"/>
                  <a:gd name="T49" fmla="*/ 0 h 612"/>
                  <a:gd name="T50" fmla="*/ 165 w 1083"/>
                  <a:gd name="T51" fmla="*/ 0 h 612"/>
                  <a:gd name="T52" fmla="*/ 165 w 1083"/>
                  <a:gd name="T53" fmla="*/ 9 h 612"/>
                  <a:gd name="T54" fmla="*/ 182 w 1083"/>
                  <a:gd name="T55" fmla="*/ 9 h 612"/>
                  <a:gd name="T56" fmla="*/ 186 w 1083"/>
                  <a:gd name="T57" fmla="*/ 5 h 612"/>
                  <a:gd name="T58" fmla="*/ 195 w 1083"/>
                  <a:gd name="T59" fmla="*/ 5 h 612"/>
                  <a:gd name="T60" fmla="*/ 198 w 1083"/>
                  <a:gd name="T61" fmla="*/ 18 h 612"/>
                  <a:gd name="T62" fmla="*/ 207 w 1083"/>
                  <a:gd name="T63" fmla="*/ 31 h 612"/>
                  <a:gd name="T64" fmla="*/ 207 w 1083"/>
                  <a:gd name="T65" fmla="*/ 48 h 612"/>
                  <a:gd name="T66" fmla="*/ 211 w 1083"/>
                  <a:gd name="T67" fmla="*/ 62 h 612"/>
                  <a:gd name="T68" fmla="*/ 220 w 1083"/>
                  <a:gd name="T69" fmla="*/ 70 h 612"/>
                  <a:gd name="T70" fmla="*/ 232 w 1083"/>
                  <a:gd name="T71" fmla="*/ 79 h 612"/>
                  <a:gd name="T72" fmla="*/ 241 w 1083"/>
                  <a:gd name="T73" fmla="*/ 88 h 612"/>
                  <a:gd name="T74" fmla="*/ 254 w 1083"/>
                  <a:gd name="T75" fmla="*/ 92 h 612"/>
                  <a:gd name="T76" fmla="*/ 262 w 1083"/>
                  <a:gd name="T77" fmla="*/ 101 h 612"/>
                  <a:gd name="T78" fmla="*/ 270 w 1083"/>
                  <a:gd name="T79" fmla="*/ 110 h 612"/>
                  <a:gd name="T80" fmla="*/ 258 w 1083"/>
                  <a:gd name="T81" fmla="*/ 114 h 612"/>
                  <a:gd name="T82" fmla="*/ 241 w 1083"/>
                  <a:gd name="T83" fmla="*/ 119 h 612"/>
                  <a:gd name="T84" fmla="*/ 224 w 1083"/>
                  <a:gd name="T85" fmla="*/ 110 h 612"/>
                  <a:gd name="T86" fmla="*/ 203 w 1083"/>
                  <a:gd name="T87" fmla="*/ 110 h 612"/>
                  <a:gd name="T88" fmla="*/ 186 w 1083"/>
                  <a:gd name="T89" fmla="*/ 110 h 612"/>
                  <a:gd name="T90" fmla="*/ 173 w 1083"/>
                  <a:gd name="T91" fmla="*/ 110 h 612"/>
                  <a:gd name="T92" fmla="*/ 165 w 1083"/>
                  <a:gd name="T93" fmla="*/ 114 h 612"/>
                  <a:gd name="T94" fmla="*/ 152 w 1083"/>
                  <a:gd name="T95" fmla="*/ 127 h 612"/>
                  <a:gd name="T96" fmla="*/ 139 w 1083"/>
                  <a:gd name="T97" fmla="*/ 132 h 612"/>
                  <a:gd name="T98" fmla="*/ 127 w 1083"/>
                  <a:gd name="T99" fmla="*/ 141 h 612"/>
                  <a:gd name="T100" fmla="*/ 110 w 1083"/>
                  <a:gd name="T101" fmla="*/ 132 h 612"/>
                  <a:gd name="T102" fmla="*/ 93 w 1083"/>
                  <a:gd name="T103" fmla="*/ 132 h 612"/>
                  <a:gd name="T104" fmla="*/ 76 w 1083"/>
                  <a:gd name="T105" fmla="*/ 136 h 612"/>
                  <a:gd name="T106" fmla="*/ 59 w 1083"/>
                  <a:gd name="T107" fmla="*/ 136 h 612"/>
                  <a:gd name="T108" fmla="*/ 51 w 1083"/>
                  <a:gd name="T109" fmla="*/ 141 h 612"/>
                  <a:gd name="T110" fmla="*/ 46 w 1083"/>
                  <a:gd name="T111" fmla="*/ 154 h 61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83"/>
                  <a:gd name="T169" fmla="*/ 0 h 612"/>
                  <a:gd name="T170" fmla="*/ 1083 w 1083"/>
                  <a:gd name="T171" fmla="*/ 612 h 61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83" h="612">
                    <a:moveTo>
                      <a:pt x="169" y="612"/>
                    </a:moveTo>
                    <a:lnTo>
                      <a:pt x="169" y="595"/>
                    </a:lnTo>
                    <a:lnTo>
                      <a:pt x="152" y="595"/>
                    </a:lnTo>
                    <a:lnTo>
                      <a:pt x="134" y="595"/>
                    </a:lnTo>
                    <a:lnTo>
                      <a:pt x="134" y="578"/>
                    </a:lnTo>
                    <a:lnTo>
                      <a:pt x="134" y="560"/>
                    </a:lnTo>
                    <a:lnTo>
                      <a:pt x="134" y="543"/>
                    </a:lnTo>
                    <a:lnTo>
                      <a:pt x="134" y="524"/>
                    </a:lnTo>
                    <a:lnTo>
                      <a:pt x="134" y="507"/>
                    </a:lnTo>
                    <a:lnTo>
                      <a:pt x="119" y="507"/>
                    </a:lnTo>
                    <a:lnTo>
                      <a:pt x="119" y="489"/>
                    </a:lnTo>
                    <a:lnTo>
                      <a:pt x="119" y="472"/>
                    </a:lnTo>
                    <a:lnTo>
                      <a:pt x="119" y="455"/>
                    </a:lnTo>
                    <a:lnTo>
                      <a:pt x="119" y="438"/>
                    </a:lnTo>
                    <a:lnTo>
                      <a:pt x="102" y="438"/>
                    </a:lnTo>
                    <a:lnTo>
                      <a:pt x="102" y="420"/>
                    </a:lnTo>
                    <a:lnTo>
                      <a:pt x="85" y="420"/>
                    </a:lnTo>
                    <a:lnTo>
                      <a:pt x="85" y="438"/>
                    </a:lnTo>
                    <a:lnTo>
                      <a:pt x="85" y="420"/>
                    </a:lnTo>
                    <a:lnTo>
                      <a:pt x="67" y="420"/>
                    </a:lnTo>
                    <a:lnTo>
                      <a:pt x="50" y="438"/>
                    </a:lnTo>
                    <a:lnTo>
                      <a:pt x="35" y="438"/>
                    </a:lnTo>
                    <a:lnTo>
                      <a:pt x="17" y="438"/>
                    </a:lnTo>
                    <a:lnTo>
                      <a:pt x="17" y="420"/>
                    </a:lnTo>
                    <a:lnTo>
                      <a:pt x="0" y="420"/>
                    </a:lnTo>
                    <a:lnTo>
                      <a:pt x="0" y="403"/>
                    </a:lnTo>
                    <a:lnTo>
                      <a:pt x="17" y="403"/>
                    </a:lnTo>
                    <a:lnTo>
                      <a:pt x="35" y="403"/>
                    </a:lnTo>
                    <a:lnTo>
                      <a:pt x="35" y="420"/>
                    </a:lnTo>
                    <a:lnTo>
                      <a:pt x="50" y="420"/>
                    </a:lnTo>
                    <a:lnTo>
                      <a:pt x="67" y="420"/>
                    </a:lnTo>
                    <a:lnTo>
                      <a:pt x="67" y="403"/>
                    </a:lnTo>
                    <a:lnTo>
                      <a:pt x="85" y="403"/>
                    </a:lnTo>
                    <a:lnTo>
                      <a:pt x="102" y="386"/>
                    </a:lnTo>
                    <a:lnTo>
                      <a:pt x="102" y="367"/>
                    </a:lnTo>
                    <a:lnTo>
                      <a:pt x="119" y="367"/>
                    </a:lnTo>
                    <a:lnTo>
                      <a:pt x="134" y="367"/>
                    </a:lnTo>
                    <a:lnTo>
                      <a:pt x="152" y="367"/>
                    </a:lnTo>
                    <a:lnTo>
                      <a:pt x="169" y="349"/>
                    </a:lnTo>
                    <a:lnTo>
                      <a:pt x="186" y="349"/>
                    </a:lnTo>
                    <a:lnTo>
                      <a:pt x="186" y="332"/>
                    </a:lnTo>
                    <a:lnTo>
                      <a:pt x="186" y="315"/>
                    </a:lnTo>
                    <a:lnTo>
                      <a:pt x="204" y="315"/>
                    </a:lnTo>
                    <a:lnTo>
                      <a:pt x="204" y="297"/>
                    </a:lnTo>
                    <a:lnTo>
                      <a:pt x="221" y="280"/>
                    </a:lnTo>
                    <a:lnTo>
                      <a:pt x="221" y="263"/>
                    </a:lnTo>
                    <a:lnTo>
                      <a:pt x="204" y="263"/>
                    </a:lnTo>
                    <a:lnTo>
                      <a:pt x="204" y="246"/>
                    </a:lnTo>
                    <a:lnTo>
                      <a:pt x="204" y="228"/>
                    </a:lnTo>
                    <a:lnTo>
                      <a:pt x="221" y="211"/>
                    </a:lnTo>
                    <a:lnTo>
                      <a:pt x="236" y="211"/>
                    </a:lnTo>
                    <a:lnTo>
                      <a:pt x="236" y="192"/>
                    </a:lnTo>
                    <a:lnTo>
                      <a:pt x="253" y="192"/>
                    </a:lnTo>
                    <a:lnTo>
                      <a:pt x="253" y="211"/>
                    </a:lnTo>
                    <a:lnTo>
                      <a:pt x="271" y="228"/>
                    </a:lnTo>
                    <a:lnTo>
                      <a:pt x="271" y="246"/>
                    </a:lnTo>
                    <a:lnTo>
                      <a:pt x="288" y="246"/>
                    </a:lnTo>
                    <a:lnTo>
                      <a:pt x="305" y="263"/>
                    </a:lnTo>
                    <a:lnTo>
                      <a:pt x="305" y="246"/>
                    </a:lnTo>
                    <a:lnTo>
                      <a:pt x="321" y="246"/>
                    </a:lnTo>
                    <a:lnTo>
                      <a:pt x="338" y="228"/>
                    </a:lnTo>
                    <a:lnTo>
                      <a:pt x="338" y="211"/>
                    </a:lnTo>
                    <a:lnTo>
                      <a:pt x="355" y="211"/>
                    </a:lnTo>
                    <a:lnTo>
                      <a:pt x="355" y="192"/>
                    </a:lnTo>
                    <a:lnTo>
                      <a:pt x="355" y="175"/>
                    </a:lnTo>
                    <a:lnTo>
                      <a:pt x="355" y="157"/>
                    </a:lnTo>
                    <a:lnTo>
                      <a:pt x="355" y="140"/>
                    </a:lnTo>
                    <a:lnTo>
                      <a:pt x="338" y="123"/>
                    </a:lnTo>
                    <a:lnTo>
                      <a:pt x="355" y="123"/>
                    </a:lnTo>
                    <a:lnTo>
                      <a:pt x="373" y="123"/>
                    </a:lnTo>
                    <a:lnTo>
                      <a:pt x="390" y="123"/>
                    </a:lnTo>
                    <a:lnTo>
                      <a:pt x="407" y="105"/>
                    </a:lnTo>
                    <a:lnTo>
                      <a:pt x="440" y="105"/>
                    </a:lnTo>
                    <a:lnTo>
                      <a:pt x="440" y="88"/>
                    </a:lnTo>
                    <a:lnTo>
                      <a:pt x="457" y="88"/>
                    </a:lnTo>
                    <a:lnTo>
                      <a:pt x="474" y="88"/>
                    </a:lnTo>
                    <a:lnTo>
                      <a:pt x="474" y="71"/>
                    </a:lnTo>
                    <a:lnTo>
                      <a:pt x="492" y="71"/>
                    </a:lnTo>
                    <a:lnTo>
                      <a:pt x="492" y="54"/>
                    </a:lnTo>
                    <a:lnTo>
                      <a:pt x="474" y="34"/>
                    </a:lnTo>
                    <a:lnTo>
                      <a:pt x="492" y="34"/>
                    </a:lnTo>
                    <a:lnTo>
                      <a:pt x="492" y="17"/>
                    </a:lnTo>
                    <a:lnTo>
                      <a:pt x="492" y="34"/>
                    </a:lnTo>
                    <a:lnTo>
                      <a:pt x="492" y="54"/>
                    </a:lnTo>
                    <a:lnTo>
                      <a:pt x="509" y="54"/>
                    </a:lnTo>
                    <a:lnTo>
                      <a:pt x="524" y="34"/>
                    </a:lnTo>
                    <a:lnTo>
                      <a:pt x="524" y="17"/>
                    </a:lnTo>
                    <a:lnTo>
                      <a:pt x="541" y="17"/>
                    </a:lnTo>
                    <a:lnTo>
                      <a:pt x="541" y="34"/>
                    </a:lnTo>
                    <a:lnTo>
                      <a:pt x="559" y="54"/>
                    </a:lnTo>
                    <a:lnTo>
                      <a:pt x="541" y="54"/>
                    </a:lnTo>
                    <a:lnTo>
                      <a:pt x="559" y="54"/>
                    </a:lnTo>
                    <a:lnTo>
                      <a:pt x="576" y="54"/>
                    </a:lnTo>
                    <a:lnTo>
                      <a:pt x="593" y="54"/>
                    </a:lnTo>
                    <a:lnTo>
                      <a:pt x="593" y="34"/>
                    </a:lnTo>
                    <a:lnTo>
                      <a:pt x="609" y="34"/>
                    </a:lnTo>
                    <a:lnTo>
                      <a:pt x="593" y="34"/>
                    </a:lnTo>
                    <a:lnTo>
                      <a:pt x="593" y="17"/>
                    </a:lnTo>
                    <a:lnTo>
                      <a:pt x="609" y="0"/>
                    </a:lnTo>
                    <a:lnTo>
                      <a:pt x="593" y="0"/>
                    </a:lnTo>
                    <a:lnTo>
                      <a:pt x="609" y="0"/>
                    </a:lnTo>
                    <a:lnTo>
                      <a:pt x="626" y="0"/>
                    </a:lnTo>
                    <a:lnTo>
                      <a:pt x="643" y="0"/>
                    </a:lnTo>
                    <a:lnTo>
                      <a:pt x="660" y="0"/>
                    </a:lnTo>
                    <a:lnTo>
                      <a:pt x="660" y="17"/>
                    </a:lnTo>
                    <a:lnTo>
                      <a:pt x="678" y="17"/>
                    </a:lnTo>
                    <a:lnTo>
                      <a:pt x="678" y="34"/>
                    </a:lnTo>
                    <a:lnTo>
                      <a:pt x="660" y="34"/>
                    </a:lnTo>
                    <a:lnTo>
                      <a:pt x="678" y="34"/>
                    </a:lnTo>
                    <a:lnTo>
                      <a:pt x="695" y="34"/>
                    </a:lnTo>
                    <a:lnTo>
                      <a:pt x="710" y="54"/>
                    </a:lnTo>
                    <a:lnTo>
                      <a:pt x="728" y="34"/>
                    </a:lnTo>
                    <a:lnTo>
                      <a:pt x="745" y="34"/>
                    </a:lnTo>
                    <a:lnTo>
                      <a:pt x="745" y="17"/>
                    </a:lnTo>
                    <a:lnTo>
                      <a:pt x="745" y="34"/>
                    </a:lnTo>
                    <a:lnTo>
                      <a:pt x="745" y="17"/>
                    </a:lnTo>
                    <a:lnTo>
                      <a:pt x="762" y="17"/>
                    </a:lnTo>
                    <a:lnTo>
                      <a:pt x="780" y="17"/>
                    </a:lnTo>
                    <a:lnTo>
                      <a:pt x="780" y="0"/>
                    </a:lnTo>
                    <a:lnTo>
                      <a:pt x="780" y="17"/>
                    </a:lnTo>
                    <a:lnTo>
                      <a:pt x="795" y="17"/>
                    </a:lnTo>
                    <a:lnTo>
                      <a:pt x="795" y="34"/>
                    </a:lnTo>
                    <a:lnTo>
                      <a:pt x="795" y="54"/>
                    </a:lnTo>
                    <a:lnTo>
                      <a:pt x="795" y="71"/>
                    </a:lnTo>
                    <a:lnTo>
                      <a:pt x="812" y="71"/>
                    </a:lnTo>
                    <a:lnTo>
                      <a:pt x="829" y="71"/>
                    </a:lnTo>
                    <a:lnTo>
                      <a:pt x="812" y="88"/>
                    </a:lnTo>
                    <a:lnTo>
                      <a:pt x="829" y="123"/>
                    </a:lnTo>
                    <a:lnTo>
                      <a:pt x="829" y="140"/>
                    </a:lnTo>
                    <a:lnTo>
                      <a:pt x="829" y="157"/>
                    </a:lnTo>
                    <a:lnTo>
                      <a:pt x="829" y="175"/>
                    </a:lnTo>
                    <a:lnTo>
                      <a:pt x="829" y="192"/>
                    </a:lnTo>
                    <a:lnTo>
                      <a:pt x="829" y="211"/>
                    </a:lnTo>
                    <a:lnTo>
                      <a:pt x="829" y="228"/>
                    </a:lnTo>
                    <a:lnTo>
                      <a:pt x="847" y="228"/>
                    </a:lnTo>
                    <a:lnTo>
                      <a:pt x="847" y="246"/>
                    </a:lnTo>
                    <a:lnTo>
                      <a:pt x="864" y="246"/>
                    </a:lnTo>
                    <a:lnTo>
                      <a:pt x="864" y="263"/>
                    </a:lnTo>
                    <a:lnTo>
                      <a:pt x="881" y="263"/>
                    </a:lnTo>
                    <a:lnTo>
                      <a:pt x="881" y="280"/>
                    </a:lnTo>
                    <a:lnTo>
                      <a:pt x="897" y="280"/>
                    </a:lnTo>
                    <a:lnTo>
                      <a:pt x="914" y="280"/>
                    </a:lnTo>
                    <a:lnTo>
                      <a:pt x="914" y="297"/>
                    </a:lnTo>
                    <a:lnTo>
                      <a:pt x="931" y="315"/>
                    </a:lnTo>
                    <a:lnTo>
                      <a:pt x="931" y="332"/>
                    </a:lnTo>
                    <a:lnTo>
                      <a:pt x="948" y="332"/>
                    </a:lnTo>
                    <a:lnTo>
                      <a:pt x="966" y="332"/>
                    </a:lnTo>
                    <a:lnTo>
                      <a:pt x="966" y="349"/>
                    </a:lnTo>
                    <a:lnTo>
                      <a:pt x="983" y="349"/>
                    </a:lnTo>
                    <a:lnTo>
                      <a:pt x="998" y="349"/>
                    </a:lnTo>
                    <a:lnTo>
                      <a:pt x="998" y="367"/>
                    </a:lnTo>
                    <a:lnTo>
                      <a:pt x="1016" y="367"/>
                    </a:lnTo>
                    <a:lnTo>
                      <a:pt x="1016" y="386"/>
                    </a:lnTo>
                    <a:lnTo>
                      <a:pt x="1033" y="386"/>
                    </a:lnTo>
                    <a:lnTo>
                      <a:pt x="1050" y="386"/>
                    </a:lnTo>
                    <a:lnTo>
                      <a:pt x="1050" y="403"/>
                    </a:lnTo>
                    <a:lnTo>
                      <a:pt x="1067" y="403"/>
                    </a:lnTo>
                    <a:lnTo>
                      <a:pt x="1067" y="420"/>
                    </a:lnTo>
                    <a:lnTo>
                      <a:pt x="1083" y="420"/>
                    </a:lnTo>
                    <a:lnTo>
                      <a:pt x="1083" y="438"/>
                    </a:lnTo>
                    <a:lnTo>
                      <a:pt x="1067" y="455"/>
                    </a:lnTo>
                    <a:lnTo>
                      <a:pt x="1067" y="472"/>
                    </a:lnTo>
                    <a:lnTo>
                      <a:pt x="1050" y="472"/>
                    </a:lnTo>
                    <a:lnTo>
                      <a:pt x="1033" y="455"/>
                    </a:lnTo>
                    <a:lnTo>
                      <a:pt x="1016" y="455"/>
                    </a:lnTo>
                    <a:lnTo>
                      <a:pt x="998" y="455"/>
                    </a:lnTo>
                    <a:lnTo>
                      <a:pt x="983" y="455"/>
                    </a:lnTo>
                    <a:lnTo>
                      <a:pt x="966" y="472"/>
                    </a:lnTo>
                    <a:lnTo>
                      <a:pt x="948" y="455"/>
                    </a:lnTo>
                    <a:lnTo>
                      <a:pt x="931" y="455"/>
                    </a:lnTo>
                    <a:lnTo>
                      <a:pt x="914" y="438"/>
                    </a:lnTo>
                    <a:lnTo>
                      <a:pt x="897" y="438"/>
                    </a:lnTo>
                    <a:lnTo>
                      <a:pt x="881" y="455"/>
                    </a:lnTo>
                    <a:lnTo>
                      <a:pt x="864" y="455"/>
                    </a:lnTo>
                    <a:lnTo>
                      <a:pt x="847" y="455"/>
                    </a:lnTo>
                    <a:lnTo>
                      <a:pt x="812" y="438"/>
                    </a:lnTo>
                    <a:lnTo>
                      <a:pt x="795" y="438"/>
                    </a:lnTo>
                    <a:lnTo>
                      <a:pt x="780" y="438"/>
                    </a:lnTo>
                    <a:lnTo>
                      <a:pt x="762" y="438"/>
                    </a:lnTo>
                    <a:lnTo>
                      <a:pt x="745" y="438"/>
                    </a:lnTo>
                    <a:lnTo>
                      <a:pt x="728" y="438"/>
                    </a:lnTo>
                    <a:lnTo>
                      <a:pt x="710" y="420"/>
                    </a:lnTo>
                    <a:lnTo>
                      <a:pt x="695" y="420"/>
                    </a:lnTo>
                    <a:lnTo>
                      <a:pt x="695" y="438"/>
                    </a:lnTo>
                    <a:lnTo>
                      <a:pt x="695" y="420"/>
                    </a:lnTo>
                    <a:lnTo>
                      <a:pt x="695" y="438"/>
                    </a:lnTo>
                    <a:lnTo>
                      <a:pt x="678" y="455"/>
                    </a:lnTo>
                    <a:lnTo>
                      <a:pt x="660" y="455"/>
                    </a:lnTo>
                    <a:lnTo>
                      <a:pt x="660" y="472"/>
                    </a:lnTo>
                    <a:lnTo>
                      <a:pt x="626" y="489"/>
                    </a:lnTo>
                    <a:lnTo>
                      <a:pt x="626" y="507"/>
                    </a:lnTo>
                    <a:lnTo>
                      <a:pt x="609" y="507"/>
                    </a:lnTo>
                    <a:lnTo>
                      <a:pt x="593" y="507"/>
                    </a:lnTo>
                    <a:lnTo>
                      <a:pt x="576" y="507"/>
                    </a:lnTo>
                    <a:lnTo>
                      <a:pt x="576" y="524"/>
                    </a:lnTo>
                    <a:lnTo>
                      <a:pt x="559" y="524"/>
                    </a:lnTo>
                    <a:lnTo>
                      <a:pt x="559" y="543"/>
                    </a:lnTo>
                    <a:lnTo>
                      <a:pt x="541" y="543"/>
                    </a:lnTo>
                    <a:lnTo>
                      <a:pt x="524" y="543"/>
                    </a:lnTo>
                    <a:lnTo>
                      <a:pt x="509" y="560"/>
                    </a:lnTo>
                    <a:lnTo>
                      <a:pt x="492" y="560"/>
                    </a:lnTo>
                    <a:lnTo>
                      <a:pt x="474" y="543"/>
                    </a:lnTo>
                    <a:lnTo>
                      <a:pt x="457" y="543"/>
                    </a:lnTo>
                    <a:lnTo>
                      <a:pt x="440" y="524"/>
                    </a:lnTo>
                    <a:lnTo>
                      <a:pt x="422" y="524"/>
                    </a:lnTo>
                    <a:lnTo>
                      <a:pt x="407" y="524"/>
                    </a:lnTo>
                    <a:lnTo>
                      <a:pt x="390" y="524"/>
                    </a:lnTo>
                    <a:lnTo>
                      <a:pt x="373" y="524"/>
                    </a:lnTo>
                    <a:lnTo>
                      <a:pt x="355" y="524"/>
                    </a:lnTo>
                    <a:lnTo>
                      <a:pt x="321" y="543"/>
                    </a:lnTo>
                    <a:lnTo>
                      <a:pt x="321" y="524"/>
                    </a:lnTo>
                    <a:lnTo>
                      <a:pt x="305" y="543"/>
                    </a:lnTo>
                    <a:lnTo>
                      <a:pt x="288" y="543"/>
                    </a:lnTo>
                    <a:lnTo>
                      <a:pt x="271" y="543"/>
                    </a:lnTo>
                    <a:lnTo>
                      <a:pt x="253" y="543"/>
                    </a:lnTo>
                    <a:lnTo>
                      <a:pt x="236" y="543"/>
                    </a:lnTo>
                    <a:lnTo>
                      <a:pt x="236" y="560"/>
                    </a:lnTo>
                    <a:lnTo>
                      <a:pt x="236" y="543"/>
                    </a:lnTo>
                    <a:lnTo>
                      <a:pt x="221" y="560"/>
                    </a:lnTo>
                    <a:lnTo>
                      <a:pt x="204" y="560"/>
                    </a:lnTo>
                    <a:lnTo>
                      <a:pt x="204" y="578"/>
                    </a:lnTo>
                    <a:lnTo>
                      <a:pt x="186" y="578"/>
                    </a:lnTo>
                    <a:lnTo>
                      <a:pt x="186" y="595"/>
                    </a:lnTo>
                    <a:lnTo>
                      <a:pt x="186" y="612"/>
                    </a:lnTo>
                    <a:lnTo>
                      <a:pt x="169" y="612"/>
                    </a:lnTo>
                    <a:close/>
                  </a:path>
                </a:pathLst>
              </a:custGeom>
              <a:grp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grpSp>
        <p:sp>
          <p:nvSpPr>
            <p:cNvPr id="10" name="Freeform 48">
              <a:extLst>
                <a:ext uri="{FF2B5EF4-FFF2-40B4-BE49-F238E27FC236}">
                  <a16:creationId xmlns:a16="http://schemas.microsoft.com/office/drawing/2014/main" id="{00B0D43D-75BE-4C93-89C0-7FDA8483EFD6}"/>
                </a:ext>
              </a:extLst>
            </p:cNvPr>
            <p:cNvSpPr>
              <a:spLocks/>
            </p:cNvSpPr>
            <p:nvPr/>
          </p:nvSpPr>
          <p:spPr bwMode="gray">
            <a:xfrm>
              <a:off x="2538409" y="4542051"/>
              <a:ext cx="2365099" cy="1220788"/>
            </a:xfrm>
            <a:custGeom>
              <a:avLst/>
              <a:gdLst>
                <a:gd name="T0" fmla="*/ 0 w 1537"/>
                <a:gd name="T1" fmla="*/ 206 h 769"/>
                <a:gd name="T2" fmla="*/ 0 w 1537"/>
                <a:gd name="T3" fmla="*/ 206 h 769"/>
                <a:gd name="T4" fmla="*/ 207 w 1537"/>
                <a:gd name="T5" fmla="*/ 0 h 769"/>
                <a:gd name="T6" fmla="*/ 1536 w 1537"/>
                <a:gd name="T7" fmla="*/ 0 h 769"/>
                <a:gd name="T8" fmla="*/ 1536 w 1537"/>
                <a:gd name="T9" fmla="*/ 768 h 769"/>
                <a:gd name="T10" fmla="*/ 0 w 1537"/>
                <a:gd name="T11" fmla="*/ 768 h 769"/>
                <a:gd name="T12" fmla="*/ 0 w 1537"/>
                <a:gd name="T13" fmla="*/ 206 h 769"/>
                <a:gd name="T14" fmla="*/ 0 60000 65536"/>
                <a:gd name="T15" fmla="*/ 0 60000 65536"/>
                <a:gd name="T16" fmla="*/ 0 60000 65536"/>
                <a:gd name="T17" fmla="*/ 0 60000 65536"/>
                <a:gd name="T18" fmla="*/ 0 60000 65536"/>
                <a:gd name="T19" fmla="*/ 0 60000 65536"/>
                <a:gd name="T20" fmla="*/ 0 60000 65536"/>
                <a:gd name="T21" fmla="*/ 0 w 1537"/>
                <a:gd name="T22" fmla="*/ 0 h 769"/>
                <a:gd name="T23" fmla="*/ 1537 w 1537"/>
                <a:gd name="T24" fmla="*/ 769 h 7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7" h="769">
                  <a:moveTo>
                    <a:pt x="0" y="206"/>
                  </a:moveTo>
                  <a:lnTo>
                    <a:pt x="0" y="206"/>
                  </a:lnTo>
                  <a:lnTo>
                    <a:pt x="207" y="0"/>
                  </a:lnTo>
                  <a:lnTo>
                    <a:pt x="1536" y="0"/>
                  </a:lnTo>
                  <a:lnTo>
                    <a:pt x="1536" y="768"/>
                  </a:lnTo>
                  <a:lnTo>
                    <a:pt x="0" y="768"/>
                  </a:lnTo>
                  <a:lnTo>
                    <a:pt x="0" y="206"/>
                  </a:lnTo>
                </a:path>
              </a:pathLst>
            </a:custGeom>
            <a:solidFill>
              <a:schemeClr val="bg1"/>
            </a:solidFill>
            <a:ln w="6350" cap="rnd" cmpd="sng" algn="ctr">
              <a:solidFill>
                <a:srgbClr val="FFFFFF"/>
              </a:solidFill>
              <a:prstDash val="solid"/>
              <a:round/>
              <a:headEnd type="none" w="med" len="med"/>
              <a:tailEnd type="none" w="med" len="med"/>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grpSp>
          <p:nvGrpSpPr>
            <p:cNvPr id="11" name="Group 128">
              <a:extLst>
                <a:ext uri="{FF2B5EF4-FFF2-40B4-BE49-F238E27FC236}">
                  <a16:creationId xmlns:a16="http://schemas.microsoft.com/office/drawing/2014/main" id="{A124C613-C817-432F-8C54-0B9F7B810C91}"/>
                </a:ext>
              </a:extLst>
            </p:cNvPr>
            <p:cNvGrpSpPr/>
            <p:nvPr/>
          </p:nvGrpSpPr>
          <p:grpSpPr>
            <a:xfrm>
              <a:off x="2599961" y="4669051"/>
              <a:ext cx="2266616" cy="954088"/>
              <a:chOff x="6134016" y="5502275"/>
              <a:chExt cx="2266616" cy="954088"/>
            </a:xfrm>
            <a:solidFill>
              <a:srgbClr val="1D6F88"/>
            </a:solidFill>
            <a:effectLst/>
          </p:grpSpPr>
          <p:sp>
            <p:nvSpPr>
              <p:cNvPr id="33" name="Freeform 49">
                <a:extLst>
                  <a:ext uri="{FF2B5EF4-FFF2-40B4-BE49-F238E27FC236}">
                    <a16:creationId xmlns:a16="http://schemas.microsoft.com/office/drawing/2014/main" id="{2323532E-B429-4DC8-8600-12480A5313E1}"/>
                  </a:ext>
                </a:extLst>
              </p:cNvPr>
              <p:cNvSpPr>
                <a:spLocks/>
              </p:cNvSpPr>
              <p:nvPr/>
            </p:nvSpPr>
            <p:spPr bwMode="gray">
              <a:xfrm>
                <a:off x="8202130" y="5540375"/>
                <a:ext cx="198502" cy="204788"/>
              </a:xfrm>
              <a:custGeom>
                <a:avLst/>
                <a:gdLst>
                  <a:gd name="T0" fmla="*/ 0 w 129"/>
                  <a:gd name="T1" fmla="*/ 120 h 129"/>
                  <a:gd name="T2" fmla="*/ 0 w 129"/>
                  <a:gd name="T3" fmla="*/ 120 h 129"/>
                  <a:gd name="T4" fmla="*/ 0 w 129"/>
                  <a:gd name="T5" fmla="*/ 105 h 129"/>
                  <a:gd name="T6" fmla="*/ 15 w 129"/>
                  <a:gd name="T7" fmla="*/ 98 h 129"/>
                  <a:gd name="T8" fmla="*/ 15 w 129"/>
                  <a:gd name="T9" fmla="*/ 53 h 129"/>
                  <a:gd name="T10" fmla="*/ 83 w 129"/>
                  <a:gd name="T11" fmla="*/ 23 h 129"/>
                  <a:gd name="T12" fmla="*/ 83 w 129"/>
                  <a:gd name="T13" fmla="*/ 38 h 129"/>
                  <a:gd name="T14" fmla="*/ 113 w 129"/>
                  <a:gd name="T15" fmla="*/ 0 h 129"/>
                  <a:gd name="T16" fmla="*/ 128 w 129"/>
                  <a:gd name="T17" fmla="*/ 0 h 129"/>
                  <a:gd name="T18" fmla="*/ 128 w 129"/>
                  <a:gd name="T19" fmla="*/ 23 h 129"/>
                  <a:gd name="T20" fmla="*/ 120 w 129"/>
                  <a:gd name="T21" fmla="*/ 23 h 129"/>
                  <a:gd name="T22" fmla="*/ 128 w 129"/>
                  <a:gd name="T23" fmla="*/ 45 h 129"/>
                  <a:gd name="T24" fmla="*/ 105 w 129"/>
                  <a:gd name="T25" fmla="*/ 90 h 129"/>
                  <a:gd name="T26" fmla="*/ 75 w 129"/>
                  <a:gd name="T27" fmla="*/ 90 h 129"/>
                  <a:gd name="T28" fmla="*/ 45 w 129"/>
                  <a:gd name="T29" fmla="*/ 98 h 129"/>
                  <a:gd name="T30" fmla="*/ 45 w 129"/>
                  <a:gd name="T31" fmla="*/ 120 h 129"/>
                  <a:gd name="T32" fmla="*/ 23 w 129"/>
                  <a:gd name="T33" fmla="*/ 128 h 129"/>
                  <a:gd name="T34" fmla="*/ 0 w 129"/>
                  <a:gd name="T35" fmla="*/ 120 h 1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9"/>
                  <a:gd name="T55" fmla="*/ 0 h 129"/>
                  <a:gd name="T56" fmla="*/ 129 w 129"/>
                  <a:gd name="T57" fmla="*/ 129 h 1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9" h="129">
                    <a:moveTo>
                      <a:pt x="0" y="120"/>
                    </a:moveTo>
                    <a:lnTo>
                      <a:pt x="0" y="120"/>
                    </a:lnTo>
                    <a:lnTo>
                      <a:pt x="0" y="105"/>
                    </a:lnTo>
                    <a:lnTo>
                      <a:pt x="15" y="98"/>
                    </a:lnTo>
                    <a:lnTo>
                      <a:pt x="15" y="53"/>
                    </a:lnTo>
                    <a:lnTo>
                      <a:pt x="83" y="23"/>
                    </a:lnTo>
                    <a:lnTo>
                      <a:pt x="83" y="38"/>
                    </a:lnTo>
                    <a:lnTo>
                      <a:pt x="113" y="0"/>
                    </a:lnTo>
                    <a:lnTo>
                      <a:pt x="128" y="0"/>
                    </a:lnTo>
                    <a:lnTo>
                      <a:pt x="128" y="23"/>
                    </a:lnTo>
                    <a:lnTo>
                      <a:pt x="120" y="23"/>
                    </a:lnTo>
                    <a:lnTo>
                      <a:pt x="128" y="45"/>
                    </a:lnTo>
                    <a:lnTo>
                      <a:pt x="105" y="90"/>
                    </a:lnTo>
                    <a:lnTo>
                      <a:pt x="75" y="90"/>
                    </a:lnTo>
                    <a:lnTo>
                      <a:pt x="45" y="98"/>
                    </a:lnTo>
                    <a:lnTo>
                      <a:pt x="45" y="120"/>
                    </a:lnTo>
                    <a:lnTo>
                      <a:pt x="23" y="128"/>
                    </a:lnTo>
                    <a:lnTo>
                      <a:pt x="0" y="120"/>
                    </a:lnTo>
                  </a:path>
                </a:pathLst>
              </a:custGeom>
              <a:grp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4" name="Freeform 50">
                <a:extLst>
                  <a:ext uri="{FF2B5EF4-FFF2-40B4-BE49-F238E27FC236}">
                    <a16:creationId xmlns:a16="http://schemas.microsoft.com/office/drawing/2014/main" id="{022A1694-293E-41D8-AAA6-EF63818FB827}"/>
                  </a:ext>
                </a:extLst>
              </p:cNvPr>
              <p:cNvSpPr>
                <a:spLocks/>
              </p:cNvSpPr>
              <p:nvPr/>
            </p:nvSpPr>
            <p:spPr bwMode="gray">
              <a:xfrm>
                <a:off x="8349853" y="5502275"/>
                <a:ext cx="26159" cy="14288"/>
              </a:xfrm>
              <a:custGeom>
                <a:avLst/>
                <a:gdLst>
                  <a:gd name="T0" fmla="*/ 5 w 17"/>
                  <a:gd name="T1" fmla="*/ 0 h 9"/>
                  <a:gd name="T2" fmla="*/ 5 w 17"/>
                  <a:gd name="T3" fmla="*/ 0 h 9"/>
                  <a:gd name="T4" fmla="*/ 16 w 17"/>
                  <a:gd name="T5" fmla="*/ 0 h 9"/>
                  <a:gd name="T6" fmla="*/ 16 w 17"/>
                  <a:gd name="T7" fmla="*/ 8 h 9"/>
                  <a:gd name="T8" fmla="*/ 0 w 17"/>
                  <a:gd name="T9" fmla="*/ 8 h 9"/>
                  <a:gd name="T10" fmla="*/ 5 w 17"/>
                  <a:gd name="T11" fmla="*/ 0 h 9"/>
                  <a:gd name="T12" fmla="*/ 0 60000 65536"/>
                  <a:gd name="T13" fmla="*/ 0 60000 65536"/>
                  <a:gd name="T14" fmla="*/ 0 60000 65536"/>
                  <a:gd name="T15" fmla="*/ 0 60000 65536"/>
                  <a:gd name="T16" fmla="*/ 0 60000 65536"/>
                  <a:gd name="T17" fmla="*/ 0 60000 65536"/>
                  <a:gd name="T18" fmla="*/ 0 w 17"/>
                  <a:gd name="T19" fmla="*/ 0 h 9"/>
                  <a:gd name="T20" fmla="*/ 17 w 17"/>
                  <a:gd name="T21" fmla="*/ 9 h 9"/>
                </a:gdLst>
                <a:ahLst/>
                <a:cxnLst>
                  <a:cxn ang="T12">
                    <a:pos x="T0" y="T1"/>
                  </a:cxn>
                  <a:cxn ang="T13">
                    <a:pos x="T2" y="T3"/>
                  </a:cxn>
                  <a:cxn ang="T14">
                    <a:pos x="T4" y="T5"/>
                  </a:cxn>
                  <a:cxn ang="T15">
                    <a:pos x="T6" y="T7"/>
                  </a:cxn>
                  <a:cxn ang="T16">
                    <a:pos x="T8" y="T9"/>
                  </a:cxn>
                  <a:cxn ang="T17">
                    <a:pos x="T10" y="T11"/>
                  </a:cxn>
                </a:cxnLst>
                <a:rect l="T18" t="T19" r="T20" b="T21"/>
                <a:pathLst>
                  <a:path w="17" h="9">
                    <a:moveTo>
                      <a:pt x="5" y="0"/>
                    </a:moveTo>
                    <a:lnTo>
                      <a:pt x="5" y="0"/>
                    </a:lnTo>
                    <a:lnTo>
                      <a:pt x="16" y="0"/>
                    </a:lnTo>
                    <a:lnTo>
                      <a:pt x="16" y="8"/>
                    </a:lnTo>
                    <a:lnTo>
                      <a:pt x="0" y="8"/>
                    </a:lnTo>
                    <a:lnTo>
                      <a:pt x="5" y="0"/>
                    </a:lnTo>
                  </a:path>
                </a:pathLst>
              </a:custGeom>
              <a:grp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5" name="Freeform 51">
                <a:extLst>
                  <a:ext uri="{FF2B5EF4-FFF2-40B4-BE49-F238E27FC236}">
                    <a16:creationId xmlns:a16="http://schemas.microsoft.com/office/drawing/2014/main" id="{7B7F4D43-74DC-4F71-A157-57AC9F15FFDC}"/>
                  </a:ext>
                </a:extLst>
              </p:cNvPr>
              <p:cNvSpPr>
                <a:spLocks/>
              </p:cNvSpPr>
              <p:nvPr/>
            </p:nvSpPr>
            <p:spPr bwMode="gray">
              <a:xfrm>
                <a:off x="7894375" y="5807075"/>
                <a:ext cx="321604" cy="395288"/>
              </a:xfrm>
              <a:custGeom>
                <a:avLst/>
                <a:gdLst>
                  <a:gd name="T0" fmla="*/ 154 w 209"/>
                  <a:gd name="T1" fmla="*/ 186 h 249"/>
                  <a:gd name="T2" fmla="*/ 154 w 209"/>
                  <a:gd name="T3" fmla="*/ 186 h 249"/>
                  <a:gd name="T4" fmla="*/ 146 w 209"/>
                  <a:gd name="T5" fmla="*/ 202 h 249"/>
                  <a:gd name="T6" fmla="*/ 92 w 209"/>
                  <a:gd name="T7" fmla="*/ 209 h 249"/>
                  <a:gd name="T8" fmla="*/ 62 w 209"/>
                  <a:gd name="T9" fmla="*/ 248 h 249"/>
                  <a:gd name="T10" fmla="*/ 46 w 209"/>
                  <a:gd name="T11" fmla="*/ 248 h 249"/>
                  <a:gd name="T12" fmla="*/ 23 w 209"/>
                  <a:gd name="T13" fmla="*/ 240 h 249"/>
                  <a:gd name="T14" fmla="*/ 0 w 209"/>
                  <a:gd name="T15" fmla="*/ 248 h 249"/>
                  <a:gd name="T16" fmla="*/ 15 w 209"/>
                  <a:gd name="T17" fmla="*/ 225 h 249"/>
                  <a:gd name="T18" fmla="*/ 39 w 209"/>
                  <a:gd name="T19" fmla="*/ 225 h 249"/>
                  <a:gd name="T20" fmla="*/ 77 w 209"/>
                  <a:gd name="T21" fmla="*/ 209 h 249"/>
                  <a:gd name="T22" fmla="*/ 92 w 209"/>
                  <a:gd name="T23" fmla="*/ 178 h 249"/>
                  <a:gd name="T24" fmla="*/ 85 w 209"/>
                  <a:gd name="T25" fmla="*/ 163 h 249"/>
                  <a:gd name="T26" fmla="*/ 108 w 209"/>
                  <a:gd name="T27" fmla="*/ 124 h 249"/>
                  <a:gd name="T28" fmla="*/ 139 w 209"/>
                  <a:gd name="T29" fmla="*/ 70 h 249"/>
                  <a:gd name="T30" fmla="*/ 139 w 209"/>
                  <a:gd name="T31" fmla="*/ 47 h 249"/>
                  <a:gd name="T32" fmla="*/ 146 w 209"/>
                  <a:gd name="T33" fmla="*/ 16 h 249"/>
                  <a:gd name="T34" fmla="*/ 177 w 209"/>
                  <a:gd name="T35" fmla="*/ 0 h 249"/>
                  <a:gd name="T36" fmla="*/ 208 w 209"/>
                  <a:gd name="T37" fmla="*/ 16 h 249"/>
                  <a:gd name="T38" fmla="*/ 208 w 209"/>
                  <a:gd name="T39" fmla="*/ 70 h 249"/>
                  <a:gd name="T40" fmla="*/ 200 w 209"/>
                  <a:gd name="T41" fmla="*/ 93 h 249"/>
                  <a:gd name="T42" fmla="*/ 200 w 209"/>
                  <a:gd name="T43" fmla="*/ 124 h 249"/>
                  <a:gd name="T44" fmla="*/ 193 w 209"/>
                  <a:gd name="T45" fmla="*/ 155 h 249"/>
                  <a:gd name="T46" fmla="*/ 177 w 209"/>
                  <a:gd name="T47" fmla="*/ 186 h 249"/>
                  <a:gd name="T48" fmla="*/ 154 w 209"/>
                  <a:gd name="T49" fmla="*/ 186 h 24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9"/>
                  <a:gd name="T76" fmla="*/ 0 h 249"/>
                  <a:gd name="T77" fmla="*/ 209 w 209"/>
                  <a:gd name="T78" fmla="*/ 249 h 24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9" h="249">
                    <a:moveTo>
                      <a:pt x="154" y="186"/>
                    </a:moveTo>
                    <a:lnTo>
                      <a:pt x="154" y="186"/>
                    </a:lnTo>
                    <a:lnTo>
                      <a:pt x="146" y="202"/>
                    </a:lnTo>
                    <a:lnTo>
                      <a:pt x="92" y="209"/>
                    </a:lnTo>
                    <a:lnTo>
                      <a:pt x="62" y="248"/>
                    </a:lnTo>
                    <a:lnTo>
                      <a:pt x="46" y="248"/>
                    </a:lnTo>
                    <a:lnTo>
                      <a:pt x="23" y="240"/>
                    </a:lnTo>
                    <a:lnTo>
                      <a:pt x="0" y="248"/>
                    </a:lnTo>
                    <a:lnTo>
                      <a:pt x="15" y="225"/>
                    </a:lnTo>
                    <a:lnTo>
                      <a:pt x="39" y="225"/>
                    </a:lnTo>
                    <a:lnTo>
                      <a:pt x="77" y="209"/>
                    </a:lnTo>
                    <a:lnTo>
                      <a:pt x="92" y="178"/>
                    </a:lnTo>
                    <a:lnTo>
                      <a:pt x="85" y="163"/>
                    </a:lnTo>
                    <a:lnTo>
                      <a:pt x="108" y="124"/>
                    </a:lnTo>
                    <a:lnTo>
                      <a:pt x="139" y="70"/>
                    </a:lnTo>
                    <a:lnTo>
                      <a:pt x="139" y="47"/>
                    </a:lnTo>
                    <a:lnTo>
                      <a:pt x="146" y="16"/>
                    </a:lnTo>
                    <a:lnTo>
                      <a:pt x="177" y="0"/>
                    </a:lnTo>
                    <a:lnTo>
                      <a:pt x="208" y="16"/>
                    </a:lnTo>
                    <a:lnTo>
                      <a:pt x="208" y="70"/>
                    </a:lnTo>
                    <a:lnTo>
                      <a:pt x="200" y="93"/>
                    </a:lnTo>
                    <a:lnTo>
                      <a:pt x="200" y="124"/>
                    </a:lnTo>
                    <a:lnTo>
                      <a:pt x="193" y="155"/>
                    </a:lnTo>
                    <a:lnTo>
                      <a:pt x="177" y="186"/>
                    </a:lnTo>
                    <a:lnTo>
                      <a:pt x="154" y="186"/>
                    </a:lnTo>
                  </a:path>
                </a:pathLst>
              </a:custGeom>
              <a:grp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6" name="Freeform 52">
                <a:extLst>
                  <a:ext uri="{FF2B5EF4-FFF2-40B4-BE49-F238E27FC236}">
                    <a16:creationId xmlns:a16="http://schemas.microsoft.com/office/drawing/2014/main" id="{A4702CF2-A1AC-45A8-A45B-EA813079EF86}"/>
                  </a:ext>
                </a:extLst>
              </p:cNvPr>
              <p:cNvSpPr>
                <a:spLocks/>
              </p:cNvSpPr>
              <p:nvPr/>
            </p:nvSpPr>
            <p:spPr bwMode="gray">
              <a:xfrm>
                <a:off x="7278865" y="6137275"/>
                <a:ext cx="198502" cy="242888"/>
              </a:xfrm>
              <a:custGeom>
                <a:avLst/>
                <a:gdLst>
                  <a:gd name="T0" fmla="*/ 105 w 129"/>
                  <a:gd name="T1" fmla="*/ 15 h 153"/>
                  <a:gd name="T2" fmla="*/ 105 w 129"/>
                  <a:gd name="T3" fmla="*/ 15 h 153"/>
                  <a:gd name="T4" fmla="*/ 60 w 129"/>
                  <a:gd name="T5" fmla="*/ 15 h 153"/>
                  <a:gd name="T6" fmla="*/ 53 w 129"/>
                  <a:gd name="T7" fmla="*/ 8 h 153"/>
                  <a:gd name="T8" fmla="*/ 30 w 129"/>
                  <a:gd name="T9" fmla="*/ 8 h 153"/>
                  <a:gd name="T10" fmla="*/ 30 w 129"/>
                  <a:gd name="T11" fmla="*/ 38 h 153"/>
                  <a:gd name="T12" fmla="*/ 0 w 129"/>
                  <a:gd name="T13" fmla="*/ 61 h 153"/>
                  <a:gd name="T14" fmla="*/ 0 w 129"/>
                  <a:gd name="T15" fmla="*/ 106 h 153"/>
                  <a:gd name="T16" fmla="*/ 38 w 129"/>
                  <a:gd name="T17" fmla="*/ 144 h 153"/>
                  <a:gd name="T18" fmla="*/ 75 w 129"/>
                  <a:gd name="T19" fmla="*/ 152 h 153"/>
                  <a:gd name="T20" fmla="*/ 105 w 129"/>
                  <a:gd name="T21" fmla="*/ 129 h 153"/>
                  <a:gd name="T22" fmla="*/ 128 w 129"/>
                  <a:gd name="T23" fmla="*/ 91 h 153"/>
                  <a:gd name="T24" fmla="*/ 128 w 129"/>
                  <a:gd name="T25" fmla="*/ 61 h 153"/>
                  <a:gd name="T26" fmla="*/ 120 w 129"/>
                  <a:gd name="T27" fmla="*/ 38 h 153"/>
                  <a:gd name="T28" fmla="*/ 120 w 129"/>
                  <a:gd name="T29" fmla="*/ 8 h 153"/>
                  <a:gd name="T30" fmla="*/ 113 w 129"/>
                  <a:gd name="T31" fmla="*/ 0 h 153"/>
                  <a:gd name="T32" fmla="*/ 105 w 129"/>
                  <a:gd name="T33" fmla="*/ 15 h 1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9"/>
                  <a:gd name="T52" fmla="*/ 0 h 153"/>
                  <a:gd name="T53" fmla="*/ 129 w 129"/>
                  <a:gd name="T54" fmla="*/ 153 h 1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9" h="153">
                    <a:moveTo>
                      <a:pt x="105" y="15"/>
                    </a:moveTo>
                    <a:lnTo>
                      <a:pt x="105" y="15"/>
                    </a:lnTo>
                    <a:lnTo>
                      <a:pt x="60" y="15"/>
                    </a:lnTo>
                    <a:lnTo>
                      <a:pt x="53" y="8"/>
                    </a:lnTo>
                    <a:lnTo>
                      <a:pt x="30" y="8"/>
                    </a:lnTo>
                    <a:lnTo>
                      <a:pt x="30" y="38"/>
                    </a:lnTo>
                    <a:lnTo>
                      <a:pt x="0" y="61"/>
                    </a:lnTo>
                    <a:lnTo>
                      <a:pt x="0" y="106"/>
                    </a:lnTo>
                    <a:lnTo>
                      <a:pt x="38" y="144"/>
                    </a:lnTo>
                    <a:lnTo>
                      <a:pt x="75" y="152"/>
                    </a:lnTo>
                    <a:lnTo>
                      <a:pt x="105" y="129"/>
                    </a:lnTo>
                    <a:lnTo>
                      <a:pt x="128" y="91"/>
                    </a:lnTo>
                    <a:lnTo>
                      <a:pt x="128" y="61"/>
                    </a:lnTo>
                    <a:lnTo>
                      <a:pt x="120" y="38"/>
                    </a:lnTo>
                    <a:lnTo>
                      <a:pt x="120" y="8"/>
                    </a:lnTo>
                    <a:lnTo>
                      <a:pt x="113" y="0"/>
                    </a:lnTo>
                    <a:lnTo>
                      <a:pt x="105" y="15"/>
                    </a:lnTo>
                  </a:path>
                </a:pathLst>
              </a:custGeom>
              <a:grp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7" name="Freeform 53">
                <a:extLst>
                  <a:ext uri="{FF2B5EF4-FFF2-40B4-BE49-F238E27FC236}">
                    <a16:creationId xmlns:a16="http://schemas.microsoft.com/office/drawing/2014/main" id="{E86763E1-06E3-4251-A600-EE7E01E33333}"/>
                  </a:ext>
                </a:extLst>
              </p:cNvPr>
              <p:cNvSpPr>
                <a:spLocks/>
              </p:cNvSpPr>
              <p:nvPr/>
            </p:nvSpPr>
            <p:spPr bwMode="gray">
              <a:xfrm>
                <a:off x="6134016" y="6327775"/>
                <a:ext cx="124641" cy="128588"/>
              </a:xfrm>
              <a:custGeom>
                <a:avLst/>
                <a:gdLst>
                  <a:gd name="T0" fmla="*/ 58 w 81"/>
                  <a:gd name="T1" fmla="*/ 0 h 81"/>
                  <a:gd name="T2" fmla="*/ 58 w 81"/>
                  <a:gd name="T3" fmla="*/ 0 h 81"/>
                  <a:gd name="T4" fmla="*/ 80 w 81"/>
                  <a:gd name="T5" fmla="*/ 7 h 81"/>
                  <a:gd name="T6" fmla="*/ 73 w 81"/>
                  <a:gd name="T7" fmla="*/ 36 h 81"/>
                  <a:gd name="T8" fmla="*/ 65 w 81"/>
                  <a:gd name="T9" fmla="*/ 44 h 81"/>
                  <a:gd name="T10" fmla="*/ 51 w 81"/>
                  <a:gd name="T11" fmla="*/ 80 h 81"/>
                  <a:gd name="T12" fmla="*/ 29 w 81"/>
                  <a:gd name="T13" fmla="*/ 58 h 81"/>
                  <a:gd name="T14" fmla="*/ 0 w 81"/>
                  <a:gd name="T15" fmla="*/ 58 h 81"/>
                  <a:gd name="T16" fmla="*/ 7 w 81"/>
                  <a:gd name="T17" fmla="*/ 36 h 81"/>
                  <a:gd name="T18" fmla="*/ 36 w 81"/>
                  <a:gd name="T19" fmla="*/ 36 h 81"/>
                  <a:gd name="T20" fmla="*/ 58 w 81"/>
                  <a:gd name="T21" fmla="*/ 0 h 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
                  <a:gd name="T34" fmla="*/ 0 h 81"/>
                  <a:gd name="T35" fmla="*/ 81 w 81"/>
                  <a:gd name="T36" fmla="*/ 81 h 8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 h="81">
                    <a:moveTo>
                      <a:pt x="58" y="0"/>
                    </a:moveTo>
                    <a:lnTo>
                      <a:pt x="58" y="0"/>
                    </a:lnTo>
                    <a:lnTo>
                      <a:pt x="80" y="7"/>
                    </a:lnTo>
                    <a:lnTo>
                      <a:pt x="73" y="36"/>
                    </a:lnTo>
                    <a:lnTo>
                      <a:pt x="65" y="44"/>
                    </a:lnTo>
                    <a:lnTo>
                      <a:pt x="51" y="80"/>
                    </a:lnTo>
                    <a:lnTo>
                      <a:pt x="29" y="58"/>
                    </a:lnTo>
                    <a:lnTo>
                      <a:pt x="0" y="58"/>
                    </a:lnTo>
                    <a:lnTo>
                      <a:pt x="7" y="36"/>
                    </a:lnTo>
                    <a:lnTo>
                      <a:pt x="36" y="36"/>
                    </a:lnTo>
                    <a:lnTo>
                      <a:pt x="58" y="0"/>
                    </a:lnTo>
                  </a:path>
                </a:pathLst>
              </a:custGeom>
              <a:grp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8" name="Freeform 54">
                <a:extLst>
                  <a:ext uri="{FF2B5EF4-FFF2-40B4-BE49-F238E27FC236}">
                    <a16:creationId xmlns:a16="http://schemas.microsoft.com/office/drawing/2014/main" id="{986A0D19-134A-471F-847B-E8F69036A12B}"/>
                  </a:ext>
                </a:extLst>
              </p:cNvPr>
              <p:cNvSpPr>
                <a:spLocks/>
              </p:cNvSpPr>
              <p:nvPr/>
            </p:nvSpPr>
            <p:spPr bwMode="gray">
              <a:xfrm>
                <a:off x="6540252" y="6124575"/>
                <a:ext cx="100020" cy="103188"/>
              </a:xfrm>
              <a:custGeom>
                <a:avLst/>
                <a:gdLst>
                  <a:gd name="T0" fmla="*/ 21 w 65"/>
                  <a:gd name="T1" fmla="*/ 0 h 65"/>
                  <a:gd name="T2" fmla="*/ 21 w 65"/>
                  <a:gd name="T3" fmla="*/ 0 h 65"/>
                  <a:gd name="T4" fmla="*/ 0 w 65"/>
                  <a:gd name="T5" fmla="*/ 14 h 65"/>
                  <a:gd name="T6" fmla="*/ 0 w 65"/>
                  <a:gd name="T7" fmla="*/ 43 h 65"/>
                  <a:gd name="T8" fmla="*/ 14 w 65"/>
                  <a:gd name="T9" fmla="*/ 57 h 65"/>
                  <a:gd name="T10" fmla="*/ 36 w 65"/>
                  <a:gd name="T11" fmla="*/ 64 h 65"/>
                  <a:gd name="T12" fmla="*/ 64 w 65"/>
                  <a:gd name="T13" fmla="*/ 43 h 65"/>
                  <a:gd name="T14" fmla="*/ 57 w 65"/>
                  <a:gd name="T15" fmla="*/ 21 h 65"/>
                  <a:gd name="T16" fmla="*/ 43 w 65"/>
                  <a:gd name="T17" fmla="*/ 14 h 65"/>
                  <a:gd name="T18" fmla="*/ 21 w 65"/>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5"/>
                  <a:gd name="T32" fmla="*/ 65 w 65"/>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5">
                    <a:moveTo>
                      <a:pt x="21" y="0"/>
                    </a:moveTo>
                    <a:lnTo>
                      <a:pt x="21" y="0"/>
                    </a:lnTo>
                    <a:lnTo>
                      <a:pt x="0" y="14"/>
                    </a:lnTo>
                    <a:lnTo>
                      <a:pt x="0" y="43"/>
                    </a:lnTo>
                    <a:lnTo>
                      <a:pt x="14" y="57"/>
                    </a:lnTo>
                    <a:lnTo>
                      <a:pt x="36" y="64"/>
                    </a:lnTo>
                    <a:lnTo>
                      <a:pt x="64" y="43"/>
                    </a:lnTo>
                    <a:lnTo>
                      <a:pt x="57" y="21"/>
                    </a:lnTo>
                    <a:lnTo>
                      <a:pt x="43" y="14"/>
                    </a:lnTo>
                    <a:lnTo>
                      <a:pt x="21" y="0"/>
                    </a:lnTo>
                  </a:path>
                </a:pathLst>
              </a:custGeom>
              <a:grp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9" name="Freeform 55">
                <a:extLst>
                  <a:ext uri="{FF2B5EF4-FFF2-40B4-BE49-F238E27FC236}">
                    <a16:creationId xmlns:a16="http://schemas.microsoft.com/office/drawing/2014/main" id="{9049482D-6A6F-42BF-874C-02C173BA503F}"/>
                  </a:ext>
                </a:extLst>
              </p:cNvPr>
              <p:cNvSpPr>
                <a:spLocks/>
              </p:cNvSpPr>
              <p:nvPr/>
            </p:nvSpPr>
            <p:spPr bwMode="gray">
              <a:xfrm>
                <a:off x="6724905" y="5908675"/>
                <a:ext cx="395465" cy="331788"/>
              </a:xfrm>
              <a:custGeom>
                <a:avLst/>
                <a:gdLst>
                  <a:gd name="T0" fmla="*/ 0 w 257"/>
                  <a:gd name="T1" fmla="*/ 85 h 209"/>
                  <a:gd name="T2" fmla="*/ 0 w 257"/>
                  <a:gd name="T3" fmla="*/ 85 h 209"/>
                  <a:gd name="T4" fmla="*/ 31 w 257"/>
                  <a:gd name="T5" fmla="*/ 69 h 209"/>
                  <a:gd name="T6" fmla="*/ 62 w 257"/>
                  <a:gd name="T7" fmla="*/ 77 h 209"/>
                  <a:gd name="T8" fmla="*/ 85 w 257"/>
                  <a:gd name="T9" fmla="*/ 62 h 209"/>
                  <a:gd name="T10" fmla="*/ 140 w 257"/>
                  <a:gd name="T11" fmla="*/ 62 h 209"/>
                  <a:gd name="T12" fmla="*/ 178 w 257"/>
                  <a:gd name="T13" fmla="*/ 8 h 209"/>
                  <a:gd name="T14" fmla="*/ 209 w 257"/>
                  <a:gd name="T15" fmla="*/ 8 h 209"/>
                  <a:gd name="T16" fmla="*/ 240 w 257"/>
                  <a:gd name="T17" fmla="*/ 0 h 209"/>
                  <a:gd name="T18" fmla="*/ 256 w 257"/>
                  <a:gd name="T19" fmla="*/ 8 h 209"/>
                  <a:gd name="T20" fmla="*/ 256 w 257"/>
                  <a:gd name="T21" fmla="*/ 23 h 209"/>
                  <a:gd name="T22" fmla="*/ 217 w 257"/>
                  <a:gd name="T23" fmla="*/ 39 h 209"/>
                  <a:gd name="T24" fmla="*/ 225 w 257"/>
                  <a:gd name="T25" fmla="*/ 54 h 209"/>
                  <a:gd name="T26" fmla="*/ 202 w 257"/>
                  <a:gd name="T27" fmla="*/ 62 h 209"/>
                  <a:gd name="T28" fmla="*/ 178 w 257"/>
                  <a:gd name="T29" fmla="*/ 85 h 209"/>
                  <a:gd name="T30" fmla="*/ 186 w 257"/>
                  <a:gd name="T31" fmla="*/ 100 h 209"/>
                  <a:gd name="T32" fmla="*/ 163 w 257"/>
                  <a:gd name="T33" fmla="*/ 131 h 209"/>
                  <a:gd name="T34" fmla="*/ 163 w 257"/>
                  <a:gd name="T35" fmla="*/ 162 h 209"/>
                  <a:gd name="T36" fmla="*/ 147 w 257"/>
                  <a:gd name="T37" fmla="*/ 162 h 209"/>
                  <a:gd name="T38" fmla="*/ 132 w 257"/>
                  <a:gd name="T39" fmla="*/ 193 h 209"/>
                  <a:gd name="T40" fmla="*/ 78 w 257"/>
                  <a:gd name="T41" fmla="*/ 208 h 209"/>
                  <a:gd name="T42" fmla="*/ 62 w 257"/>
                  <a:gd name="T43" fmla="*/ 177 h 209"/>
                  <a:gd name="T44" fmla="*/ 16 w 257"/>
                  <a:gd name="T45" fmla="*/ 92 h 209"/>
                  <a:gd name="T46" fmla="*/ 0 w 257"/>
                  <a:gd name="T47" fmla="*/ 85 h 20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57"/>
                  <a:gd name="T73" fmla="*/ 0 h 209"/>
                  <a:gd name="T74" fmla="*/ 257 w 257"/>
                  <a:gd name="T75" fmla="*/ 209 h 20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57" h="209">
                    <a:moveTo>
                      <a:pt x="0" y="85"/>
                    </a:moveTo>
                    <a:lnTo>
                      <a:pt x="0" y="85"/>
                    </a:lnTo>
                    <a:lnTo>
                      <a:pt x="31" y="69"/>
                    </a:lnTo>
                    <a:lnTo>
                      <a:pt x="62" y="77"/>
                    </a:lnTo>
                    <a:lnTo>
                      <a:pt x="85" y="62"/>
                    </a:lnTo>
                    <a:lnTo>
                      <a:pt x="140" y="62"/>
                    </a:lnTo>
                    <a:lnTo>
                      <a:pt x="178" y="8"/>
                    </a:lnTo>
                    <a:lnTo>
                      <a:pt x="209" y="8"/>
                    </a:lnTo>
                    <a:lnTo>
                      <a:pt x="240" y="0"/>
                    </a:lnTo>
                    <a:lnTo>
                      <a:pt x="256" y="8"/>
                    </a:lnTo>
                    <a:lnTo>
                      <a:pt x="256" y="23"/>
                    </a:lnTo>
                    <a:lnTo>
                      <a:pt x="217" y="39"/>
                    </a:lnTo>
                    <a:lnTo>
                      <a:pt x="225" y="54"/>
                    </a:lnTo>
                    <a:lnTo>
                      <a:pt x="202" y="62"/>
                    </a:lnTo>
                    <a:lnTo>
                      <a:pt x="178" y="85"/>
                    </a:lnTo>
                    <a:lnTo>
                      <a:pt x="186" y="100"/>
                    </a:lnTo>
                    <a:lnTo>
                      <a:pt x="163" y="131"/>
                    </a:lnTo>
                    <a:lnTo>
                      <a:pt x="163" y="162"/>
                    </a:lnTo>
                    <a:lnTo>
                      <a:pt x="147" y="162"/>
                    </a:lnTo>
                    <a:lnTo>
                      <a:pt x="132" y="193"/>
                    </a:lnTo>
                    <a:lnTo>
                      <a:pt x="78" y="208"/>
                    </a:lnTo>
                    <a:lnTo>
                      <a:pt x="62" y="177"/>
                    </a:lnTo>
                    <a:lnTo>
                      <a:pt x="16" y="92"/>
                    </a:lnTo>
                    <a:lnTo>
                      <a:pt x="0" y="85"/>
                    </a:lnTo>
                  </a:path>
                </a:pathLst>
              </a:custGeom>
              <a:grp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0" name="Freeform 56">
                <a:extLst>
                  <a:ext uri="{FF2B5EF4-FFF2-40B4-BE49-F238E27FC236}">
                    <a16:creationId xmlns:a16="http://schemas.microsoft.com/office/drawing/2014/main" id="{3C02D1DC-A6BE-4676-B2CF-44D42501A8F7}"/>
                  </a:ext>
                </a:extLst>
              </p:cNvPr>
              <p:cNvSpPr>
                <a:spLocks/>
              </p:cNvSpPr>
              <p:nvPr/>
            </p:nvSpPr>
            <p:spPr bwMode="gray">
              <a:xfrm>
                <a:off x="6232497" y="5768975"/>
                <a:ext cx="124641" cy="230188"/>
              </a:xfrm>
              <a:custGeom>
                <a:avLst/>
                <a:gdLst>
                  <a:gd name="T0" fmla="*/ 22 w 81"/>
                  <a:gd name="T1" fmla="*/ 0 h 145"/>
                  <a:gd name="T2" fmla="*/ 22 w 81"/>
                  <a:gd name="T3" fmla="*/ 0 h 145"/>
                  <a:gd name="T4" fmla="*/ 0 w 81"/>
                  <a:gd name="T5" fmla="*/ 30 h 145"/>
                  <a:gd name="T6" fmla="*/ 36 w 81"/>
                  <a:gd name="T7" fmla="*/ 106 h 145"/>
                  <a:gd name="T8" fmla="*/ 36 w 81"/>
                  <a:gd name="T9" fmla="*/ 129 h 145"/>
                  <a:gd name="T10" fmla="*/ 51 w 81"/>
                  <a:gd name="T11" fmla="*/ 144 h 145"/>
                  <a:gd name="T12" fmla="*/ 65 w 81"/>
                  <a:gd name="T13" fmla="*/ 106 h 145"/>
                  <a:gd name="T14" fmla="*/ 80 w 81"/>
                  <a:gd name="T15" fmla="*/ 76 h 145"/>
                  <a:gd name="T16" fmla="*/ 65 w 81"/>
                  <a:gd name="T17" fmla="*/ 61 h 145"/>
                  <a:gd name="T18" fmla="*/ 80 w 81"/>
                  <a:gd name="T19" fmla="*/ 45 h 145"/>
                  <a:gd name="T20" fmla="*/ 80 w 81"/>
                  <a:gd name="T21" fmla="*/ 23 h 145"/>
                  <a:gd name="T22" fmla="*/ 65 w 81"/>
                  <a:gd name="T23" fmla="*/ 23 h 145"/>
                  <a:gd name="T24" fmla="*/ 73 w 81"/>
                  <a:gd name="T25" fmla="*/ 8 h 145"/>
                  <a:gd name="T26" fmla="*/ 44 w 81"/>
                  <a:gd name="T27" fmla="*/ 8 h 145"/>
                  <a:gd name="T28" fmla="*/ 22 w 81"/>
                  <a:gd name="T29" fmla="*/ 0 h 1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145"/>
                  <a:gd name="T47" fmla="*/ 81 w 81"/>
                  <a:gd name="T48" fmla="*/ 145 h 1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145">
                    <a:moveTo>
                      <a:pt x="22" y="0"/>
                    </a:moveTo>
                    <a:lnTo>
                      <a:pt x="22" y="0"/>
                    </a:lnTo>
                    <a:lnTo>
                      <a:pt x="0" y="30"/>
                    </a:lnTo>
                    <a:lnTo>
                      <a:pt x="36" y="106"/>
                    </a:lnTo>
                    <a:lnTo>
                      <a:pt x="36" y="129"/>
                    </a:lnTo>
                    <a:lnTo>
                      <a:pt x="51" y="144"/>
                    </a:lnTo>
                    <a:lnTo>
                      <a:pt x="65" y="106"/>
                    </a:lnTo>
                    <a:lnTo>
                      <a:pt x="80" y="76"/>
                    </a:lnTo>
                    <a:lnTo>
                      <a:pt x="65" y="61"/>
                    </a:lnTo>
                    <a:lnTo>
                      <a:pt x="80" y="45"/>
                    </a:lnTo>
                    <a:lnTo>
                      <a:pt x="80" y="23"/>
                    </a:lnTo>
                    <a:lnTo>
                      <a:pt x="65" y="23"/>
                    </a:lnTo>
                    <a:lnTo>
                      <a:pt x="73" y="8"/>
                    </a:lnTo>
                    <a:lnTo>
                      <a:pt x="44" y="8"/>
                    </a:lnTo>
                    <a:lnTo>
                      <a:pt x="22" y="0"/>
                    </a:lnTo>
                  </a:path>
                </a:pathLst>
              </a:custGeom>
              <a:grp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1" name="Oval 57">
                <a:extLst>
                  <a:ext uri="{FF2B5EF4-FFF2-40B4-BE49-F238E27FC236}">
                    <a16:creationId xmlns:a16="http://schemas.microsoft.com/office/drawing/2014/main" id="{E3DF3E54-B585-4FD5-A96E-E6D36E42ADBA}"/>
                  </a:ext>
                </a:extLst>
              </p:cNvPr>
              <p:cNvSpPr>
                <a:spLocks noChangeArrowheads="1"/>
              </p:cNvSpPr>
              <p:nvPr/>
            </p:nvSpPr>
            <p:spPr bwMode="gray">
              <a:xfrm>
                <a:off x="8226751" y="5794375"/>
                <a:ext cx="12310" cy="38100"/>
              </a:xfrm>
              <a:prstGeom prst="ellipse">
                <a:avLst/>
              </a:prstGeom>
              <a:grpFill/>
              <a:ln w="6350" cap="flat" cmpd="sng" algn="ctr">
                <a:solidFill>
                  <a:srgbClr val="FFFFFF"/>
                </a:solidFill>
                <a:prstDash val="solid"/>
                <a:round/>
                <a:headEnd type="none" w="med" len="med"/>
                <a:tailEnd type="none" w="med" len="med"/>
              </a:ln>
            </p:spPr>
            <p:txBody>
              <a:bodyPr wrap="none" anchor="ctr"/>
              <a:lstStyle/>
              <a:p>
                <a:pPr marL="0" marR="0" lvl="0" indent="0" algn="ctr" defTabSz="914400" rtl="0" eaLnBrk="0" fontAlgn="auto" latinLnBrk="0" hangingPunct="0">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grpSp>
        <p:sp>
          <p:nvSpPr>
            <p:cNvPr id="12" name="Freeform 59">
              <a:extLst>
                <a:ext uri="{FF2B5EF4-FFF2-40B4-BE49-F238E27FC236}">
                  <a16:creationId xmlns:a16="http://schemas.microsoft.com/office/drawing/2014/main" id="{74458CE1-CFB8-4457-9458-E61779BC38E2}"/>
                </a:ext>
              </a:extLst>
            </p:cNvPr>
            <p:cNvSpPr>
              <a:spLocks/>
            </p:cNvSpPr>
            <p:nvPr/>
          </p:nvSpPr>
          <p:spPr bwMode="gray">
            <a:xfrm>
              <a:off x="8207585" y="1083064"/>
              <a:ext cx="1244870" cy="1322388"/>
            </a:xfrm>
            <a:custGeom>
              <a:avLst/>
              <a:gdLst>
                <a:gd name="T0" fmla="*/ 776 w 809"/>
                <a:gd name="T1" fmla="*/ 301 h 833"/>
                <a:gd name="T2" fmla="*/ 776 w 809"/>
                <a:gd name="T3" fmla="*/ 246 h 833"/>
                <a:gd name="T4" fmla="*/ 768 w 809"/>
                <a:gd name="T5" fmla="*/ 206 h 833"/>
                <a:gd name="T6" fmla="*/ 760 w 809"/>
                <a:gd name="T7" fmla="*/ 166 h 833"/>
                <a:gd name="T8" fmla="*/ 792 w 809"/>
                <a:gd name="T9" fmla="*/ 174 h 833"/>
                <a:gd name="T10" fmla="*/ 784 w 809"/>
                <a:gd name="T11" fmla="*/ 127 h 833"/>
                <a:gd name="T12" fmla="*/ 768 w 809"/>
                <a:gd name="T13" fmla="*/ 103 h 833"/>
                <a:gd name="T14" fmla="*/ 713 w 809"/>
                <a:gd name="T15" fmla="*/ 95 h 833"/>
                <a:gd name="T16" fmla="*/ 642 w 809"/>
                <a:gd name="T17" fmla="*/ 151 h 833"/>
                <a:gd name="T18" fmla="*/ 594 w 809"/>
                <a:gd name="T19" fmla="*/ 158 h 833"/>
                <a:gd name="T20" fmla="*/ 499 w 809"/>
                <a:gd name="T21" fmla="*/ 143 h 833"/>
                <a:gd name="T22" fmla="*/ 380 w 809"/>
                <a:gd name="T23" fmla="*/ 119 h 833"/>
                <a:gd name="T24" fmla="*/ 309 w 809"/>
                <a:gd name="T25" fmla="*/ 135 h 833"/>
                <a:gd name="T26" fmla="*/ 285 w 809"/>
                <a:gd name="T27" fmla="*/ 48 h 833"/>
                <a:gd name="T28" fmla="*/ 214 w 809"/>
                <a:gd name="T29" fmla="*/ 24 h 833"/>
                <a:gd name="T30" fmla="*/ 111 w 809"/>
                <a:gd name="T31" fmla="*/ 8 h 833"/>
                <a:gd name="T32" fmla="*/ 127 w 809"/>
                <a:gd name="T33" fmla="*/ 87 h 833"/>
                <a:gd name="T34" fmla="*/ 127 w 809"/>
                <a:gd name="T35" fmla="*/ 230 h 833"/>
                <a:gd name="T36" fmla="*/ 111 w 809"/>
                <a:gd name="T37" fmla="*/ 333 h 833"/>
                <a:gd name="T38" fmla="*/ 48 w 809"/>
                <a:gd name="T39" fmla="*/ 388 h 833"/>
                <a:gd name="T40" fmla="*/ 71 w 809"/>
                <a:gd name="T41" fmla="*/ 460 h 833"/>
                <a:gd name="T42" fmla="*/ 40 w 809"/>
                <a:gd name="T43" fmla="*/ 523 h 833"/>
                <a:gd name="T44" fmla="*/ 55 w 809"/>
                <a:gd name="T45" fmla="*/ 571 h 833"/>
                <a:gd name="T46" fmla="*/ 8 w 809"/>
                <a:gd name="T47" fmla="*/ 634 h 833"/>
                <a:gd name="T48" fmla="*/ 16 w 809"/>
                <a:gd name="T49" fmla="*/ 721 h 833"/>
                <a:gd name="T50" fmla="*/ 48 w 809"/>
                <a:gd name="T51" fmla="*/ 777 h 833"/>
                <a:gd name="T52" fmla="*/ 48 w 809"/>
                <a:gd name="T53" fmla="*/ 816 h 833"/>
                <a:gd name="T54" fmla="*/ 103 w 809"/>
                <a:gd name="T55" fmla="*/ 824 h 833"/>
                <a:gd name="T56" fmla="*/ 158 w 809"/>
                <a:gd name="T57" fmla="*/ 792 h 833"/>
                <a:gd name="T58" fmla="*/ 135 w 809"/>
                <a:gd name="T59" fmla="*/ 808 h 833"/>
                <a:gd name="T60" fmla="*/ 151 w 809"/>
                <a:gd name="T61" fmla="*/ 832 h 833"/>
                <a:gd name="T62" fmla="*/ 174 w 809"/>
                <a:gd name="T63" fmla="*/ 784 h 833"/>
                <a:gd name="T64" fmla="*/ 158 w 809"/>
                <a:gd name="T65" fmla="*/ 729 h 833"/>
                <a:gd name="T66" fmla="*/ 214 w 809"/>
                <a:gd name="T67" fmla="*/ 642 h 833"/>
                <a:gd name="T68" fmla="*/ 269 w 809"/>
                <a:gd name="T69" fmla="*/ 634 h 833"/>
                <a:gd name="T70" fmla="*/ 317 w 809"/>
                <a:gd name="T71" fmla="*/ 610 h 833"/>
                <a:gd name="T72" fmla="*/ 396 w 809"/>
                <a:gd name="T73" fmla="*/ 571 h 833"/>
                <a:gd name="T74" fmla="*/ 452 w 809"/>
                <a:gd name="T75" fmla="*/ 563 h 833"/>
                <a:gd name="T76" fmla="*/ 499 w 809"/>
                <a:gd name="T77" fmla="*/ 547 h 833"/>
                <a:gd name="T78" fmla="*/ 539 w 809"/>
                <a:gd name="T79" fmla="*/ 491 h 833"/>
                <a:gd name="T80" fmla="*/ 689 w 809"/>
                <a:gd name="T81" fmla="*/ 380 h 83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09"/>
                <a:gd name="T124" fmla="*/ 0 h 833"/>
                <a:gd name="T125" fmla="*/ 809 w 809"/>
                <a:gd name="T126" fmla="*/ 833 h 83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09" h="833">
                  <a:moveTo>
                    <a:pt x="776" y="301"/>
                  </a:moveTo>
                  <a:lnTo>
                    <a:pt x="776" y="301"/>
                  </a:lnTo>
                  <a:lnTo>
                    <a:pt x="792" y="261"/>
                  </a:lnTo>
                  <a:lnTo>
                    <a:pt x="776" y="246"/>
                  </a:lnTo>
                  <a:lnTo>
                    <a:pt x="776" y="230"/>
                  </a:lnTo>
                  <a:lnTo>
                    <a:pt x="768" y="206"/>
                  </a:lnTo>
                  <a:lnTo>
                    <a:pt x="753" y="206"/>
                  </a:lnTo>
                  <a:lnTo>
                    <a:pt x="760" y="166"/>
                  </a:lnTo>
                  <a:lnTo>
                    <a:pt x="776" y="182"/>
                  </a:lnTo>
                  <a:lnTo>
                    <a:pt x="792" y="174"/>
                  </a:lnTo>
                  <a:lnTo>
                    <a:pt x="808" y="143"/>
                  </a:lnTo>
                  <a:lnTo>
                    <a:pt x="784" y="127"/>
                  </a:lnTo>
                  <a:lnTo>
                    <a:pt x="768" y="143"/>
                  </a:lnTo>
                  <a:lnTo>
                    <a:pt x="768" y="103"/>
                  </a:lnTo>
                  <a:lnTo>
                    <a:pt x="753" y="111"/>
                  </a:lnTo>
                  <a:lnTo>
                    <a:pt x="713" y="95"/>
                  </a:lnTo>
                  <a:lnTo>
                    <a:pt x="642" y="127"/>
                  </a:lnTo>
                  <a:lnTo>
                    <a:pt x="642" y="151"/>
                  </a:lnTo>
                  <a:lnTo>
                    <a:pt x="618" y="151"/>
                  </a:lnTo>
                  <a:lnTo>
                    <a:pt x="594" y="158"/>
                  </a:lnTo>
                  <a:lnTo>
                    <a:pt x="547" y="119"/>
                  </a:lnTo>
                  <a:lnTo>
                    <a:pt x="499" y="143"/>
                  </a:lnTo>
                  <a:lnTo>
                    <a:pt x="467" y="143"/>
                  </a:lnTo>
                  <a:lnTo>
                    <a:pt x="380" y="119"/>
                  </a:lnTo>
                  <a:lnTo>
                    <a:pt x="325" y="143"/>
                  </a:lnTo>
                  <a:lnTo>
                    <a:pt x="309" y="135"/>
                  </a:lnTo>
                  <a:lnTo>
                    <a:pt x="309" y="87"/>
                  </a:lnTo>
                  <a:lnTo>
                    <a:pt x="285" y="48"/>
                  </a:lnTo>
                  <a:lnTo>
                    <a:pt x="238" y="55"/>
                  </a:lnTo>
                  <a:lnTo>
                    <a:pt x="214" y="24"/>
                  </a:lnTo>
                  <a:lnTo>
                    <a:pt x="135" y="0"/>
                  </a:lnTo>
                  <a:lnTo>
                    <a:pt x="111" y="8"/>
                  </a:lnTo>
                  <a:lnTo>
                    <a:pt x="103" y="63"/>
                  </a:lnTo>
                  <a:lnTo>
                    <a:pt x="127" y="87"/>
                  </a:lnTo>
                  <a:lnTo>
                    <a:pt x="135" y="190"/>
                  </a:lnTo>
                  <a:lnTo>
                    <a:pt x="127" y="230"/>
                  </a:lnTo>
                  <a:lnTo>
                    <a:pt x="119" y="301"/>
                  </a:lnTo>
                  <a:lnTo>
                    <a:pt x="111" y="333"/>
                  </a:lnTo>
                  <a:lnTo>
                    <a:pt x="95" y="372"/>
                  </a:lnTo>
                  <a:lnTo>
                    <a:pt x="48" y="388"/>
                  </a:lnTo>
                  <a:lnTo>
                    <a:pt x="48" y="436"/>
                  </a:lnTo>
                  <a:lnTo>
                    <a:pt x="71" y="460"/>
                  </a:lnTo>
                  <a:lnTo>
                    <a:pt x="48" y="491"/>
                  </a:lnTo>
                  <a:lnTo>
                    <a:pt x="40" y="523"/>
                  </a:lnTo>
                  <a:lnTo>
                    <a:pt x="55" y="539"/>
                  </a:lnTo>
                  <a:lnTo>
                    <a:pt x="55" y="571"/>
                  </a:lnTo>
                  <a:lnTo>
                    <a:pt x="24" y="594"/>
                  </a:lnTo>
                  <a:lnTo>
                    <a:pt x="8" y="634"/>
                  </a:lnTo>
                  <a:lnTo>
                    <a:pt x="24" y="666"/>
                  </a:lnTo>
                  <a:lnTo>
                    <a:pt x="16" y="721"/>
                  </a:lnTo>
                  <a:lnTo>
                    <a:pt x="0" y="753"/>
                  </a:lnTo>
                  <a:lnTo>
                    <a:pt x="48" y="777"/>
                  </a:lnTo>
                  <a:lnTo>
                    <a:pt x="55" y="792"/>
                  </a:lnTo>
                  <a:lnTo>
                    <a:pt x="48" y="816"/>
                  </a:lnTo>
                  <a:lnTo>
                    <a:pt x="79" y="808"/>
                  </a:lnTo>
                  <a:lnTo>
                    <a:pt x="103" y="824"/>
                  </a:lnTo>
                  <a:lnTo>
                    <a:pt x="119" y="800"/>
                  </a:lnTo>
                  <a:lnTo>
                    <a:pt x="158" y="792"/>
                  </a:lnTo>
                  <a:lnTo>
                    <a:pt x="143" y="808"/>
                  </a:lnTo>
                  <a:lnTo>
                    <a:pt x="135" y="808"/>
                  </a:lnTo>
                  <a:lnTo>
                    <a:pt x="119" y="824"/>
                  </a:lnTo>
                  <a:lnTo>
                    <a:pt x="151" y="832"/>
                  </a:lnTo>
                  <a:lnTo>
                    <a:pt x="166" y="800"/>
                  </a:lnTo>
                  <a:lnTo>
                    <a:pt x="174" y="784"/>
                  </a:lnTo>
                  <a:lnTo>
                    <a:pt x="198" y="769"/>
                  </a:lnTo>
                  <a:lnTo>
                    <a:pt x="158" y="729"/>
                  </a:lnTo>
                  <a:lnTo>
                    <a:pt x="174" y="705"/>
                  </a:lnTo>
                  <a:lnTo>
                    <a:pt x="214" y="642"/>
                  </a:lnTo>
                  <a:lnTo>
                    <a:pt x="253" y="634"/>
                  </a:lnTo>
                  <a:lnTo>
                    <a:pt x="269" y="634"/>
                  </a:lnTo>
                  <a:lnTo>
                    <a:pt x="277" y="618"/>
                  </a:lnTo>
                  <a:lnTo>
                    <a:pt x="317" y="610"/>
                  </a:lnTo>
                  <a:lnTo>
                    <a:pt x="349" y="586"/>
                  </a:lnTo>
                  <a:lnTo>
                    <a:pt x="396" y="571"/>
                  </a:lnTo>
                  <a:lnTo>
                    <a:pt x="412" y="555"/>
                  </a:lnTo>
                  <a:lnTo>
                    <a:pt x="452" y="563"/>
                  </a:lnTo>
                  <a:lnTo>
                    <a:pt x="467" y="547"/>
                  </a:lnTo>
                  <a:lnTo>
                    <a:pt x="499" y="547"/>
                  </a:lnTo>
                  <a:lnTo>
                    <a:pt x="531" y="523"/>
                  </a:lnTo>
                  <a:lnTo>
                    <a:pt x="539" y="491"/>
                  </a:lnTo>
                  <a:lnTo>
                    <a:pt x="618" y="428"/>
                  </a:lnTo>
                  <a:lnTo>
                    <a:pt x="689" y="380"/>
                  </a:lnTo>
                  <a:lnTo>
                    <a:pt x="776" y="301"/>
                  </a:lnTo>
                </a:path>
              </a:pathLst>
            </a:custGeom>
            <a:solidFill>
              <a:srgbClr val="9FD9EB"/>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3" name="Freeform 60">
              <a:extLst>
                <a:ext uri="{FF2B5EF4-FFF2-40B4-BE49-F238E27FC236}">
                  <a16:creationId xmlns:a16="http://schemas.microsoft.com/office/drawing/2014/main" id="{4B29EEEC-B96E-4468-BA68-154FD7822558}"/>
                </a:ext>
              </a:extLst>
            </p:cNvPr>
            <p:cNvSpPr>
              <a:spLocks/>
            </p:cNvSpPr>
            <p:nvPr/>
          </p:nvSpPr>
          <p:spPr bwMode="gray">
            <a:xfrm>
              <a:off x="8909267" y="1260864"/>
              <a:ext cx="13849" cy="14288"/>
            </a:xfrm>
            <a:custGeom>
              <a:avLst/>
              <a:gdLst>
                <a:gd name="T0" fmla="*/ 4 w 9"/>
                <a:gd name="T1" fmla="*/ 0 h 9"/>
                <a:gd name="T2" fmla="*/ 4 w 9"/>
                <a:gd name="T3" fmla="*/ 0 h 9"/>
                <a:gd name="T4" fmla="*/ 0 w 9"/>
                <a:gd name="T5" fmla="*/ 4 h 9"/>
                <a:gd name="T6" fmla="*/ 4 w 9"/>
                <a:gd name="T7" fmla="*/ 8 h 9"/>
                <a:gd name="T8" fmla="*/ 8 w 9"/>
                <a:gd name="T9" fmla="*/ 8 h 9"/>
                <a:gd name="T10" fmla="*/ 8 w 9"/>
                <a:gd name="T11" fmla="*/ 4 h 9"/>
                <a:gd name="T12" fmla="*/ 4 w 9"/>
                <a:gd name="T13" fmla="*/ 0 h 9"/>
                <a:gd name="T14" fmla="*/ 0 60000 65536"/>
                <a:gd name="T15" fmla="*/ 0 60000 65536"/>
                <a:gd name="T16" fmla="*/ 0 60000 65536"/>
                <a:gd name="T17" fmla="*/ 0 60000 65536"/>
                <a:gd name="T18" fmla="*/ 0 60000 65536"/>
                <a:gd name="T19" fmla="*/ 0 60000 65536"/>
                <a:gd name="T20" fmla="*/ 0 60000 65536"/>
                <a:gd name="T21" fmla="*/ 0 w 9"/>
                <a:gd name="T22" fmla="*/ 0 h 9"/>
                <a:gd name="T23" fmla="*/ 9 w 9"/>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9">
                  <a:moveTo>
                    <a:pt x="4" y="0"/>
                  </a:moveTo>
                  <a:lnTo>
                    <a:pt x="4" y="0"/>
                  </a:lnTo>
                  <a:lnTo>
                    <a:pt x="0" y="4"/>
                  </a:lnTo>
                  <a:lnTo>
                    <a:pt x="4" y="8"/>
                  </a:lnTo>
                  <a:lnTo>
                    <a:pt x="8" y="8"/>
                  </a:lnTo>
                  <a:lnTo>
                    <a:pt x="8" y="4"/>
                  </a:lnTo>
                  <a:lnTo>
                    <a:pt x="4" y="0"/>
                  </a:lnTo>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4" name="Freeform 61">
              <a:extLst>
                <a:ext uri="{FF2B5EF4-FFF2-40B4-BE49-F238E27FC236}">
                  <a16:creationId xmlns:a16="http://schemas.microsoft.com/office/drawing/2014/main" id="{2C8D3796-5BFF-4B37-8C00-929BFC365F6D}"/>
                </a:ext>
              </a:extLst>
            </p:cNvPr>
            <p:cNvSpPr>
              <a:spLocks/>
            </p:cNvSpPr>
            <p:nvPr/>
          </p:nvSpPr>
          <p:spPr bwMode="gray">
            <a:xfrm>
              <a:off x="4425274" y="562364"/>
              <a:ext cx="986355" cy="1093788"/>
            </a:xfrm>
            <a:custGeom>
              <a:avLst/>
              <a:gdLst>
                <a:gd name="T0" fmla="*/ 545 w 641"/>
                <a:gd name="T1" fmla="*/ 633 h 689"/>
                <a:gd name="T2" fmla="*/ 474 w 641"/>
                <a:gd name="T3" fmla="*/ 688 h 689"/>
                <a:gd name="T4" fmla="*/ 403 w 641"/>
                <a:gd name="T5" fmla="*/ 680 h 689"/>
                <a:gd name="T6" fmla="*/ 340 w 641"/>
                <a:gd name="T7" fmla="*/ 672 h 689"/>
                <a:gd name="T8" fmla="*/ 261 w 641"/>
                <a:gd name="T9" fmla="*/ 672 h 689"/>
                <a:gd name="T10" fmla="*/ 284 w 641"/>
                <a:gd name="T11" fmla="*/ 601 h 689"/>
                <a:gd name="T12" fmla="*/ 261 w 641"/>
                <a:gd name="T13" fmla="*/ 561 h 689"/>
                <a:gd name="T14" fmla="*/ 166 w 641"/>
                <a:gd name="T15" fmla="*/ 593 h 689"/>
                <a:gd name="T16" fmla="*/ 87 w 641"/>
                <a:gd name="T17" fmla="*/ 633 h 689"/>
                <a:gd name="T18" fmla="*/ 71 w 641"/>
                <a:gd name="T19" fmla="*/ 561 h 689"/>
                <a:gd name="T20" fmla="*/ 158 w 641"/>
                <a:gd name="T21" fmla="*/ 490 h 689"/>
                <a:gd name="T22" fmla="*/ 87 w 641"/>
                <a:gd name="T23" fmla="*/ 514 h 689"/>
                <a:gd name="T24" fmla="*/ 134 w 641"/>
                <a:gd name="T25" fmla="*/ 459 h 689"/>
                <a:gd name="T26" fmla="*/ 95 w 641"/>
                <a:gd name="T27" fmla="*/ 451 h 689"/>
                <a:gd name="T28" fmla="*/ 95 w 641"/>
                <a:gd name="T29" fmla="*/ 427 h 689"/>
                <a:gd name="T30" fmla="*/ 126 w 641"/>
                <a:gd name="T31" fmla="*/ 395 h 689"/>
                <a:gd name="T32" fmla="*/ 87 w 641"/>
                <a:gd name="T33" fmla="*/ 395 h 689"/>
                <a:gd name="T34" fmla="*/ 47 w 641"/>
                <a:gd name="T35" fmla="*/ 395 h 689"/>
                <a:gd name="T36" fmla="*/ 103 w 641"/>
                <a:gd name="T37" fmla="*/ 316 h 689"/>
                <a:gd name="T38" fmla="*/ 55 w 641"/>
                <a:gd name="T39" fmla="*/ 340 h 689"/>
                <a:gd name="T40" fmla="*/ 24 w 641"/>
                <a:gd name="T41" fmla="*/ 285 h 689"/>
                <a:gd name="T42" fmla="*/ 0 w 641"/>
                <a:gd name="T43" fmla="*/ 277 h 689"/>
                <a:gd name="T44" fmla="*/ 8 w 641"/>
                <a:gd name="T45" fmla="*/ 221 h 689"/>
                <a:gd name="T46" fmla="*/ 32 w 641"/>
                <a:gd name="T47" fmla="*/ 198 h 689"/>
                <a:gd name="T48" fmla="*/ 103 w 641"/>
                <a:gd name="T49" fmla="*/ 174 h 689"/>
                <a:gd name="T50" fmla="*/ 134 w 641"/>
                <a:gd name="T51" fmla="*/ 142 h 689"/>
                <a:gd name="T52" fmla="*/ 245 w 641"/>
                <a:gd name="T53" fmla="*/ 134 h 689"/>
                <a:gd name="T54" fmla="*/ 261 w 641"/>
                <a:gd name="T55" fmla="*/ 127 h 689"/>
                <a:gd name="T56" fmla="*/ 292 w 641"/>
                <a:gd name="T57" fmla="*/ 127 h 689"/>
                <a:gd name="T58" fmla="*/ 284 w 641"/>
                <a:gd name="T59" fmla="*/ 103 h 689"/>
                <a:gd name="T60" fmla="*/ 253 w 641"/>
                <a:gd name="T61" fmla="*/ 87 h 689"/>
                <a:gd name="T62" fmla="*/ 308 w 641"/>
                <a:gd name="T63" fmla="*/ 63 h 689"/>
                <a:gd name="T64" fmla="*/ 316 w 641"/>
                <a:gd name="T65" fmla="*/ 32 h 689"/>
                <a:gd name="T66" fmla="*/ 348 w 641"/>
                <a:gd name="T67" fmla="*/ 16 h 689"/>
                <a:gd name="T68" fmla="*/ 379 w 641"/>
                <a:gd name="T69" fmla="*/ 0 h 689"/>
                <a:gd name="T70" fmla="*/ 403 w 641"/>
                <a:gd name="T71" fmla="*/ 40 h 689"/>
                <a:gd name="T72" fmla="*/ 427 w 641"/>
                <a:gd name="T73" fmla="*/ 32 h 689"/>
                <a:gd name="T74" fmla="*/ 474 w 641"/>
                <a:gd name="T75" fmla="*/ 16 h 689"/>
                <a:gd name="T76" fmla="*/ 561 w 641"/>
                <a:gd name="T77" fmla="*/ 71 h 689"/>
                <a:gd name="T78" fmla="*/ 569 w 641"/>
                <a:gd name="T79" fmla="*/ 134 h 689"/>
                <a:gd name="T80" fmla="*/ 577 w 641"/>
                <a:gd name="T81" fmla="*/ 174 h 689"/>
                <a:gd name="T82" fmla="*/ 632 w 641"/>
                <a:gd name="T83" fmla="*/ 237 h 689"/>
                <a:gd name="T84" fmla="*/ 593 w 641"/>
                <a:gd name="T85" fmla="*/ 277 h 689"/>
                <a:gd name="T86" fmla="*/ 624 w 641"/>
                <a:gd name="T87" fmla="*/ 332 h 689"/>
                <a:gd name="T88" fmla="*/ 593 w 641"/>
                <a:gd name="T89" fmla="*/ 380 h 689"/>
                <a:gd name="T90" fmla="*/ 577 w 641"/>
                <a:gd name="T91" fmla="*/ 411 h 689"/>
                <a:gd name="T92" fmla="*/ 624 w 641"/>
                <a:gd name="T93" fmla="*/ 459 h 689"/>
                <a:gd name="T94" fmla="*/ 640 w 641"/>
                <a:gd name="T95" fmla="*/ 546 h 689"/>
                <a:gd name="T96" fmla="*/ 569 w 641"/>
                <a:gd name="T97" fmla="*/ 593 h 689"/>
                <a:gd name="T98" fmla="*/ 569 w 641"/>
                <a:gd name="T99" fmla="*/ 641 h 68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41"/>
                <a:gd name="T151" fmla="*/ 0 h 689"/>
                <a:gd name="T152" fmla="*/ 641 w 641"/>
                <a:gd name="T153" fmla="*/ 689 h 68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41" h="689">
                  <a:moveTo>
                    <a:pt x="553" y="648"/>
                  </a:moveTo>
                  <a:lnTo>
                    <a:pt x="553" y="648"/>
                  </a:lnTo>
                  <a:lnTo>
                    <a:pt x="545" y="633"/>
                  </a:lnTo>
                  <a:lnTo>
                    <a:pt x="521" y="641"/>
                  </a:lnTo>
                  <a:lnTo>
                    <a:pt x="521" y="672"/>
                  </a:lnTo>
                  <a:lnTo>
                    <a:pt x="474" y="688"/>
                  </a:lnTo>
                  <a:lnTo>
                    <a:pt x="442" y="672"/>
                  </a:lnTo>
                  <a:lnTo>
                    <a:pt x="419" y="680"/>
                  </a:lnTo>
                  <a:lnTo>
                    <a:pt x="403" y="680"/>
                  </a:lnTo>
                  <a:lnTo>
                    <a:pt x="395" y="664"/>
                  </a:lnTo>
                  <a:lnTo>
                    <a:pt x="371" y="664"/>
                  </a:lnTo>
                  <a:lnTo>
                    <a:pt x="340" y="672"/>
                  </a:lnTo>
                  <a:lnTo>
                    <a:pt x="332" y="648"/>
                  </a:lnTo>
                  <a:lnTo>
                    <a:pt x="308" y="672"/>
                  </a:lnTo>
                  <a:lnTo>
                    <a:pt x="261" y="672"/>
                  </a:lnTo>
                  <a:lnTo>
                    <a:pt x="253" y="648"/>
                  </a:lnTo>
                  <a:lnTo>
                    <a:pt x="261" y="625"/>
                  </a:lnTo>
                  <a:lnTo>
                    <a:pt x="284" y="601"/>
                  </a:lnTo>
                  <a:lnTo>
                    <a:pt x="284" y="577"/>
                  </a:lnTo>
                  <a:lnTo>
                    <a:pt x="261" y="577"/>
                  </a:lnTo>
                  <a:lnTo>
                    <a:pt x="261" y="561"/>
                  </a:lnTo>
                  <a:lnTo>
                    <a:pt x="221" y="577"/>
                  </a:lnTo>
                  <a:lnTo>
                    <a:pt x="182" y="577"/>
                  </a:lnTo>
                  <a:lnTo>
                    <a:pt x="166" y="593"/>
                  </a:lnTo>
                  <a:lnTo>
                    <a:pt x="150" y="601"/>
                  </a:lnTo>
                  <a:lnTo>
                    <a:pt x="111" y="633"/>
                  </a:lnTo>
                  <a:lnTo>
                    <a:pt x="87" y="633"/>
                  </a:lnTo>
                  <a:lnTo>
                    <a:pt x="71" y="641"/>
                  </a:lnTo>
                  <a:lnTo>
                    <a:pt x="79" y="585"/>
                  </a:lnTo>
                  <a:lnTo>
                    <a:pt x="71" y="561"/>
                  </a:lnTo>
                  <a:lnTo>
                    <a:pt x="111" y="530"/>
                  </a:lnTo>
                  <a:lnTo>
                    <a:pt x="150" y="514"/>
                  </a:lnTo>
                  <a:lnTo>
                    <a:pt x="158" y="490"/>
                  </a:lnTo>
                  <a:lnTo>
                    <a:pt x="142" y="506"/>
                  </a:lnTo>
                  <a:lnTo>
                    <a:pt x="119" y="514"/>
                  </a:lnTo>
                  <a:lnTo>
                    <a:pt x="87" y="514"/>
                  </a:lnTo>
                  <a:lnTo>
                    <a:pt x="95" y="490"/>
                  </a:lnTo>
                  <a:lnTo>
                    <a:pt x="119" y="490"/>
                  </a:lnTo>
                  <a:lnTo>
                    <a:pt x="134" y="459"/>
                  </a:lnTo>
                  <a:lnTo>
                    <a:pt x="119" y="467"/>
                  </a:lnTo>
                  <a:lnTo>
                    <a:pt x="103" y="474"/>
                  </a:lnTo>
                  <a:lnTo>
                    <a:pt x="95" y="451"/>
                  </a:lnTo>
                  <a:lnTo>
                    <a:pt x="71" y="451"/>
                  </a:lnTo>
                  <a:lnTo>
                    <a:pt x="79" y="427"/>
                  </a:lnTo>
                  <a:lnTo>
                    <a:pt x="95" y="427"/>
                  </a:lnTo>
                  <a:lnTo>
                    <a:pt x="103" y="451"/>
                  </a:lnTo>
                  <a:lnTo>
                    <a:pt x="119" y="427"/>
                  </a:lnTo>
                  <a:lnTo>
                    <a:pt x="126" y="395"/>
                  </a:lnTo>
                  <a:lnTo>
                    <a:pt x="119" y="380"/>
                  </a:lnTo>
                  <a:lnTo>
                    <a:pt x="95" y="403"/>
                  </a:lnTo>
                  <a:lnTo>
                    <a:pt x="87" y="395"/>
                  </a:lnTo>
                  <a:lnTo>
                    <a:pt x="71" y="403"/>
                  </a:lnTo>
                  <a:lnTo>
                    <a:pt x="63" y="427"/>
                  </a:lnTo>
                  <a:lnTo>
                    <a:pt x="47" y="395"/>
                  </a:lnTo>
                  <a:lnTo>
                    <a:pt x="55" y="356"/>
                  </a:lnTo>
                  <a:lnTo>
                    <a:pt x="79" y="348"/>
                  </a:lnTo>
                  <a:lnTo>
                    <a:pt x="103" y="316"/>
                  </a:lnTo>
                  <a:lnTo>
                    <a:pt x="87" y="324"/>
                  </a:lnTo>
                  <a:lnTo>
                    <a:pt x="71" y="324"/>
                  </a:lnTo>
                  <a:lnTo>
                    <a:pt x="55" y="340"/>
                  </a:lnTo>
                  <a:lnTo>
                    <a:pt x="47" y="332"/>
                  </a:lnTo>
                  <a:lnTo>
                    <a:pt x="47" y="285"/>
                  </a:lnTo>
                  <a:lnTo>
                    <a:pt x="24" y="285"/>
                  </a:lnTo>
                  <a:lnTo>
                    <a:pt x="16" y="293"/>
                  </a:lnTo>
                  <a:lnTo>
                    <a:pt x="0" y="293"/>
                  </a:lnTo>
                  <a:lnTo>
                    <a:pt x="0" y="277"/>
                  </a:lnTo>
                  <a:lnTo>
                    <a:pt x="16" y="269"/>
                  </a:lnTo>
                  <a:lnTo>
                    <a:pt x="8" y="245"/>
                  </a:lnTo>
                  <a:lnTo>
                    <a:pt x="8" y="221"/>
                  </a:lnTo>
                  <a:lnTo>
                    <a:pt x="40" y="221"/>
                  </a:lnTo>
                  <a:lnTo>
                    <a:pt x="47" y="214"/>
                  </a:lnTo>
                  <a:lnTo>
                    <a:pt x="32" y="198"/>
                  </a:lnTo>
                  <a:lnTo>
                    <a:pt x="47" y="182"/>
                  </a:lnTo>
                  <a:lnTo>
                    <a:pt x="79" y="174"/>
                  </a:lnTo>
                  <a:lnTo>
                    <a:pt x="103" y="174"/>
                  </a:lnTo>
                  <a:lnTo>
                    <a:pt x="87" y="158"/>
                  </a:lnTo>
                  <a:lnTo>
                    <a:pt x="103" y="142"/>
                  </a:lnTo>
                  <a:lnTo>
                    <a:pt x="134" y="142"/>
                  </a:lnTo>
                  <a:lnTo>
                    <a:pt x="158" y="158"/>
                  </a:lnTo>
                  <a:lnTo>
                    <a:pt x="237" y="127"/>
                  </a:lnTo>
                  <a:lnTo>
                    <a:pt x="245" y="134"/>
                  </a:lnTo>
                  <a:lnTo>
                    <a:pt x="253" y="134"/>
                  </a:lnTo>
                  <a:lnTo>
                    <a:pt x="245" y="127"/>
                  </a:lnTo>
                  <a:lnTo>
                    <a:pt x="261" y="127"/>
                  </a:lnTo>
                  <a:lnTo>
                    <a:pt x="277" y="142"/>
                  </a:lnTo>
                  <a:lnTo>
                    <a:pt x="277" y="127"/>
                  </a:lnTo>
                  <a:lnTo>
                    <a:pt x="292" y="127"/>
                  </a:lnTo>
                  <a:lnTo>
                    <a:pt x="269" y="119"/>
                  </a:lnTo>
                  <a:lnTo>
                    <a:pt x="284" y="111"/>
                  </a:lnTo>
                  <a:lnTo>
                    <a:pt x="284" y="103"/>
                  </a:lnTo>
                  <a:lnTo>
                    <a:pt x="261" y="111"/>
                  </a:lnTo>
                  <a:lnTo>
                    <a:pt x="261" y="95"/>
                  </a:lnTo>
                  <a:lnTo>
                    <a:pt x="253" y="87"/>
                  </a:lnTo>
                  <a:lnTo>
                    <a:pt x="269" y="79"/>
                  </a:lnTo>
                  <a:lnTo>
                    <a:pt x="261" y="63"/>
                  </a:lnTo>
                  <a:lnTo>
                    <a:pt x="308" y="63"/>
                  </a:lnTo>
                  <a:lnTo>
                    <a:pt x="308" y="47"/>
                  </a:lnTo>
                  <a:lnTo>
                    <a:pt x="300" y="32"/>
                  </a:lnTo>
                  <a:lnTo>
                    <a:pt x="316" y="32"/>
                  </a:lnTo>
                  <a:lnTo>
                    <a:pt x="332" y="47"/>
                  </a:lnTo>
                  <a:lnTo>
                    <a:pt x="324" y="32"/>
                  </a:lnTo>
                  <a:lnTo>
                    <a:pt x="348" y="16"/>
                  </a:lnTo>
                  <a:lnTo>
                    <a:pt x="363" y="32"/>
                  </a:lnTo>
                  <a:lnTo>
                    <a:pt x="356" y="8"/>
                  </a:lnTo>
                  <a:lnTo>
                    <a:pt x="379" y="0"/>
                  </a:lnTo>
                  <a:lnTo>
                    <a:pt x="395" y="8"/>
                  </a:lnTo>
                  <a:lnTo>
                    <a:pt x="379" y="40"/>
                  </a:lnTo>
                  <a:lnTo>
                    <a:pt x="403" y="40"/>
                  </a:lnTo>
                  <a:lnTo>
                    <a:pt x="403" y="24"/>
                  </a:lnTo>
                  <a:lnTo>
                    <a:pt x="442" y="8"/>
                  </a:lnTo>
                  <a:lnTo>
                    <a:pt x="427" y="32"/>
                  </a:lnTo>
                  <a:lnTo>
                    <a:pt x="450" y="24"/>
                  </a:lnTo>
                  <a:lnTo>
                    <a:pt x="450" y="40"/>
                  </a:lnTo>
                  <a:lnTo>
                    <a:pt x="474" y="16"/>
                  </a:lnTo>
                  <a:lnTo>
                    <a:pt x="498" y="16"/>
                  </a:lnTo>
                  <a:lnTo>
                    <a:pt x="545" y="79"/>
                  </a:lnTo>
                  <a:lnTo>
                    <a:pt x="561" y="71"/>
                  </a:lnTo>
                  <a:lnTo>
                    <a:pt x="593" y="79"/>
                  </a:lnTo>
                  <a:lnTo>
                    <a:pt x="593" y="111"/>
                  </a:lnTo>
                  <a:lnTo>
                    <a:pt x="569" y="134"/>
                  </a:lnTo>
                  <a:lnTo>
                    <a:pt x="553" y="119"/>
                  </a:lnTo>
                  <a:lnTo>
                    <a:pt x="553" y="142"/>
                  </a:lnTo>
                  <a:lnTo>
                    <a:pt x="577" y="174"/>
                  </a:lnTo>
                  <a:lnTo>
                    <a:pt x="608" y="237"/>
                  </a:lnTo>
                  <a:lnTo>
                    <a:pt x="624" y="221"/>
                  </a:lnTo>
                  <a:lnTo>
                    <a:pt x="632" y="237"/>
                  </a:lnTo>
                  <a:lnTo>
                    <a:pt x="624" y="261"/>
                  </a:lnTo>
                  <a:lnTo>
                    <a:pt x="600" y="253"/>
                  </a:lnTo>
                  <a:lnTo>
                    <a:pt x="593" y="277"/>
                  </a:lnTo>
                  <a:lnTo>
                    <a:pt x="616" y="285"/>
                  </a:lnTo>
                  <a:lnTo>
                    <a:pt x="632" y="316"/>
                  </a:lnTo>
                  <a:lnTo>
                    <a:pt x="624" y="332"/>
                  </a:lnTo>
                  <a:lnTo>
                    <a:pt x="616" y="340"/>
                  </a:lnTo>
                  <a:lnTo>
                    <a:pt x="616" y="356"/>
                  </a:lnTo>
                  <a:lnTo>
                    <a:pt x="593" y="380"/>
                  </a:lnTo>
                  <a:lnTo>
                    <a:pt x="585" y="380"/>
                  </a:lnTo>
                  <a:lnTo>
                    <a:pt x="569" y="387"/>
                  </a:lnTo>
                  <a:lnTo>
                    <a:pt x="577" y="411"/>
                  </a:lnTo>
                  <a:lnTo>
                    <a:pt x="561" y="443"/>
                  </a:lnTo>
                  <a:lnTo>
                    <a:pt x="585" y="459"/>
                  </a:lnTo>
                  <a:lnTo>
                    <a:pt x="624" y="459"/>
                  </a:lnTo>
                  <a:lnTo>
                    <a:pt x="624" y="490"/>
                  </a:lnTo>
                  <a:lnTo>
                    <a:pt x="624" y="514"/>
                  </a:lnTo>
                  <a:lnTo>
                    <a:pt x="640" y="546"/>
                  </a:lnTo>
                  <a:lnTo>
                    <a:pt x="600" y="554"/>
                  </a:lnTo>
                  <a:lnTo>
                    <a:pt x="585" y="577"/>
                  </a:lnTo>
                  <a:lnTo>
                    <a:pt x="569" y="593"/>
                  </a:lnTo>
                  <a:lnTo>
                    <a:pt x="577" y="617"/>
                  </a:lnTo>
                  <a:lnTo>
                    <a:pt x="569" y="633"/>
                  </a:lnTo>
                  <a:lnTo>
                    <a:pt x="569" y="641"/>
                  </a:lnTo>
                  <a:lnTo>
                    <a:pt x="553" y="648"/>
                  </a:lnTo>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5" name="Freeform 62">
              <a:extLst>
                <a:ext uri="{FF2B5EF4-FFF2-40B4-BE49-F238E27FC236}">
                  <a16:creationId xmlns:a16="http://schemas.microsoft.com/office/drawing/2014/main" id="{8FDC9A1D-4B0C-436D-AB88-66938A7FB906}"/>
                </a:ext>
              </a:extLst>
            </p:cNvPr>
            <p:cNvSpPr>
              <a:spLocks/>
            </p:cNvSpPr>
            <p:nvPr/>
          </p:nvSpPr>
          <p:spPr bwMode="gray">
            <a:xfrm>
              <a:off x="5277756" y="673489"/>
              <a:ext cx="1047906" cy="395288"/>
            </a:xfrm>
            <a:custGeom>
              <a:avLst/>
              <a:gdLst>
                <a:gd name="T0" fmla="*/ 585 w 681"/>
                <a:gd name="T1" fmla="*/ 147 h 249"/>
                <a:gd name="T2" fmla="*/ 664 w 681"/>
                <a:gd name="T3" fmla="*/ 124 h 249"/>
                <a:gd name="T4" fmla="*/ 680 w 681"/>
                <a:gd name="T5" fmla="*/ 78 h 249"/>
                <a:gd name="T6" fmla="*/ 593 w 681"/>
                <a:gd name="T7" fmla="*/ 54 h 249"/>
                <a:gd name="T8" fmla="*/ 530 w 681"/>
                <a:gd name="T9" fmla="*/ 62 h 249"/>
                <a:gd name="T10" fmla="*/ 482 w 681"/>
                <a:gd name="T11" fmla="*/ 39 h 249"/>
                <a:gd name="T12" fmla="*/ 443 w 681"/>
                <a:gd name="T13" fmla="*/ 31 h 249"/>
                <a:gd name="T14" fmla="*/ 372 w 681"/>
                <a:gd name="T15" fmla="*/ 39 h 249"/>
                <a:gd name="T16" fmla="*/ 324 w 681"/>
                <a:gd name="T17" fmla="*/ 0 h 249"/>
                <a:gd name="T18" fmla="*/ 324 w 681"/>
                <a:gd name="T19" fmla="*/ 23 h 249"/>
                <a:gd name="T20" fmla="*/ 300 w 681"/>
                <a:gd name="T21" fmla="*/ 16 h 249"/>
                <a:gd name="T22" fmla="*/ 261 w 681"/>
                <a:gd name="T23" fmla="*/ 23 h 249"/>
                <a:gd name="T24" fmla="*/ 213 w 681"/>
                <a:gd name="T25" fmla="*/ 16 h 249"/>
                <a:gd name="T26" fmla="*/ 166 w 681"/>
                <a:gd name="T27" fmla="*/ 23 h 249"/>
                <a:gd name="T28" fmla="*/ 119 w 681"/>
                <a:gd name="T29" fmla="*/ 16 h 249"/>
                <a:gd name="T30" fmla="*/ 55 w 681"/>
                <a:gd name="T31" fmla="*/ 0 h 249"/>
                <a:gd name="T32" fmla="*/ 40 w 681"/>
                <a:gd name="T33" fmla="*/ 47 h 249"/>
                <a:gd name="T34" fmla="*/ 0 w 681"/>
                <a:gd name="T35" fmla="*/ 54 h 249"/>
                <a:gd name="T36" fmla="*/ 24 w 681"/>
                <a:gd name="T37" fmla="*/ 109 h 249"/>
                <a:gd name="T38" fmla="*/ 71 w 681"/>
                <a:gd name="T39" fmla="*/ 155 h 249"/>
                <a:gd name="T40" fmla="*/ 71 w 681"/>
                <a:gd name="T41" fmla="*/ 194 h 249"/>
                <a:gd name="T42" fmla="*/ 40 w 681"/>
                <a:gd name="T43" fmla="*/ 209 h 249"/>
                <a:gd name="T44" fmla="*/ 79 w 681"/>
                <a:gd name="T45" fmla="*/ 248 h 249"/>
                <a:gd name="T46" fmla="*/ 166 w 681"/>
                <a:gd name="T47" fmla="*/ 233 h 249"/>
                <a:gd name="T48" fmla="*/ 213 w 681"/>
                <a:gd name="T49" fmla="*/ 202 h 249"/>
                <a:gd name="T50" fmla="*/ 269 w 681"/>
                <a:gd name="T51" fmla="*/ 202 h 249"/>
                <a:gd name="T52" fmla="*/ 316 w 681"/>
                <a:gd name="T53" fmla="*/ 217 h 249"/>
                <a:gd name="T54" fmla="*/ 372 w 681"/>
                <a:gd name="T55" fmla="*/ 209 h 249"/>
                <a:gd name="T56" fmla="*/ 451 w 681"/>
                <a:gd name="T57" fmla="*/ 194 h 249"/>
                <a:gd name="T58" fmla="*/ 490 w 681"/>
                <a:gd name="T59" fmla="*/ 178 h 249"/>
                <a:gd name="T60" fmla="*/ 546 w 681"/>
                <a:gd name="T61" fmla="*/ 155 h 249"/>
                <a:gd name="T62" fmla="*/ 585 w 681"/>
                <a:gd name="T63" fmla="*/ 147 h 24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81"/>
                <a:gd name="T97" fmla="*/ 0 h 249"/>
                <a:gd name="T98" fmla="*/ 681 w 681"/>
                <a:gd name="T99" fmla="*/ 249 h 24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81" h="249">
                  <a:moveTo>
                    <a:pt x="585" y="147"/>
                  </a:moveTo>
                  <a:lnTo>
                    <a:pt x="585" y="147"/>
                  </a:lnTo>
                  <a:lnTo>
                    <a:pt x="625" y="124"/>
                  </a:lnTo>
                  <a:lnTo>
                    <a:pt x="664" y="124"/>
                  </a:lnTo>
                  <a:lnTo>
                    <a:pt x="672" y="101"/>
                  </a:lnTo>
                  <a:lnTo>
                    <a:pt x="680" y="78"/>
                  </a:lnTo>
                  <a:lnTo>
                    <a:pt x="656" y="78"/>
                  </a:lnTo>
                  <a:lnTo>
                    <a:pt x="593" y="54"/>
                  </a:lnTo>
                  <a:lnTo>
                    <a:pt x="546" y="47"/>
                  </a:lnTo>
                  <a:lnTo>
                    <a:pt x="530" y="62"/>
                  </a:lnTo>
                  <a:lnTo>
                    <a:pt x="498" y="54"/>
                  </a:lnTo>
                  <a:lnTo>
                    <a:pt x="482" y="39"/>
                  </a:lnTo>
                  <a:lnTo>
                    <a:pt x="459" y="47"/>
                  </a:lnTo>
                  <a:lnTo>
                    <a:pt x="443" y="31"/>
                  </a:lnTo>
                  <a:lnTo>
                    <a:pt x="411" y="39"/>
                  </a:lnTo>
                  <a:lnTo>
                    <a:pt x="372" y="39"/>
                  </a:lnTo>
                  <a:lnTo>
                    <a:pt x="348" y="0"/>
                  </a:lnTo>
                  <a:lnTo>
                    <a:pt x="324" y="0"/>
                  </a:lnTo>
                  <a:lnTo>
                    <a:pt x="316" y="16"/>
                  </a:lnTo>
                  <a:lnTo>
                    <a:pt x="324" y="23"/>
                  </a:lnTo>
                  <a:lnTo>
                    <a:pt x="316" y="31"/>
                  </a:lnTo>
                  <a:lnTo>
                    <a:pt x="300" y="16"/>
                  </a:lnTo>
                  <a:lnTo>
                    <a:pt x="277" y="16"/>
                  </a:lnTo>
                  <a:lnTo>
                    <a:pt x="261" y="23"/>
                  </a:lnTo>
                  <a:lnTo>
                    <a:pt x="237" y="0"/>
                  </a:lnTo>
                  <a:lnTo>
                    <a:pt x="213" y="16"/>
                  </a:lnTo>
                  <a:lnTo>
                    <a:pt x="182" y="8"/>
                  </a:lnTo>
                  <a:lnTo>
                    <a:pt x="166" y="23"/>
                  </a:lnTo>
                  <a:lnTo>
                    <a:pt x="142" y="16"/>
                  </a:lnTo>
                  <a:lnTo>
                    <a:pt x="119" y="16"/>
                  </a:lnTo>
                  <a:lnTo>
                    <a:pt x="87" y="8"/>
                  </a:lnTo>
                  <a:lnTo>
                    <a:pt x="55" y="0"/>
                  </a:lnTo>
                  <a:lnTo>
                    <a:pt x="40" y="16"/>
                  </a:lnTo>
                  <a:lnTo>
                    <a:pt x="40" y="47"/>
                  </a:lnTo>
                  <a:lnTo>
                    <a:pt x="16" y="70"/>
                  </a:lnTo>
                  <a:lnTo>
                    <a:pt x="0" y="54"/>
                  </a:lnTo>
                  <a:lnTo>
                    <a:pt x="0" y="78"/>
                  </a:lnTo>
                  <a:lnTo>
                    <a:pt x="24" y="109"/>
                  </a:lnTo>
                  <a:lnTo>
                    <a:pt x="55" y="171"/>
                  </a:lnTo>
                  <a:lnTo>
                    <a:pt x="71" y="155"/>
                  </a:lnTo>
                  <a:lnTo>
                    <a:pt x="79" y="171"/>
                  </a:lnTo>
                  <a:lnTo>
                    <a:pt x="71" y="194"/>
                  </a:lnTo>
                  <a:lnTo>
                    <a:pt x="47" y="186"/>
                  </a:lnTo>
                  <a:lnTo>
                    <a:pt x="40" y="209"/>
                  </a:lnTo>
                  <a:lnTo>
                    <a:pt x="63" y="217"/>
                  </a:lnTo>
                  <a:lnTo>
                    <a:pt x="79" y="248"/>
                  </a:lnTo>
                  <a:lnTo>
                    <a:pt x="150" y="248"/>
                  </a:lnTo>
                  <a:lnTo>
                    <a:pt x="166" y="233"/>
                  </a:lnTo>
                  <a:lnTo>
                    <a:pt x="190" y="209"/>
                  </a:lnTo>
                  <a:lnTo>
                    <a:pt x="213" y="202"/>
                  </a:lnTo>
                  <a:lnTo>
                    <a:pt x="237" y="217"/>
                  </a:lnTo>
                  <a:lnTo>
                    <a:pt x="269" y="202"/>
                  </a:lnTo>
                  <a:lnTo>
                    <a:pt x="293" y="217"/>
                  </a:lnTo>
                  <a:lnTo>
                    <a:pt x="316" y="217"/>
                  </a:lnTo>
                  <a:lnTo>
                    <a:pt x="340" y="233"/>
                  </a:lnTo>
                  <a:lnTo>
                    <a:pt x="372" y="209"/>
                  </a:lnTo>
                  <a:lnTo>
                    <a:pt x="411" y="209"/>
                  </a:lnTo>
                  <a:lnTo>
                    <a:pt x="451" y="194"/>
                  </a:lnTo>
                  <a:lnTo>
                    <a:pt x="482" y="194"/>
                  </a:lnTo>
                  <a:lnTo>
                    <a:pt x="490" y="178"/>
                  </a:lnTo>
                  <a:lnTo>
                    <a:pt x="514" y="186"/>
                  </a:lnTo>
                  <a:lnTo>
                    <a:pt x="546" y="155"/>
                  </a:lnTo>
                  <a:lnTo>
                    <a:pt x="569" y="132"/>
                  </a:lnTo>
                  <a:lnTo>
                    <a:pt x="585" y="147"/>
                  </a:lnTo>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6" name="Freeform 63">
              <a:extLst>
                <a:ext uri="{FF2B5EF4-FFF2-40B4-BE49-F238E27FC236}">
                  <a16:creationId xmlns:a16="http://schemas.microsoft.com/office/drawing/2014/main" id="{81299F99-0812-470E-9DA7-A43F9BE884E8}"/>
                </a:ext>
              </a:extLst>
            </p:cNvPr>
            <p:cNvSpPr>
              <a:spLocks/>
            </p:cNvSpPr>
            <p:nvPr/>
          </p:nvSpPr>
          <p:spPr bwMode="gray">
            <a:xfrm>
              <a:off x="6167168" y="762389"/>
              <a:ext cx="678600" cy="395288"/>
            </a:xfrm>
            <a:custGeom>
              <a:avLst/>
              <a:gdLst>
                <a:gd name="T0" fmla="*/ 31 w 441"/>
                <a:gd name="T1" fmla="*/ 147 h 249"/>
                <a:gd name="T2" fmla="*/ 31 w 441"/>
                <a:gd name="T3" fmla="*/ 147 h 249"/>
                <a:gd name="T4" fmla="*/ 0 w 441"/>
                <a:gd name="T5" fmla="*/ 124 h 249"/>
                <a:gd name="T6" fmla="*/ 8 w 441"/>
                <a:gd name="T7" fmla="*/ 93 h 249"/>
                <a:gd name="T8" fmla="*/ 47 w 441"/>
                <a:gd name="T9" fmla="*/ 70 h 249"/>
                <a:gd name="T10" fmla="*/ 86 w 441"/>
                <a:gd name="T11" fmla="*/ 70 h 249"/>
                <a:gd name="T12" fmla="*/ 94 w 441"/>
                <a:gd name="T13" fmla="*/ 47 h 249"/>
                <a:gd name="T14" fmla="*/ 102 w 441"/>
                <a:gd name="T15" fmla="*/ 23 h 249"/>
                <a:gd name="T16" fmla="*/ 118 w 441"/>
                <a:gd name="T17" fmla="*/ 16 h 249"/>
                <a:gd name="T18" fmla="*/ 134 w 441"/>
                <a:gd name="T19" fmla="*/ 31 h 249"/>
                <a:gd name="T20" fmla="*/ 149 w 441"/>
                <a:gd name="T21" fmla="*/ 16 h 249"/>
                <a:gd name="T22" fmla="*/ 165 w 441"/>
                <a:gd name="T23" fmla="*/ 23 h 249"/>
                <a:gd name="T24" fmla="*/ 204 w 441"/>
                <a:gd name="T25" fmla="*/ 8 h 249"/>
                <a:gd name="T26" fmla="*/ 212 w 441"/>
                <a:gd name="T27" fmla="*/ 23 h 249"/>
                <a:gd name="T28" fmla="*/ 251 w 441"/>
                <a:gd name="T29" fmla="*/ 8 h 249"/>
                <a:gd name="T30" fmla="*/ 291 w 441"/>
                <a:gd name="T31" fmla="*/ 0 h 249"/>
                <a:gd name="T32" fmla="*/ 299 w 441"/>
                <a:gd name="T33" fmla="*/ 16 h 249"/>
                <a:gd name="T34" fmla="*/ 354 w 441"/>
                <a:gd name="T35" fmla="*/ 0 h 249"/>
                <a:gd name="T36" fmla="*/ 369 w 441"/>
                <a:gd name="T37" fmla="*/ 16 h 249"/>
                <a:gd name="T38" fmla="*/ 354 w 441"/>
                <a:gd name="T39" fmla="*/ 23 h 249"/>
                <a:gd name="T40" fmla="*/ 361 w 441"/>
                <a:gd name="T41" fmla="*/ 39 h 249"/>
                <a:gd name="T42" fmla="*/ 377 w 441"/>
                <a:gd name="T43" fmla="*/ 47 h 249"/>
                <a:gd name="T44" fmla="*/ 377 w 441"/>
                <a:gd name="T45" fmla="*/ 31 h 249"/>
                <a:gd name="T46" fmla="*/ 440 w 441"/>
                <a:gd name="T47" fmla="*/ 54 h 249"/>
                <a:gd name="T48" fmla="*/ 440 w 441"/>
                <a:gd name="T49" fmla="*/ 62 h 249"/>
                <a:gd name="T50" fmla="*/ 385 w 441"/>
                <a:gd name="T51" fmla="*/ 70 h 249"/>
                <a:gd name="T52" fmla="*/ 369 w 441"/>
                <a:gd name="T53" fmla="*/ 85 h 249"/>
                <a:gd name="T54" fmla="*/ 369 w 441"/>
                <a:gd name="T55" fmla="*/ 109 h 249"/>
                <a:gd name="T56" fmla="*/ 354 w 441"/>
                <a:gd name="T57" fmla="*/ 116 h 249"/>
                <a:gd name="T58" fmla="*/ 330 w 441"/>
                <a:gd name="T59" fmla="*/ 116 h 249"/>
                <a:gd name="T60" fmla="*/ 299 w 441"/>
                <a:gd name="T61" fmla="*/ 124 h 249"/>
                <a:gd name="T62" fmla="*/ 259 w 441"/>
                <a:gd name="T63" fmla="*/ 140 h 249"/>
                <a:gd name="T64" fmla="*/ 244 w 441"/>
                <a:gd name="T65" fmla="*/ 163 h 249"/>
                <a:gd name="T66" fmla="*/ 267 w 441"/>
                <a:gd name="T67" fmla="*/ 171 h 249"/>
                <a:gd name="T68" fmla="*/ 267 w 441"/>
                <a:gd name="T69" fmla="*/ 186 h 249"/>
                <a:gd name="T70" fmla="*/ 251 w 441"/>
                <a:gd name="T71" fmla="*/ 186 h 249"/>
                <a:gd name="T72" fmla="*/ 244 w 441"/>
                <a:gd name="T73" fmla="*/ 194 h 249"/>
                <a:gd name="T74" fmla="*/ 259 w 441"/>
                <a:gd name="T75" fmla="*/ 202 h 249"/>
                <a:gd name="T76" fmla="*/ 251 w 441"/>
                <a:gd name="T77" fmla="*/ 233 h 249"/>
                <a:gd name="T78" fmla="*/ 236 w 441"/>
                <a:gd name="T79" fmla="*/ 240 h 249"/>
                <a:gd name="T80" fmla="*/ 220 w 441"/>
                <a:gd name="T81" fmla="*/ 248 h 249"/>
                <a:gd name="T82" fmla="*/ 220 w 441"/>
                <a:gd name="T83" fmla="*/ 233 h 249"/>
                <a:gd name="T84" fmla="*/ 212 w 441"/>
                <a:gd name="T85" fmla="*/ 233 h 249"/>
                <a:gd name="T86" fmla="*/ 212 w 441"/>
                <a:gd name="T87" fmla="*/ 248 h 249"/>
                <a:gd name="T88" fmla="*/ 196 w 441"/>
                <a:gd name="T89" fmla="*/ 240 h 249"/>
                <a:gd name="T90" fmla="*/ 189 w 441"/>
                <a:gd name="T91" fmla="*/ 233 h 249"/>
                <a:gd name="T92" fmla="*/ 196 w 441"/>
                <a:gd name="T93" fmla="*/ 217 h 249"/>
                <a:gd name="T94" fmla="*/ 189 w 441"/>
                <a:gd name="T95" fmla="*/ 209 h 249"/>
                <a:gd name="T96" fmla="*/ 173 w 441"/>
                <a:gd name="T97" fmla="*/ 217 h 249"/>
                <a:gd name="T98" fmla="*/ 173 w 441"/>
                <a:gd name="T99" fmla="*/ 194 h 249"/>
                <a:gd name="T100" fmla="*/ 157 w 441"/>
                <a:gd name="T101" fmla="*/ 171 h 249"/>
                <a:gd name="T102" fmla="*/ 141 w 441"/>
                <a:gd name="T103" fmla="*/ 163 h 249"/>
                <a:gd name="T104" fmla="*/ 126 w 441"/>
                <a:gd name="T105" fmla="*/ 147 h 249"/>
                <a:gd name="T106" fmla="*/ 63 w 441"/>
                <a:gd name="T107" fmla="*/ 147 h 249"/>
                <a:gd name="T108" fmla="*/ 31 w 441"/>
                <a:gd name="T109" fmla="*/ 147 h 24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41"/>
                <a:gd name="T166" fmla="*/ 0 h 249"/>
                <a:gd name="T167" fmla="*/ 441 w 441"/>
                <a:gd name="T168" fmla="*/ 249 h 24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41" h="249">
                  <a:moveTo>
                    <a:pt x="31" y="147"/>
                  </a:moveTo>
                  <a:lnTo>
                    <a:pt x="31" y="147"/>
                  </a:lnTo>
                  <a:lnTo>
                    <a:pt x="0" y="124"/>
                  </a:lnTo>
                  <a:lnTo>
                    <a:pt x="8" y="93"/>
                  </a:lnTo>
                  <a:lnTo>
                    <a:pt x="47" y="70"/>
                  </a:lnTo>
                  <a:lnTo>
                    <a:pt x="86" y="70"/>
                  </a:lnTo>
                  <a:lnTo>
                    <a:pt x="94" y="47"/>
                  </a:lnTo>
                  <a:lnTo>
                    <a:pt x="102" y="23"/>
                  </a:lnTo>
                  <a:lnTo>
                    <a:pt x="118" y="16"/>
                  </a:lnTo>
                  <a:lnTo>
                    <a:pt x="134" y="31"/>
                  </a:lnTo>
                  <a:lnTo>
                    <a:pt x="149" y="16"/>
                  </a:lnTo>
                  <a:lnTo>
                    <a:pt x="165" y="23"/>
                  </a:lnTo>
                  <a:lnTo>
                    <a:pt x="204" y="8"/>
                  </a:lnTo>
                  <a:lnTo>
                    <a:pt x="212" y="23"/>
                  </a:lnTo>
                  <a:lnTo>
                    <a:pt x="251" y="8"/>
                  </a:lnTo>
                  <a:lnTo>
                    <a:pt x="291" y="0"/>
                  </a:lnTo>
                  <a:lnTo>
                    <a:pt x="299" y="16"/>
                  </a:lnTo>
                  <a:lnTo>
                    <a:pt x="354" y="0"/>
                  </a:lnTo>
                  <a:lnTo>
                    <a:pt x="369" y="16"/>
                  </a:lnTo>
                  <a:lnTo>
                    <a:pt x="354" y="23"/>
                  </a:lnTo>
                  <a:lnTo>
                    <a:pt x="361" y="39"/>
                  </a:lnTo>
                  <a:lnTo>
                    <a:pt x="377" y="47"/>
                  </a:lnTo>
                  <a:lnTo>
                    <a:pt x="377" y="31"/>
                  </a:lnTo>
                  <a:lnTo>
                    <a:pt x="440" y="54"/>
                  </a:lnTo>
                  <a:lnTo>
                    <a:pt x="440" y="62"/>
                  </a:lnTo>
                  <a:lnTo>
                    <a:pt x="385" y="70"/>
                  </a:lnTo>
                  <a:lnTo>
                    <a:pt x="369" y="85"/>
                  </a:lnTo>
                  <a:lnTo>
                    <a:pt x="369" y="109"/>
                  </a:lnTo>
                  <a:lnTo>
                    <a:pt x="354" y="116"/>
                  </a:lnTo>
                  <a:lnTo>
                    <a:pt x="330" y="116"/>
                  </a:lnTo>
                  <a:lnTo>
                    <a:pt x="299" y="124"/>
                  </a:lnTo>
                  <a:lnTo>
                    <a:pt x="259" y="140"/>
                  </a:lnTo>
                  <a:lnTo>
                    <a:pt x="244" y="163"/>
                  </a:lnTo>
                  <a:lnTo>
                    <a:pt x="267" y="171"/>
                  </a:lnTo>
                  <a:lnTo>
                    <a:pt x="267" y="186"/>
                  </a:lnTo>
                  <a:lnTo>
                    <a:pt x="251" y="186"/>
                  </a:lnTo>
                  <a:lnTo>
                    <a:pt x="244" y="194"/>
                  </a:lnTo>
                  <a:lnTo>
                    <a:pt x="259" y="202"/>
                  </a:lnTo>
                  <a:lnTo>
                    <a:pt x="251" y="233"/>
                  </a:lnTo>
                  <a:lnTo>
                    <a:pt x="236" y="240"/>
                  </a:lnTo>
                  <a:lnTo>
                    <a:pt x="220" y="248"/>
                  </a:lnTo>
                  <a:lnTo>
                    <a:pt x="220" y="233"/>
                  </a:lnTo>
                  <a:lnTo>
                    <a:pt x="212" y="233"/>
                  </a:lnTo>
                  <a:lnTo>
                    <a:pt x="212" y="248"/>
                  </a:lnTo>
                  <a:lnTo>
                    <a:pt x="196" y="240"/>
                  </a:lnTo>
                  <a:lnTo>
                    <a:pt x="189" y="233"/>
                  </a:lnTo>
                  <a:lnTo>
                    <a:pt x="196" y="217"/>
                  </a:lnTo>
                  <a:lnTo>
                    <a:pt x="189" y="209"/>
                  </a:lnTo>
                  <a:lnTo>
                    <a:pt x="173" y="217"/>
                  </a:lnTo>
                  <a:lnTo>
                    <a:pt x="173" y="194"/>
                  </a:lnTo>
                  <a:lnTo>
                    <a:pt x="157" y="171"/>
                  </a:lnTo>
                  <a:lnTo>
                    <a:pt x="141" y="163"/>
                  </a:lnTo>
                  <a:lnTo>
                    <a:pt x="126" y="147"/>
                  </a:lnTo>
                  <a:lnTo>
                    <a:pt x="63" y="147"/>
                  </a:lnTo>
                  <a:lnTo>
                    <a:pt x="31" y="147"/>
                  </a:lnTo>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7" name="Freeform 64">
              <a:extLst>
                <a:ext uri="{FF2B5EF4-FFF2-40B4-BE49-F238E27FC236}">
                  <a16:creationId xmlns:a16="http://schemas.microsoft.com/office/drawing/2014/main" id="{ED7C992A-35A7-4280-9FE8-3370345769F5}"/>
                </a:ext>
              </a:extLst>
            </p:cNvPr>
            <p:cNvSpPr>
              <a:spLocks/>
            </p:cNvSpPr>
            <p:nvPr/>
          </p:nvSpPr>
          <p:spPr bwMode="gray">
            <a:xfrm>
              <a:off x="6745748" y="787789"/>
              <a:ext cx="690910" cy="547688"/>
            </a:xfrm>
            <a:custGeom>
              <a:avLst/>
              <a:gdLst>
                <a:gd name="T0" fmla="*/ 118 w 449"/>
                <a:gd name="T1" fmla="*/ 195 h 345"/>
                <a:gd name="T2" fmla="*/ 134 w 449"/>
                <a:gd name="T3" fmla="*/ 211 h 345"/>
                <a:gd name="T4" fmla="*/ 102 w 449"/>
                <a:gd name="T5" fmla="*/ 195 h 345"/>
                <a:gd name="T6" fmla="*/ 63 w 449"/>
                <a:gd name="T7" fmla="*/ 188 h 345"/>
                <a:gd name="T8" fmla="*/ 71 w 449"/>
                <a:gd name="T9" fmla="*/ 227 h 345"/>
                <a:gd name="T10" fmla="*/ 94 w 449"/>
                <a:gd name="T11" fmla="*/ 219 h 345"/>
                <a:gd name="T12" fmla="*/ 110 w 449"/>
                <a:gd name="T13" fmla="*/ 242 h 345"/>
                <a:gd name="T14" fmla="*/ 149 w 449"/>
                <a:gd name="T15" fmla="*/ 266 h 345"/>
                <a:gd name="T16" fmla="*/ 173 w 449"/>
                <a:gd name="T17" fmla="*/ 321 h 345"/>
                <a:gd name="T18" fmla="*/ 189 w 449"/>
                <a:gd name="T19" fmla="*/ 305 h 345"/>
                <a:gd name="T20" fmla="*/ 212 w 449"/>
                <a:gd name="T21" fmla="*/ 321 h 345"/>
                <a:gd name="T22" fmla="*/ 220 w 449"/>
                <a:gd name="T23" fmla="*/ 336 h 345"/>
                <a:gd name="T24" fmla="*/ 252 w 449"/>
                <a:gd name="T25" fmla="*/ 336 h 345"/>
                <a:gd name="T26" fmla="*/ 275 w 449"/>
                <a:gd name="T27" fmla="*/ 328 h 345"/>
                <a:gd name="T28" fmla="*/ 259 w 449"/>
                <a:gd name="T29" fmla="*/ 297 h 345"/>
                <a:gd name="T30" fmla="*/ 299 w 449"/>
                <a:gd name="T31" fmla="*/ 297 h 345"/>
                <a:gd name="T32" fmla="*/ 291 w 449"/>
                <a:gd name="T33" fmla="*/ 266 h 345"/>
                <a:gd name="T34" fmla="*/ 299 w 449"/>
                <a:gd name="T35" fmla="*/ 227 h 345"/>
                <a:gd name="T36" fmla="*/ 307 w 449"/>
                <a:gd name="T37" fmla="*/ 180 h 345"/>
                <a:gd name="T38" fmla="*/ 354 w 449"/>
                <a:gd name="T39" fmla="*/ 164 h 345"/>
                <a:gd name="T40" fmla="*/ 362 w 449"/>
                <a:gd name="T41" fmla="*/ 133 h 345"/>
                <a:gd name="T42" fmla="*/ 385 w 449"/>
                <a:gd name="T43" fmla="*/ 117 h 345"/>
                <a:gd name="T44" fmla="*/ 417 w 449"/>
                <a:gd name="T45" fmla="*/ 70 h 345"/>
                <a:gd name="T46" fmla="*/ 448 w 449"/>
                <a:gd name="T47" fmla="*/ 47 h 345"/>
                <a:gd name="T48" fmla="*/ 417 w 449"/>
                <a:gd name="T49" fmla="*/ 23 h 345"/>
                <a:gd name="T50" fmla="*/ 338 w 449"/>
                <a:gd name="T51" fmla="*/ 63 h 345"/>
                <a:gd name="T52" fmla="*/ 267 w 449"/>
                <a:gd name="T53" fmla="*/ 63 h 345"/>
                <a:gd name="T54" fmla="*/ 212 w 449"/>
                <a:gd name="T55" fmla="*/ 31 h 345"/>
                <a:gd name="T56" fmla="*/ 196 w 449"/>
                <a:gd name="T57" fmla="*/ 23 h 345"/>
                <a:gd name="T58" fmla="*/ 181 w 449"/>
                <a:gd name="T59" fmla="*/ 0 h 345"/>
                <a:gd name="T60" fmla="*/ 126 w 449"/>
                <a:gd name="T61" fmla="*/ 16 h 345"/>
                <a:gd name="T62" fmla="*/ 110 w 449"/>
                <a:gd name="T63" fmla="*/ 55 h 345"/>
                <a:gd name="T64" fmla="*/ 71 w 449"/>
                <a:gd name="T65" fmla="*/ 39 h 345"/>
                <a:gd name="T66" fmla="*/ 16 w 449"/>
                <a:gd name="T67" fmla="*/ 55 h 345"/>
                <a:gd name="T68" fmla="*/ 0 w 449"/>
                <a:gd name="T69" fmla="*/ 94 h 345"/>
                <a:gd name="T70" fmla="*/ 55 w 449"/>
                <a:gd name="T71" fmla="*/ 86 h 345"/>
                <a:gd name="T72" fmla="*/ 86 w 449"/>
                <a:gd name="T73" fmla="*/ 109 h 345"/>
                <a:gd name="T74" fmla="*/ 110 w 449"/>
                <a:gd name="T75" fmla="*/ 164 h 345"/>
                <a:gd name="T76" fmla="*/ 118 w 449"/>
                <a:gd name="T77" fmla="*/ 195 h 3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49"/>
                <a:gd name="T118" fmla="*/ 0 h 345"/>
                <a:gd name="T119" fmla="*/ 449 w 449"/>
                <a:gd name="T120" fmla="*/ 345 h 3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49" h="345">
                  <a:moveTo>
                    <a:pt x="118" y="195"/>
                  </a:moveTo>
                  <a:lnTo>
                    <a:pt x="118" y="195"/>
                  </a:lnTo>
                  <a:lnTo>
                    <a:pt x="134" y="195"/>
                  </a:lnTo>
                  <a:lnTo>
                    <a:pt x="134" y="211"/>
                  </a:lnTo>
                  <a:lnTo>
                    <a:pt x="118" y="211"/>
                  </a:lnTo>
                  <a:lnTo>
                    <a:pt x="102" y="195"/>
                  </a:lnTo>
                  <a:lnTo>
                    <a:pt x="79" y="188"/>
                  </a:lnTo>
                  <a:lnTo>
                    <a:pt x="63" y="188"/>
                  </a:lnTo>
                  <a:lnTo>
                    <a:pt x="55" y="211"/>
                  </a:lnTo>
                  <a:lnTo>
                    <a:pt x="71" y="227"/>
                  </a:lnTo>
                  <a:lnTo>
                    <a:pt x="94" y="211"/>
                  </a:lnTo>
                  <a:lnTo>
                    <a:pt x="94" y="219"/>
                  </a:lnTo>
                  <a:lnTo>
                    <a:pt x="94" y="235"/>
                  </a:lnTo>
                  <a:lnTo>
                    <a:pt x="110" y="242"/>
                  </a:lnTo>
                  <a:lnTo>
                    <a:pt x="126" y="266"/>
                  </a:lnTo>
                  <a:lnTo>
                    <a:pt x="149" y="266"/>
                  </a:lnTo>
                  <a:lnTo>
                    <a:pt x="157" y="297"/>
                  </a:lnTo>
                  <a:lnTo>
                    <a:pt x="173" y="321"/>
                  </a:lnTo>
                  <a:lnTo>
                    <a:pt x="189" y="321"/>
                  </a:lnTo>
                  <a:lnTo>
                    <a:pt x="189" y="305"/>
                  </a:lnTo>
                  <a:lnTo>
                    <a:pt x="204" y="297"/>
                  </a:lnTo>
                  <a:lnTo>
                    <a:pt x="212" y="321"/>
                  </a:lnTo>
                  <a:lnTo>
                    <a:pt x="204" y="336"/>
                  </a:lnTo>
                  <a:lnTo>
                    <a:pt x="220" y="336"/>
                  </a:lnTo>
                  <a:lnTo>
                    <a:pt x="228" y="344"/>
                  </a:lnTo>
                  <a:lnTo>
                    <a:pt x="252" y="336"/>
                  </a:lnTo>
                  <a:lnTo>
                    <a:pt x="275" y="344"/>
                  </a:lnTo>
                  <a:lnTo>
                    <a:pt x="275" y="328"/>
                  </a:lnTo>
                  <a:lnTo>
                    <a:pt x="267" y="313"/>
                  </a:lnTo>
                  <a:lnTo>
                    <a:pt x="259" y="297"/>
                  </a:lnTo>
                  <a:lnTo>
                    <a:pt x="275" y="289"/>
                  </a:lnTo>
                  <a:lnTo>
                    <a:pt x="299" y="297"/>
                  </a:lnTo>
                  <a:lnTo>
                    <a:pt x="291" y="281"/>
                  </a:lnTo>
                  <a:lnTo>
                    <a:pt x="291" y="266"/>
                  </a:lnTo>
                  <a:lnTo>
                    <a:pt x="299" y="258"/>
                  </a:lnTo>
                  <a:lnTo>
                    <a:pt x="299" y="227"/>
                  </a:lnTo>
                  <a:lnTo>
                    <a:pt x="307" y="203"/>
                  </a:lnTo>
                  <a:lnTo>
                    <a:pt x="307" y="180"/>
                  </a:lnTo>
                  <a:lnTo>
                    <a:pt x="307" y="172"/>
                  </a:lnTo>
                  <a:lnTo>
                    <a:pt x="354" y="164"/>
                  </a:lnTo>
                  <a:lnTo>
                    <a:pt x="369" y="149"/>
                  </a:lnTo>
                  <a:lnTo>
                    <a:pt x="362" y="133"/>
                  </a:lnTo>
                  <a:lnTo>
                    <a:pt x="377" y="133"/>
                  </a:lnTo>
                  <a:lnTo>
                    <a:pt x="385" y="117"/>
                  </a:lnTo>
                  <a:lnTo>
                    <a:pt x="393" y="94"/>
                  </a:lnTo>
                  <a:lnTo>
                    <a:pt x="417" y="70"/>
                  </a:lnTo>
                  <a:lnTo>
                    <a:pt x="424" y="55"/>
                  </a:lnTo>
                  <a:lnTo>
                    <a:pt x="448" y="47"/>
                  </a:lnTo>
                  <a:lnTo>
                    <a:pt x="440" y="23"/>
                  </a:lnTo>
                  <a:lnTo>
                    <a:pt x="417" y="23"/>
                  </a:lnTo>
                  <a:lnTo>
                    <a:pt x="401" y="39"/>
                  </a:lnTo>
                  <a:lnTo>
                    <a:pt x="338" y="63"/>
                  </a:lnTo>
                  <a:lnTo>
                    <a:pt x="322" y="55"/>
                  </a:lnTo>
                  <a:lnTo>
                    <a:pt x="267" y="63"/>
                  </a:lnTo>
                  <a:lnTo>
                    <a:pt x="244" y="31"/>
                  </a:lnTo>
                  <a:lnTo>
                    <a:pt x="212" y="31"/>
                  </a:lnTo>
                  <a:lnTo>
                    <a:pt x="212" y="23"/>
                  </a:lnTo>
                  <a:lnTo>
                    <a:pt x="196" y="23"/>
                  </a:lnTo>
                  <a:lnTo>
                    <a:pt x="196" y="31"/>
                  </a:lnTo>
                  <a:lnTo>
                    <a:pt x="181" y="0"/>
                  </a:lnTo>
                  <a:lnTo>
                    <a:pt x="165" y="16"/>
                  </a:lnTo>
                  <a:lnTo>
                    <a:pt x="126" y="16"/>
                  </a:lnTo>
                  <a:lnTo>
                    <a:pt x="110" y="31"/>
                  </a:lnTo>
                  <a:lnTo>
                    <a:pt x="110" y="55"/>
                  </a:lnTo>
                  <a:lnTo>
                    <a:pt x="94" y="39"/>
                  </a:lnTo>
                  <a:lnTo>
                    <a:pt x="71" y="39"/>
                  </a:lnTo>
                  <a:lnTo>
                    <a:pt x="71" y="47"/>
                  </a:lnTo>
                  <a:lnTo>
                    <a:pt x="16" y="55"/>
                  </a:lnTo>
                  <a:lnTo>
                    <a:pt x="0" y="70"/>
                  </a:lnTo>
                  <a:lnTo>
                    <a:pt x="0" y="94"/>
                  </a:lnTo>
                  <a:lnTo>
                    <a:pt x="31" y="94"/>
                  </a:lnTo>
                  <a:lnTo>
                    <a:pt x="55" y="86"/>
                  </a:lnTo>
                  <a:lnTo>
                    <a:pt x="71" y="102"/>
                  </a:lnTo>
                  <a:lnTo>
                    <a:pt x="86" y="109"/>
                  </a:lnTo>
                  <a:lnTo>
                    <a:pt x="86" y="133"/>
                  </a:lnTo>
                  <a:lnTo>
                    <a:pt x="110" y="164"/>
                  </a:lnTo>
                  <a:lnTo>
                    <a:pt x="118" y="172"/>
                  </a:lnTo>
                  <a:lnTo>
                    <a:pt x="118" y="195"/>
                  </a:lnTo>
                </a:path>
              </a:pathLst>
            </a:custGeom>
            <a:solidFill>
              <a:srgbClr val="9FD9EB"/>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8" name="Freeform 65">
              <a:extLst>
                <a:ext uri="{FF2B5EF4-FFF2-40B4-BE49-F238E27FC236}">
                  <a16:creationId xmlns:a16="http://schemas.microsoft.com/office/drawing/2014/main" id="{6D80457E-F915-47EC-BE9B-3CEFB5C536DA}"/>
                </a:ext>
              </a:extLst>
            </p:cNvPr>
            <p:cNvSpPr>
              <a:spLocks/>
            </p:cNvSpPr>
            <p:nvPr/>
          </p:nvSpPr>
          <p:spPr bwMode="gray">
            <a:xfrm>
              <a:off x="7142752" y="867164"/>
              <a:ext cx="690910" cy="788988"/>
            </a:xfrm>
            <a:custGeom>
              <a:avLst/>
              <a:gdLst>
                <a:gd name="T0" fmla="*/ 157 w 449"/>
                <a:gd name="T1" fmla="*/ 472 h 497"/>
                <a:gd name="T2" fmla="*/ 141 w 449"/>
                <a:gd name="T3" fmla="*/ 441 h 497"/>
                <a:gd name="T4" fmla="*/ 141 w 449"/>
                <a:gd name="T5" fmla="*/ 417 h 497"/>
                <a:gd name="T6" fmla="*/ 204 w 449"/>
                <a:gd name="T7" fmla="*/ 409 h 497"/>
                <a:gd name="T8" fmla="*/ 157 w 449"/>
                <a:gd name="T9" fmla="*/ 370 h 497"/>
                <a:gd name="T10" fmla="*/ 102 w 449"/>
                <a:gd name="T11" fmla="*/ 331 h 497"/>
                <a:gd name="T12" fmla="*/ 63 w 449"/>
                <a:gd name="T13" fmla="*/ 315 h 497"/>
                <a:gd name="T14" fmla="*/ 16 w 449"/>
                <a:gd name="T15" fmla="*/ 299 h 497"/>
                <a:gd name="T16" fmla="*/ 8 w 449"/>
                <a:gd name="T17" fmla="*/ 268 h 497"/>
                <a:gd name="T18" fmla="*/ 16 w 449"/>
                <a:gd name="T19" fmla="*/ 244 h 497"/>
                <a:gd name="T20" fmla="*/ 31 w 449"/>
                <a:gd name="T21" fmla="*/ 236 h 497"/>
                <a:gd name="T22" fmla="*/ 39 w 449"/>
                <a:gd name="T23" fmla="*/ 213 h 497"/>
                <a:gd name="T24" fmla="*/ 47 w 449"/>
                <a:gd name="T25" fmla="*/ 157 h 497"/>
                <a:gd name="T26" fmla="*/ 47 w 449"/>
                <a:gd name="T27" fmla="*/ 126 h 497"/>
                <a:gd name="T28" fmla="*/ 110 w 449"/>
                <a:gd name="T29" fmla="*/ 102 h 497"/>
                <a:gd name="T30" fmla="*/ 118 w 449"/>
                <a:gd name="T31" fmla="*/ 87 h 497"/>
                <a:gd name="T32" fmla="*/ 134 w 449"/>
                <a:gd name="T33" fmla="*/ 47 h 497"/>
                <a:gd name="T34" fmla="*/ 165 w 449"/>
                <a:gd name="T35" fmla="*/ 8 h 497"/>
                <a:gd name="T36" fmla="*/ 196 w 449"/>
                <a:gd name="T37" fmla="*/ 8 h 497"/>
                <a:gd name="T38" fmla="*/ 228 w 449"/>
                <a:gd name="T39" fmla="*/ 24 h 497"/>
                <a:gd name="T40" fmla="*/ 267 w 449"/>
                <a:gd name="T41" fmla="*/ 16 h 497"/>
                <a:gd name="T42" fmla="*/ 252 w 449"/>
                <a:gd name="T43" fmla="*/ 87 h 497"/>
                <a:gd name="T44" fmla="*/ 275 w 449"/>
                <a:gd name="T45" fmla="*/ 102 h 497"/>
                <a:gd name="T46" fmla="*/ 307 w 449"/>
                <a:gd name="T47" fmla="*/ 63 h 497"/>
                <a:gd name="T48" fmla="*/ 338 w 449"/>
                <a:gd name="T49" fmla="*/ 94 h 497"/>
                <a:gd name="T50" fmla="*/ 354 w 449"/>
                <a:gd name="T51" fmla="*/ 102 h 497"/>
                <a:gd name="T52" fmla="*/ 440 w 449"/>
                <a:gd name="T53" fmla="*/ 126 h 497"/>
                <a:gd name="T54" fmla="*/ 432 w 449"/>
                <a:gd name="T55" fmla="*/ 157 h 497"/>
                <a:gd name="T56" fmla="*/ 393 w 449"/>
                <a:gd name="T57" fmla="*/ 197 h 497"/>
                <a:gd name="T58" fmla="*/ 369 w 449"/>
                <a:gd name="T59" fmla="*/ 228 h 497"/>
                <a:gd name="T60" fmla="*/ 322 w 449"/>
                <a:gd name="T61" fmla="*/ 252 h 497"/>
                <a:gd name="T62" fmla="*/ 314 w 449"/>
                <a:gd name="T63" fmla="*/ 276 h 497"/>
                <a:gd name="T64" fmla="*/ 299 w 449"/>
                <a:gd name="T65" fmla="*/ 339 h 497"/>
                <a:gd name="T66" fmla="*/ 283 w 449"/>
                <a:gd name="T67" fmla="*/ 441 h 497"/>
                <a:gd name="T68" fmla="*/ 283 w 449"/>
                <a:gd name="T69" fmla="*/ 480 h 497"/>
                <a:gd name="T70" fmla="*/ 236 w 449"/>
                <a:gd name="T71" fmla="*/ 496 h 497"/>
                <a:gd name="T72" fmla="*/ 181 w 449"/>
                <a:gd name="T73" fmla="*/ 488 h 49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9"/>
                <a:gd name="T112" fmla="*/ 0 h 497"/>
                <a:gd name="T113" fmla="*/ 449 w 449"/>
                <a:gd name="T114" fmla="*/ 497 h 49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9" h="497">
                  <a:moveTo>
                    <a:pt x="157" y="472"/>
                  </a:moveTo>
                  <a:lnTo>
                    <a:pt x="157" y="472"/>
                  </a:lnTo>
                  <a:lnTo>
                    <a:pt x="157" y="457"/>
                  </a:lnTo>
                  <a:lnTo>
                    <a:pt x="141" y="441"/>
                  </a:lnTo>
                  <a:lnTo>
                    <a:pt x="126" y="433"/>
                  </a:lnTo>
                  <a:lnTo>
                    <a:pt x="141" y="417"/>
                  </a:lnTo>
                  <a:lnTo>
                    <a:pt x="189" y="425"/>
                  </a:lnTo>
                  <a:lnTo>
                    <a:pt x="204" y="409"/>
                  </a:lnTo>
                  <a:lnTo>
                    <a:pt x="181" y="386"/>
                  </a:lnTo>
                  <a:lnTo>
                    <a:pt x="157" y="370"/>
                  </a:lnTo>
                  <a:lnTo>
                    <a:pt x="118" y="339"/>
                  </a:lnTo>
                  <a:lnTo>
                    <a:pt x="102" y="331"/>
                  </a:lnTo>
                  <a:lnTo>
                    <a:pt x="94" y="315"/>
                  </a:lnTo>
                  <a:lnTo>
                    <a:pt x="63" y="315"/>
                  </a:lnTo>
                  <a:lnTo>
                    <a:pt x="39" y="307"/>
                  </a:lnTo>
                  <a:lnTo>
                    <a:pt x="16" y="299"/>
                  </a:lnTo>
                  <a:lnTo>
                    <a:pt x="16" y="283"/>
                  </a:lnTo>
                  <a:lnTo>
                    <a:pt x="8" y="268"/>
                  </a:lnTo>
                  <a:lnTo>
                    <a:pt x="0" y="252"/>
                  </a:lnTo>
                  <a:lnTo>
                    <a:pt x="16" y="244"/>
                  </a:lnTo>
                  <a:lnTo>
                    <a:pt x="39" y="252"/>
                  </a:lnTo>
                  <a:lnTo>
                    <a:pt x="31" y="236"/>
                  </a:lnTo>
                  <a:lnTo>
                    <a:pt x="31" y="220"/>
                  </a:lnTo>
                  <a:lnTo>
                    <a:pt x="39" y="213"/>
                  </a:lnTo>
                  <a:lnTo>
                    <a:pt x="39" y="181"/>
                  </a:lnTo>
                  <a:lnTo>
                    <a:pt x="47" y="157"/>
                  </a:lnTo>
                  <a:lnTo>
                    <a:pt x="47" y="134"/>
                  </a:lnTo>
                  <a:lnTo>
                    <a:pt x="47" y="126"/>
                  </a:lnTo>
                  <a:lnTo>
                    <a:pt x="94" y="118"/>
                  </a:lnTo>
                  <a:lnTo>
                    <a:pt x="110" y="102"/>
                  </a:lnTo>
                  <a:lnTo>
                    <a:pt x="102" y="87"/>
                  </a:lnTo>
                  <a:lnTo>
                    <a:pt x="118" y="87"/>
                  </a:lnTo>
                  <a:lnTo>
                    <a:pt x="126" y="71"/>
                  </a:lnTo>
                  <a:lnTo>
                    <a:pt x="134" y="47"/>
                  </a:lnTo>
                  <a:lnTo>
                    <a:pt x="157" y="24"/>
                  </a:lnTo>
                  <a:lnTo>
                    <a:pt x="165" y="8"/>
                  </a:lnTo>
                  <a:lnTo>
                    <a:pt x="189" y="0"/>
                  </a:lnTo>
                  <a:lnTo>
                    <a:pt x="196" y="8"/>
                  </a:lnTo>
                  <a:lnTo>
                    <a:pt x="220" y="8"/>
                  </a:lnTo>
                  <a:lnTo>
                    <a:pt x="228" y="24"/>
                  </a:lnTo>
                  <a:lnTo>
                    <a:pt x="244" y="8"/>
                  </a:lnTo>
                  <a:lnTo>
                    <a:pt x="267" y="16"/>
                  </a:lnTo>
                  <a:lnTo>
                    <a:pt x="275" y="31"/>
                  </a:lnTo>
                  <a:lnTo>
                    <a:pt x="252" y="87"/>
                  </a:lnTo>
                  <a:lnTo>
                    <a:pt x="259" y="102"/>
                  </a:lnTo>
                  <a:lnTo>
                    <a:pt x="275" y="102"/>
                  </a:lnTo>
                  <a:lnTo>
                    <a:pt x="283" y="71"/>
                  </a:lnTo>
                  <a:lnTo>
                    <a:pt x="307" y="63"/>
                  </a:lnTo>
                  <a:lnTo>
                    <a:pt x="307" y="94"/>
                  </a:lnTo>
                  <a:lnTo>
                    <a:pt x="338" y="94"/>
                  </a:lnTo>
                  <a:lnTo>
                    <a:pt x="338" y="118"/>
                  </a:lnTo>
                  <a:lnTo>
                    <a:pt x="354" y="102"/>
                  </a:lnTo>
                  <a:lnTo>
                    <a:pt x="385" y="126"/>
                  </a:lnTo>
                  <a:lnTo>
                    <a:pt x="440" y="126"/>
                  </a:lnTo>
                  <a:lnTo>
                    <a:pt x="448" y="150"/>
                  </a:lnTo>
                  <a:lnTo>
                    <a:pt x="432" y="157"/>
                  </a:lnTo>
                  <a:lnTo>
                    <a:pt x="409" y="189"/>
                  </a:lnTo>
                  <a:lnTo>
                    <a:pt x="393" y="197"/>
                  </a:lnTo>
                  <a:lnTo>
                    <a:pt x="393" y="205"/>
                  </a:lnTo>
                  <a:lnTo>
                    <a:pt x="369" y="228"/>
                  </a:lnTo>
                  <a:lnTo>
                    <a:pt x="330" y="236"/>
                  </a:lnTo>
                  <a:lnTo>
                    <a:pt x="322" y="252"/>
                  </a:lnTo>
                  <a:lnTo>
                    <a:pt x="330" y="276"/>
                  </a:lnTo>
                  <a:lnTo>
                    <a:pt x="314" y="276"/>
                  </a:lnTo>
                  <a:lnTo>
                    <a:pt x="291" y="299"/>
                  </a:lnTo>
                  <a:lnTo>
                    <a:pt x="299" y="339"/>
                  </a:lnTo>
                  <a:lnTo>
                    <a:pt x="283" y="386"/>
                  </a:lnTo>
                  <a:lnTo>
                    <a:pt x="283" y="441"/>
                  </a:lnTo>
                  <a:lnTo>
                    <a:pt x="291" y="465"/>
                  </a:lnTo>
                  <a:lnTo>
                    <a:pt x="283" y="480"/>
                  </a:lnTo>
                  <a:lnTo>
                    <a:pt x="267" y="496"/>
                  </a:lnTo>
                  <a:lnTo>
                    <a:pt x="236" y="496"/>
                  </a:lnTo>
                  <a:lnTo>
                    <a:pt x="212" y="488"/>
                  </a:lnTo>
                  <a:lnTo>
                    <a:pt x="181" y="488"/>
                  </a:lnTo>
                  <a:lnTo>
                    <a:pt x="157" y="472"/>
                  </a:lnTo>
                </a:path>
              </a:pathLst>
            </a:custGeom>
            <a:solidFill>
              <a:srgbClr val="9FD9EB"/>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9" name="Freeform 66">
              <a:extLst>
                <a:ext uri="{FF2B5EF4-FFF2-40B4-BE49-F238E27FC236}">
                  <a16:creationId xmlns:a16="http://schemas.microsoft.com/office/drawing/2014/main" id="{3F89F910-9ACB-4C58-83F5-B5E3D2870563}"/>
                </a:ext>
              </a:extLst>
            </p:cNvPr>
            <p:cNvSpPr>
              <a:spLocks/>
            </p:cNvSpPr>
            <p:nvPr/>
          </p:nvSpPr>
          <p:spPr bwMode="gray">
            <a:xfrm>
              <a:off x="7244311" y="1095764"/>
              <a:ext cx="1171008" cy="1677988"/>
            </a:xfrm>
            <a:custGeom>
              <a:avLst/>
              <a:gdLst>
                <a:gd name="T0" fmla="*/ 649 w 761"/>
                <a:gd name="T1" fmla="*/ 659 h 1057"/>
                <a:gd name="T2" fmla="*/ 625 w 761"/>
                <a:gd name="T3" fmla="*/ 746 h 1057"/>
                <a:gd name="T4" fmla="*/ 538 w 761"/>
                <a:gd name="T5" fmla="*/ 746 h 1057"/>
                <a:gd name="T6" fmla="*/ 523 w 761"/>
                <a:gd name="T7" fmla="*/ 786 h 1057"/>
                <a:gd name="T8" fmla="*/ 515 w 761"/>
                <a:gd name="T9" fmla="*/ 818 h 1057"/>
                <a:gd name="T10" fmla="*/ 491 w 761"/>
                <a:gd name="T11" fmla="*/ 858 h 1057"/>
                <a:gd name="T12" fmla="*/ 507 w 761"/>
                <a:gd name="T13" fmla="*/ 889 h 1057"/>
                <a:gd name="T14" fmla="*/ 483 w 761"/>
                <a:gd name="T15" fmla="*/ 921 h 1057"/>
                <a:gd name="T16" fmla="*/ 412 w 761"/>
                <a:gd name="T17" fmla="*/ 977 h 1057"/>
                <a:gd name="T18" fmla="*/ 388 w 761"/>
                <a:gd name="T19" fmla="*/ 1024 h 1057"/>
                <a:gd name="T20" fmla="*/ 372 w 761"/>
                <a:gd name="T21" fmla="*/ 1040 h 1057"/>
                <a:gd name="T22" fmla="*/ 356 w 761"/>
                <a:gd name="T23" fmla="*/ 1032 h 1057"/>
                <a:gd name="T24" fmla="*/ 301 w 761"/>
                <a:gd name="T25" fmla="*/ 1032 h 1057"/>
                <a:gd name="T26" fmla="*/ 301 w 761"/>
                <a:gd name="T27" fmla="*/ 1000 h 1057"/>
                <a:gd name="T28" fmla="*/ 245 w 761"/>
                <a:gd name="T29" fmla="*/ 961 h 1057"/>
                <a:gd name="T30" fmla="*/ 198 w 761"/>
                <a:gd name="T31" fmla="*/ 945 h 1057"/>
                <a:gd name="T32" fmla="*/ 158 w 761"/>
                <a:gd name="T33" fmla="*/ 921 h 1057"/>
                <a:gd name="T34" fmla="*/ 119 w 761"/>
                <a:gd name="T35" fmla="*/ 881 h 1057"/>
                <a:gd name="T36" fmla="*/ 135 w 761"/>
                <a:gd name="T37" fmla="*/ 858 h 1057"/>
                <a:gd name="T38" fmla="*/ 135 w 761"/>
                <a:gd name="T39" fmla="*/ 826 h 1057"/>
                <a:gd name="T40" fmla="*/ 166 w 761"/>
                <a:gd name="T41" fmla="*/ 810 h 1057"/>
                <a:gd name="T42" fmla="*/ 150 w 761"/>
                <a:gd name="T43" fmla="*/ 738 h 1057"/>
                <a:gd name="T44" fmla="*/ 127 w 761"/>
                <a:gd name="T45" fmla="*/ 667 h 1057"/>
                <a:gd name="T46" fmla="*/ 103 w 761"/>
                <a:gd name="T47" fmla="*/ 635 h 1057"/>
                <a:gd name="T48" fmla="*/ 40 w 761"/>
                <a:gd name="T49" fmla="*/ 611 h 1057"/>
                <a:gd name="T50" fmla="*/ 8 w 761"/>
                <a:gd name="T51" fmla="*/ 580 h 1057"/>
                <a:gd name="T52" fmla="*/ 24 w 761"/>
                <a:gd name="T53" fmla="*/ 516 h 1057"/>
                <a:gd name="T54" fmla="*/ 48 w 761"/>
                <a:gd name="T55" fmla="*/ 532 h 1057"/>
                <a:gd name="T56" fmla="*/ 55 w 761"/>
                <a:gd name="T57" fmla="*/ 476 h 1057"/>
                <a:gd name="T58" fmla="*/ 79 w 761"/>
                <a:gd name="T59" fmla="*/ 461 h 1057"/>
                <a:gd name="T60" fmla="*/ 103 w 761"/>
                <a:gd name="T61" fmla="*/ 413 h 1057"/>
                <a:gd name="T62" fmla="*/ 103 w 761"/>
                <a:gd name="T63" fmla="*/ 365 h 1057"/>
                <a:gd name="T64" fmla="*/ 87 w 761"/>
                <a:gd name="T65" fmla="*/ 326 h 1057"/>
                <a:gd name="T66" fmla="*/ 143 w 761"/>
                <a:gd name="T67" fmla="*/ 341 h 1057"/>
                <a:gd name="T68" fmla="*/ 198 w 761"/>
                <a:gd name="T69" fmla="*/ 349 h 1057"/>
                <a:gd name="T70" fmla="*/ 214 w 761"/>
                <a:gd name="T71" fmla="*/ 294 h 1057"/>
                <a:gd name="T72" fmla="*/ 230 w 761"/>
                <a:gd name="T73" fmla="*/ 191 h 1057"/>
                <a:gd name="T74" fmla="*/ 245 w 761"/>
                <a:gd name="T75" fmla="*/ 127 h 1057"/>
                <a:gd name="T76" fmla="*/ 253 w 761"/>
                <a:gd name="T77" fmla="*/ 103 h 1057"/>
                <a:gd name="T78" fmla="*/ 301 w 761"/>
                <a:gd name="T79" fmla="*/ 79 h 1057"/>
                <a:gd name="T80" fmla="*/ 325 w 761"/>
                <a:gd name="T81" fmla="*/ 48 h 1057"/>
                <a:gd name="T82" fmla="*/ 364 w 761"/>
                <a:gd name="T83" fmla="*/ 8 h 1057"/>
                <a:gd name="T84" fmla="*/ 420 w 761"/>
                <a:gd name="T85" fmla="*/ 40 h 1057"/>
                <a:gd name="T86" fmla="*/ 467 w 761"/>
                <a:gd name="T87" fmla="*/ 32 h 1057"/>
                <a:gd name="T88" fmla="*/ 530 w 761"/>
                <a:gd name="T89" fmla="*/ 40 h 1057"/>
                <a:gd name="T90" fmla="*/ 610 w 761"/>
                <a:gd name="T91" fmla="*/ 48 h 1057"/>
                <a:gd name="T92" fmla="*/ 657 w 761"/>
                <a:gd name="T93" fmla="*/ 48 h 1057"/>
                <a:gd name="T94" fmla="*/ 728 w 761"/>
                <a:gd name="T95" fmla="*/ 56 h 1057"/>
                <a:gd name="T96" fmla="*/ 760 w 761"/>
                <a:gd name="T97" fmla="*/ 183 h 1057"/>
                <a:gd name="T98" fmla="*/ 744 w 761"/>
                <a:gd name="T99" fmla="*/ 294 h 1057"/>
                <a:gd name="T100" fmla="*/ 720 w 761"/>
                <a:gd name="T101" fmla="*/ 365 h 1057"/>
                <a:gd name="T102" fmla="*/ 673 w 761"/>
                <a:gd name="T103" fmla="*/ 429 h 1057"/>
                <a:gd name="T104" fmla="*/ 673 w 761"/>
                <a:gd name="T105" fmla="*/ 484 h 1057"/>
                <a:gd name="T106" fmla="*/ 681 w 761"/>
                <a:gd name="T107" fmla="*/ 532 h 1057"/>
                <a:gd name="T108" fmla="*/ 649 w 761"/>
                <a:gd name="T109" fmla="*/ 588 h 1057"/>
                <a:gd name="T110" fmla="*/ 649 w 761"/>
                <a:gd name="T111" fmla="*/ 659 h 105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61"/>
                <a:gd name="T169" fmla="*/ 0 h 1057"/>
                <a:gd name="T170" fmla="*/ 761 w 761"/>
                <a:gd name="T171" fmla="*/ 1057 h 105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61" h="1057">
                  <a:moveTo>
                    <a:pt x="649" y="659"/>
                  </a:moveTo>
                  <a:lnTo>
                    <a:pt x="649" y="659"/>
                  </a:lnTo>
                  <a:lnTo>
                    <a:pt x="641" y="715"/>
                  </a:lnTo>
                  <a:lnTo>
                    <a:pt x="625" y="746"/>
                  </a:lnTo>
                  <a:lnTo>
                    <a:pt x="570" y="762"/>
                  </a:lnTo>
                  <a:lnTo>
                    <a:pt x="538" y="746"/>
                  </a:lnTo>
                  <a:lnTo>
                    <a:pt x="538" y="770"/>
                  </a:lnTo>
                  <a:lnTo>
                    <a:pt x="523" y="786"/>
                  </a:lnTo>
                  <a:lnTo>
                    <a:pt x="523" y="810"/>
                  </a:lnTo>
                  <a:lnTo>
                    <a:pt x="515" y="818"/>
                  </a:lnTo>
                  <a:lnTo>
                    <a:pt x="515" y="858"/>
                  </a:lnTo>
                  <a:lnTo>
                    <a:pt x="491" y="858"/>
                  </a:lnTo>
                  <a:lnTo>
                    <a:pt x="483" y="873"/>
                  </a:lnTo>
                  <a:lnTo>
                    <a:pt x="507" y="889"/>
                  </a:lnTo>
                  <a:lnTo>
                    <a:pt x="491" y="897"/>
                  </a:lnTo>
                  <a:lnTo>
                    <a:pt x="483" y="921"/>
                  </a:lnTo>
                  <a:lnTo>
                    <a:pt x="435" y="929"/>
                  </a:lnTo>
                  <a:lnTo>
                    <a:pt x="412" y="977"/>
                  </a:lnTo>
                  <a:lnTo>
                    <a:pt x="404" y="1000"/>
                  </a:lnTo>
                  <a:lnTo>
                    <a:pt x="388" y="1024"/>
                  </a:lnTo>
                  <a:lnTo>
                    <a:pt x="372" y="1032"/>
                  </a:lnTo>
                  <a:lnTo>
                    <a:pt x="372" y="1040"/>
                  </a:lnTo>
                  <a:lnTo>
                    <a:pt x="364" y="1056"/>
                  </a:lnTo>
                  <a:lnTo>
                    <a:pt x="356" y="1032"/>
                  </a:lnTo>
                  <a:lnTo>
                    <a:pt x="317" y="1024"/>
                  </a:lnTo>
                  <a:lnTo>
                    <a:pt x="301" y="1032"/>
                  </a:lnTo>
                  <a:lnTo>
                    <a:pt x="293" y="1016"/>
                  </a:lnTo>
                  <a:lnTo>
                    <a:pt x="301" y="1000"/>
                  </a:lnTo>
                  <a:lnTo>
                    <a:pt x="277" y="977"/>
                  </a:lnTo>
                  <a:lnTo>
                    <a:pt x="245" y="961"/>
                  </a:lnTo>
                  <a:lnTo>
                    <a:pt x="214" y="969"/>
                  </a:lnTo>
                  <a:lnTo>
                    <a:pt x="198" y="945"/>
                  </a:lnTo>
                  <a:lnTo>
                    <a:pt x="166" y="937"/>
                  </a:lnTo>
                  <a:lnTo>
                    <a:pt x="158" y="921"/>
                  </a:lnTo>
                  <a:lnTo>
                    <a:pt x="119" y="905"/>
                  </a:lnTo>
                  <a:lnTo>
                    <a:pt x="119" y="881"/>
                  </a:lnTo>
                  <a:lnTo>
                    <a:pt x="103" y="865"/>
                  </a:lnTo>
                  <a:lnTo>
                    <a:pt x="135" y="858"/>
                  </a:lnTo>
                  <a:lnTo>
                    <a:pt x="135" y="842"/>
                  </a:lnTo>
                  <a:lnTo>
                    <a:pt x="135" y="826"/>
                  </a:lnTo>
                  <a:lnTo>
                    <a:pt x="150" y="826"/>
                  </a:lnTo>
                  <a:lnTo>
                    <a:pt x="166" y="810"/>
                  </a:lnTo>
                  <a:lnTo>
                    <a:pt x="174" y="762"/>
                  </a:lnTo>
                  <a:lnTo>
                    <a:pt x="150" y="738"/>
                  </a:lnTo>
                  <a:lnTo>
                    <a:pt x="150" y="699"/>
                  </a:lnTo>
                  <a:lnTo>
                    <a:pt x="127" y="667"/>
                  </a:lnTo>
                  <a:lnTo>
                    <a:pt x="103" y="651"/>
                  </a:lnTo>
                  <a:lnTo>
                    <a:pt x="103" y="635"/>
                  </a:lnTo>
                  <a:lnTo>
                    <a:pt x="63" y="603"/>
                  </a:lnTo>
                  <a:lnTo>
                    <a:pt x="40" y="611"/>
                  </a:lnTo>
                  <a:lnTo>
                    <a:pt x="16" y="603"/>
                  </a:lnTo>
                  <a:lnTo>
                    <a:pt x="8" y="580"/>
                  </a:lnTo>
                  <a:lnTo>
                    <a:pt x="0" y="556"/>
                  </a:lnTo>
                  <a:lnTo>
                    <a:pt x="24" y="516"/>
                  </a:lnTo>
                  <a:lnTo>
                    <a:pt x="32" y="532"/>
                  </a:lnTo>
                  <a:lnTo>
                    <a:pt x="48" y="532"/>
                  </a:lnTo>
                  <a:lnTo>
                    <a:pt x="63" y="500"/>
                  </a:lnTo>
                  <a:lnTo>
                    <a:pt x="55" y="476"/>
                  </a:lnTo>
                  <a:lnTo>
                    <a:pt x="71" y="453"/>
                  </a:lnTo>
                  <a:lnTo>
                    <a:pt x="79" y="461"/>
                  </a:lnTo>
                  <a:lnTo>
                    <a:pt x="103" y="445"/>
                  </a:lnTo>
                  <a:lnTo>
                    <a:pt x="103" y="413"/>
                  </a:lnTo>
                  <a:lnTo>
                    <a:pt x="95" y="389"/>
                  </a:lnTo>
                  <a:lnTo>
                    <a:pt x="103" y="365"/>
                  </a:lnTo>
                  <a:lnTo>
                    <a:pt x="79" y="333"/>
                  </a:lnTo>
                  <a:lnTo>
                    <a:pt x="87" y="326"/>
                  </a:lnTo>
                  <a:lnTo>
                    <a:pt x="111" y="341"/>
                  </a:lnTo>
                  <a:lnTo>
                    <a:pt x="143" y="341"/>
                  </a:lnTo>
                  <a:lnTo>
                    <a:pt x="166" y="349"/>
                  </a:lnTo>
                  <a:lnTo>
                    <a:pt x="198" y="349"/>
                  </a:lnTo>
                  <a:lnTo>
                    <a:pt x="222" y="318"/>
                  </a:lnTo>
                  <a:lnTo>
                    <a:pt x="214" y="294"/>
                  </a:lnTo>
                  <a:lnTo>
                    <a:pt x="214" y="238"/>
                  </a:lnTo>
                  <a:lnTo>
                    <a:pt x="230" y="191"/>
                  </a:lnTo>
                  <a:lnTo>
                    <a:pt x="222" y="151"/>
                  </a:lnTo>
                  <a:lnTo>
                    <a:pt x="245" y="127"/>
                  </a:lnTo>
                  <a:lnTo>
                    <a:pt x="261" y="127"/>
                  </a:lnTo>
                  <a:lnTo>
                    <a:pt x="253" y="103"/>
                  </a:lnTo>
                  <a:lnTo>
                    <a:pt x="261" y="87"/>
                  </a:lnTo>
                  <a:lnTo>
                    <a:pt x="301" y="79"/>
                  </a:lnTo>
                  <a:lnTo>
                    <a:pt x="325" y="56"/>
                  </a:lnTo>
                  <a:lnTo>
                    <a:pt x="325" y="48"/>
                  </a:lnTo>
                  <a:lnTo>
                    <a:pt x="340" y="40"/>
                  </a:lnTo>
                  <a:lnTo>
                    <a:pt x="364" y="8"/>
                  </a:lnTo>
                  <a:lnTo>
                    <a:pt x="380" y="0"/>
                  </a:lnTo>
                  <a:lnTo>
                    <a:pt x="420" y="40"/>
                  </a:lnTo>
                  <a:lnTo>
                    <a:pt x="443" y="32"/>
                  </a:lnTo>
                  <a:lnTo>
                    <a:pt x="467" y="32"/>
                  </a:lnTo>
                  <a:lnTo>
                    <a:pt x="483" y="16"/>
                  </a:lnTo>
                  <a:lnTo>
                    <a:pt x="530" y="40"/>
                  </a:lnTo>
                  <a:lnTo>
                    <a:pt x="562" y="64"/>
                  </a:lnTo>
                  <a:lnTo>
                    <a:pt x="610" y="48"/>
                  </a:lnTo>
                  <a:lnTo>
                    <a:pt x="641" y="64"/>
                  </a:lnTo>
                  <a:lnTo>
                    <a:pt x="657" y="48"/>
                  </a:lnTo>
                  <a:lnTo>
                    <a:pt x="681" y="56"/>
                  </a:lnTo>
                  <a:lnTo>
                    <a:pt x="728" y="56"/>
                  </a:lnTo>
                  <a:lnTo>
                    <a:pt x="752" y="79"/>
                  </a:lnTo>
                  <a:lnTo>
                    <a:pt x="760" y="183"/>
                  </a:lnTo>
                  <a:lnTo>
                    <a:pt x="752" y="222"/>
                  </a:lnTo>
                  <a:lnTo>
                    <a:pt x="744" y="294"/>
                  </a:lnTo>
                  <a:lnTo>
                    <a:pt x="736" y="326"/>
                  </a:lnTo>
                  <a:lnTo>
                    <a:pt x="720" y="365"/>
                  </a:lnTo>
                  <a:lnTo>
                    <a:pt x="673" y="381"/>
                  </a:lnTo>
                  <a:lnTo>
                    <a:pt x="673" y="429"/>
                  </a:lnTo>
                  <a:lnTo>
                    <a:pt x="697" y="453"/>
                  </a:lnTo>
                  <a:lnTo>
                    <a:pt x="673" y="484"/>
                  </a:lnTo>
                  <a:lnTo>
                    <a:pt x="665" y="516"/>
                  </a:lnTo>
                  <a:lnTo>
                    <a:pt x="681" y="532"/>
                  </a:lnTo>
                  <a:lnTo>
                    <a:pt x="681" y="564"/>
                  </a:lnTo>
                  <a:lnTo>
                    <a:pt x="649" y="588"/>
                  </a:lnTo>
                  <a:lnTo>
                    <a:pt x="633" y="627"/>
                  </a:lnTo>
                  <a:lnTo>
                    <a:pt x="649" y="659"/>
                  </a:lnTo>
                </a:path>
              </a:pathLst>
            </a:custGeom>
            <a:solidFill>
              <a:srgbClr val="9FD9EB"/>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0" name="Freeform 67">
              <a:extLst>
                <a:ext uri="{FF2B5EF4-FFF2-40B4-BE49-F238E27FC236}">
                  <a16:creationId xmlns:a16="http://schemas.microsoft.com/office/drawing/2014/main" id="{06A8E1D7-B910-4405-AA08-31E6AD4B77F1}"/>
                </a:ext>
              </a:extLst>
            </p:cNvPr>
            <p:cNvSpPr>
              <a:spLocks/>
            </p:cNvSpPr>
            <p:nvPr/>
          </p:nvSpPr>
          <p:spPr bwMode="gray">
            <a:xfrm>
              <a:off x="5911731" y="2013339"/>
              <a:ext cx="1897311" cy="1830388"/>
            </a:xfrm>
            <a:custGeom>
              <a:avLst/>
              <a:gdLst>
                <a:gd name="T0" fmla="*/ 143 w 1233"/>
                <a:gd name="T1" fmla="*/ 636 h 1153"/>
                <a:gd name="T2" fmla="*/ 79 w 1233"/>
                <a:gd name="T3" fmla="*/ 588 h 1153"/>
                <a:gd name="T4" fmla="*/ 24 w 1233"/>
                <a:gd name="T5" fmla="*/ 469 h 1153"/>
                <a:gd name="T6" fmla="*/ 0 w 1233"/>
                <a:gd name="T7" fmla="*/ 381 h 1153"/>
                <a:gd name="T8" fmla="*/ 119 w 1233"/>
                <a:gd name="T9" fmla="*/ 389 h 1153"/>
                <a:gd name="T10" fmla="*/ 199 w 1233"/>
                <a:gd name="T11" fmla="*/ 358 h 1153"/>
                <a:gd name="T12" fmla="*/ 270 w 1233"/>
                <a:gd name="T13" fmla="*/ 358 h 1153"/>
                <a:gd name="T14" fmla="*/ 334 w 1233"/>
                <a:gd name="T15" fmla="*/ 350 h 1153"/>
                <a:gd name="T16" fmla="*/ 461 w 1233"/>
                <a:gd name="T17" fmla="*/ 397 h 1153"/>
                <a:gd name="T18" fmla="*/ 445 w 1233"/>
                <a:gd name="T19" fmla="*/ 445 h 1153"/>
                <a:gd name="T20" fmla="*/ 445 w 1233"/>
                <a:gd name="T21" fmla="*/ 485 h 1153"/>
                <a:gd name="T22" fmla="*/ 548 w 1233"/>
                <a:gd name="T23" fmla="*/ 429 h 1153"/>
                <a:gd name="T24" fmla="*/ 588 w 1233"/>
                <a:gd name="T25" fmla="*/ 350 h 1153"/>
                <a:gd name="T26" fmla="*/ 517 w 1233"/>
                <a:gd name="T27" fmla="*/ 199 h 1153"/>
                <a:gd name="T28" fmla="*/ 501 w 1233"/>
                <a:gd name="T29" fmla="*/ 56 h 1153"/>
                <a:gd name="T30" fmla="*/ 564 w 1233"/>
                <a:gd name="T31" fmla="*/ 8 h 1153"/>
                <a:gd name="T32" fmla="*/ 668 w 1233"/>
                <a:gd name="T33" fmla="*/ 0 h 1153"/>
                <a:gd name="T34" fmla="*/ 771 w 1233"/>
                <a:gd name="T35" fmla="*/ 16 h 1153"/>
                <a:gd name="T36" fmla="*/ 874 w 1233"/>
                <a:gd name="T37" fmla="*/ 48 h 1153"/>
                <a:gd name="T38" fmla="*/ 930 w 1233"/>
                <a:gd name="T39" fmla="*/ 24 h 1153"/>
                <a:gd name="T40" fmla="*/ 1017 w 1233"/>
                <a:gd name="T41" fmla="*/ 119 h 1153"/>
                <a:gd name="T42" fmla="*/ 1017 w 1233"/>
                <a:gd name="T43" fmla="*/ 246 h 1153"/>
                <a:gd name="T44" fmla="*/ 970 w 1233"/>
                <a:gd name="T45" fmla="*/ 286 h 1153"/>
                <a:gd name="T46" fmla="*/ 1033 w 1233"/>
                <a:gd name="T47" fmla="*/ 358 h 1153"/>
                <a:gd name="T48" fmla="*/ 1089 w 1233"/>
                <a:gd name="T49" fmla="*/ 421 h 1153"/>
                <a:gd name="T50" fmla="*/ 1160 w 1233"/>
                <a:gd name="T51" fmla="*/ 461 h 1153"/>
                <a:gd name="T52" fmla="*/ 1121 w 1233"/>
                <a:gd name="T53" fmla="*/ 548 h 1153"/>
                <a:gd name="T54" fmla="*/ 1049 w 1233"/>
                <a:gd name="T55" fmla="*/ 628 h 1153"/>
                <a:gd name="T56" fmla="*/ 1105 w 1233"/>
                <a:gd name="T57" fmla="*/ 675 h 1153"/>
                <a:gd name="T58" fmla="*/ 1160 w 1233"/>
                <a:gd name="T59" fmla="*/ 723 h 1153"/>
                <a:gd name="T60" fmla="*/ 1216 w 1233"/>
                <a:gd name="T61" fmla="*/ 818 h 1153"/>
                <a:gd name="T62" fmla="*/ 1224 w 1233"/>
                <a:gd name="T63" fmla="*/ 914 h 1153"/>
                <a:gd name="T64" fmla="*/ 1137 w 1233"/>
                <a:gd name="T65" fmla="*/ 898 h 1153"/>
                <a:gd name="T66" fmla="*/ 1073 w 1233"/>
                <a:gd name="T67" fmla="*/ 961 h 1153"/>
                <a:gd name="T68" fmla="*/ 1025 w 1233"/>
                <a:gd name="T69" fmla="*/ 1025 h 1153"/>
                <a:gd name="T70" fmla="*/ 898 w 1233"/>
                <a:gd name="T71" fmla="*/ 1080 h 1153"/>
                <a:gd name="T72" fmla="*/ 787 w 1233"/>
                <a:gd name="T73" fmla="*/ 1104 h 1153"/>
                <a:gd name="T74" fmla="*/ 803 w 1233"/>
                <a:gd name="T75" fmla="*/ 1009 h 1153"/>
                <a:gd name="T76" fmla="*/ 723 w 1233"/>
                <a:gd name="T77" fmla="*/ 961 h 1153"/>
                <a:gd name="T78" fmla="*/ 668 w 1233"/>
                <a:gd name="T79" fmla="*/ 977 h 1153"/>
                <a:gd name="T80" fmla="*/ 596 w 1233"/>
                <a:gd name="T81" fmla="*/ 993 h 1153"/>
                <a:gd name="T82" fmla="*/ 533 w 1233"/>
                <a:gd name="T83" fmla="*/ 1001 h 1153"/>
                <a:gd name="T84" fmla="*/ 469 w 1233"/>
                <a:gd name="T85" fmla="*/ 1009 h 1153"/>
                <a:gd name="T86" fmla="*/ 382 w 1233"/>
                <a:gd name="T87" fmla="*/ 1017 h 1153"/>
                <a:gd name="T88" fmla="*/ 278 w 1233"/>
                <a:gd name="T89" fmla="*/ 1009 h 1153"/>
                <a:gd name="T90" fmla="*/ 183 w 1233"/>
                <a:gd name="T91" fmla="*/ 945 h 1153"/>
                <a:gd name="T92" fmla="*/ 127 w 1233"/>
                <a:gd name="T93" fmla="*/ 898 h 1153"/>
                <a:gd name="T94" fmla="*/ 119 w 1233"/>
                <a:gd name="T95" fmla="*/ 810 h 1153"/>
                <a:gd name="T96" fmla="*/ 191 w 1233"/>
                <a:gd name="T97" fmla="*/ 723 h 1153"/>
                <a:gd name="T98" fmla="*/ 175 w 1233"/>
                <a:gd name="T99" fmla="*/ 636 h 115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33"/>
                <a:gd name="T151" fmla="*/ 0 h 1153"/>
                <a:gd name="T152" fmla="*/ 1233 w 1233"/>
                <a:gd name="T153" fmla="*/ 1153 h 115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33" h="1153">
                  <a:moveTo>
                    <a:pt x="175" y="636"/>
                  </a:moveTo>
                  <a:lnTo>
                    <a:pt x="175" y="636"/>
                  </a:lnTo>
                  <a:lnTo>
                    <a:pt x="159" y="644"/>
                  </a:lnTo>
                  <a:lnTo>
                    <a:pt x="143" y="636"/>
                  </a:lnTo>
                  <a:lnTo>
                    <a:pt x="127" y="636"/>
                  </a:lnTo>
                  <a:lnTo>
                    <a:pt x="111" y="628"/>
                  </a:lnTo>
                  <a:lnTo>
                    <a:pt x="95" y="620"/>
                  </a:lnTo>
                  <a:lnTo>
                    <a:pt x="79" y="588"/>
                  </a:lnTo>
                  <a:lnTo>
                    <a:pt x="56" y="556"/>
                  </a:lnTo>
                  <a:lnTo>
                    <a:pt x="40" y="508"/>
                  </a:lnTo>
                  <a:lnTo>
                    <a:pt x="32" y="493"/>
                  </a:lnTo>
                  <a:lnTo>
                    <a:pt x="24" y="469"/>
                  </a:lnTo>
                  <a:lnTo>
                    <a:pt x="8" y="469"/>
                  </a:lnTo>
                  <a:lnTo>
                    <a:pt x="16" y="405"/>
                  </a:lnTo>
                  <a:lnTo>
                    <a:pt x="8" y="397"/>
                  </a:lnTo>
                  <a:lnTo>
                    <a:pt x="0" y="381"/>
                  </a:lnTo>
                  <a:lnTo>
                    <a:pt x="48" y="381"/>
                  </a:lnTo>
                  <a:lnTo>
                    <a:pt x="87" y="373"/>
                  </a:lnTo>
                  <a:lnTo>
                    <a:pt x="103" y="381"/>
                  </a:lnTo>
                  <a:lnTo>
                    <a:pt x="119" y="389"/>
                  </a:lnTo>
                  <a:lnTo>
                    <a:pt x="135" y="365"/>
                  </a:lnTo>
                  <a:lnTo>
                    <a:pt x="151" y="365"/>
                  </a:lnTo>
                  <a:lnTo>
                    <a:pt x="175" y="342"/>
                  </a:lnTo>
                  <a:lnTo>
                    <a:pt x="199" y="358"/>
                  </a:lnTo>
                  <a:lnTo>
                    <a:pt x="207" y="373"/>
                  </a:lnTo>
                  <a:lnTo>
                    <a:pt x="231" y="365"/>
                  </a:lnTo>
                  <a:lnTo>
                    <a:pt x="246" y="373"/>
                  </a:lnTo>
                  <a:lnTo>
                    <a:pt x="270" y="358"/>
                  </a:lnTo>
                  <a:lnTo>
                    <a:pt x="286" y="358"/>
                  </a:lnTo>
                  <a:lnTo>
                    <a:pt x="302" y="365"/>
                  </a:lnTo>
                  <a:lnTo>
                    <a:pt x="310" y="350"/>
                  </a:lnTo>
                  <a:lnTo>
                    <a:pt x="334" y="350"/>
                  </a:lnTo>
                  <a:lnTo>
                    <a:pt x="366" y="381"/>
                  </a:lnTo>
                  <a:lnTo>
                    <a:pt x="397" y="373"/>
                  </a:lnTo>
                  <a:lnTo>
                    <a:pt x="421" y="397"/>
                  </a:lnTo>
                  <a:lnTo>
                    <a:pt x="461" y="397"/>
                  </a:lnTo>
                  <a:lnTo>
                    <a:pt x="469" y="413"/>
                  </a:lnTo>
                  <a:lnTo>
                    <a:pt x="461" y="421"/>
                  </a:lnTo>
                  <a:lnTo>
                    <a:pt x="461" y="429"/>
                  </a:lnTo>
                  <a:lnTo>
                    <a:pt x="445" y="445"/>
                  </a:lnTo>
                  <a:lnTo>
                    <a:pt x="445" y="469"/>
                  </a:lnTo>
                  <a:lnTo>
                    <a:pt x="421" y="469"/>
                  </a:lnTo>
                  <a:lnTo>
                    <a:pt x="413" y="485"/>
                  </a:lnTo>
                  <a:lnTo>
                    <a:pt x="445" y="485"/>
                  </a:lnTo>
                  <a:lnTo>
                    <a:pt x="469" y="461"/>
                  </a:lnTo>
                  <a:lnTo>
                    <a:pt x="477" y="437"/>
                  </a:lnTo>
                  <a:lnTo>
                    <a:pt x="509" y="437"/>
                  </a:lnTo>
                  <a:lnTo>
                    <a:pt x="548" y="429"/>
                  </a:lnTo>
                  <a:lnTo>
                    <a:pt x="572" y="429"/>
                  </a:lnTo>
                  <a:lnTo>
                    <a:pt x="596" y="413"/>
                  </a:lnTo>
                  <a:lnTo>
                    <a:pt x="604" y="389"/>
                  </a:lnTo>
                  <a:lnTo>
                    <a:pt x="588" y="350"/>
                  </a:lnTo>
                  <a:lnTo>
                    <a:pt x="596" y="310"/>
                  </a:lnTo>
                  <a:lnTo>
                    <a:pt x="548" y="254"/>
                  </a:lnTo>
                  <a:lnTo>
                    <a:pt x="540" y="222"/>
                  </a:lnTo>
                  <a:lnTo>
                    <a:pt x="517" y="199"/>
                  </a:lnTo>
                  <a:lnTo>
                    <a:pt x="509" y="151"/>
                  </a:lnTo>
                  <a:lnTo>
                    <a:pt x="525" y="103"/>
                  </a:lnTo>
                  <a:lnTo>
                    <a:pt x="517" y="79"/>
                  </a:lnTo>
                  <a:lnTo>
                    <a:pt x="501" y="56"/>
                  </a:lnTo>
                  <a:lnTo>
                    <a:pt x="469" y="48"/>
                  </a:lnTo>
                  <a:lnTo>
                    <a:pt x="517" y="32"/>
                  </a:lnTo>
                  <a:lnTo>
                    <a:pt x="540" y="0"/>
                  </a:lnTo>
                  <a:lnTo>
                    <a:pt x="564" y="8"/>
                  </a:lnTo>
                  <a:lnTo>
                    <a:pt x="580" y="0"/>
                  </a:lnTo>
                  <a:lnTo>
                    <a:pt x="620" y="0"/>
                  </a:lnTo>
                  <a:lnTo>
                    <a:pt x="644" y="8"/>
                  </a:lnTo>
                  <a:lnTo>
                    <a:pt x="668" y="0"/>
                  </a:lnTo>
                  <a:lnTo>
                    <a:pt x="699" y="16"/>
                  </a:lnTo>
                  <a:lnTo>
                    <a:pt x="731" y="0"/>
                  </a:lnTo>
                  <a:lnTo>
                    <a:pt x="747" y="16"/>
                  </a:lnTo>
                  <a:lnTo>
                    <a:pt x="771" y="16"/>
                  </a:lnTo>
                  <a:lnTo>
                    <a:pt x="771" y="40"/>
                  </a:lnTo>
                  <a:lnTo>
                    <a:pt x="795" y="56"/>
                  </a:lnTo>
                  <a:lnTo>
                    <a:pt x="827" y="56"/>
                  </a:lnTo>
                  <a:lnTo>
                    <a:pt x="874" y="48"/>
                  </a:lnTo>
                  <a:lnTo>
                    <a:pt x="898" y="56"/>
                  </a:lnTo>
                  <a:lnTo>
                    <a:pt x="914" y="48"/>
                  </a:lnTo>
                  <a:lnTo>
                    <a:pt x="906" y="32"/>
                  </a:lnTo>
                  <a:lnTo>
                    <a:pt x="930" y="24"/>
                  </a:lnTo>
                  <a:lnTo>
                    <a:pt x="970" y="56"/>
                  </a:lnTo>
                  <a:lnTo>
                    <a:pt x="970" y="72"/>
                  </a:lnTo>
                  <a:lnTo>
                    <a:pt x="994" y="87"/>
                  </a:lnTo>
                  <a:lnTo>
                    <a:pt x="1017" y="119"/>
                  </a:lnTo>
                  <a:lnTo>
                    <a:pt x="1017" y="159"/>
                  </a:lnTo>
                  <a:lnTo>
                    <a:pt x="1041" y="183"/>
                  </a:lnTo>
                  <a:lnTo>
                    <a:pt x="1033" y="230"/>
                  </a:lnTo>
                  <a:lnTo>
                    <a:pt x="1017" y="246"/>
                  </a:lnTo>
                  <a:lnTo>
                    <a:pt x="1001" y="246"/>
                  </a:lnTo>
                  <a:lnTo>
                    <a:pt x="1001" y="262"/>
                  </a:lnTo>
                  <a:lnTo>
                    <a:pt x="1001" y="278"/>
                  </a:lnTo>
                  <a:lnTo>
                    <a:pt x="970" y="286"/>
                  </a:lnTo>
                  <a:lnTo>
                    <a:pt x="986" y="302"/>
                  </a:lnTo>
                  <a:lnTo>
                    <a:pt x="986" y="326"/>
                  </a:lnTo>
                  <a:lnTo>
                    <a:pt x="1025" y="342"/>
                  </a:lnTo>
                  <a:lnTo>
                    <a:pt x="1033" y="358"/>
                  </a:lnTo>
                  <a:lnTo>
                    <a:pt x="1065" y="365"/>
                  </a:lnTo>
                  <a:lnTo>
                    <a:pt x="1081" y="389"/>
                  </a:lnTo>
                  <a:lnTo>
                    <a:pt x="1089" y="405"/>
                  </a:lnTo>
                  <a:lnTo>
                    <a:pt x="1089" y="421"/>
                  </a:lnTo>
                  <a:lnTo>
                    <a:pt x="1105" y="437"/>
                  </a:lnTo>
                  <a:lnTo>
                    <a:pt x="1160" y="437"/>
                  </a:lnTo>
                  <a:lnTo>
                    <a:pt x="1168" y="453"/>
                  </a:lnTo>
                  <a:lnTo>
                    <a:pt x="1160" y="461"/>
                  </a:lnTo>
                  <a:lnTo>
                    <a:pt x="1129" y="461"/>
                  </a:lnTo>
                  <a:lnTo>
                    <a:pt x="1129" y="493"/>
                  </a:lnTo>
                  <a:lnTo>
                    <a:pt x="1145" y="516"/>
                  </a:lnTo>
                  <a:lnTo>
                    <a:pt x="1121" y="548"/>
                  </a:lnTo>
                  <a:lnTo>
                    <a:pt x="1089" y="556"/>
                  </a:lnTo>
                  <a:lnTo>
                    <a:pt x="1081" y="588"/>
                  </a:lnTo>
                  <a:lnTo>
                    <a:pt x="1057" y="612"/>
                  </a:lnTo>
                  <a:lnTo>
                    <a:pt x="1049" y="628"/>
                  </a:lnTo>
                  <a:lnTo>
                    <a:pt x="1065" y="651"/>
                  </a:lnTo>
                  <a:lnTo>
                    <a:pt x="1081" y="667"/>
                  </a:lnTo>
                  <a:lnTo>
                    <a:pt x="1097" y="659"/>
                  </a:lnTo>
                  <a:lnTo>
                    <a:pt x="1105" y="675"/>
                  </a:lnTo>
                  <a:lnTo>
                    <a:pt x="1113" y="675"/>
                  </a:lnTo>
                  <a:lnTo>
                    <a:pt x="1129" y="683"/>
                  </a:lnTo>
                  <a:lnTo>
                    <a:pt x="1160" y="691"/>
                  </a:lnTo>
                  <a:lnTo>
                    <a:pt x="1160" y="723"/>
                  </a:lnTo>
                  <a:lnTo>
                    <a:pt x="1160" y="747"/>
                  </a:lnTo>
                  <a:lnTo>
                    <a:pt x="1145" y="779"/>
                  </a:lnTo>
                  <a:lnTo>
                    <a:pt x="1160" y="802"/>
                  </a:lnTo>
                  <a:lnTo>
                    <a:pt x="1216" y="818"/>
                  </a:lnTo>
                  <a:lnTo>
                    <a:pt x="1224" y="858"/>
                  </a:lnTo>
                  <a:lnTo>
                    <a:pt x="1216" y="874"/>
                  </a:lnTo>
                  <a:lnTo>
                    <a:pt x="1232" y="898"/>
                  </a:lnTo>
                  <a:lnTo>
                    <a:pt x="1224" y="914"/>
                  </a:lnTo>
                  <a:lnTo>
                    <a:pt x="1216" y="922"/>
                  </a:lnTo>
                  <a:lnTo>
                    <a:pt x="1192" y="914"/>
                  </a:lnTo>
                  <a:lnTo>
                    <a:pt x="1192" y="890"/>
                  </a:lnTo>
                  <a:lnTo>
                    <a:pt x="1137" y="898"/>
                  </a:lnTo>
                  <a:lnTo>
                    <a:pt x="1113" y="898"/>
                  </a:lnTo>
                  <a:lnTo>
                    <a:pt x="1097" y="922"/>
                  </a:lnTo>
                  <a:lnTo>
                    <a:pt x="1081" y="930"/>
                  </a:lnTo>
                  <a:lnTo>
                    <a:pt x="1073" y="961"/>
                  </a:lnTo>
                  <a:lnTo>
                    <a:pt x="1073" y="1009"/>
                  </a:lnTo>
                  <a:lnTo>
                    <a:pt x="1049" y="1041"/>
                  </a:lnTo>
                  <a:lnTo>
                    <a:pt x="1033" y="1041"/>
                  </a:lnTo>
                  <a:lnTo>
                    <a:pt x="1025" y="1025"/>
                  </a:lnTo>
                  <a:lnTo>
                    <a:pt x="1009" y="1017"/>
                  </a:lnTo>
                  <a:lnTo>
                    <a:pt x="986" y="1041"/>
                  </a:lnTo>
                  <a:lnTo>
                    <a:pt x="930" y="1033"/>
                  </a:lnTo>
                  <a:lnTo>
                    <a:pt x="898" y="1080"/>
                  </a:lnTo>
                  <a:lnTo>
                    <a:pt x="890" y="1080"/>
                  </a:lnTo>
                  <a:lnTo>
                    <a:pt x="843" y="1152"/>
                  </a:lnTo>
                  <a:lnTo>
                    <a:pt x="819" y="1128"/>
                  </a:lnTo>
                  <a:lnTo>
                    <a:pt x="787" y="1104"/>
                  </a:lnTo>
                  <a:lnTo>
                    <a:pt x="819" y="1073"/>
                  </a:lnTo>
                  <a:lnTo>
                    <a:pt x="819" y="1049"/>
                  </a:lnTo>
                  <a:lnTo>
                    <a:pt x="803" y="1041"/>
                  </a:lnTo>
                  <a:lnTo>
                    <a:pt x="803" y="1009"/>
                  </a:lnTo>
                  <a:lnTo>
                    <a:pt x="787" y="1001"/>
                  </a:lnTo>
                  <a:lnTo>
                    <a:pt x="787" y="985"/>
                  </a:lnTo>
                  <a:lnTo>
                    <a:pt x="763" y="961"/>
                  </a:lnTo>
                  <a:lnTo>
                    <a:pt x="723" y="961"/>
                  </a:lnTo>
                  <a:lnTo>
                    <a:pt x="699" y="985"/>
                  </a:lnTo>
                  <a:lnTo>
                    <a:pt x="692" y="1001"/>
                  </a:lnTo>
                  <a:lnTo>
                    <a:pt x="692" y="985"/>
                  </a:lnTo>
                  <a:lnTo>
                    <a:pt x="668" y="977"/>
                  </a:lnTo>
                  <a:lnTo>
                    <a:pt x="652" y="1001"/>
                  </a:lnTo>
                  <a:lnTo>
                    <a:pt x="636" y="993"/>
                  </a:lnTo>
                  <a:lnTo>
                    <a:pt x="620" y="985"/>
                  </a:lnTo>
                  <a:lnTo>
                    <a:pt x="596" y="993"/>
                  </a:lnTo>
                  <a:lnTo>
                    <a:pt x="580" y="985"/>
                  </a:lnTo>
                  <a:lnTo>
                    <a:pt x="564" y="977"/>
                  </a:lnTo>
                  <a:lnTo>
                    <a:pt x="540" y="985"/>
                  </a:lnTo>
                  <a:lnTo>
                    <a:pt x="533" y="1001"/>
                  </a:lnTo>
                  <a:lnTo>
                    <a:pt x="485" y="1001"/>
                  </a:lnTo>
                  <a:lnTo>
                    <a:pt x="485" y="985"/>
                  </a:lnTo>
                  <a:lnTo>
                    <a:pt x="461" y="985"/>
                  </a:lnTo>
                  <a:lnTo>
                    <a:pt x="469" y="1009"/>
                  </a:lnTo>
                  <a:lnTo>
                    <a:pt x="453" y="1009"/>
                  </a:lnTo>
                  <a:lnTo>
                    <a:pt x="437" y="993"/>
                  </a:lnTo>
                  <a:lnTo>
                    <a:pt x="405" y="993"/>
                  </a:lnTo>
                  <a:lnTo>
                    <a:pt x="382" y="1017"/>
                  </a:lnTo>
                  <a:lnTo>
                    <a:pt x="374" y="1009"/>
                  </a:lnTo>
                  <a:lnTo>
                    <a:pt x="358" y="1017"/>
                  </a:lnTo>
                  <a:lnTo>
                    <a:pt x="326" y="1009"/>
                  </a:lnTo>
                  <a:lnTo>
                    <a:pt x="278" y="1009"/>
                  </a:lnTo>
                  <a:lnTo>
                    <a:pt x="246" y="1001"/>
                  </a:lnTo>
                  <a:lnTo>
                    <a:pt x="231" y="985"/>
                  </a:lnTo>
                  <a:lnTo>
                    <a:pt x="199" y="977"/>
                  </a:lnTo>
                  <a:lnTo>
                    <a:pt x="183" y="945"/>
                  </a:lnTo>
                  <a:lnTo>
                    <a:pt x="175" y="945"/>
                  </a:lnTo>
                  <a:lnTo>
                    <a:pt x="151" y="930"/>
                  </a:lnTo>
                  <a:lnTo>
                    <a:pt x="135" y="922"/>
                  </a:lnTo>
                  <a:lnTo>
                    <a:pt x="127" y="898"/>
                  </a:lnTo>
                  <a:lnTo>
                    <a:pt x="95" y="898"/>
                  </a:lnTo>
                  <a:lnTo>
                    <a:pt x="72" y="882"/>
                  </a:lnTo>
                  <a:lnTo>
                    <a:pt x="103" y="858"/>
                  </a:lnTo>
                  <a:lnTo>
                    <a:pt x="119" y="810"/>
                  </a:lnTo>
                  <a:lnTo>
                    <a:pt x="119" y="794"/>
                  </a:lnTo>
                  <a:lnTo>
                    <a:pt x="143" y="747"/>
                  </a:lnTo>
                  <a:lnTo>
                    <a:pt x="151" y="731"/>
                  </a:lnTo>
                  <a:lnTo>
                    <a:pt x="191" y="723"/>
                  </a:lnTo>
                  <a:lnTo>
                    <a:pt x="191" y="667"/>
                  </a:lnTo>
                  <a:lnTo>
                    <a:pt x="215" y="644"/>
                  </a:lnTo>
                  <a:lnTo>
                    <a:pt x="207" y="628"/>
                  </a:lnTo>
                  <a:lnTo>
                    <a:pt x="175" y="636"/>
                  </a:lnTo>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1" name="Freeform 68">
              <a:extLst>
                <a:ext uri="{FF2B5EF4-FFF2-40B4-BE49-F238E27FC236}">
                  <a16:creationId xmlns:a16="http://schemas.microsoft.com/office/drawing/2014/main" id="{7D1BFD4A-87DB-42E7-A434-ED6F67D5FB3A}"/>
                </a:ext>
              </a:extLst>
            </p:cNvPr>
            <p:cNvSpPr>
              <a:spLocks/>
            </p:cNvSpPr>
            <p:nvPr/>
          </p:nvSpPr>
          <p:spPr bwMode="gray">
            <a:xfrm>
              <a:off x="6290270" y="2099064"/>
              <a:ext cx="555498" cy="687388"/>
            </a:xfrm>
            <a:custGeom>
              <a:avLst/>
              <a:gdLst>
                <a:gd name="T0" fmla="*/ 110 w 361"/>
                <a:gd name="T1" fmla="*/ 126 h 433"/>
                <a:gd name="T2" fmla="*/ 110 w 361"/>
                <a:gd name="T3" fmla="*/ 126 h 433"/>
                <a:gd name="T4" fmla="*/ 125 w 361"/>
                <a:gd name="T5" fmla="*/ 126 h 433"/>
                <a:gd name="T6" fmla="*/ 157 w 361"/>
                <a:gd name="T7" fmla="*/ 102 h 433"/>
                <a:gd name="T8" fmla="*/ 196 w 361"/>
                <a:gd name="T9" fmla="*/ 55 h 433"/>
                <a:gd name="T10" fmla="*/ 203 w 361"/>
                <a:gd name="T11" fmla="*/ 31 h 433"/>
                <a:gd name="T12" fmla="*/ 196 w 361"/>
                <a:gd name="T13" fmla="*/ 24 h 433"/>
                <a:gd name="T14" fmla="*/ 219 w 361"/>
                <a:gd name="T15" fmla="*/ 16 h 433"/>
                <a:gd name="T16" fmla="*/ 227 w 361"/>
                <a:gd name="T17" fmla="*/ 0 h 433"/>
                <a:gd name="T18" fmla="*/ 258 w 361"/>
                <a:gd name="T19" fmla="*/ 8 h 433"/>
                <a:gd name="T20" fmla="*/ 274 w 361"/>
                <a:gd name="T21" fmla="*/ 31 h 433"/>
                <a:gd name="T22" fmla="*/ 282 w 361"/>
                <a:gd name="T23" fmla="*/ 55 h 433"/>
                <a:gd name="T24" fmla="*/ 266 w 361"/>
                <a:gd name="T25" fmla="*/ 102 h 433"/>
                <a:gd name="T26" fmla="*/ 274 w 361"/>
                <a:gd name="T27" fmla="*/ 149 h 433"/>
                <a:gd name="T28" fmla="*/ 297 w 361"/>
                <a:gd name="T29" fmla="*/ 173 h 433"/>
                <a:gd name="T30" fmla="*/ 305 w 361"/>
                <a:gd name="T31" fmla="*/ 204 h 433"/>
                <a:gd name="T32" fmla="*/ 352 w 361"/>
                <a:gd name="T33" fmla="*/ 259 h 433"/>
                <a:gd name="T34" fmla="*/ 344 w 361"/>
                <a:gd name="T35" fmla="*/ 298 h 433"/>
                <a:gd name="T36" fmla="*/ 360 w 361"/>
                <a:gd name="T37" fmla="*/ 338 h 433"/>
                <a:gd name="T38" fmla="*/ 352 w 361"/>
                <a:gd name="T39" fmla="*/ 361 h 433"/>
                <a:gd name="T40" fmla="*/ 329 w 361"/>
                <a:gd name="T41" fmla="*/ 377 h 433"/>
                <a:gd name="T42" fmla="*/ 305 w 361"/>
                <a:gd name="T43" fmla="*/ 377 h 433"/>
                <a:gd name="T44" fmla="*/ 266 w 361"/>
                <a:gd name="T45" fmla="*/ 385 h 433"/>
                <a:gd name="T46" fmla="*/ 235 w 361"/>
                <a:gd name="T47" fmla="*/ 385 h 433"/>
                <a:gd name="T48" fmla="*/ 227 w 361"/>
                <a:gd name="T49" fmla="*/ 408 h 433"/>
                <a:gd name="T50" fmla="*/ 203 w 361"/>
                <a:gd name="T51" fmla="*/ 432 h 433"/>
                <a:gd name="T52" fmla="*/ 172 w 361"/>
                <a:gd name="T53" fmla="*/ 432 h 433"/>
                <a:gd name="T54" fmla="*/ 180 w 361"/>
                <a:gd name="T55" fmla="*/ 416 h 433"/>
                <a:gd name="T56" fmla="*/ 203 w 361"/>
                <a:gd name="T57" fmla="*/ 416 h 433"/>
                <a:gd name="T58" fmla="*/ 203 w 361"/>
                <a:gd name="T59" fmla="*/ 393 h 433"/>
                <a:gd name="T60" fmla="*/ 219 w 361"/>
                <a:gd name="T61" fmla="*/ 377 h 433"/>
                <a:gd name="T62" fmla="*/ 219 w 361"/>
                <a:gd name="T63" fmla="*/ 369 h 433"/>
                <a:gd name="T64" fmla="*/ 227 w 361"/>
                <a:gd name="T65" fmla="*/ 361 h 433"/>
                <a:gd name="T66" fmla="*/ 219 w 361"/>
                <a:gd name="T67" fmla="*/ 346 h 433"/>
                <a:gd name="T68" fmla="*/ 180 w 361"/>
                <a:gd name="T69" fmla="*/ 346 h 433"/>
                <a:gd name="T70" fmla="*/ 157 w 361"/>
                <a:gd name="T71" fmla="*/ 322 h 433"/>
                <a:gd name="T72" fmla="*/ 125 w 361"/>
                <a:gd name="T73" fmla="*/ 330 h 433"/>
                <a:gd name="T74" fmla="*/ 94 w 361"/>
                <a:gd name="T75" fmla="*/ 298 h 433"/>
                <a:gd name="T76" fmla="*/ 70 w 361"/>
                <a:gd name="T77" fmla="*/ 298 h 433"/>
                <a:gd name="T78" fmla="*/ 63 w 361"/>
                <a:gd name="T79" fmla="*/ 314 h 433"/>
                <a:gd name="T80" fmla="*/ 47 w 361"/>
                <a:gd name="T81" fmla="*/ 306 h 433"/>
                <a:gd name="T82" fmla="*/ 31 w 361"/>
                <a:gd name="T83" fmla="*/ 306 h 433"/>
                <a:gd name="T84" fmla="*/ 8 w 361"/>
                <a:gd name="T85" fmla="*/ 322 h 433"/>
                <a:gd name="T86" fmla="*/ 0 w 361"/>
                <a:gd name="T87" fmla="*/ 291 h 433"/>
                <a:gd name="T88" fmla="*/ 47 w 361"/>
                <a:gd name="T89" fmla="*/ 236 h 433"/>
                <a:gd name="T90" fmla="*/ 63 w 361"/>
                <a:gd name="T91" fmla="*/ 181 h 433"/>
                <a:gd name="T92" fmla="*/ 86 w 361"/>
                <a:gd name="T93" fmla="*/ 173 h 433"/>
                <a:gd name="T94" fmla="*/ 86 w 361"/>
                <a:gd name="T95" fmla="*/ 157 h 433"/>
                <a:gd name="T96" fmla="*/ 110 w 361"/>
                <a:gd name="T97" fmla="*/ 126 h 43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61"/>
                <a:gd name="T148" fmla="*/ 0 h 433"/>
                <a:gd name="T149" fmla="*/ 361 w 361"/>
                <a:gd name="T150" fmla="*/ 433 h 43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61" h="433">
                  <a:moveTo>
                    <a:pt x="110" y="126"/>
                  </a:moveTo>
                  <a:lnTo>
                    <a:pt x="110" y="126"/>
                  </a:lnTo>
                  <a:lnTo>
                    <a:pt x="125" y="126"/>
                  </a:lnTo>
                  <a:lnTo>
                    <a:pt x="157" y="102"/>
                  </a:lnTo>
                  <a:lnTo>
                    <a:pt x="196" y="55"/>
                  </a:lnTo>
                  <a:lnTo>
                    <a:pt x="203" y="31"/>
                  </a:lnTo>
                  <a:lnTo>
                    <a:pt x="196" y="24"/>
                  </a:lnTo>
                  <a:lnTo>
                    <a:pt x="219" y="16"/>
                  </a:lnTo>
                  <a:lnTo>
                    <a:pt x="227" y="0"/>
                  </a:lnTo>
                  <a:lnTo>
                    <a:pt x="258" y="8"/>
                  </a:lnTo>
                  <a:lnTo>
                    <a:pt x="274" y="31"/>
                  </a:lnTo>
                  <a:lnTo>
                    <a:pt x="282" y="55"/>
                  </a:lnTo>
                  <a:lnTo>
                    <a:pt x="266" y="102"/>
                  </a:lnTo>
                  <a:lnTo>
                    <a:pt x="274" y="149"/>
                  </a:lnTo>
                  <a:lnTo>
                    <a:pt x="297" y="173"/>
                  </a:lnTo>
                  <a:lnTo>
                    <a:pt x="305" y="204"/>
                  </a:lnTo>
                  <a:lnTo>
                    <a:pt x="352" y="259"/>
                  </a:lnTo>
                  <a:lnTo>
                    <a:pt x="344" y="298"/>
                  </a:lnTo>
                  <a:lnTo>
                    <a:pt x="360" y="338"/>
                  </a:lnTo>
                  <a:lnTo>
                    <a:pt x="352" y="361"/>
                  </a:lnTo>
                  <a:lnTo>
                    <a:pt x="329" y="377"/>
                  </a:lnTo>
                  <a:lnTo>
                    <a:pt x="305" y="377"/>
                  </a:lnTo>
                  <a:lnTo>
                    <a:pt x="266" y="385"/>
                  </a:lnTo>
                  <a:lnTo>
                    <a:pt x="235" y="385"/>
                  </a:lnTo>
                  <a:lnTo>
                    <a:pt x="227" y="408"/>
                  </a:lnTo>
                  <a:lnTo>
                    <a:pt x="203" y="432"/>
                  </a:lnTo>
                  <a:lnTo>
                    <a:pt x="172" y="432"/>
                  </a:lnTo>
                  <a:lnTo>
                    <a:pt x="180" y="416"/>
                  </a:lnTo>
                  <a:lnTo>
                    <a:pt x="203" y="416"/>
                  </a:lnTo>
                  <a:lnTo>
                    <a:pt x="203" y="393"/>
                  </a:lnTo>
                  <a:lnTo>
                    <a:pt x="219" y="377"/>
                  </a:lnTo>
                  <a:lnTo>
                    <a:pt x="219" y="369"/>
                  </a:lnTo>
                  <a:lnTo>
                    <a:pt x="227" y="361"/>
                  </a:lnTo>
                  <a:lnTo>
                    <a:pt x="219" y="346"/>
                  </a:lnTo>
                  <a:lnTo>
                    <a:pt x="180" y="346"/>
                  </a:lnTo>
                  <a:lnTo>
                    <a:pt x="157" y="322"/>
                  </a:lnTo>
                  <a:lnTo>
                    <a:pt x="125" y="330"/>
                  </a:lnTo>
                  <a:lnTo>
                    <a:pt x="94" y="298"/>
                  </a:lnTo>
                  <a:lnTo>
                    <a:pt x="70" y="298"/>
                  </a:lnTo>
                  <a:lnTo>
                    <a:pt x="63" y="314"/>
                  </a:lnTo>
                  <a:lnTo>
                    <a:pt x="47" y="306"/>
                  </a:lnTo>
                  <a:lnTo>
                    <a:pt x="31" y="306"/>
                  </a:lnTo>
                  <a:lnTo>
                    <a:pt x="8" y="322"/>
                  </a:lnTo>
                  <a:lnTo>
                    <a:pt x="0" y="291"/>
                  </a:lnTo>
                  <a:lnTo>
                    <a:pt x="47" y="236"/>
                  </a:lnTo>
                  <a:lnTo>
                    <a:pt x="63" y="181"/>
                  </a:lnTo>
                  <a:lnTo>
                    <a:pt x="86" y="173"/>
                  </a:lnTo>
                  <a:lnTo>
                    <a:pt x="86" y="157"/>
                  </a:lnTo>
                  <a:lnTo>
                    <a:pt x="110" y="126"/>
                  </a:lnTo>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2" name="Freeform 69">
              <a:extLst>
                <a:ext uri="{FF2B5EF4-FFF2-40B4-BE49-F238E27FC236}">
                  <a16:creationId xmlns:a16="http://schemas.microsoft.com/office/drawing/2014/main" id="{F3280C23-3B58-4546-B35A-A49437C579D7}"/>
                </a:ext>
              </a:extLst>
            </p:cNvPr>
            <p:cNvSpPr>
              <a:spLocks/>
            </p:cNvSpPr>
            <p:nvPr/>
          </p:nvSpPr>
          <p:spPr bwMode="gray">
            <a:xfrm>
              <a:off x="5006931" y="2432439"/>
              <a:ext cx="1244870" cy="1398588"/>
            </a:xfrm>
            <a:custGeom>
              <a:avLst/>
              <a:gdLst>
                <a:gd name="T0" fmla="*/ 87 w 809"/>
                <a:gd name="T1" fmla="*/ 444 h 881"/>
                <a:gd name="T2" fmla="*/ 135 w 809"/>
                <a:gd name="T3" fmla="*/ 476 h 881"/>
                <a:gd name="T4" fmla="*/ 119 w 809"/>
                <a:gd name="T5" fmla="*/ 531 h 881"/>
                <a:gd name="T6" fmla="*/ 87 w 809"/>
                <a:gd name="T7" fmla="*/ 579 h 881"/>
                <a:gd name="T8" fmla="*/ 55 w 809"/>
                <a:gd name="T9" fmla="*/ 634 h 881"/>
                <a:gd name="T10" fmla="*/ 87 w 809"/>
                <a:gd name="T11" fmla="*/ 761 h 881"/>
                <a:gd name="T12" fmla="*/ 135 w 809"/>
                <a:gd name="T13" fmla="*/ 777 h 881"/>
                <a:gd name="T14" fmla="*/ 182 w 809"/>
                <a:gd name="T15" fmla="*/ 809 h 881"/>
                <a:gd name="T16" fmla="*/ 246 w 809"/>
                <a:gd name="T17" fmla="*/ 817 h 881"/>
                <a:gd name="T18" fmla="*/ 277 w 809"/>
                <a:gd name="T19" fmla="*/ 840 h 881"/>
                <a:gd name="T20" fmla="*/ 309 w 809"/>
                <a:gd name="T21" fmla="*/ 840 h 881"/>
                <a:gd name="T22" fmla="*/ 317 w 809"/>
                <a:gd name="T23" fmla="*/ 864 h 881"/>
                <a:gd name="T24" fmla="*/ 356 w 809"/>
                <a:gd name="T25" fmla="*/ 880 h 881"/>
                <a:gd name="T26" fmla="*/ 412 w 809"/>
                <a:gd name="T27" fmla="*/ 856 h 881"/>
                <a:gd name="T28" fmla="*/ 467 w 809"/>
                <a:gd name="T29" fmla="*/ 817 h 881"/>
                <a:gd name="T30" fmla="*/ 507 w 809"/>
                <a:gd name="T31" fmla="*/ 832 h 881"/>
                <a:gd name="T32" fmla="*/ 531 w 809"/>
                <a:gd name="T33" fmla="*/ 777 h 881"/>
                <a:gd name="T34" fmla="*/ 539 w 809"/>
                <a:gd name="T35" fmla="*/ 714 h 881"/>
                <a:gd name="T36" fmla="*/ 578 w 809"/>
                <a:gd name="T37" fmla="*/ 674 h 881"/>
                <a:gd name="T38" fmla="*/ 618 w 809"/>
                <a:gd name="T39" fmla="*/ 634 h 881"/>
                <a:gd name="T40" fmla="*/ 665 w 809"/>
                <a:gd name="T41" fmla="*/ 618 h 881"/>
                <a:gd name="T42" fmla="*/ 713 w 809"/>
                <a:gd name="T43" fmla="*/ 547 h 881"/>
                <a:gd name="T44" fmla="*/ 737 w 809"/>
                <a:gd name="T45" fmla="*/ 484 h 881"/>
                <a:gd name="T46" fmla="*/ 784 w 809"/>
                <a:gd name="T47" fmla="*/ 460 h 881"/>
                <a:gd name="T48" fmla="*/ 808 w 809"/>
                <a:gd name="T49" fmla="*/ 381 h 881"/>
                <a:gd name="T50" fmla="*/ 768 w 809"/>
                <a:gd name="T51" fmla="*/ 373 h 881"/>
                <a:gd name="T52" fmla="*/ 737 w 809"/>
                <a:gd name="T53" fmla="*/ 373 h 881"/>
                <a:gd name="T54" fmla="*/ 705 w 809"/>
                <a:gd name="T55" fmla="*/ 365 h 881"/>
                <a:gd name="T56" fmla="*/ 673 w 809"/>
                <a:gd name="T57" fmla="*/ 325 h 881"/>
                <a:gd name="T58" fmla="*/ 634 w 809"/>
                <a:gd name="T59" fmla="*/ 246 h 881"/>
                <a:gd name="T60" fmla="*/ 618 w 809"/>
                <a:gd name="T61" fmla="*/ 206 h 881"/>
                <a:gd name="T62" fmla="*/ 610 w 809"/>
                <a:gd name="T63" fmla="*/ 143 h 881"/>
                <a:gd name="T64" fmla="*/ 594 w 809"/>
                <a:gd name="T65" fmla="*/ 119 h 881"/>
                <a:gd name="T66" fmla="*/ 602 w 809"/>
                <a:gd name="T67" fmla="*/ 71 h 881"/>
                <a:gd name="T68" fmla="*/ 531 w 809"/>
                <a:gd name="T69" fmla="*/ 71 h 881"/>
                <a:gd name="T70" fmla="*/ 491 w 809"/>
                <a:gd name="T71" fmla="*/ 55 h 881"/>
                <a:gd name="T72" fmla="*/ 396 w 809"/>
                <a:gd name="T73" fmla="*/ 16 h 881"/>
                <a:gd name="T74" fmla="*/ 309 w 809"/>
                <a:gd name="T75" fmla="*/ 32 h 881"/>
                <a:gd name="T76" fmla="*/ 253 w 809"/>
                <a:gd name="T77" fmla="*/ 71 h 881"/>
                <a:gd name="T78" fmla="*/ 190 w 809"/>
                <a:gd name="T79" fmla="*/ 63 h 881"/>
                <a:gd name="T80" fmla="*/ 158 w 809"/>
                <a:gd name="T81" fmla="*/ 95 h 881"/>
                <a:gd name="T82" fmla="*/ 174 w 809"/>
                <a:gd name="T83" fmla="*/ 151 h 881"/>
                <a:gd name="T84" fmla="*/ 151 w 809"/>
                <a:gd name="T85" fmla="*/ 206 h 881"/>
                <a:gd name="T86" fmla="*/ 135 w 809"/>
                <a:gd name="T87" fmla="*/ 254 h 881"/>
                <a:gd name="T88" fmla="*/ 71 w 809"/>
                <a:gd name="T89" fmla="*/ 262 h 881"/>
                <a:gd name="T90" fmla="*/ 63 w 809"/>
                <a:gd name="T91" fmla="*/ 341 h 881"/>
                <a:gd name="T92" fmla="*/ 71 w 809"/>
                <a:gd name="T93" fmla="*/ 396 h 88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09"/>
                <a:gd name="T142" fmla="*/ 0 h 881"/>
                <a:gd name="T143" fmla="*/ 809 w 809"/>
                <a:gd name="T144" fmla="*/ 881 h 88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09" h="881">
                  <a:moveTo>
                    <a:pt x="87" y="444"/>
                  </a:moveTo>
                  <a:lnTo>
                    <a:pt x="87" y="444"/>
                  </a:lnTo>
                  <a:lnTo>
                    <a:pt x="111" y="460"/>
                  </a:lnTo>
                  <a:lnTo>
                    <a:pt x="135" y="476"/>
                  </a:lnTo>
                  <a:lnTo>
                    <a:pt x="135" y="499"/>
                  </a:lnTo>
                  <a:lnTo>
                    <a:pt x="119" y="531"/>
                  </a:lnTo>
                  <a:lnTo>
                    <a:pt x="111" y="555"/>
                  </a:lnTo>
                  <a:lnTo>
                    <a:pt x="87" y="579"/>
                  </a:lnTo>
                  <a:lnTo>
                    <a:pt x="63" y="610"/>
                  </a:lnTo>
                  <a:lnTo>
                    <a:pt x="55" y="634"/>
                  </a:lnTo>
                  <a:lnTo>
                    <a:pt x="55" y="682"/>
                  </a:lnTo>
                  <a:lnTo>
                    <a:pt x="87" y="761"/>
                  </a:lnTo>
                  <a:lnTo>
                    <a:pt x="119" y="761"/>
                  </a:lnTo>
                  <a:lnTo>
                    <a:pt x="135" y="777"/>
                  </a:lnTo>
                  <a:lnTo>
                    <a:pt x="166" y="785"/>
                  </a:lnTo>
                  <a:lnTo>
                    <a:pt x="182" y="809"/>
                  </a:lnTo>
                  <a:lnTo>
                    <a:pt x="214" y="809"/>
                  </a:lnTo>
                  <a:lnTo>
                    <a:pt x="246" y="817"/>
                  </a:lnTo>
                  <a:lnTo>
                    <a:pt x="261" y="840"/>
                  </a:lnTo>
                  <a:lnTo>
                    <a:pt x="277" y="840"/>
                  </a:lnTo>
                  <a:lnTo>
                    <a:pt x="293" y="832"/>
                  </a:lnTo>
                  <a:lnTo>
                    <a:pt x="309" y="840"/>
                  </a:lnTo>
                  <a:lnTo>
                    <a:pt x="301" y="848"/>
                  </a:lnTo>
                  <a:lnTo>
                    <a:pt x="317" y="864"/>
                  </a:lnTo>
                  <a:lnTo>
                    <a:pt x="341" y="864"/>
                  </a:lnTo>
                  <a:lnTo>
                    <a:pt x="356" y="880"/>
                  </a:lnTo>
                  <a:lnTo>
                    <a:pt x="404" y="872"/>
                  </a:lnTo>
                  <a:lnTo>
                    <a:pt x="412" y="856"/>
                  </a:lnTo>
                  <a:lnTo>
                    <a:pt x="428" y="825"/>
                  </a:lnTo>
                  <a:lnTo>
                    <a:pt x="467" y="817"/>
                  </a:lnTo>
                  <a:lnTo>
                    <a:pt x="491" y="840"/>
                  </a:lnTo>
                  <a:lnTo>
                    <a:pt x="507" y="832"/>
                  </a:lnTo>
                  <a:lnTo>
                    <a:pt x="523" y="809"/>
                  </a:lnTo>
                  <a:lnTo>
                    <a:pt x="531" y="777"/>
                  </a:lnTo>
                  <a:lnTo>
                    <a:pt x="523" y="745"/>
                  </a:lnTo>
                  <a:lnTo>
                    <a:pt x="539" y="714"/>
                  </a:lnTo>
                  <a:lnTo>
                    <a:pt x="539" y="698"/>
                  </a:lnTo>
                  <a:lnTo>
                    <a:pt x="578" y="674"/>
                  </a:lnTo>
                  <a:lnTo>
                    <a:pt x="602" y="666"/>
                  </a:lnTo>
                  <a:lnTo>
                    <a:pt x="618" y="634"/>
                  </a:lnTo>
                  <a:lnTo>
                    <a:pt x="650" y="634"/>
                  </a:lnTo>
                  <a:lnTo>
                    <a:pt x="665" y="618"/>
                  </a:lnTo>
                  <a:lnTo>
                    <a:pt x="697" y="595"/>
                  </a:lnTo>
                  <a:lnTo>
                    <a:pt x="713" y="547"/>
                  </a:lnTo>
                  <a:lnTo>
                    <a:pt x="713" y="531"/>
                  </a:lnTo>
                  <a:lnTo>
                    <a:pt x="737" y="484"/>
                  </a:lnTo>
                  <a:lnTo>
                    <a:pt x="745" y="468"/>
                  </a:lnTo>
                  <a:lnTo>
                    <a:pt x="784" y="460"/>
                  </a:lnTo>
                  <a:lnTo>
                    <a:pt x="784" y="404"/>
                  </a:lnTo>
                  <a:lnTo>
                    <a:pt x="808" y="381"/>
                  </a:lnTo>
                  <a:lnTo>
                    <a:pt x="800" y="365"/>
                  </a:lnTo>
                  <a:lnTo>
                    <a:pt x="768" y="373"/>
                  </a:lnTo>
                  <a:lnTo>
                    <a:pt x="753" y="381"/>
                  </a:lnTo>
                  <a:lnTo>
                    <a:pt x="737" y="373"/>
                  </a:lnTo>
                  <a:lnTo>
                    <a:pt x="721" y="373"/>
                  </a:lnTo>
                  <a:lnTo>
                    <a:pt x="705" y="365"/>
                  </a:lnTo>
                  <a:lnTo>
                    <a:pt x="689" y="357"/>
                  </a:lnTo>
                  <a:lnTo>
                    <a:pt x="673" y="325"/>
                  </a:lnTo>
                  <a:lnTo>
                    <a:pt x="650" y="293"/>
                  </a:lnTo>
                  <a:lnTo>
                    <a:pt x="634" y="246"/>
                  </a:lnTo>
                  <a:lnTo>
                    <a:pt x="626" y="230"/>
                  </a:lnTo>
                  <a:lnTo>
                    <a:pt x="618" y="206"/>
                  </a:lnTo>
                  <a:lnTo>
                    <a:pt x="602" y="206"/>
                  </a:lnTo>
                  <a:lnTo>
                    <a:pt x="610" y="143"/>
                  </a:lnTo>
                  <a:lnTo>
                    <a:pt x="602" y="135"/>
                  </a:lnTo>
                  <a:lnTo>
                    <a:pt x="594" y="119"/>
                  </a:lnTo>
                  <a:lnTo>
                    <a:pt x="594" y="95"/>
                  </a:lnTo>
                  <a:lnTo>
                    <a:pt x="602" y="71"/>
                  </a:lnTo>
                  <a:lnTo>
                    <a:pt x="555" y="71"/>
                  </a:lnTo>
                  <a:lnTo>
                    <a:pt x="531" y="71"/>
                  </a:lnTo>
                  <a:lnTo>
                    <a:pt x="507" y="63"/>
                  </a:lnTo>
                  <a:lnTo>
                    <a:pt x="491" y="55"/>
                  </a:lnTo>
                  <a:lnTo>
                    <a:pt x="436" y="48"/>
                  </a:lnTo>
                  <a:lnTo>
                    <a:pt x="396" y="16"/>
                  </a:lnTo>
                  <a:lnTo>
                    <a:pt x="364" y="0"/>
                  </a:lnTo>
                  <a:lnTo>
                    <a:pt x="309" y="32"/>
                  </a:lnTo>
                  <a:lnTo>
                    <a:pt x="285" y="40"/>
                  </a:lnTo>
                  <a:lnTo>
                    <a:pt x="253" y="71"/>
                  </a:lnTo>
                  <a:lnTo>
                    <a:pt x="214" y="79"/>
                  </a:lnTo>
                  <a:lnTo>
                    <a:pt x="190" y="63"/>
                  </a:lnTo>
                  <a:lnTo>
                    <a:pt x="158" y="71"/>
                  </a:lnTo>
                  <a:lnTo>
                    <a:pt x="158" y="95"/>
                  </a:lnTo>
                  <a:lnTo>
                    <a:pt x="174" y="127"/>
                  </a:lnTo>
                  <a:lnTo>
                    <a:pt x="174" y="151"/>
                  </a:lnTo>
                  <a:lnTo>
                    <a:pt x="174" y="190"/>
                  </a:lnTo>
                  <a:lnTo>
                    <a:pt x="151" y="206"/>
                  </a:lnTo>
                  <a:lnTo>
                    <a:pt x="143" y="238"/>
                  </a:lnTo>
                  <a:lnTo>
                    <a:pt x="135" y="254"/>
                  </a:lnTo>
                  <a:lnTo>
                    <a:pt x="103" y="270"/>
                  </a:lnTo>
                  <a:lnTo>
                    <a:pt x="71" y="262"/>
                  </a:lnTo>
                  <a:lnTo>
                    <a:pt x="0" y="262"/>
                  </a:lnTo>
                  <a:lnTo>
                    <a:pt x="63" y="341"/>
                  </a:lnTo>
                  <a:lnTo>
                    <a:pt x="55" y="381"/>
                  </a:lnTo>
                  <a:lnTo>
                    <a:pt x="71" y="396"/>
                  </a:lnTo>
                  <a:lnTo>
                    <a:pt x="87" y="444"/>
                  </a:lnTo>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3" name="Freeform 73">
              <a:extLst>
                <a:ext uri="{FF2B5EF4-FFF2-40B4-BE49-F238E27FC236}">
                  <a16:creationId xmlns:a16="http://schemas.microsoft.com/office/drawing/2014/main" id="{F0D5C9D7-FE8D-437D-BFC5-F7DD10897CAC}"/>
                </a:ext>
              </a:extLst>
            </p:cNvPr>
            <p:cNvSpPr>
              <a:spLocks/>
            </p:cNvSpPr>
            <p:nvPr/>
          </p:nvSpPr>
          <p:spPr bwMode="gray">
            <a:xfrm>
              <a:off x="8733846" y="3178564"/>
              <a:ext cx="173882" cy="153988"/>
            </a:xfrm>
            <a:custGeom>
              <a:avLst/>
              <a:gdLst>
                <a:gd name="T0" fmla="*/ 0 w 113"/>
                <a:gd name="T1" fmla="*/ 44 h 97"/>
                <a:gd name="T2" fmla="*/ 0 w 113"/>
                <a:gd name="T3" fmla="*/ 44 h 97"/>
                <a:gd name="T4" fmla="*/ 15 w 113"/>
                <a:gd name="T5" fmla="*/ 44 h 97"/>
                <a:gd name="T6" fmla="*/ 22 w 113"/>
                <a:gd name="T7" fmla="*/ 52 h 97"/>
                <a:gd name="T8" fmla="*/ 37 w 113"/>
                <a:gd name="T9" fmla="*/ 44 h 97"/>
                <a:gd name="T10" fmla="*/ 22 w 113"/>
                <a:gd name="T11" fmla="*/ 30 h 97"/>
                <a:gd name="T12" fmla="*/ 30 w 113"/>
                <a:gd name="T13" fmla="*/ 22 h 97"/>
                <a:gd name="T14" fmla="*/ 45 w 113"/>
                <a:gd name="T15" fmla="*/ 7 h 97"/>
                <a:gd name="T16" fmla="*/ 67 w 113"/>
                <a:gd name="T17" fmla="*/ 0 h 97"/>
                <a:gd name="T18" fmla="*/ 97 w 113"/>
                <a:gd name="T19" fmla="*/ 0 h 97"/>
                <a:gd name="T20" fmla="*/ 97 w 113"/>
                <a:gd name="T21" fmla="*/ 7 h 97"/>
                <a:gd name="T22" fmla="*/ 112 w 113"/>
                <a:gd name="T23" fmla="*/ 30 h 97"/>
                <a:gd name="T24" fmla="*/ 82 w 113"/>
                <a:gd name="T25" fmla="*/ 59 h 97"/>
                <a:gd name="T26" fmla="*/ 82 w 113"/>
                <a:gd name="T27" fmla="*/ 74 h 97"/>
                <a:gd name="T28" fmla="*/ 67 w 113"/>
                <a:gd name="T29" fmla="*/ 66 h 97"/>
                <a:gd name="T30" fmla="*/ 60 w 113"/>
                <a:gd name="T31" fmla="*/ 74 h 97"/>
                <a:gd name="T32" fmla="*/ 60 w 113"/>
                <a:gd name="T33" fmla="*/ 89 h 97"/>
                <a:gd name="T34" fmla="*/ 52 w 113"/>
                <a:gd name="T35" fmla="*/ 96 h 97"/>
                <a:gd name="T36" fmla="*/ 52 w 113"/>
                <a:gd name="T37" fmla="*/ 81 h 97"/>
                <a:gd name="T38" fmla="*/ 30 w 113"/>
                <a:gd name="T39" fmla="*/ 81 h 97"/>
                <a:gd name="T40" fmla="*/ 15 w 113"/>
                <a:gd name="T41" fmla="*/ 89 h 97"/>
                <a:gd name="T42" fmla="*/ 7 w 113"/>
                <a:gd name="T43" fmla="*/ 66 h 97"/>
                <a:gd name="T44" fmla="*/ 7 w 113"/>
                <a:gd name="T45" fmla="*/ 59 h 97"/>
                <a:gd name="T46" fmla="*/ 0 w 113"/>
                <a:gd name="T47" fmla="*/ 44 h 9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3"/>
                <a:gd name="T73" fmla="*/ 0 h 97"/>
                <a:gd name="T74" fmla="*/ 113 w 113"/>
                <a:gd name="T75" fmla="*/ 97 h 9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3" h="97">
                  <a:moveTo>
                    <a:pt x="0" y="44"/>
                  </a:moveTo>
                  <a:lnTo>
                    <a:pt x="0" y="44"/>
                  </a:lnTo>
                  <a:lnTo>
                    <a:pt x="15" y="44"/>
                  </a:lnTo>
                  <a:lnTo>
                    <a:pt x="22" y="52"/>
                  </a:lnTo>
                  <a:lnTo>
                    <a:pt x="37" y="44"/>
                  </a:lnTo>
                  <a:lnTo>
                    <a:pt x="22" y="30"/>
                  </a:lnTo>
                  <a:lnTo>
                    <a:pt x="30" y="22"/>
                  </a:lnTo>
                  <a:lnTo>
                    <a:pt x="45" y="7"/>
                  </a:lnTo>
                  <a:lnTo>
                    <a:pt x="67" y="0"/>
                  </a:lnTo>
                  <a:lnTo>
                    <a:pt x="97" y="0"/>
                  </a:lnTo>
                  <a:lnTo>
                    <a:pt x="97" y="7"/>
                  </a:lnTo>
                  <a:lnTo>
                    <a:pt x="112" y="30"/>
                  </a:lnTo>
                  <a:lnTo>
                    <a:pt x="82" y="59"/>
                  </a:lnTo>
                  <a:lnTo>
                    <a:pt x="82" y="74"/>
                  </a:lnTo>
                  <a:lnTo>
                    <a:pt x="67" y="66"/>
                  </a:lnTo>
                  <a:lnTo>
                    <a:pt x="60" y="74"/>
                  </a:lnTo>
                  <a:lnTo>
                    <a:pt x="60" y="89"/>
                  </a:lnTo>
                  <a:lnTo>
                    <a:pt x="52" y="96"/>
                  </a:lnTo>
                  <a:lnTo>
                    <a:pt x="52" y="81"/>
                  </a:lnTo>
                  <a:lnTo>
                    <a:pt x="30" y="81"/>
                  </a:lnTo>
                  <a:lnTo>
                    <a:pt x="15" y="89"/>
                  </a:lnTo>
                  <a:lnTo>
                    <a:pt x="7" y="66"/>
                  </a:lnTo>
                  <a:lnTo>
                    <a:pt x="7" y="59"/>
                  </a:lnTo>
                  <a:lnTo>
                    <a:pt x="0" y="44"/>
                  </a:lnTo>
                </a:path>
              </a:pathLst>
            </a:custGeom>
            <a:solidFill>
              <a:srgbClr val="9FD9EB"/>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4" name="Freeform 77">
              <a:extLst>
                <a:ext uri="{FF2B5EF4-FFF2-40B4-BE49-F238E27FC236}">
                  <a16:creationId xmlns:a16="http://schemas.microsoft.com/office/drawing/2014/main" id="{88975129-87EB-4F77-B9B9-005BAF51699E}"/>
                </a:ext>
              </a:extLst>
            </p:cNvPr>
            <p:cNvSpPr>
              <a:spLocks/>
            </p:cNvSpPr>
            <p:nvPr/>
          </p:nvSpPr>
          <p:spPr bwMode="gray">
            <a:xfrm>
              <a:off x="8820018" y="3381764"/>
              <a:ext cx="75400" cy="52388"/>
            </a:xfrm>
            <a:custGeom>
              <a:avLst/>
              <a:gdLst>
                <a:gd name="T0" fmla="*/ 0 w 49"/>
                <a:gd name="T1" fmla="*/ 6 h 33"/>
                <a:gd name="T2" fmla="*/ 0 w 49"/>
                <a:gd name="T3" fmla="*/ 6 h 33"/>
                <a:gd name="T4" fmla="*/ 0 w 49"/>
                <a:gd name="T5" fmla="*/ 32 h 33"/>
                <a:gd name="T6" fmla="*/ 21 w 49"/>
                <a:gd name="T7" fmla="*/ 19 h 33"/>
                <a:gd name="T8" fmla="*/ 34 w 49"/>
                <a:gd name="T9" fmla="*/ 32 h 33"/>
                <a:gd name="T10" fmla="*/ 48 w 49"/>
                <a:gd name="T11" fmla="*/ 32 h 33"/>
                <a:gd name="T12" fmla="*/ 48 w 49"/>
                <a:gd name="T13" fmla="*/ 19 h 33"/>
                <a:gd name="T14" fmla="*/ 41 w 49"/>
                <a:gd name="T15" fmla="*/ 13 h 33"/>
                <a:gd name="T16" fmla="*/ 34 w 49"/>
                <a:gd name="T17" fmla="*/ 19 h 33"/>
                <a:gd name="T18" fmla="*/ 21 w 49"/>
                <a:gd name="T19" fmla="*/ 0 h 33"/>
                <a:gd name="T20" fmla="*/ 0 w 49"/>
                <a:gd name="T21" fmla="*/ 6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9"/>
                <a:gd name="T34" fmla="*/ 0 h 33"/>
                <a:gd name="T35" fmla="*/ 49 w 49"/>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9" h="33">
                  <a:moveTo>
                    <a:pt x="0" y="6"/>
                  </a:moveTo>
                  <a:lnTo>
                    <a:pt x="0" y="6"/>
                  </a:lnTo>
                  <a:lnTo>
                    <a:pt x="0" y="32"/>
                  </a:lnTo>
                  <a:lnTo>
                    <a:pt x="21" y="19"/>
                  </a:lnTo>
                  <a:lnTo>
                    <a:pt x="34" y="32"/>
                  </a:lnTo>
                  <a:lnTo>
                    <a:pt x="48" y="32"/>
                  </a:lnTo>
                  <a:lnTo>
                    <a:pt x="48" y="19"/>
                  </a:lnTo>
                  <a:lnTo>
                    <a:pt x="41" y="13"/>
                  </a:lnTo>
                  <a:lnTo>
                    <a:pt x="34" y="19"/>
                  </a:lnTo>
                  <a:lnTo>
                    <a:pt x="21" y="0"/>
                  </a:lnTo>
                  <a:lnTo>
                    <a:pt x="0" y="6"/>
                  </a:lnTo>
                </a:path>
              </a:pathLst>
            </a:custGeom>
            <a:solidFill>
              <a:srgbClr val="9FD9EB"/>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5" name="Freeform 78">
              <a:extLst>
                <a:ext uri="{FF2B5EF4-FFF2-40B4-BE49-F238E27FC236}">
                  <a16:creationId xmlns:a16="http://schemas.microsoft.com/office/drawing/2014/main" id="{AE10E4D9-63A8-48CC-84C2-B0BED1648E7A}"/>
                </a:ext>
              </a:extLst>
            </p:cNvPr>
            <p:cNvSpPr>
              <a:spLocks/>
            </p:cNvSpPr>
            <p:nvPr/>
          </p:nvSpPr>
          <p:spPr bwMode="gray">
            <a:xfrm>
              <a:off x="9792524" y="2518164"/>
              <a:ext cx="223123" cy="115888"/>
            </a:xfrm>
            <a:custGeom>
              <a:avLst/>
              <a:gdLst>
                <a:gd name="T0" fmla="*/ 23 w 145"/>
                <a:gd name="T1" fmla="*/ 65 h 73"/>
                <a:gd name="T2" fmla="*/ 23 w 145"/>
                <a:gd name="T3" fmla="*/ 65 h 73"/>
                <a:gd name="T4" fmla="*/ 53 w 145"/>
                <a:gd name="T5" fmla="*/ 50 h 73"/>
                <a:gd name="T6" fmla="*/ 136 w 145"/>
                <a:gd name="T7" fmla="*/ 72 h 73"/>
                <a:gd name="T8" fmla="*/ 144 w 145"/>
                <a:gd name="T9" fmla="*/ 58 h 73"/>
                <a:gd name="T10" fmla="*/ 136 w 145"/>
                <a:gd name="T11" fmla="*/ 22 h 73"/>
                <a:gd name="T12" fmla="*/ 121 w 145"/>
                <a:gd name="T13" fmla="*/ 29 h 73"/>
                <a:gd name="T14" fmla="*/ 114 w 145"/>
                <a:gd name="T15" fmla="*/ 14 h 73"/>
                <a:gd name="T16" fmla="*/ 99 w 145"/>
                <a:gd name="T17" fmla="*/ 7 h 73"/>
                <a:gd name="T18" fmla="*/ 83 w 145"/>
                <a:gd name="T19" fmla="*/ 7 h 73"/>
                <a:gd name="T20" fmla="*/ 83 w 145"/>
                <a:gd name="T21" fmla="*/ 0 h 73"/>
                <a:gd name="T22" fmla="*/ 76 w 145"/>
                <a:gd name="T23" fmla="*/ 0 h 73"/>
                <a:gd name="T24" fmla="*/ 76 w 145"/>
                <a:gd name="T25" fmla="*/ 7 h 73"/>
                <a:gd name="T26" fmla="*/ 45 w 145"/>
                <a:gd name="T27" fmla="*/ 14 h 73"/>
                <a:gd name="T28" fmla="*/ 38 w 145"/>
                <a:gd name="T29" fmla="*/ 22 h 73"/>
                <a:gd name="T30" fmla="*/ 15 w 145"/>
                <a:gd name="T31" fmla="*/ 22 h 73"/>
                <a:gd name="T32" fmla="*/ 0 w 145"/>
                <a:gd name="T33" fmla="*/ 29 h 73"/>
                <a:gd name="T34" fmla="*/ 8 w 145"/>
                <a:gd name="T35" fmla="*/ 43 h 73"/>
                <a:gd name="T36" fmla="*/ 23 w 145"/>
                <a:gd name="T37" fmla="*/ 43 h 73"/>
                <a:gd name="T38" fmla="*/ 23 w 145"/>
                <a:gd name="T39" fmla="*/ 65 h 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5"/>
                <a:gd name="T61" fmla="*/ 0 h 73"/>
                <a:gd name="T62" fmla="*/ 145 w 145"/>
                <a:gd name="T63" fmla="*/ 73 h 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5" h="73">
                  <a:moveTo>
                    <a:pt x="23" y="65"/>
                  </a:moveTo>
                  <a:lnTo>
                    <a:pt x="23" y="65"/>
                  </a:lnTo>
                  <a:lnTo>
                    <a:pt x="53" y="50"/>
                  </a:lnTo>
                  <a:lnTo>
                    <a:pt x="136" y="72"/>
                  </a:lnTo>
                  <a:lnTo>
                    <a:pt x="144" y="58"/>
                  </a:lnTo>
                  <a:lnTo>
                    <a:pt x="136" y="22"/>
                  </a:lnTo>
                  <a:lnTo>
                    <a:pt x="121" y="29"/>
                  </a:lnTo>
                  <a:lnTo>
                    <a:pt x="114" y="14"/>
                  </a:lnTo>
                  <a:lnTo>
                    <a:pt x="99" y="7"/>
                  </a:lnTo>
                  <a:lnTo>
                    <a:pt x="83" y="7"/>
                  </a:lnTo>
                  <a:lnTo>
                    <a:pt x="83" y="0"/>
                  </a:lnTo>
                  <a:lnTo>
                    <a:pt x="76" y="0"/>
                  </a:lnTo>
                  <a:lnTo>
                    <a:pt x="76" y="7"/>
                  </a:lnTo>
                  <a:lnTo>
                    <a:pt x="45" y="14"/>
                  </a:lnTo>
                  <a:lnTo>
                    <a:pt x="38" y="22"/>
                  </a:lnTo>
                  <a:lnTo>
                    <a:pt x="15" y="22"/>
                  </a:lnTo>
                  <a:lnTo>
                    <a:pt x="0" y="29"/>
                  </a:lnTo>
                  <a:lnTo>
                    <a:pt x="8" y="43"/>
                  </a:lnTo>
                  <a:lnTo>
                    <a:pt x="23" y="43"/>
                  </a:lnTo>
                  <a:lnTo>
                    <a:pt x="23" y="65"/>
                  </a:lnTo>
                </a:path>
              </a:pathLst>
            </a:custGeom>
            <a:solidFill>
              <a:srgbClr val="9FD9EB"/>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6" name="Freeform 79">
              <a:extLst>
                <a:ext uri="{FF2B5EF4-FFF2-40B4-BE49-F238E27FC236}">
                  <a16:creationId xmlns:a16="http://schemas.microsoft.com/office/drawing/2014/main" id="{96DA210F-74CE-49DF-BC0B-DD5B0E1C506F}"/>
                </a:ext>
              </a:extLst>
            </p:cNvPr>
            <p:cNvSpPr>
              <a:spLocks/>
            </p:cNvSpPr>
            <p:nvPr/>
          </p:nvSpPr>
          <p:spPr bwMode="gray">
            <a:xfrm>
              <a:off x="9201634" y="2632464"/>
              <a:ext cx="457017" cy="407988"/>
            </a:xfrm>
            <a:custGeom>
              <a:avLst/>
              <a:gdLst>
                <a:gd name="T0" fmla="*/ 132 w 297"/>
                <a:gd name="T1" fmla="*/ 233 h 257"/>
                <a:gd name="T2" fmla="*/ 132 w 297"/>
                <a:gd name="T3" fmla="*/ 233 h 257"/>
                <a:gd name="T4" fmla="*/ 164 w 297"/>
                <a:gd name="T5" fmla="*/ 217 h 257"/>
                <a:gd name="T6" fmla="*/ 179 w 297"/>
                <a:gd name="T7" fmla="*/ 240 h 257"/>
                <a:gd name="T8" fmla="*/ 203 w 297"/>
                <a:gd name="T9" fmla="*/ 256 h 257"/>
                <a:gd name="T10" fmla="*/ 241 w 297"/>
                <a:gd name="T11" fmla="*/ 209 h 257"/>
                <a:gd name="T12" fmla="*/ 280 w 297"/>
                <a:gd name="T13" fmla="*/ 132 h 257"/>
                <a:gd name="T14" fmla="*/ 296 w 297"/>
                <a:gd name="T15" fmla="*/ 78 h 257"/>
                <a:gd name="T16" fmla="*/ 257 w 297"/>
                <a:gd name="T17" fmla="*/ 54 h 257"/>
                <a:gd name="T18" fmla="*/ 249 w 297"/>
                <a:gd name="T19" fmla="*/ 70 h 257"/>
                <a:gd name="T20" fmla="*/ 218 w 297"/>
                <a:gd name="T21" fmla="*/ 78 h 257"/>
                <a:gd name="T22" fmla="*/ 203 w 297"/>
                <a:gd name="T23" fmla="*/ 70 h 257"/>
                <a:gd name="T24" fmla="*/ 203 w 297"/>
                <a:gd name="T25" fmla="*/ 54 h 257"/>
                <a:gd name="T26" fmla="*/ 218 w 297"/>
                <a:gd name="T27" fmla="*/ 54 h 257"/>
                <a:gd name="T28" fmla="*/ 226 w 297"/>
                <a:gd name="T29" fmla="*/ 31 h 257"/>
                <a:gd name="T30" fmla="*/ 195 w 297"/>
                <a:gd name="T31" fmla="*/ 47 h 257"/>
                <a:gd name="T32" fmla="*/ 187 w 297"/>
                <a:gd name="T33" fmla="*/ 31 h 257"/>
                <a:gd name="T34" fmla="*/ 195 w 297"/>
                <a:gd name="T35" fmla="*/ 31 h 257"/>
                <a:gd name="T36" fmla="*/ 218 w 297"/>
                <a:gd name="T37" fmla="*/ 8 h 257"/>
                <a:gd name="T38" fmla="*/ 210 w 297"/>
                <a:gd name="T39" fmla="*/ 0 h 257"/>
                <a:gd name="T40" fmla="*/ 171 w 297"/>
                <a:gd name="T41" fmla="*/ 23 h 257"/>
                <a:gd name="T42" fmla="*/ 125 w 297"/>
                <a:gd name="T43" fmla="*/ 54 h 257"/>
                <a:gd name="T44" fmla="*/ 101 w 297"/>
                <a:gd name="T45" fmla="*/ 54 h 257"/>
                <a:gd name="T46" fmla="*/ 70 w 297"/>
                <a:gd name="T47" fmla="*/ 85 h 257"/>
                <a:gd name="T48" fmla="*/ 55 w 297"/>
                <a:gd name="T49" fmla="*/ 116 h 257"/>
                <a:gd name="T50" fmla="*/ 39 w 297"/>
                <a:gd name="T51" fmla="*/ 124 h 257"/>
                <a:gd name="T52" fmla="*/ 0 w 297"/>
                <a:gd name="T53" fmla="*/ 155 h 257"/>
                <a:gd name="T54" fmla="*/ 8 w 297"/>
                <a:gd name="T55" fmla="*/ 171 h 257"/>
                <a:gd name="T56" fmla="*/ 23 w 297"/>
                <a:gd name="T57" fmla="*/ 186 h 257"/>
                <a:gd name="T58" fmla="*/ 39 w 297"/>
                <a:gd name="T59" fmla="*/ 178 h 257"/>
                <a:gd name="T60" fmla="*/ 39 w 297"/>
                <a:gd name="T61" fmla="*/ 186 h 257"/>
                <a:gd name="T62" fmla="*/ 31 w 297"/>
                <a:gd name="T63" fmla="*/ 194 h 257"/>
                <a:gd name="T64" fmla="*/ 47 w 297"/>
                <a:gd name="T65" fmla="*/ 202 h 257"/>
                <a:gd name="T66" fmla="*/ 62 w 297"/>
                <a:gd name="T67" fmla="*/ 194 h 257"/>
                <a:gd name="T68" fmla="*/ 55 w 297"/>
                <a:gd name="T69" fmla="*/ 171 h 257"/>
                <a:gd name="T70" fmla="*/ 86 w 297"/>
                <a:gd name="T71" fmla="*/ 163 h 257"/>
                <a:gd name="T72" fmla="*/ 109 w 297"/>
                <a:gd name="T73" fmla="*/ 178 h 257"/>
                <a:gd name="T74" fmla="*/ 101 w 297"/>
                <a:gd name="T75" fmla="*/ 186 h 257"/>
                <a:gd name="T76" fmla="*/ 109 w 297"/>
                <a:gd name="T77" fmla="*/ 209 h 257"/>
                <a:gd name="T78" fmla="*/ 125 w 297"/>
                <a:gd name="T79" fmla="*/ 225 h 257"/>
                <a:gd name="T80" fmla="*/ 132 w 297"/>
                <a:gd name="T81" fmla="*/ 233 h 25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7"/>
                <a:gd name="T124" fmla="*/ 0 h 257"/>
                <a:gd name="T125" fmla="*/ 297 w 297"/>
                <a:gd name="T126" fmla="*/ 257 h 25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7" h="257">
                  <a:moveTo>
                    <a:pt x="132" y="233"/>
                  </a:moveTo>
                  <a:lnTo>
                    <a:pt x="132" y="233"/>
                  </a:lnTo>
                  <a:lnTo>
                    <a:pt x="164" y="217"/>
                  </a:lnTo>
                  <a:lnTo>
                    <a:pt x="179" y="240"/>
                  </a:lnTo>
                  <a:lnTo>
                    <a:pt x="203" y="256"/>
                  </a:lnTo>
                  <a:lnTo>
                    <a:pt x="241" y="209"/>
                  </a:lnTo>
                  <a:lnTo>
                    <a:pt x="280" y="132"/>
                  </a:lnTo>
                  <a:lnTo>
                    <a:pt x="296" y="78"/>
                  </a:lnTo>
                  <a:lnTo>
                    <a:pt x="257" y="54"/>
                  </a:lnTo>
                  <a:lnTo>
                    <a:pt x="249" y="70"/>
                  </a:lnTo>
                  <a:lnTo>
                    <a:pt x="218" y="78"/>
                  </a:lnTo>
                  <a:lnTo>
                    <a:pt x="203" y="70"/>
                  </a:lnTo>
                  <a:lnTo>
                    <a:pt x="203" y="54"/>
                  </a:lnTo>
                  <a:lnTo>
                    <a:pt x="218" y="54"/>
                  </a:lnTo>
                  <a:lnTo>
                    <a:pt x="226" y="31"/>
                  </a:lnTo>
                  <a:lnTo>
                    <a:pt x="195" y="47"/>
                  </a:lnTo>
                  <a:lnTo>
                    <a:pt x="187" y="31"/>
                  </a:lnTo>
                  <a:lnTo>
                    <a:pt x="195" y="31"/>
                  </a:lnTo>
                  <a:lnTo>
                    <a:pt x="218" y="8"/>
                  </a:lnTo>
                  <a:lnTo>
                    <a:pt x="210" y="0"/>
                  </a:lnTo>
                  <a:lnTo>
                    <a:pt x="171" y="23"/>
                  </a:lnTo>
                  <a:lnTo>
                    <a:pt x="125" y="54"/>
                  </a:lnTo>
                  <a:lnTo>
                    <a:pt x="101" y="54"/>
                  </a:lnTo>
                  <a:lnTo>
                    <a:pt x="70" y="85"/>
                  </a:lnTo>
                  <a:lnTo>
                    <a:pt x="55" y="116"/>
                  </a:lnTo>
                  <a:lnTo>
                    <a:pt x="39" y="124"/>
                  </a:lnTo>
                  <a:lnTo>
                    <a:pt x="0" y="155"/>
                  </a:lnTo>
                  <a:lnTo>
                    <a:pt x="8" y="171"/>
                  </a:lnTo>
                  <a:lnTo>
                    <a:pt x="23" y="186"/>
                  </a:lnTo>
                  <a:lnTo>
                    <a:pt x="39" y="178"/>
                  </a:lnTo>
                  <a:lnTo>
                    <a:pt x="39" y="186"/>
                  </a:lnTo>
                  <a:lnTo>
                    <a:pt x="31" y="194"/>
                  </a:lnTo>
                  <a:lnTo>
                    <a:pt x="47" y="202"/>
                  </a:lnTo>
                  <a:lnTo>
                    <a:pt x="62" y="194"/>
                  </a:lnTo>
                  <a:lnTo>
                    <a:pt x="55" y="171"/>
                  </a:lnTo>
                  <a:lnTo>
                    <a:pt x="86" y="163"/>
                  </a:lnTo>
                  <a:lnTo>
                    <a:pt x="109" y="178"/>
                  </a:lnTo>
                  <a:lnTo>
                    <a:pt x="101" y="186"/>
                  </a:lnTo>
                  <a:lnTo>
                    <a:pt x="109" y="209"/>
                  </a:lnTo>
                  <a:lnTo>
                    <a:pt x="125" y="225"/>
                  </a:lnTo>
                  <a:lnTo>
                    <a:pt x="132" y="233"/>
                  </a:lnTo>
                </a:path>
              </a:pathLst>
            </a:custGeom>
            <a:solidFill>
              <a:srgbClr val="9FD9EB"/>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7" name="Freeform 82">
              <a:extLst>
                <a:ext uri="{FF2B5EF4-FFF2-40B4-BE49-F238E27FC236}">
                  <a16:creationId xmlns:a16="http://schemas.microsoft.com/office/drawing/2014/main" id="{4AADBE49-72E9-476E-A621-544A331A0575}"/>
                </a:ext>
              </a:extLst>
            </p:cNvPr>
            <p:cNvSpPr>
              <a:spLocks/>
            </p:cNvSpPr>
            <p:nvPr/>
          </p:nvSpPr>
          <p:spPr bwMode="gray">
            <a:xfrm>
              <a:off x="7527446" y="2280039"/>
              <a:ext cx="838633" cy="1614488"/>
            </a:xfrm>
            <a:custGeom>
              <a:avLst/>
              <a:gdLst>
                <a:gd name="T0" fmla="*/ 481 w 545"/>
                <a:gd name="T1" fmla="*/ 683 h 1017"/>
                <a:gd name="T2" fmla="*/ 505 w 545"/>
                <a:gd name="T3" fmla="*/ 714 h 1017"/>
                <a:gd name="T4" fmla="*/ 465 w 545"/>
                <a:gd name="T5" fmla="*/ 738 h 1017"/>
                <a:gd name="T6" fmla="*/ 426 w 545"/>
                <a:gd name="T7" fmla="*/ 786 h 1017"/>
                <a:gd name="T8" fmla="*/ 347 w 545"/>
                <a:gd name="T9" fmla="*/ 810 h 1017"/>
                <a:gd name="T10" fmla="*/ 315 w 545"/>
                <a:gd name="T11" fmla="*/ 849 h 1017"/>
                <a:gd name="T12" fmla="*/ 300 w 545"/>
                <a:gd name="T13" fmla="*/ 897 h 1017"/>
                <a:gd name="T14" fmla="*/ 260 w 545"/>
                <a:gd name="T15" fmla="*/ 937 h 1017"/>
                <a:gd name="T16" fmla="*/ 252 w 545"/>
                <a:gd name="T17" fmla="*/ 992 h 1017"/>
                <a:gd name="T18" fmla="*/ 205 w 545"/>
                <a:gd name="T19" fmla="*/ 1008 h 1017"/>
                <a:gd name="T20" fmla="*/ 166 w 545"/>
                <a:gd name="T21" fmla="*/ 953 h 1017"/>
                <a:gd name="T22" fmla="*/ 166 w 545"/>
                <a:gd name="T23" fmla="*/ 913 h 1017"/>
                <a:gd name="T24" fmla="*/ 166 w 545"/>
                <a:gd name="T25" fmla="*/ 865 h 1017"/>
                <a:gd name="T26" fmla="*/ 150 w 545"/>
                <a:gd name="T27" fmla="*/ 810 h 1017"/>
                <a:gd name="T28" fmla="*/ 166 w 545"/>
                <a:gd name="T29" fmla="*/ 754 h 1017"/>
                <a:gd name="T30" fmla="*/ 181 w 545"/>
                <a:gd name="T31" fmla="*/ 730 h 1017"/>
                <a:gd name="T32" fmla="*/ 173 w 545"/>
                <a:gd name="T33" fmla="*/ 691 h 1017"/>
                <a:gd name="T34" fmla="*/ 110 w 545"/>
                <a:gd name="T35" fmla="*/ 635 h 1017"/>
                <a:gd name="T36" fmla="*/ 110 w 545"/>
                <a:gd name="T37" fmla="*/ 579 h 1017"/>
                <a:gd name="T38" fmla="*/ 110 w 545"/>
                <a:gd name="T39" fmla="*/ 524 h 1017"/>
                <a:gd name="T40" fmla="*/ 63 w 545"/>
                <a:gd name="T41" fmla="*/ 508 h 1017"/>
                <a:gd name="T42" fmla="*/ 47 w 545"/>
                <a:gd name="T43" fmla="*/ 492 h 1017"/>
                <a:gd name="T44" fmla="*/ 16 w 545"/>
                <a:gd name="T45" fmla="*/ 484 h 1017"/>
                <a:gd name="T46" fmla="*/ 8 w 545"/>
                <a:gd name="T47" fmla="*/ 445 h 1017"/>
                <a:gd name="T48" fmla="*/ 39 w 545"/>
                <a:gd name="T49" fmla="*/ 389 h 1017"/>
                <a:gd name="T50" fmla="*/ 95 w 545"/>
                <a:gd name="T51" fmla="*/ 349 h 1017"/>
                <a:gd name="T52" fmla="*/ 79 w 545"/>
                <a:gd name="T53" fmla="*/ 294 h 1017"/>
                <a:gd name="T54" fmla="*/ 118 w 545"/>
                <a:gd name="T55" fmla="*/ 286 h 1017"/>
                <a:gd name="T56" fmla="*/ 173 w 545"/>
                <a:gd name="T57" fmla="*/ 286 h 1017"/>
                <a:gd name="T58" fmla="*/ 189 w 545"/>
                <a:gd name="T59" fmla="*/ 294 h 1017"/>
                <a:gd name="T60" fmla="*/ 205 w 545"/>
                <a:gd name="T61" fmla="*/ 278 h 1017"/>
                <a:gd name="T62" fmla="*/ 229 w 545"/>
                <a:gd name="T63" fmla="*/ 230 h 1017"/>
                <a:gd name="T64" fmla="*/ 300 w 545"/>
                <a:gd name="T65" fmla="*/ 175 h 1017"/>
                <a:gd name="T66" fmla="*/ 323 w 545"/>
                <a:gd name="T67" fmla="*/ 143 h 1017"/>
                <a:gd name="T68" fmla="*/ 307 w 545"/>
                <a:gd name="T69" fmla="*/ 111 h 1017"/>
                <a:gd name="T70" fmla="*/ 331 w 545"/>
                <a:gd name="T71" fmla="*/ 71 h 1017"/>
                <a:gd name="T72" fmla="*/ 339 w 545"/>
                <a:gd name="T73" fmla="*/ 40 h 1017"/>
                <a:gd name="T74" fmla="*/ 355 w 545"/>
                <a:gd name="T75" fmla="*/ 0 h 1017"/>
                <a:gd name="T76" fmla="*/ 442 w 545"/>
                <a:gd name="T77" fmla="*/ 0 h 1017"/>
                <a:gd name="T78" fmla="*/ 497 w 545"/>
                <a:gd name="T79" fmla="*/ 40 h 1017"/>
                <a:gd name="T80" fmla="*/ 520 w 545"/>
                <a:gd name="T81" fmla="*/ 56 h 1017"/>
                <a:gd name="T82" fmla="*/ 442 w 545"/>
                <a:gd name="T83" fmla="*/ 246 h 1017"/>
                <a:gd name="T84" fmla="*/ 410 w 545"/>
                <a:gd name="T85" fmla="*/ 294 h 1017"/>
                <a:gd name="T86" fmla="*/ 371 w 545"/>
                <a:gd name="T87" fmla="*/ 357 h 1017"/>
                <a:gd name="T88" fmla="*/ 339 w 545"/>
                <a:gd name="T89" fmla="*/ 476 h 1017"/>
                <a:gd name="T90" fmla="*/ 378 w 545"/>
                <a:gd name="T91" fmla="*/ 579 h 1017"/>
                <a:gd name="T92" fmla="*/ 481 w 545"/>
                <a:gd name="T93" fmla="*/ 683 h 10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45"/>
                <a:gd name="T142" fmla="*/ 0 h 1017"/>
                <a:gd name="T143" fmla="*/ 545 w 545"/>
                <a:gd name="T144" fmla="*/ 1017 h 101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45" h="1017">
                  <a:moveTo>
                    <a:pt x="481" y="683"/>
                  </a:moveTo>
                  <a:lnTo>
                    <a:pt x="481" y="683"/>
                  </a:lnTo>
                  <a:lnTo>
                    <a:pt x="481" y="699"/>
                  </a:lnTo>
                  <a:lnTo>
                    <a:pt x="505" y="714"/>
                  </a:lnTo>
                  <a:lnTo>
                    <a:pt x="465" y="730"/>
                  </a:lnTo>
                  <a:lnTo>
                    <a:pt x="465" y="738"/>
                  </a:lnTo>
                  <a:lnTo>
                    <a:pt x="434" y="754"/>
                  </a:lnTo>
                  <a:lnTo>
                    <a:pt x="426" y="786"/>
                  </a:lnTo>
                  <a:lnTo>
                    <a:pt x="410" y="778"/>
                  </a:lnTo>
                  <a:lnTo>
                    <a:pt x="347" y="810"/>
                  </a:lnTo>
                  <a:lnTo>
                    <a:pt x="339" y="849"/>
                  </a:lnTo>
                  <a:lnTo>
                    <a:pt x="315" y="849"/>
                  </a:lnTo>
                  <a:lnTo>
                    <a:pt x="300" y="857"/>
                  </a:lnTo>
                  <a:lnTo>
                    <a:pt x="300" y="897"/>
                  </a:lnTo>
                  <a:lnTo>
                    <a:pt x="276" y="913"/>
                  </a:lnTo>
                  <a:lnTo>
                    <a:pt x="260" y="937"/>
                  </a:lnTo>
                  <a:lnTo>
                    <a:pt x="276" y="976"/>
                  </a:lnTo>
                  <a:lnTo>
                    <a:pt x="252" y="992"/>
                  </a:lnTo>
                  <a:lnTo>
                    <a:pt x="229" y="1016"/>
                  </a:lnTo>
                  <a:lnTo>
                    <a:pt x="205" y="1008"/>
                  </a:lnTo>
                  <a:lnTo>
                    <a:pt x="189" y="976"/>
                  </a:lnTo>
                  <a:lnTo>
                    <a:pt x="166" y="953"/>
                  </a:lnTo>
                  <a:lnTo>
                    <a:pt x="158" y="929"/>
                  </a:lnTo>
                  <a:lnTo>
                    <a:pt x="166" y="913"/>
                  </a:lnTo>
                  <a:lnTo>
                    <a:pt x="166" y="889"/>
                  </a:lnTo>
                  <a:lnTo>
                    <a:pt x="166" y="865"/>
                  </a:lnTo>
                  <a:lnTo>
                    <a:pt x="150" y="849"/>
                  </a:lnTo>
                  <a:lnTo>
                    <a:pt x="150" y="810"/>
                  </a:lnTo>
                  <a:lnTo>
                    <a:pt x="166" y="770"/>
                  </a:lnTo>
                  <a:lnTo>
                    <a:pt x="166" y="754"/>
                  </a:lnTo>
                  <a:lnTo>
                    <a:pt x="173" y="746"/>
                  </a:lnTo>
                  <a:lnTo>
                    <a:pt x="181" y="730"/>
                  </a:lnTo>
                  <a:lnTo>
                    <a:pt x="166" y="706"/>
                  </a:lnTo>
                  <a:lnTo>
                    <a:pt x="173" y="691"/>
                  </a:lnTo>
                  <a:lnTo>
                    <a:pt x="166" y="651"/>
                  </a:lnTo>
                  <a:lnTo>
                    <a:pt x="110" y="635"/>
                  </a:lnTo>
                  <a:lnTo>
                    <a:pt x="95" y="611"/>
                  </a:lnTo>
                  <a:lnTo>
                    <a:pt x="110" y="579"/>
                  </a:lnTo>
                  <a:lnTo>
                    <a:pt x="110" y="556"/>
                  </a:lnTo>
                  <a:lnTo>
                    <a:pt x="110" y="524"/>
                  </a:lnTo>
                  <a:lnTo>
                    <a:pt x="79" y="516"/>
                  </a:lnTo>
                  <a:lnTo>
                    <a:pt x="63" y="508"/>
                  </a:lnTo>
                  <a:lnTo>
                    <a:pt x="55" y="508"/>
                  </a:lnTo>
                  <a:lnTo>
                    <a:pt x="47" y="492"/>
                  </a:lnTo>
                  <a:lnTo>
                    <a:pt x="32" y="500"/>
                  </a:lnTo>
                  <a:lnTo>
                    <a:pt x="16" y="484"/>
                  </a:lnTo>
                  <a:lnTo>
                    <a:pt x="0" y="460"/>
                  </a:lnTo>
                  <a:lnTo>
                    <a:pt x="8" y="445"/>
                  </a:lnTo>
                  <a:lnTo>
                    <a:pt x="32" y="421"/>
                  </a:lnTo>
                  <a:lnTo>
                    <a:pt x="39" y="389"/>
                  </a:lnTo>
                  <a:lnTo>
                    <a:pt x="71" y="381"/>
                  </a:lnTo>
                  <a:lnTo>
                    <a:pt x="95" y="349"/>
                  </a:lnTo>
                  <a:lnTo>
                    <a:pt x="79" y="325"/>
                  </a:lnTo>
                  <a:lnTo>
                    <a:pt x="79" y="294"/>
                  </a:lnTo>
                  <a:lnTo>
                    <a:pt x="110" y="294"/>
                  </a:lnTo>
                  <a:lnTo>
                    <a:pt x="118" y="286"/>
                  </a:lnTo>
                  <a:lnTo>
                    <a:pt x="134" y="278"/>
                  </a:lnTo>
                  <a:lnTo>
                    <a:pt x="173" y="286"/>
                  </a:lnTo>
                  <a:lnTo>
                    <a:pt x="181" y="310"/>
                  </a:lnTo>
                  <a:lnTo>
                    <a:pt x="189" y="294"/>
                  </a:lnTo>
                  <a:lnTo>
                    <a:pt x="189" y="286"/>
                  </a:lnTo>
                  <a:lnTo>
                    <a:pt x="205" y="278"/>
                  </a:lnTo>
                  <a:lnTo>
                    <a:pt x="221" y="254"/>
                  </a:lnTo>
                  <a:lnTo>
                    <a:pt x="229" y="230"/>
                  </a:lnTo>
                  <a:lnTo>
                    <a:pt x="252" y="183"/>
                  </a:lnTo>
                  <a:lnTo>
                    <a:pt x="300" y="175"/>
                  </a:lnTo>
                  <a:lnTo>
                    <a:pt x="307" y="151"/>
                  </a:lnTo>
                  <a:lnTo>
                    <a:pt x="323" y="143"/>
                  </a:lnTo>
                  <a:lnTo>
                    <a:pt x="300" y="127"/>
                  </a:lnTo>
                  <a:lnTo>
                    <a:pt x="307" y="111"/>
                  </a:lnTo>
                  <a:lnTo>
                    <a:pt x="331" y="111"/>
                  </a:lnTo>
                  <a:lnTo>
                    <a:pt x="331" y="71"/>
                  </a:lnTo>
                  <a:lnTo>
                    <a:pt x="339" y="64"/>
                  </a:lnTo>
                  <a:lnTo>
                    <a:pt x="339" y="40"/>
                  </a:lnTo>
                  <a:lnTo>
                    <a:pt x="355" y="24"/>
                  </a:lnTo>
                  <a:lnTo>
                    <a:pt x="355" y="0"/>
                  </a:lnTo>
                  <a:lnTo>
                    <a:pt x="386" y="16"/>
                  </a:lnTo>
                  <a:lnTo>
                    <a:pt x="442" y="0"/>
                  </a:lnTo>
                  <a:lnTo>
                    <a:pt x="489" y="24"/>
                  </a:lnTo>
                  <a:lnTo>
                    <a:pt x="497" y="40"/>
                  </a:lnTo>
                  <a:lnTo>
                    <a:pt x="489" y="64"/>
                  </a:lnTo>
                  <a:lnTo>
                    <a:pt x="520" y="56"/>
                  </a:lnTo>
                  <a:lnTo>
                    <a:pt x="544" y="71"/>
                  </a:lnTo>
                  <a:lnTo>
                    <a:pt x="442" y="246"/>
                  </a:lnTo>
                  <a:lnTo>
                    <a:pt x="426" y="246"/>
                  </a:lnTo>
                  <a:lnTo>
                    <a:pt x="410" y="294"/>
                  </a:lnTo>
                  <a:lnTo>
                    <a:pt x="410" y="310"/>
                  </a:lnTo>
                  <a:lnTo>
                    <a:pt x="371" y="357"/>
                  </a:lnTo>
                  <a:lnTo>
                    <a:pt x="355" y="405"/>
                  </a:lnTo>
                  <a:lnTo>
                    <a:pt x="339" y="476"/>
                  </a:lnTo>
                  <a:lnTo>
                    <a:pt x="371" y="548"/>
                  </a:lnTo>
                  <a:lnTo>
                    <a:pt x="378" y="579"/>
                  </a:lnTo>
                  <a:lnTo>
                    <a:pt x="434" y="659"/>
                  </a:lnTo>
                  <a:lnTo>
                    <a:pt x="481" y="683"/>
                  </a:lnTo>
                </a:path>
              </a:pathLst>
            </a:custGeom>
            <a:solidFill>
              <a:srgbClr val="9FD9EB"/>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8" name="Freeform 83">
              <a:extLst>
                <a:ext uri="{FF2B5EF4-FFF2-40B4-BE49-F238E27FC236}">
                  <a16:creationId xmlns:a16="http://schemas.microsoft.com/office/drawing/2014/main" id="{B24D9DFC-0B70-4AE7-B342-B475A23809CC}"/>
                </a:ext>
              </a:extLst>
            </p:cNvPr>
            <p:cNvSpPr>
              <a:spLocks/>
            </p:cNvSpPr>
            <p:nvPr/>
          </p:nvSpPr>
          <p:spPr bwMode="gray">
            <a:xfrm>
              <a:off x="7576687" y="2622939"/>
              <a:ext cx="124641" cy="77788"/>
            </a:xfrm>
            <a:custGeom>
              <a:avLst/>
              <a:gdLst>
                <a:gd name="T0" fmla="*/ 73 w 81"/>
                <a:gd name="T1" fmla="*/ 48 h 49"/>
                <a:gd name="T2" fmla="*/ 73 w 81"/>
                <a:gd name="T3" fmla="*/ 48 h 49"/>
                <a:gd name="T4" fmla="*/ 80 w 81"/>
                <a:gd name="T5" fmla="*/ 34 h 49"/>
                <a:gd name="T6" fmla="*/ 58 w 81"/>
                <a:gd name="T7" fmla="*/ 14 h 49"/>
                <a:gd name="T8" fmla="*/ 29 w 81"/>
                <a:gd name="T9" fmla="*/ 0 h 49"/>
                <a:gd name="T10" fmla="*/ 0 w 81"/>
                <a:gd name="T11" fmla="*/ 7 h 49"/>
                <a:gd name="T12" fmla="*/ 7 w 81"/>
                <a:gd name="T13" fmla="*/ 21 h 49"/>
                <a:gd name="T14" fmla="*/ 7 w 81"/>
                <a:gd name="T15" fmla="*/ 34 h 49"/>
                <a:gd name="T16" fmla="*/ 22 w 81"/>
                <a:gd name="T17" fmla="*/ 48 h 49"/>
                <a:gd name="T18" fmla="*/ 73 w 81"/>
                <a:gd name="T19" fmla="*/ 48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1"/>
                <a:gd name="T31" fmla="*/ 0 h 49"/>
                <a:gd name="T32" fmla="*/ 81 w 81"/>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1" h="49">
                  <a:moveTo>
                    <a:pt x="73" y="48"/>
                  </a:moveTo>
                  <a:lnTo>
                    <a:pt x="73" y="48"/>
                  </a:lnTo>
                  <a:lnTo>
                    <a:pt x="80" y="34"/>
                  </a:lnTo>
                  <a:lnTo>
                    <a:pt x="58" y="14"/>
                  </a:lnTo>
                  <a:lnTo>
                    <a:pt x="29" y="0"/>
                  </a:lnTo>
                  <a:lnTo>
                    <a:pt x="0" y="7"/>
                  </a:lnTo>
                  <a:lnTo>
                    <a:pt x="7" y="21"/>
                  </a:lnTo>
                  <a:lnTo>
                    <a:pt x="7" y="34"/>
                  </a:lnTo>
                  <a:lnTo>
                    <a:pt x="22" y="48"/>
                  </a:lnTo>
                  <a:lnTo>
                    <a:pt x="73" y="48"/>
                  </a:lnTo>
                </a:path>
              </a:pathLst>
            </a:custGeom>
            <a:solidFill>
              <a:srgbClr val="9FD9EB"/>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29" name="Freeform 84">
              <a:extLst>
                <a:ext uri="{FF2B5EF4-FFF2-40B4-BE49-F238E27FC236}">
                  <a16:creationId xmlns:a16="http://schemas.microsoft.com/office/drawing/2014/main" id="{8D02A58F-CC75-4311-9B29-40374282B5C0}"/>
                </a:ext>
              </a:extLst>
            </p:cNvPr>
            <p:cNvSpPr>
              <a:spLocks/>
            </p:cNvSpPr>
            <p:nvPr/>
          </p:nvSpPr>
          <p:spPr bwMode="gray">
            <a:xfrm>
              <a:off x="6881160" y="1257689"/>
              <a:ext cx="580119" cy="395288"/>
            </a:xfrm>
            <a:custGeom>
              <a:avLst/>
              <a:gdLst>
                <a:gd name="T0" fmla="*/ 329 w 377"/>
                <a:gd name="T1" fmla="*/ 225 h 249"/>
                <a:gd name="T2" fmla="*/ 329 w 377"/>
                <a:gd name="T3" fmla="*/ 225 h 249"/>
                <a:gd name="T4" fmla="*/ 321 w 377"/>
                <a:gd name="T5" fmla="*/ 233 h 249"/>
                <a:gd name="T6" fmla="*/ 313 w 377"/>
                <a:gd name="T7" fmla="*/ 240 h 249"/>
                <a:gd name="T8" fmla="*/ 290 w 377"/>
                <a:gd name="T9" fmla="*/ 248 h 249"/>
                <a:gd name="T10" fmla="*/ 266 w 377"/>
                <a:gd name="T11" fmla="*/ 217 h 249"/>
                <a:gd name="T12" fmla="*/ 259 w 377"/>
                <a:gd name="T13" fmla="*/ 194 h 249"/>
                <a:gd name="T14" fmla="*/ 212 w 377"/>
                <a:gd name="T15" fmla="*/ 163 h 249"/>
                <a:gd name="T16" fmla="*/ 188 w 377"/>
                <a:gd name="T17" fmla="*/ 171 h 249"/>
                <a:gd name="T18" fmla="*/ 157 w 377"/>
                <a:gd name="T19" fmla="*/ 209 h 249"/>
                <a:gd name="T20" fmla="*/ 125 w 377"/>
                <a:gd name="T21" fmla="*/ 225 h 249"/>
                <a:gd name="T22" fmla="*/ 102 w 377"/>
                <a:gd name="T23" fmla="*/ 217 h 249"/>
                <a:gd name="T24" fmla="*/ 102 w 377"/>
                <a:gd name="T25" fmla="*/ 202 h 249"/>
                <a:gd name="T26" fmla="*/ 86 w 377"/>
                <a:gd name="T27" fmla="*/ 178 h 249"/>
                <a:gd name="T28" fmla="*/ 71 w 377"/>
                <a:gd name="T29" fmla="*/ 178 h 249"/>
                <a:gd name="T30" fmla="*/ 71 w 377"/>
                <a:gd name="T31" fmla="*/ 194 h 249"/>
                <a:gd name="T32" fmla="*/ 55 w 377"/>
                <a:gd name="T33" fmla="*/ 217 h 249"/>
                <a:gd name="T34" fmla="*/ 39 w 377"/>
                <a:gd name="T35" fmla="*/ 209 h 249"/>
                <a:gd name="T36" fmla="*/ 24 w 377"/>
                <a:gd name="T37" fmla="*/ 186 h 249"/>
                <a:gd name="T38" fmla="*/ 8 w 377"/>
                <a:gd name="T39" fmla="*/ 163 h 249"/>
                <a:gd name="T40" fmla="*/ 0 w 377"/>
                <a:gd name="T41" fmla="*/ 140 h 249"/>
                <a:gd name="T42" fmla="*/ 16 w 377"/>
                <a:gd name="T43" fmla="*/ 124 h 249"/>
                <a:gd name="T44" fmla="*/ 8 w 377"/>
                <a:gd name="T45" fmla="*/ 109 h 249"/>
                <a:gd name="T46" fmla="*/ 24 w 377"/>
                <a:gd name="T47" fmla="*/ 101 h 249"/>
                <a:gd name="T48" fmla="*/ 24 w 377"/>
                <a:gd name="T49" fmla="*/ 85 h 249"/>
                <a:gd name="T50" fmla="*/ 16 w 377"/>
                <a:gd name="T51" fmla="*/ 78 h 249"/>
                <a:gd name="T52" fmla="*/ 16 w 377"/>
                <a:gd name="T53" fmla="*/ 54 h 249"/>
                <a:gd name="T54" fmla="*/ 0 w 377"/>
                <a:gd name="T55" fmla="*/ 47 h 249"/>
                <a:gd name="T56" fmla="*/ 8 w 377"/>
                <a:gd name="T57" fmla="*/ 31 h 249"/>
                <a:gd name="T58" fmla="*/ 24 w 377"/>
                <a:gd name="T59" fmla="*/ 23 h 249"/>
                <a:gd name="T60" fmla="*/ 16 w 377"/>
                <a:gd name="T61" fmla="*/ 0 h 249"/>
                <a:gd name="T62" fmla="*/ 63 w 377"/>
                <a:gd name="T63" fmla="*/ 8 h 249"/>
                <a:gd name="T64" fmla="*/ 71 w 377"/>
                <a:gd name="T65" fmla="*/ 8 h 249"/>
                <a:gd name="T66" fmla="*/ 86 w 377"/>
                <a:gd name="T67" fmla="*/ 31 h 249"/>
                <a:gd name="T68" fmla="*/ 102 w 377"/>
                <a:gd name="T69" fmla="*/ 31 h 249"/>
                <a:gd name="T70" fmla="*/ 102 w 377"/>
                <a:gd name="T71" fmla="*/ 16 h 249"/>
                <a:gd name="T72" fmla="*/ 118 w 377"/>
                <a:gd name="T73" fmla="*/ 8 h 249"/>
                <a:gd name="T74" fmla="*/ 125 w 377"/>
                <a:gd name="T75" fmla="*/ 31 h 249"/>
                <a:gd name="T76" fmla="*/ 118 w 377"/>
                <a:gd name="T77" fmla="*/ 47 h 249"/>
                <a:gd name="T78" fmla="*/ 133 w 377"/>
                <a:gd name="T79" fmla="*/ 47 h 249"/>
                <a:gd name="T80" fmla="*/ 141 w 377"/>
                <a:gd name="T81" fmla="*/ 54 h 249"/>
                <a:gd name="T82" fmla="*/ 165 w 377"/>
                <a:gd name="T83" fmla="*/ 47 h 249"/>
                <a:gd name="T84" fmla="*/ 188 w 377"/>
                <a:gd name="T85" fmla="*/ 54 h 249"/>
                <a:gd name="T86" fmla="*/ 212 w 377"/>
                <a:gd name="T87" fmla="*/ 62 h 249"/>
                <a:gd name="T88" fmla="*/ 235 w 377"/>
                <a:gd name="T89" fmla="*/ 70 h 249"/>
                <a:gd name="T90" fmla="*/ 266 w 377"/>
                <a:gd name="T91" fmla="*/ 70 h 249"/>
                <a:gd name="T92" fmla="*/ 274 w 377"/>
                <a:gd name="T93" fmla="*/ 85 h 249"/>
                <a:gd name="T94" fmla="*/ 290 w 377"/>
                <a:gd name="T95" fmla="*/ 93 h 249"/>
                <a:gd name="T96" fmla="*/ 329 w 377"/>
                <a:gd name="T97" fmla="*/ 124 h 249"/>
                <a:gd name="T98" fmla="*/ 353 w 377"/>
                <a:gd name="T99" fmla="*/ 140 h 249"/>
                <a:gd name="T100" fmla="*/ 376 w 377"/>
                <a:gd name="T101" fmla="*/ 163 h 249"/>
                <a:gd name="T102" fmla="*/ 360 w 377"/>
                <a:gd name="T103" fmla="*/ 178 h 249"/>
                <a:gd name="T104" fmla="*/ 313 w 377"/>
                <a:gd name="T105" fmla="*/ 171 h 249"/>
                <a:gd name="T106" fmla="*/ 298 w 377"/>
                <a:gd name="T107" fmla="*/ 186 h 249"/>
                <a:gd name="T108" fmla="*/ 313 w 377"/>
                <a:gd name="T109" fmla="*/ 194 h 249"/>
                <a:gd name="T110" fmla="*/ 329 w 377"/>
                <a:gd name="T111" fmla="*/ 209 h 249"/>
                <a:gd name="T112" fmla="*/ 329 w 377"/>
                <a:gd name="T113" fmla="*/ 225 h 24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77"/>
                <a:gd name="T172" fmla="*/ 0 h 249"/>
                <a:gd name="T173" fmla="*/ 377 w 377"/>
                <a:gd name="T174" fmla="*/ 249 h 24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77" h="249">
                  <a:moveTo>
                    <a:pt x="329" y="225"/>
                  </a:moveTo>
                  <a:lnTo>
                    <a:pt x="329" y="225"/>
                  </a:lnTo>
                  <a:lnTo>
                    <a:pt x="321" y="233"/>
                  </a:lnTo>
                  <a:lnTo>
                    <a:pt x="313" y="240"/>
                  </a:lnTo>
                  <a:lnTo>
                    <a:pt x="290" y="248"/>
                  </a:lnTo>
                  <a:lnTo>
                    <a:pt x="266" y="217"/>
                  </a:lnTo>
                  <a:lnTo>
                    <a:pt x="259" y="194"/>
                  </a:lnTo>
                  <a:lnTo>
                    <a:pt x="212" y="163"/>
                  </a:lnTo>
                  <a:lnTo>
                    <a:pt x="188" y="171"/>
                  </a:lnTo>
                  <a:lnTo>
                    <a:pt x="157" y="209"/>
                  </a:lnTo>
                  <a:lnTo>
                    <a:pt x="125" y="225"/>
                  </a:lnTo>
                  <a:lnTo>
                    <a:pt x="102" y="217"/>
                  </a:lnTo>
                  <a:lnTo>
                    <a:pt x="102" y="202"/>
                  </a:lnTo>
                  <a:lnTo>
                    <a:pt x="86" y="178"/>
                  </a:lnTo>
                  <a:lnTo>
                    <a:pt x="71" y="178"/>
                  </a:lnTo>
                  <a:lnTo>
                    <a:pt x="71" y="194"/>
                  </a:lnTo>
                  <a:lnTo>
                    <a:pt x="55" y="217"/>
                  </a:lnTo>
                  <a:lnTo>
                    <a:pt x="39" y="209"/>
                  </a:lnTo>
                  <a:lnTo>
                    <a:pt x="24" y="186"/>
                  </a:lnTo>
                  <a:lnTo>
                    <a:pt x="8" y="163"/>
                  </a:lnTo>
                  <a:lnTo>
                    <a:pt x="0" y="140"/>
                  </a:lnTo>
                  <a:lnTo>
                    <a:pt x="16" y="124"/>
                  </a:lnTo>
                  <a:lnTo>
                    <a:pt x="8" y="109"/>
                  </a:lnTo>
                  <a:lnTo>
                    <a:pt x="24" y="101"/>
                  </a:lnTo>
                  <a:lnTo>
                    <a:pt x="24" y="85"/>
                  </a:lnTo>
                  <a:lnTo>
                    <a:pt x="16" y="78"/>
                  </a:lnTo>
                  <a:lnTo>
                    <a:pt x="16" y="54"/>
                  </a:lnTo>
                  <a:lnTo>
                    <a:pt x="0" y="47"/>
                  </a:lnTo>
                  <a:lnTo>
                    <a:pt x="8" y="31"/>
                  </a:lnTo>
                  <a:lnTo>
                    <a:pt x="24" y="23"/>
                  </a:lnTo>
                  <a:lnTo>
                    <a:pt x="16" y="0"/>
                  </a:lnTo>
                  <a:lnTo>
                    <a:pt x="63" y="8"/>
                  </a:lnTo>
                  <a:lnTo>
                    <a:pt x="71" y="8"/>
                  </a:lnTo>
                  <a:lnTo>
                    <a:pt x="86" y="31"/>
                  </a:lnTo>
                  <a:lnTo>
                    <a:pt x="102" y="31"/>
                  </a:lnTo>
                  <a:lnTo>
                    <a:pt x="102" y="16"/>
                  </a:lnTo>
                  <a:lnTo>
                    <a:pt x="118" y="8"/>
                  </a:lnTo>
                  <a:lnTo>
                    <a:pt x="125" y="31"/>
                  </a:lnTo>
                  <a:lnTo>
                    <a:pt x="118" y="47"/>
                  </a:lnTo>
                  <a:lnTo>
                    <a:pt x="133" y="47"/>
                  </a:lnTo>
                  <a:lnTo>
                    <a:pt x="141" y="54"/>
                  </a:lnTo>
                  <a:lnTo>
                    <a:pt x="165" y="47"/>
                  </a:lnTo>
                  <a:lnTo>
                    <a:pt x="188" y="54"/>
                  </a:lnTo>
                  <a:lnTo>
                    <a:pt x="212" y="62"/>
                  </a:lnTo>
                  <a:lnTo>
                    <a:pt x="235" y="70"/>
                  </a:lnTo>
                  <a:lnTo>
                    <a:pt x="266" y="70"/>
                  </a:lnTo>
                  <a:lnTo>
                    <a:pt x="274" y="85"/>
                  </a:lnTo>
                  <a:lnTo>
                    <a:pt x="290" y="93"/>
                  </a:lnTo>
                  <a:lnTo>
                    <a:pt x="329" y="124"/>
                  </a:lnTo>
                  <a:lnTo>
                    <a:pt x="353" y="140"/>
                  </a:lnTo>
                  <a:lnTo>
                    <a:pt x="376" y="163"/>
                  </a:lnTo>
                  <a:lnTo>
                    <a:pt x="360" y="178"/>
                  </a:lnTo>
                  <a:lnTo>
                    <a:pt x="313" y="171"/>
                  </a:lnTo>
                  <a:lnTo>
                    <a:pt x="298" y="186"/>
                  </a:lnTo>
                  <a:lnTo>
                    <a:pt x="313" y="194"/>
                  </a:lnTo>
                  <a:lnTo>
                    <a:pt x="329" y="209"/>
                  </a:lnTo>
                  <a:lnTo>
                    <a:pt x="329" y="225"/>
                  </a:lnTo>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0" name="Freeform 86">
              <a:extLst>
                <a:ext uri="{FF2B5EF4-FFF2-40B4-BE49-F238E27FC236}">
                  <a16:creationId xmlns:a16="http://schemas.microsoft.com/office/drawing/2014/main" id="{EC835CF1-CC1C-4AE1-B4B6-E9248636FA21}"/>
                </a:ext>
              </a:extLst>
            </p:cNvPr>
            <p:cNvSpPr>
              <a:spLocks/>
            </p:cNvSpPr>
            <p:nvPr/>
          </p:nvSpPr>
          <p:spPr bwMode="gray">
            <a:xfrm>
              <a:off x="5290066" y="879864"/>
              <a:ext cx="2131205" cy="1754188"/>
            </a:xfrm>
            <a:custGeom>
              <a:avLst/>
              <a:gdLst>
                <a:gd name="T0" fmla="*/ 764 w 1385"/>
                <a:gd name="T1" fmla="*/ 135 h 1105"/>
                <a:gd name="T2" fmla="*/ 716 w 1385"/>
                <a:gd name="T3" fmla="*/ 87 h 1105"/>
                <a:gd name="T4" fmla="*/ 573 w 1385"/>
                <a:gd name="T5" fmla="*/ 48 h 1105"/>
                <a:gd name="T6" fmla="*/ 509 w 1385"/>
                <a:gd name="T7" fmla="*/ 56 h 1105"/>
                <a:gd name="T8" fmla="*/ 406 w 1385"/>
                <a:gd name="T9" fmla="*/ 79 h 1105"/>
                <a:gd name="T10" fmla="*/ 286 w 1385"/>
                <a:gd name="T11" fmla="*/ 87 h 1105"/>
                <a:gd name="T12" fmla="*/ 183 w 1385"/>
                <a:gd name="T13" fmla="*/ 79 h 1105"/>
                <a:gd name="T14" fmla="*/ 64 w 1385"/>
                <a:gd name="T15" fmla="*/ 135 h 1105"/>
                <a:gd name="T16" fmla="*/ 24 w 1385"/>
                <a:gd name="T17" fmla="*/ 183 h 1105"/>
                <a:gd name="T18" fmla="*/ 24 w 1385"/>
                <a:gd name="T19" fmla="*/ 262 h 1105"/>
                <a:gd name="T20" fmla="*/ 80 w 1385"/>
                <a:gd name="T21" fmla="*/ 349 h 1105"/>
                <a:gd name="T22" fmla="*/ 16 w 1385"/>
                <a:gd name="T23" fmla="*/ 421 h 1105"/>
                <a:gd name="T24" fmla="*/ 40 w 1385"/>
                <a:gd name="T25" fmla="*/ 453 h 1105"/>
                <a:gd name="T26" fmla="*/ 119 w 1385"/>
                <a:gd name="T27" fmla="*/ 453 h 1105"/>
                <a:gd name="T28" fmla="*/ 127 w 1385"/>
                <a:gd name="T29" fmla="*/ 556 h 1105"/>
                <a:gd name="T30" fmla="*/ 199 w 1385"/>
                <a:gd name="T31" fmla="*/ 612 h 1105"/>
                <a:gd name="T32" fmla="*/ 167 w 1385"/>
                <a:gd name="T33" fmla="*/ 659 h 1105"/>
                <a:gd name="T34" fmla="*/ 135 w 1385"/>
                <a:gd name="T35" fmla="*/ 675 h 1105"/>
                <a:gd name="T36" fmla="*/ 56 w 1385"/>
                <a:gd name="T37" fmla="*/ 762 h 1105"/>
                <a:gd name="T38" fmla="*/ 32 w 1385"/>
                <a:gd name="T39" fmla="*/ 802 h 1105"/>
                <a:gd name="T40" fmla="*/ 32 w 1385"/>
                <a:gd name="T41" fmla="*/ 929 h 1105"/>
                <a:gd name="T42" fmla="*/ 32 w 1385"/>
                <a:gd name="T43" fmla="*/ 1025 h 1105"/>
                <a:gd name="T44" fmla="*/ 72 w 1385"/>
                <a:gd name="T45" fmla="*/ 1048 h 1105"/>
                <a:gd name="T46" fmla="*/ 215 w 1385"/>
                <a:gd name="T47" fmla="*/ 993 h 1105"/>
                <a:gd name="T48" fmla="*/ 350 w 1385"/>
                <a:gd name="T49" fmla="*/ 1048 h 1105"/>
                <a:gd name="T50" fmla="*/ 414 w 1385"/>
                <a:gd name="T51" fmla="*/ 1096 h 1105"/>
                <a:gd name="T52" fmla="*/ 533 w 1385"/>
                <a:gd name="T53" fmla="*/ 1104 h 1105"/>
                <a:gd name="T54" fmla="*/ 612 w 1385"/>
                <a:gd name="T55" fmla="*/ 1072 h 1105"/>
                <a:gd name="T56" fmla="*/ 652 w 1385"/>
                <a:gd name="T57" fmla="*/ 1056 h 1105"/>
                <a:gd name="T58" fmla="*/ 740 w 1385"/>
                <a:gd name="T59" fmla="*/ 921 h 1105"/>
                <a:gd name="T60" fmla="*/ 851 w 1385"/>
                <a:gd name="T61" fmla="*/ 818 h 1105"/>
                <a:gd name="T62" fmla="*/ 883 w 1385"/>
                <a:gd name="T63" fmla="*/ 762 h 1105"/>
                <a:gd name="T64" fmla="*/ 994 w 1385"/>
                <a:gd name="T65" fmla="*/ 715 h 1105"/>
                <a:gd name="T66" fmla="*/ 1114 w 1385"/>
                <a:gd name="T67" fmla="*/ 731 h 1105"/>
                <a:gd name="T68" fmla="*/ 1185 w 1385"/>
                <a:gd name="T69" fmla="*/ 755 h 1105"/>
                <a:gd name="T70" fmla="*/ 1312 w 1385"/>
                <a:gd name="T71" fmla="*/ 770 h 1105"/>
                <a:gd name="T72" fmla="*/ 1289 w 1385"/>
                <a:gd name="T73" fmla="*/ 715 h 1105"/>
                <a:gd name="T74" fmla="*/ 1328 w 1385"/>
                <a:gd name="T75" fmla="*/ 667 h 1105"/>
                <a:gd name="T76" fmla="*/ 1360 w 1385"/>
                <a:gd name="T77" fmla="*/ 596 h 1105"/>
                <a:gd name="T78" fmla="*/ 1384 w 1385"/>
                <a:gd name="T79" fmla="*/ 500 h 1105"/>
                <a:gd name="T80" fmla="*/ 1304 w 1385"/>
                <a:gd name="T81" fmla="*/ 453 h 1105"/>
                <a:gd name="T82" fmla="*/ 1193 w 1385"/>
                <a:gd name="T83" fmla="*/ 445 h 1105"/>
                <a:gd name="T84" fmla="*/ 1122 w 1385"/>
                <a:gd name="T85" fmla="*/ 413 h 1105"/>
                <a:gd name="T86" fmla="*/ 1074 w 1385"/>
                <a:gd name="T87" fmla="*/ 445 h 1105"/>
                <a:gd name="T88" fmla="*/ 1050 w 1385"/>
                <a:gd name="T89" fmla="*/ 357 h 1105"/>
                <a:gd name="T90" fmla="*/ 1050 w 1385"/>
                <a:gd name="T91" fmla="*/ 310 h 1105"/>
                <a:gd name="T92" fmla="*/ 1058 w 1385"/>
                <a:gd name="T93" fmla="*/ 254 h 1105"/>
                <a:gd name="T94" fmla="*/ 1098 w 1385"/>
                <a:gd name="T95" fmla="*/ 207 h 1105"/>
                <a:gd name="T96" fmla="*/ 1042 w 1385"/>
                <a:gd name="T97" fmla="*/ 159 h 1105"/>
                <a:gd name="T98" fmla="*/ 1010 w 1385"/>
                <a:gd name="T99" fmla="*/ 127 h 1105"/>
                <a:gd name="T100" fmla="*/ 1082 w 1385"/>
                <a:gd name="T101" fmla="*/ 151 h 1105"/>
                <a:gd name="T102" fmla="*/ 1058 w 1385"/>
                <a:gd name="T103" fmla="*/ 103 h 1105"/>
                <a:gd name="T104" fmla="*/ 1002 w 1385"/>
                <a:gd name="T105" fmla="*/ 24 h 1105"/>
                <a:gd name="T106" fmla="*/ 907 w 1385"/>
                <a:gd name="T107" fmla="*/ 40 h 1105"/>
                <a:gd name="T108" fmla="*/ 843 w 1385"/>
                <a:gd name="T109" fmla="*/ 95 h 1105"/>
                <a:gd name="T110" fmla="*/ 835 w 1385"/>
                <a:gd name="T111" fmla="*/ 127 h 1105"/>
                <a:gd name="T112" fmla="*/ 795 w 1385"/>
                <a:gd name="T113" fmla="*/ 159 h 1105"/>
                <a:gd name="T114" fmla="*/ 764 w 1385"/>
                <a:gd name="T115" fmla="*/ 159 h 110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85"/>
                <a:gd name="T175" fmla="*/ 0 h 1105"/>
                <a:gd name="T176" fmla="*/ 1385 w 1385"/>
                <a:gd name="T177" fmla="*/ 1105 h 110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85" h="1105">
                  <a:moveTo>
                    <a:pt x="764" y="159"/>
                  </a:moveTo>
                  <a:lnTo>
                    <a:pt x="764" y="159"/>
                  </a:lnTo>
                  <a:lnTo>
                    <a:pt x="772" y="143"/>
                  </a:lnTo>
                  <a:lnTo>
                    <a:pt x="764" y="135"/>
                  </a:lnTo>
                  <a:lnTo>
                    <a:pt x="748" y="143"/>
                  </a:lnTo>
                  <a:lnTo>
                    <a:pt x="748" y="119"/>
                  </a:lnTo>
                  <a:lnTo>
                    <a:pt x="732" y="95"/>
                  </a:lnTo>
                  <a:lnTo>
                    <a:pt x="716" y="87"/>
                  </a:lnTo>
                  <a:lnTo>
                    <a:pt x="700" y="71"/>
                  </a:lnTo>
                  <a:lnTo>
                    <a:pt x="636" y="71"/>
                  </a:lnTo>
                  <a:lnTo>
                    <a:pt x="605" y="71"/>
                  </a:lnTo>
                  <a:lnTo>
                    <a:pt x="573" y="48"/>
                  </a:lnTo>
                  <a:lnTo>
                    <a:pt x="581" y="16"/>
                  </a:lnTo>
                  <a:lnTo>
                    <a:pt x="565" y="0"/>
                  </a:lnTo>
                  <a:lnTo>
                    <a:pt x="541" y="24"/>
                  </a:lnTo>
                  <a:lnTo>
                    <a:pt x="509" y="56"/>
                  </a:lnTo>
                  <a:lnTo>
                    <a:pt x="485" y="48"/>
                  </a:lnTo>
                  <a:lnTo>
                    <a:pt x="477" y="64"/>
                  </a:lnTo>
                  <a:lnTo>
                    <a:pt x="445" y="64"/>
                  </a:lnTo>
                  <a:lnTo>
                    <a:pt x="406" y="79"/>
                  </a:lnTo>
                  <a:lnTo>
                    <a:pt x="366" y="79"/>
                  </a:lnTo>
                  <a:lnTo>
                    <a:pt x="334" y="103"/>
                  </a:lnTo>
                  <a:lnTo>
                    <a:pt x="310" y="87"/>
                  </a:lnTo>
                  <a:lnTo>
                    <a:pt x="286" y="87"/>
                  </a:lnTo>
                  <a:lnTo>
                    <a:pt x="262" y="71"/>
                  </a:lnTo>
                  <a:lnTo>
                    <a:pt x="231" y="87"/>
                  </a:lnTo>
                  <a:lnTo>
                    <a:pt x="207" y="71"/>
                  </a:lnTo>
                  <a:lnTo>
                    <a:pt x="183" y="79"/>
                  </a:lnTo>
                  <a:lnTo>
                    <a:pt x="159" y="103"/>
                  </a:lnTo>
                  <a:lnTo>
                    <a:pt x="143" y="119"/>
                  </a:lnTo>
                  <a:lnTo>
                    <a:pt x="72" y="119"/>
                  </a:lnTo>
                  <a:lnTo>
                    <a:pt x="64" y="135"/>
                  </a:lnTo>
                  <a:lnTo>
                    <a:pt x="56" y="143"/>
                  </a:lnTo>
                  <a:lnTo>
                    <a:pt x="56" y="159"/>
                  </a:lnTo>
                  <a:lnTo>
                    <a:pt x="32" y="183"/>
                  </a:lnTo>
                  <a:lnTo>
                    <a:pt x="24" y="183"/>
                  </a:lnTo>
                  <a:lnTo>
                    <a:pt x="8" y="191"/>
                  </a:lnTo>
                  <a:lnTo>
                    <a:pt x="16" y="214"/>
                  </a:lnTo>
                  <a:lnTo>
                    <a:pt x="0" y="246"/>
                  </a:lnTo>
                  <a:lnTo>
                    <a:pt x="24" y="262"/>
                  </a:lnTo>
                  <a:lnTo>
                    <a:pt x="64" y="262"/>
                  </a:lnTo>
                  <a:lnTo>
                    <a:pt x="64" y="294"/>
                  </a:lnTo>
                  <a:lnTo>
                    <a:pt x="64" y="318"/>
                  </a:lnTo>
                  <a:lnTo>
                    <a:pt x="80" y="349"/>
                  </a:lnTo>
                  <a:lnTo>
                    <a:pt x="40" y="357"/>
                  </a:lnTo>
                  <a:lnTo>
                    <a:pt x="24" y="381"/>
                  </a:lnTo>
                  <a:lnTo>
                    <a:pt x="8" y="397"/>
                  </a:lnTo>
                  <a:lnTo>
                    <a:pt x="16" y="421"/>
                  </a:lnTo>
                  <a:lnTo>
                    <a:pt x="8" y="437"/>
                  </a:lnTo>
                  <a:lnTo>
                    <a:pt x="8" y="445"/>
                  </a:lnTo>
                  <a:lnTo>
                    <a:pt x="24" y="445"/>
                  </a:lnTo>
                  <a:lnTo>
                    <a:pt x="40" y="453"/>
                  </a:lnTo>
                  <a:lnTo>
                    <a:pt x="56" y="445"/>
                  </a:lnTo>
                  <a:lnTo>
                    <a:pt x="95" y="453"/>
                  </a:lnTo>
                  <a:lnTo>
                    <a:pt x="103" y="445"/>
                  </a:lnTo>
                  <a:lnTo>
                    <a:pt x="119" y="453"/>
                  </a:lnTo>
                  <a:lnTo>
                    <a:pt x="111" y="477"/>
                  </a:lnTo>
                  <a:lnTo>
                    <a:pt x="135" y="500"/>
                  </a:lnTo>
                  <a:lnTo>
                    <a:pt x="119" y="540"/>
                  </a:lnTo>
                  <a:lnTo>
                    <a:pt x="127" y="556"/>
                  </a:lnTo>
                  <a:lnTo>
                    <a:pt x="159" y="556"/>
                  </a:lnTo>
                  <a:lnTo>
                    <a:pt x="199" y="556"/>
                  </a:lnTo>
                  <a:lnTo>
                    <a:pt x="215" y="580"/>
                  </a:lnTo>
                  <a:lnTo>
                    <a:pt x="199" y="612"/>
                  </a:lnTo>
                  <a:lnTo>
                    <a:pt x="183" y="620"/>
                  </a:lnTo>
                  <a:lnTo>
                    <a:pt x="183" y="635"/>
                  </a:lnTo>
                  <a:lnTo>
                    <a:pt x="159" y="643"/>
                  </a:lnTo>
                  <a:lnTo>
                    <a:pt x="167" y="659"/>
                  </a:lnTo>
                  <a:lnTo>
                    <a:pt x="151" y="651"/>
                  </a:lnTo>
                  <a:lnTo>
                    <a:pt x="143" y="667"/>
                  </a:lnTo>
                  <a:lnTo>
                    <a:pt x="135" y="667"/>
                  </a:lnTo>
                  <a:lnTo>
                    <a:pt x="135" y="675"/>
                  </a:lnTo>
                  <a:lnTo>
                    <a:pt x="95" y="699"/>
                  </a:lnTo>
                  <a:lnTo>
                    <a:pt x="80" y="715"/>
                  </a:lnTo>
                  <a:lnTo>
                    <a:pt x="56" y="739"/>
                  </a:lnTo>
                  <a:lnTo>
                    <a:pt x="56" y="762"/>
                  </a:lnTo>
                  <a:lnTo>
                    <a:pt x="40" y="770"/>
                  </a:lnTo>
                  <a:lnTo>
                    <a:pt x="16" y="770"/>
                  </a:lnTo>
                  <a:lnTo>
                    <a:pt x="16" y="794"/>
                  </a:lnTo>
                  <a:lnTo>
                    <a:pt x="32" y="802"/>
                  </a:lnTo>
                  <a:lnTo>
                    <a:pt x="40" y="826"/>
                  </a:lnTo>
                  <a:lnTo>
                    <a:pt x="32" y="866"/>
                  </a:lnTo>
                  <a:lnTo>
                    <a:pt x="40" y="913"/>
                  </a:lnTo>
                  <a:lnTo>
                    <a:pt x="32" y="929"/>
                  </a:lnTo>
                  <a:lnTo>
                    <a:pt x="32" y="953"/>
                  </a:lnTo>
                  <a:lnTo>
                    <a:pt x="24" y="993"/>
                  </a:lnTo>
                  <a:lnTo>
                    <a:pt x="32" y="1001"/>
                  </a:lnTo>
                  <a:lnTo>
                    <a:pt x="32" y="1025"/>
                  </a:lnTo>
                  <a:lnTo>
                    <a:pt x="16" y="1033"/>
                  </a:lnTo>
                  <a:lnTo>
                    <a:pt x="8" y="1040"/>
                  </a:lnTo>
                  <a:lnTo>
                    <a:pt x="32" y="1056"/>
                  </a:lnTo>
                  <a:lnTo>
                    <a:pt x="72" y="1048"/>
                  </a:lnTo>
                  <a:lnTo>
                    <a:pt x="103" y="1017"/>
                  </a:lnTo>
                  <a:lnTo>
                    <a:pt x="127" y="1009"/>
                  </a:lnTo>
                  <a:lnTo>
                    <a:pt x="183" y="977"/>
                  </a:lnTo>
                  <a:lnTo>
                    <a:pt x="215" y="993"/>
                  </a:lnTo>
                  <a:lnTo>
                    <a:pt x="255" y="1025"/>
                  </a:lnTo>
                  <a:lnTo>
                    <a:pt x="310" y="1033"/>
                  </a:lnTo>
                  <a:lnTo>
                    <a:pt x="326" y="1040"/>
                  </a:lnTo>
                  <a:lnTo>
                    <a:pt x="350" y="1048"/>
                  </a:lnTo>
                  <a:lnTo>
                    <a:pt x="374" y="1048"/>
                  </a:lnTo>
                  <a:lnTo>
                    <a:pt x="422" y="1048"/>
                  </a:lnTo>
                  <a:lnTo>
                    <a:pt x="414" y="1072"/>
                  </a:lnTo>
                  <a:lnTo>
                    <a:pt x="414" y="1096"/>
                  </a:lnTo>
                  <a:lnTo>
                    <a:pt x="461" y="1096"/>
                  </a:lnTo>
                  <a:lnTo>
                    <a:pt x="501" y="1088"/>
                  </a:lnTo>
                  <a:lnTo>
                    <a:pt x="517" y="1096"/>
                  </a:lnTo>
                  <a:lnTo>
                    <a:pt x="533" y="1104"/>
                  </a:lnTo>
                  <a:lnTo>
                    <a:pt x="549" y="1080"/>
                  </a:lnTo>
                  <a:lnTo>
                    <a:pt x="565" y="1080"/>
                  </a:lnTo>
                  <a:lnTo>
                    <a:pt x="589" y="1056"/>
                  </a:lnTo>
                  <a:lnTo>
                    <a:pt x="612" y="1072"/>
                  </a:lnTo>
                  <a:lnTo>
                    <a:pt x="620" y="1088"/>
                  </a:lnTo>
                  <a:lnTo>
                    <a:pt x="644" y="1080"/>
                  </a:lnTo>
                  <a:lnTo>
                    <a:pt x="660" y="1088"/>
                  </a:lnTo>
                  <a:lnTo>
                    <a:pt x="652" y="1056"/>
                  </a:lnTo>
                  <a:lnTo>
                    <a:pt x="700" y="1001"/>
                  </a:lnTo>
                  <a:lnTo>
                    <a:pt x="716" y="945"/>
                  </a:lnTo>
                  <a:lnTo>
                    <a:pt x="740" y="937"/>
                  </a:lnTo>
                  <a:lnTo>
                    <a:pt x="740" y="921"/>
                  </a:lnTo>
                  <a:lnTo>
                    <a:pt x="764" y="890"/>
                  </a:lnTo>
                  <a:lnTo>
                    <a:pt x="779" y="890"/>
                  </a:lnTo>
                  <a:lnTo>
                    <a:pt x="811" y="866"/>
                  </a:lnTo>
                  <a:lnTo>
                    <a:pt x="851" y="818"/>
                  </a:lnTo>
                  <a:lnTo>
                    <a:pt x="859" y="794"/>
                  </a:lnTo>
                  <a:lnTo>
                    <a:pt x="851" y="786"/>
                  </a:lnTo>
                  <a:lnTo>
                    <a:pt x="875" y="778"/>
                  </a:lnTo>
                  <a:lnTo>
                    <a:pt x="883" y="762"/>
                  </a:lnTo>
                  <a:lnTo>
                    <a:pt x="931" y="747"/>
                  </a:lnTo>
                  <a:lnTo>
                    <a:pt x="954" y="715"/>
                  </a:lnTo>
                  <a:lnTo>
                    <a:pt x="978" y="723"/>
                  </a:lnTo>
                  <a:lnTo>
                    <a:pt x="994" y="715"/>
                  </a:lnTo>
                  <a:lnTo>
                    <a:pt x="1034" y="715"/>
                  </a:lnTo>
                  <a:lnTo>
                    <a:pt x="1058" y="723"/>
                  </a:lnTo>
                  <a:lnTo>
                    <a:pt x="1082" y="715"/>
                  </a:lnTo>
                  <a:lnTo>
                    <a:pt x="1114" y="731"/>
                  </a:lnTo>
                  <a:lnTo>
                    <a:pt x="1145" y="715"/>
                  </a:lnTo>
                  <a:lnTo>
                    <a:pt x="1161" y="731"/>
                  </a:lnTo>
                  <a:lnTo>
                    <a:pt x="1185" y="731"/>
                  </a:lnTo>
                  <a:lnTo>
                    <a:pt x="1185" y="755"/>
                  </a:lnTo>
                  <a:lnTo>
                    <a:pt x="1209" y="770"/>
                  </a:lnTo>
                  <a:lnTo>
                    <a:pt x="1241" y="770"/>
                  </a:lnTo>
                  <a:lnTo>
                    <a:pt x="1289" y="762"/>
                  </a:lnTo>
                  <a:lnTo>
                    <a:pt x="1312" y="770"/>
                  </a:lnTo>
                  <a:lnTo>
                    <a:pt x="1328" y="762"/>
                  </a:lnTo>
                  <a:lnTo>
                    <a:pt x="1320" y="747"/>
                  </a:lnTo>
                  <a:lnTo>
                    <a:pt x="1297" y="739"/>
                  </a:lnTo>
                  <a:lnTo>
                    <a:pt x="1289" y="715"/>
                  </a:lnTo>
                  <a:lnTo>
                    <a:pt x="1281" y="691"/>
                  </a:lnTo>
                  <a:lnTo>
                    <a:pt x="1304" y="651"/>
                  </a:lnTo>
                  <a:lnTo>
                    <a:pt x="1312" y="667"/>
                  </a:lnTo>
                  <a:lnTo>
                    <a:pt x="1328" y="667"/>
                  </a:lnTo>
                  <a:lnTo>
                    <a:pt x="1344" y="635"/>
                  </a:lnTo>
                  <a:lnTo>
                    <a:pt x="1336" y="612"/>
                  </a:lnTo>
                  <a:lnTo>
                    <a:pt x="1352" y="588"/>
                  </a:lnTo>
                  <a:lnTo>
                    <a:pt x="1360" y="596"/>
                  </a:lnTo>
                  <a:lnTo>
                    <a:pt x="1384" y="580"/>
                  </a:lnTo>
                  <a:lnTo>
                    <a:pt x="1384" y="548"/>
                  </a:lnTo>
                  <a:lnTo>
                    <a:pt x="1376" y="524"/>
                  </a:lnTo>
                  <a:lnTo>
                    <a:pt x="1384" y="500"/>
                  </a:lnTo>
                  <a:lnTo>
                    <a:pt x="1360" y="469"/>
                  </a:lnTo>
                  <a:lnTo>
                    <a:pt x="1352" y="477"/>
                  </a:lnTo>
                  <a:lnTo>
                    <a:pt x="1328" y="484"/>
                  </a:lnTo>
                  <a:lnTo>
                    <a:pt x="1304" y="453"/>
                  </a:lnTo>
                  <a:lnTo>
                    <a:pt x="1297" y="429"/>
                  </a:lnTo>
                  <a:lnTo>
                    <a:pt x="1249" y="397"/>
                  </a:lnTo>
                  <a:lnTo>
                    <a:pt x="1225" y="405"/>
                  </a:lnTo>
                  <a:lnTo>
                    <a:pt x="1193" y="445"/>
                  </a:lnTo>
                  <a:lnTo>
                    <a:pt x="1161" y="461"/>
                  </a:lnTo>
                  <a:lnTo>
                    <a:pt x="1137" y="453"/>
                  </a:lnTo>
                  <a:lnTo>
                    <a:pt x="1137" y="437"/>
                  </a:lnTo>
                  <a:lnTo>
                    <a:pt x="1122" y="413"/>
                  </a:lnTo>
                  <a:lnTo>
                    <a:pt x="1106" y="413"/>
                  </a:lnTo>
                  <a:lnTo>
                    <a:pt x="1106" y="429"/>
                  </a:lnTo>
                  <a:lnTo>
                    <a:pt x="1090" y="453"/>
                  </a:lnTo>
                  <a:lnTo>
                    <a:pt x="1074" y="445"/>
                  </a:lnTo>
                  <a:lnTo>
                    <a:pt x="1058" y="421"/>
                  </a:lnTo>
                  <a:lnTo>
                    <a:pt x="1042" y="397"/>
                  </a:lnTo>
                  <a:lnTo>
                    <a:pt x="1034" y="373"/>
                  </a:lnTo>
                  <a:lnTo>
                    <a:pt x="1050" y="357"/>
                  </a:lnTo>
                  <a:lnTo>
                    <a:pt x="1042" y="342"/>
                  </a:lnTo>
                  <a:lnTo>
                    <a:pt x="1058" y="334"/>
                  </a:lnTo>
                  <a:lnTo>
                    <a:pt x="1058" y="318"/>
                  </a:lnTo>
                  <a:lnTo>
                    <a:pt x="1050" y="310"/>
                  </a:lnTo>
                  <a:lnTo>
                    <a:pt x="1050" y="286"/>
                  </a:lnTo>
                  <a:lnTo>
                    <a:pt x="1034" y="278"/>
                  </a:lnTo>
                  <a:lnTo>
                    <a:pt x="1042" y="262"/>
                  </a:lnTo>
                  <a:lnTo>
                    <a:pt x="1058" y="254"/>
                  </a:lnTo>
                  <a:lnTo>
                    <a:pt x="1050" y="230"/>
                  </a:lnTo>
                  <a:lnTo>
                    <a:pt x="1098" y="238"/>
                  </a:lnTo>
                  <a:lnTo>
                    <a:pt x="1106" y="238"/>
                  </a:lnTo>
                  <a:lnTo>
                    <a:pt x="1098" y="207"/>
                  </a:lnTo>
                  <a:lnTo>
                    <a:pt x="1074" y="207"/>
                  </a:lnTo>
                  <a:lnTo>
                    <a:pt x="1058" y="183"/>
                  </a:lnTo>
                  <a:lnTo>
                    <a:pt x="1042" y="175"/>
                  </a:lnTo>
                  <a:lnTo>
                    <a:pt x="1042" y="159"/>
                  </a:lnTo>
                  <a:lnTo>
                    <a:pt x="1042" y="151"/>
                  </a:lnTo>
                  <a:lnTo>
                    <a:pt x="1018" y="167"/>
                  </a:lnTo>
                  <a:lnTo>
                    <a:pt x="1002" y="151"/>
                  </a:lnTo>
                  <a:lnTo>
                    <a:pt x="1010" y="127"/>
                  </a:lnTo>
                  <a:lnTo>
                    <a:pt x="1026" y="127"/>
                  </a:lnTo>
                  <a:lnTo>
                    <a:pt x="1050" y="135"/>
                  </a:lnTo>
                  <a:lnTo>
                    <a:pt x="1066" y="151"/>
                  </a:lnTo>
                  <a:lnTo>
                    <a:pt x="1082" y="151"/>
                  </a:lnTo>
                  <a:lnTo>
                    <a:pt x="1082" y="135"/>
                  </a:lnTo>
                  <a:lnTo>
                    <a:pt x="1066" y="135"/>
                  </a:lnTo>
                  <a:lnTo>
                    <a:pt x="1066" y="111"/>
                  </a:lnTo>
                  <a:lnTo>
                    <a:pt x="1058" y="103"/>
                  </a:lnTo>
                  <a:lnTo>
                    <a:pt x="1034" y="71"/>
                  </a:lnTo>
                  <a:lnTo>
                    <a:pt x="1034" y="48"/>
                  </a:lnTo>
                  <a:lnTo>
                    <a:pt x="1018" y="40"/>
                  </a:lnTo>
                  <a:lnTo>
                    <a:pt x="1002" y="24"/>
                  </a:lnTo>
                  <a:lnTo>
                    <a:pt x="978" y="32"/>
                  </a:lnTo>
                  <a:lnTo>
                    <a:pt x="947" y="32"/>
                  </a:lnTo>
                  <a:lnTo>
                    <a:pt x="931" y="40"/>
                  </a:lnTo>
                  <a:lnTo>
                    <a:pt x="907" y="40"/>
                  </a:lnTo>
                  <a:lnTo>
                    <a:pt x="875" y="48"/>
                  </a:lnTo>
                  <a:lnTo>
                    <a:pt x="835" y="64"/>
                  </a:lnTo>
                  <a:lnTo>
                    <a:pt x="819" y="87"/>
                  </a:lnTo>
                  <a:lnTo>
                    <a:pt x="843" y="95"/>
                  </a:lnTo>
                  <a:lnTo>
                    <a:pt x="843" y="111"/>
                  </a:lnTo>
                  <a:lnTo>
                    <a:pt x="827" y="111"/>
                  </a:lnTo>
                  <a:lnTo>
                    <a:pt x="819" y="119"/>
                  </a:lnTo>
                  <a:lnTo>
                    <a:pt x="835" y="127"/>
                  </a:lnTo>
                  <a:lnTo>
                    <a:pt x="827" y="159"/>
                  </a:lnTo>
                  <a:lnTo>
                    <a:pt x="811" y="167"/>
                  </a:lnTo>
                  <a:lnTo>
                    <a:pt x="795" y="175"/>
                  </a:lnTo>
                  <a:lnTo>
                    <a:pt x="795" y="159"/>
                  </a:lnTo>
                  <a:lnTo>
                    <a:pt x="787" y="159"/>
                  </a:lnTo>
                  <a:lnTo>
                    <a:pt x="787" y="175"/>
                  </a:lnTo>
                  <a:lnTo>
                    <a:pt x="772" y="167"/>
                  </a:lnTo>
                  <a:lnTo>
                    <a:pt x="764" y="159"/>
                  </a:lnTo>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1" name="Freeform 87">
              <a:extLst>
                <a:ext uri="{FF2B5EF4-FFF2-40B4-BE49-F238E27FC236}">
                  <a16:creationId xmlns:a16="http://schemas.microsoft.com/office/drawing/2014/main" id="{AB1ACF82-EE83-498B-805E-7F129E541783}"/>
                </a:ext>
              </a:extLst>
            </p:cNvPr>
            <p:cNvSpPr>
              <a:spLocks/>
            </p:cNvSpPr>
            <p:nvPr/>
          </p:nvSpPr>
          <p:spPr bwMode="gray">
            <a:xfrm>
              <a:off x="7016573" y="1168789"/>
              <a:ext cx="112331" cy="65088"/>
            </a:xfrm>
            <a:custGeom>
              <a:avLst/>
              <a:gdLst>
                <a:gd name="T0" fmla="*/ 0 w 73"/>
                <a:gd name="T1" fmla="*/ 7 h 41"/>
                <a:gd name="T2" fmla="*/ 0 w 73"/>
                <a:gd name="T3" fmla="*/ 7 h 41"/>
                <a:gd name="T4" fmla="*/ 22 w 73"/>
                <a:gd name="T5" fmla="*/ 0 h 41"/>
                <a:gd name="T6" fmla="*/ 58 w 73"/>
                <a:gd name="T7" fmla="*/ 7 h 41"/>
                <a:gd name="T8" fmla="*/ 65 w 73"/>
                <a:gd name="T9" fmla="*/ 13 h 41"/>
                <a:gd name="T10" fmla="*/ 58 w 73"/>
                <a:gd name="T11" fmla="*/ 20 h 41"/>
                <a:gd name="T12" fmla="*/ 72 w 73"/>
                <a:gd name="T13" fmla="*/ 33 h 41"/>
                <a:gd name="T14" fmla="*/ 58 w 73"/>
                <a:gd name="T15" fmla="*/ 40 h 41"/>
                <a:gd name="T16" fmla="*/ 43 w 73"/>
                <a:gd name="T17" fmla="*/ 33 h 41"/>
                <a:gd name="T18" fmla="*/ 22 w 73"/>
                <a:gd name="T19" fmla="*/ 33 h 41"/>
                <a:gd name="T20" fmla="*/ 0 w 73"/>
                <a:gd name="T21" fmla="*/ 20 h 41"/>
                <a:gd name="T22" fmla="*/ 0 w 73"/>
                <a:gd name="T23" fmla="*/ 7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3"/>
                <a:gd name="T37" fmla="*/ 0 h 41"/>
                <a:gd name="T38" fmla="*/ 73 w 73"/>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3" h="41">
                  <a:moveTo>
                    <a:pt x="0" y="7"/>
                  </a:moveTo>
                  <a:lnTo>
                    <a:pt x="0" y="7"/>
                  </a:lnTo>
                  <a:lnTo>
                    <a:pt x="22" y="0"/>
                  </a:lnTo>
                  <a:lnTo>
                    <a:pt x="58" y="7"/>
                  </a:lnTo>
                  <a:lnTo>
                    <a:pt x="65" y="13"/>
                  </a:lnTo>
                  <a:lnTo>
                    <a:pt x="58" y="20"/>
                  </a:lnTo>
                  <a:lnTo>
                    <a:pt x="72" y="33"/>
                  </a:lnTo>
                  <a:lnTo>
                    <a:pt x="58" y="40"/>
                  </a:lnTo>
                  <a:lnTo>
                    <a:pt x="43" y="33"/>
                  </a:lnTo>
                  <a:lnTo>
                    <a:pt x="22" y="33"/>
                  </a:lnTo>
                  <a:lnTo>
                    <a:pt x="0" y="20"/>
                  </a:lnTo>
                  <a:lnTo>
                    <a:pt x="0" y="7"/>
                  </a:lnTo>
                </a:path>
              </a:pathLst>
            </a:custGeom>
            <a:solidFill>
              <a:srgbClr val="1D6F88"/>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2" name="Freeform 70">
              <a:extLst>
                <a:ext uri="{FF2B5EF4-FFF2-40B4-BE49-F238E27FC236}">
                  <a16:creationId xmlns:a16="http://schemas.microsoft.com/office/drawing/2014/main" id="{D92327E5-F5FE-432A-A599-8A7A3B4D85F0}"/>
                </a:ext>
              </a:extLst>
            </p:cNvPr>
            <p:cNvSpPr>
              <a:spLocks/>
            </p:cNvSpPr>
            <p:nvPr/>
          </p:nvSpPr>
          <p:spPr bwMode="gray">
            <a:xfrm>
              <a:off x="7216613" y="3426214"/>
              <a:ext cx="727841" cy="750888"/>
            </a:xfrm>
            <a:custGeom>
              <a:avLst/>
              <a:gdLst>
                <a:gd name="T0" fmla="*/ 346 w 473"/>
                <a:gd name="T1" fmla="*/ 24 h 473"/>
                <a:gd name="T2" fmla="*/ 346 w 473"/>
                <a:gd name="T3" fmla="*/ 24 h 473"/>
                <a:gd name="T4" fmla="*/ 346 w 473"/>
                <a:gd name="T5" fmla="*/ 0 h 473"/>
                <a:gd name="T6" fmla="*/ 291 w 473"/>
                <a:gd name="T7" fmla="*/ 8 h 473"/>
                <a:gd name="T8" fmla="*/ 267 w 473"/>
                <a:gd name="T9" fmla="*/ 8 h 473"/>
                <a:gd name="T10" fmla="*/ 252 w 473"/>
                <a:gd name="T11" fmla="*/ 31 h 473"/>
                <a:gd name="T12" fmla="*/ 236 w 473"/>
                <a:gd name="T13" fmla="*/ 39 h 473"/>
                <a:gd name="T14" fmla="*/ 228 w 473"/>
                <a:gd name="T15" fmla="*/ 71 h 473"/>
                <a:gd name="T16" fmla="*/ 228 w 473"/>
                <a:gd name="T17" fmla="*/ 118 h 473"/>
                <a:gd name="T18" fmla="*/ 205 w 473"/>
                <a:gd name="T19" fmla="*/ 149 h 473"/>
                <a:gd name="T20" fmla="*/ 189 w 473"/>
                <a:gd name="T21" fmla="*/ 149 h 473"/>
                <a:gd name="T22" fmla="*/ 181 w 473"/>
                <a:gd name="T23" fmla="*/ 134 h 473"/>
                <a:gd name="T24" fmla="*/ 165 w 473"/>
                <a:gd name="T25" fmla="*/ 126 h 473"/>
                <a:gd name="T26" fmla="*/ 142 w 473"/>
                <a:gd name="T27" fmla="*/ 149 h 473"/>
                <a:gd name="T28" fmla="*/ 87 w 473"/>
                <a:gd name="T29" fmla="*/ 142 h 473"/>
                <a:gd name="T30" fmla="*/ 55 w 473"/>
                <a:gd name="T31" fmla="*/ 189 h 473"/>
                <a:gd name="T32" fmla="*/ 47 w 473"/>
                <a:gd name="T33" fmla="*/ 189 h 473"/>
                <a:gd name="T34" fmla="*/ 0 w 473"/>
                <a:gd name="T35" fmla="*/ 260 h 473"/>
                <a:gd name="T36" fmla="*/ 31 w 473"/>
                <a:gd name="T37" fmla="*/ 291 h 473"/>
                <a:gd name="T38" fmla="*/ 71 w 473"/>
                <a:gd name="T39" fmla="*/ 299 h 473"/>
                <a:gd name="T40" fmla="*/ 102 w 473"/>
                <a:gd name="T41" fmla="*/ 299 h 473"/>
                <a:gd name="T42" fmla="*/ 94 w 473"/>
                <a:gd name="T43" fmla="*/ 346 h 473"/>
                <a:gd name="T44" fmla="*/ 118 w 473"/>
                <a:gd name="T45" fmla="*/ 385 h 473"/>
                <a:gd name="T46" fmla="*/ 110 w 473"/>
                <a:gd name="T47" fmla="*/ 433 h 473"/>
                <a:gd name="T48" fmla="*/ 142 w 473"/>
                <a:gd name="T49" fmla="*/ 433 h 473"/>
                <a:gd name="T50" fmla="*/ 189 w 473"/>
                <a:gd name="T51" fmla="*/ 472 h 473"/>
                <a:gd name="T52" fmla="*/ 205 w 473"/>
                <a:gd name="T53" fmla="*/ 456 h 473"/>
                <a:gd name="T54" fmla="*/ 244 w 473"/>
                <a:gd name="T55" fmla="*/ 441 h 473"/>
                <a:gd name="T56" fmla="*/ 252 w 473"/>
                <a:gd name="T57" fmla="*/ 425 h 473"/>
                <a:gd name="T58" fmla="*/ 291 w 473"/>
                <a:gd name="T59" fmla="*/ 393 h 473"/>
                <a:gd name="T60" fmla="*/ 315 w 473"/>
                <a:gd name="T61" fmla="*/ 393 h 473"/>
                <a:gd name="T62" fmla="*/ 330 w 473"/>
                <a:gd name="T63" fmla="*/ 409 h 473"/>
                <a:gd name="T64" fmla="*/ 346 w 473"/>
                <a:gd name="T65" fmla="*/ 417 h 473"/>
                <a:gd name="T66" fmla="*/ 362 w 473"/>
                <a:gd name="T67" fmla="*/ 409 h 473"/>
                <a:gd name="T68" fmla="*/ 346 w 473"/>
                <a:gd name="T69" fmla="*/ 393 h 473"/>
                <a:gd name="T70" fmla="*/ 385 w 473"/>
                <a:gd name="T71" fmla="*/ 378 h 473"/>
                <a:gd name="T72" fmla="*/ 401 w 473"/>
                <a:gd name="T73" fmla="*/ 401 h 473"/>
                <a:gd name="T74" fmla="*/ 448 w 473"/>
                <a:gd name="T75" fmla="*/ 385 h 473"/>
                <a:gd name="T76" fmla="*/ 472 w 473"/>
                <a:gd name="T77" fmla="*/ 362 h 473"/>
                <a:gd name="T78" fmla="*/ 456 w 473"/>
                <a:gd name="T79" fmla="*/ 354 h 473"/>
                <a:gd name="T80" fmla="*/ 441 w 473"/>
                <a:gd name="T81" fmla="*/ 330 h 473"/>
                <a:gd name="T82" fmla="*/ 433 w 473"/>
                <a:gd name="T83" fmla="*/ 362 h 473"/>
                <a:gd name="T84" fmla="*/ 417 w 473"/>
                <a:gd name="T85" fmla="*/ 346 h 473"/>
                <a:gd name="T86" fmla="*/ 409 w 473"/>
                <a:gd name="T87" fmla="*/ 323 h 473"/>
                <a:gd name="T88" fmla="*/ 425 w 473"/>
                <a:gd name="T89" fmla="*/ 315 h 473"/>
                <a:gd name="T90" fmla="*/ 441 w 473"/>
                <a:gd name="T91" fmla="*/ 323 h 473"/>
                <a:gd name="T92" fmla="*/ 433 w 473"/>
                <a:gd name="T93" fmla="*/ 291 h 473"/>
                <a:gd name="T94" fmla="*/ 409 w 473"/>
                <a:gd name="T95" fmla="*/ 283 h 473"/>
                <a:gd name="T96" fmla="*/ 393 w 473"/>
                <a:gd name="T97" fmla="*/ 252 h 473"/>
                <a:gd name="T98" fmla="*/ 370 w 473"/>
                <a:gd name="T99" fmla="*/ 228 h 473"/>
                <a:gd name="T100" fmla="*/ 362 w 473"/>
                <a:gd name="T101" fmla="*/ 205 h 473"/>
                <a:gd name="T102" fmla="*/ 370 w 473"/>
                <a:gd name="T103" fmla="*/ 189 h 473"/>
                <a:gd name="T104" fmla="*/ 370 w 473"/>
                <a:gd name="T105" fmla="*/ 165 h 473"/>
                <a:gd name="T106" fmla="*/ 370 w 473"/>
                <a:gd name="T107" fmla="*/ 142 h 473"/>
                <a:gd name="T108" fmla="*/ 354 w 473"/>
                <a:gd name="T109" fmla="*/ 126 h 473"/>
                <a:gd name="T110" fmla="*/ 354 w 473"/>
                <a:gd name="T111" fmla="*/ 87 h 473"/>
                <a:gd name="T112" fmla="*/ 370 w 473"/>
                <a:gd name="T113" fmla="*/ 47 h 473"/>
                <a:gd name="T114" fmla="*/ 370 w 473"/>
                <a:gd name="T115" fmla="*/ 31 h 473"/>
                <a:gd name="T116" fmla="*/ 346 w 473"/>
                <a:gd name="T117" fmla="*/ 24 h 47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73"/>
                <a:gd name="T178" fmla="*/ 0 h 473"/>
                <a:gd name="T179" fmla="*/ 473 w 473"/>
                <a:gd name="T180" fmla="*/ 473 h 47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73" h="473">
                  <a:moveTo>
                    <a:pt x="346" y="24"/>
                  </a:moveTo>
                  <a:lnTo>
                    <a:pt x="346" y="24"/>
                  </a:lnTo>
                  <a:lnTo>
                    <a:pt x="346" y="0"/>
                  </a:lnTo>
                  <a:lnTo>
                    <a:pt x="291" y="8"/>
                  </a:lnTo>
                  <a:lnTo>
                    <a:pt x="267" y="8"/>
                  </a:lnTo>
                  <a:lnTo>
                    <a:pt x="252" y="31"/>
                  </a:lnTo>
                  <a:lnTo>
                    <a:pt x="236" y="39"/>
                  </a:lnTo>
                  <a:lnTo>
                    <a:pt x="228" y="71"/>
                  </a:lnTo>
                  <a:lnTo>
                    <a:pt x="228" y="118"/>
                  </a:lnTo>
                  <a:lnTo>
                    <a:pt x="205" y="149"/>
                  </a:lnTo>
                  <a:lnTo>
                    <a:pt x="189" y="149"/>
                  </a:lnTo>
                  <a:lnTo>
                    <a:pt x="181" y="134"/>
                  </a:lnTo>
                  <a:lnTo>
                    <a:pt x="165" y="126"/>
                  </a:lnTo>
                  <a:lnTo>
                    <a:pt x="142" y="149"/>
                  </a:lnTo>
                  <a:lnTo>
                    <a:pt x="87" y="142"/>
                  </a:lnTo>
                  <a:lnTo>
                    <a:pt x="55" y="189"/>
                  </a:lnTo>
                  <a:lnTo>
                    <a:pt x="47" y="189"/>
                  </a:lnTo>
                  <a:lnTo>
                    <a:pt x="0" y="260"/>
                  </a:lnTo>
                  <a:lnTo>
                    <a:pt x="31" y="291"/>
                  </a:lnTo>
                  <a:lnTo>
                    <a:pt x="71" y="299"/>
                  </a:lnTo>
                  <a:lnTo>
                    <a:pt x="102" y="299"/>
                  </a:lnTo>
                  <a:lnTo>
                    <a:pt x="94" y="346"/>
                  </a:lnTo>
                  <a:lnTo>
                    <a:pt x="118" y="385"/>
                  </a:lnTo>
                  <a:lnTo>
                    <a:pt x="110" y="433"/>
                  </a:lnTo>
                  <a:lnTo>
                    <a:pt x="142" y="433"/>
                  </a:lnTo>
                  <a:lnTo>
                    <a:pt x="189" y="472"/>
                  </a:lnTo>
                  <a:lnTo>
                    <a:pt x="205" y="456"/>
                  </a:lnTo>
                  <a:lnTo>
                    <a:pt x="244" y="441"/>
                  </a:lnTo>
                  <a:lnTo>
                    <a:pt x="252" y="425"/>
                  </a:lnTo>
                  <a:lnTo>
                    <a:pt x="291" y="393"/>
                  </a:lnTo>
                  <a:lnTo>
                    <a:pt x="315" y="393"/>
                  </a:lnTo>
                  <a:lnTo>
                    <a:pt x="330" y="409"/>
                  </a:lnTo>
                  <a:lnTo>
                    <a:pt x="346" y="417"/>
                  </a:lnTo>
                  <a:lnTo>
                    <a:pt x="362" y="409"/>
                  </a:lnTo>
                  <a:lnTo>
                    <a:pt x="346" y="393"/>
                  </a:lnTo>
                  <a:lnTo>
                    <a:pt x="385" y="378"/>
                  </a:lnTo>
                  <a:lnTo>
                    <a:pt x="401" y="401"/>
                  </a:lnTo>
                  <a:lnTo>
                    <a:pt x="448" y="385"/>
                  </a:lnTo>
                  <a:lnTo>
                    <a:pt x="472" y="362"/>
                  </a:lnTo>
                  <a:lnTo>
                    <a:pt x="456" y="354"/>
                  </a:lnTo>
                  <a:lnTo>
                    <a:pt x="441" y="330"/>
                  </a:lnTo>
                  <a:lnTo>
                    <a:pt x="433" y="362"/>
                  </a:lnTo>
                  <a:lnTo>
                    <a:pt x="417" y="346"/>
                  </a:lnTo>
                  <a:lnTo>
                    <a:pt x="409" y="323"/>
                  </a:lnTo>
                  <a:lnTo>
                    <a:pt x="425" y="315"/>
                  </a:lnTo>
                  <a:lnTo>
                    <a:pt x="441" y="323"/>
                  </a:lnTo>
                  <a:lnTo>
                    <a:pt x="433" y="291"/>
                  </a:lnTo>
                  <a:lnTo>
                    <a:pt x="409" y="283"/>
                  </a:lnTo>
                  <a:lnTo>
                    <a:pt x="393" y="252"/>
                  </a:lnTo>
                  <a:lnTo>
                    <a:pt x="370" y="228"/>
                  </a:lnTo>
                  <a:lnTo>
                    <a:pt x="362" y="205"/>
                  </a:lnTo>
                  <a:lnTo>
                    <a:pt x="370" y="189"/>
                  </a:lnTo>
                  <a:lnTo>
                    <a:pt x="370" y="165"/>
                  </a:lnTo>
                  <a:lnTo>
                    <a:pt x="370" y="142"/>
                  </a:lnTo>
                  <a:lnTo>
                    <a:pt x="354" y="126"/>
                  </a:lnTo>
                  <a:lnTo>
                    <a:pt x="354" y="87"/>
                  </a:lnTo>
                  <a:lnTo>
                    <a:pt x="370" y="47"/>
                  </a:lnTo>
                  <a:lnTo>
                    <a:pt x="370" y="31"/>
                  </a:lnTo>
                  <a:lnTo>
                    <a:pt x="346" y="24"/>
                  </a:lnTo>
                </a:path>
              </a:pathLst>
            </a:custGeom>
            <a:solidFill>
              <a:srgbClr val="9FD9EB"/>
            </a:solidFill>
            <a:ln w="6350" cap="rnd" cmpd="sng" algn="ctr">
              <a:solidFill>
                <a:srgbClr val="FFFFFF"/>
              </a:solidFill>
              <a:prstDash val="solid"/>
              <a:round/>
              <a:headEnd type="none" w="med" len="med"/>
              <a:tailEnd type="none" w="med" len="me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grpSp>
      <p:sp>
        <p:nvSpPr>
          <p:cNvPr id="55" name="ee4pFootnotes">
            <a:extLst>
              <a:ext uri="{FF2B5EF4-FFF2-40B4-BE49-F238E27FC236}">
                <a16:creationId xmlns:a16="http://schemas.microsoft.com/office/drawing/2014/main" id="{D35F2FC3-F2A9-4FC7-8C75-B3A2C710D458}"/>
              </a:ext>
            </a:extLst>
          </p:cNvPr>
          <p:cNvSpPr>
            <a:spLocks noChangeArrowheads="1"/>
          </p:cNvSpPr>
          <p:nvPr/>
        </p:nvSpPr>
        <p:spPr bwMode="auto">
          <a:xfrm>
            <a:off x="121726" y="1899801"/>
            <a:ext cx="5043880" cy="1163395"/>
          </a:xfrm>
          <a:prstGeom prst="rect">
            <a:avLst/>
          </a:prstGeom>
          <a:solidFill>
            <a:srgbClr val="1D6F88"/>
          </a:solidFill>
          <a:ln w="22225" algn="ctr">
            <a:noFill/>
            <a:miter lim="800000"/>
            <a:headEnd type="none" w="lg" len="lg"/>
            <a:tailEnd type="none" w="lg" len="lg"/>
          </a:ln>
        </p:spPr>
        <p:txBody>
          <a:bodyPr vert="horz" wrap="square" lIns="108000" tIns="0" rIns="0" bIns="0" anchor="b" anchorCtr="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s-ES" sz="1200" b="1" i="0" u="none" strike="noStrike" kern="1200" cap="none" spc="0" normalizeH="0" baseline="0" noProof="0">
              <a:ln>
                <a:noFill/>
              </a:ln>
              <a:solidFill>
                <a:prstClr val="black"/>
              </a:solidFill>
              <a:effectLst/>
              <a:uLnTx/>
              <a:uFillTx/>
              <a:latin typeface="Calibri" panose="020F0502020204030204"/>
              <a:ea typeface="+mn-ea"/>
              <a:cs typeface="+mn-cs"/>
              <a:sym typeface="+mn-lt"/>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s-ES" sz="1200" b="1" i="0" u="none" strike="noStrike" kern="1200" cap="none" spc="0" normalizeH="0" baseline="0" noProof="0">
                <a:ln>
                  <a:noFill/>
                </a:ln>
                <a:solidFill>
                  <a:prstClr val="black"/>
                </a:solidFill>
                <a:effectLst/>
                <a:uLnTx/>
                <a:uFillTx/>
                <a:latin typeface="Calibri" panose="020F0502020204030204"/>
                <a:ea typeface="+mn-ea"/>
                <a:cs typeface="+mn-cs"/>
                <a:sym typeface="+mn-lt"/>
              </a:rPr>
              <a:t>Zonas cubiertas únicamente por Telefónica Seguros</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sym typeface="+mn-lt"/>
              </a:rPr>
              <a:t>:</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sym typeface="+mn-lt"/>
            </a:endParaRP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sym typeface="+mn-lt"/>
              </a:rPr>
              <a:t> Norte – Oeste: Galicia, Asturias, Cantabria, La Rioja</a:t>
            </a: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sym typeface="+mn-lt"/>
              </a:rPr>
              <a:t>Centro: Madrid y Las dos Castillas</a:t>
            </a: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sym typeface="+mn-lt"/>
              </a:rPr>
              <a:t>Sur – Oeste: Canarias, Extremadura, Andalucía (Huelva, Sevilla y Córdoba)</a:t>
            </a: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endParaRPr kumimoji="0" lang="es-ES" sz="1200" b="0" i="0" u="none" strike="noStrike" kern="1200" cap="none" spc="0" normalizeH="0" baseline="0" noProof="0">
              <a:ln>
                <a:noFill/>
              </a:ln>
              <a:solidFill>
                <a:prstClr val="white"/>
              </a:solidFill>
              <a:effectLst/>
              <a:uLnTx/>
              <a:uFillTx/>
              <a:latin typeface="Calibri" panose="020F0502020204030204"/>
              <a:ea typeface="+mn-ea"/>
              <a:cs typeface="+mn-cs"/>
              <a:sym typeface="+mn-lt"/>
            </a:endParaRPr>
          </a:p>
        </p:txBody>
      </p:sp>
      <p:sp>
        <p:nvSpPr>
          <p:cNvPr id="3" name="Rectángulo 2">
            <a:extLst>
              <a:ext uri="{FF2B5EF4-FFF2-40B4-BE49-F238E27FC236}">
                <a16:creationId xmlns:a16="http://schemas.microsoft.com/office/drawing/2014/main" id="{D14A3C3C-5E28-4D8B-AEA3-976F00D92E0B}"/>
              </a:ext>
            </a:extLst>
          </p:cNvPr>
          <p:cNvSpPr/>
          <p:nvPr/>
        </p:nvSpPr>
        <p:spPr>
          <a:xfrm>
            <a:off x="68916" y="572746"/>
            <a:ext cx="12019330" cy="369332"/>
          </a:xfrm>
          <a:prstGeom prst="rect">
            <a:avLst/>
          </a:prstGeom>
        </p:spPr>
        <p:txBody>
          <a:bodyPr wrap="square">
            <a:spAutoFit/>
          </a:bodyPr>
          <a:lstStyle/>
          <a:p>
            <a:pPr lvl="0">
              <a:defRPr/>
            </a:pPr>
            <a:r>
              <a:rPr kumimoji="0" lang="es-ES" sz="1800" b="1" i="0" u="none" strike="noStrike" kern="1200" cap="none" spc="0" normalizeH="0" baseline="0" noProof="0" dirty="0">
                <a:ln>
                  <a:noFill/>
                </a:ln>
                <a:solidFill>
                  <a:srgbClr val="92D050"/>
                </a:solidFill>
                <a:effectLst/>
                <a:uLnTx/>
                <a:uFillTx/>
                <a:latin typeface="Calibri Light" panose="020F0302020204030204"/>
                <a:ea typeface="+mn-ea"/>
                <a:cs typeface="Arial" panose="020B0604020202020204" pitchFamily="34" charset="0"/>
                <a:sym typeface="Arial" panose="020B0604020202020204" pitchFamily="34" charset="0"/>
              </a:rPr>
              <a:t>Descripción: </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Movistar Seguros protege tu casa con su nuevo Seguro de </a:t>
            </a:r>
            <a:r>
              <a:rPr lang="es-ES" sz="1300" dirty="0">
                <a:solidFill>
                  <a:prstClr val="black"/>
                </a:solidFill>
                <a:latin typeface="Calibri" panose="020F0502020204030204"/>
              </a:rPr>
              <a:t>H</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ogar</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una amplia gama de coberturas y productos, para que estés tranquilo ante imprevistos. </a:t>
            </a:r>
            <a:endParaRPr kumimoji="0" lang="es-ES" sz="1300" b="0" i="0" u="none" strike="sngStrike" kern="1200" cap="none" spc="0" normalizeH="0" baseline="0" noProof="0" dirty="0">
              <a:ln>
                <a:noFill/>
              </a:ln>
              <a:solidFill>
                <a:prstClr val="black"/>
              </a:solidFill>
              <a:effectLst/>
              <a:uLnTx/>
              <a:uFillTx/>
              <a:latin typeface="Calibri" panose="020F0502020204030204"/>
              <a:ea typeface="+mn-ea"/>
              <a:cs typeface="+mn-cs"/>
              <a:sym typeface="Arial" panose="020B0604020202020204" pitchFamily="34" charset="0"/>
            </a:endParaRPr>
          </a:p>
        </p:txBody>
      </p:sp>
      <p:cxnSp>
        <p:nvCxnSpPr>
          <p:cNvPr id="48" name="Conector recto 47">
            <a:extLst>
              <a:ext uri="{FF2B5EF4-FFF2-40B4-BE49-F238E27FC236}">
                <a16:creationId xmlns:a16="http://schemas.microsoft.com/office/drawing/2014/main" id="{462AF76C-2AD1-4F99-BA05-3DE591E5070F}"/>
              </a:ext>
            </a:extLst>
          </p:cNvPr>
          <p:cNvCxnSpPr>
            <a:cxnSpLocks/>
          </p:cNvCxnSpPr>
          <p:nvPr/>
        </p:nvCxnSpPr>
        <p:spPr>
          <a:xfrm>
            <a:off x="6329986" y="3720038"/>
            <a:ext cx="7593" cy="2521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5" name="Tabla 64">
            <a:extLst>
              <a:ext uri="{FF2B5EF4-FFF2-40B4-BE49-F238E27FC236}">
                <a16:creationId xmlns:a16="http://schemas.microsoft.com/office/drawing/2014/main" id="{29FDBF84-4F91-4231-A08E-D0D6FD72EC38}"/>
              </a:ext>
            </a:extLst>
          </p:cNvPr>
          <p:cNvGraphicFramePr>
            <a:graphicFrameLocks noGrp="1"/>
          </p:cNvGraphicFramePr>
          <p:nvPr>
            <p:extLst>
              <p:ext uri="{D42A27DB-BD31-4B8C-83A1-F6EECF244321}">
                <p14:modId xmlns:p14="http://schemas.microsoft.com/office/powerpoint/2010/main" val="961132070"/>
              </p:ext>
            </p:extLst>
          </p:nvPr>
        </p:nvGraphicFramePr>
        <p:xfrm>
          <a:off x="117942" y="3148424"/>
          <a:ext cx="5504558" cy="3241295"/>
        </p:xfrm>
        <a:graphic>
          <a:graphicData uri="http://schemas.openxmlformats.org/drawingml/2006/table">
            <a:tbl>
              <a:tblPr/>
              <a:tblGrid>
                <a:gridCol w="982879">
                  <a:extLst>
                    <a:ext uri="{9D8B030D-6E8A-4147-A177-3AD203B41FA5}">
                      <a16:colId xmlns:a16="http://schemas.microsoft.com/office/drawing/2014/main" val="2159310795"/>
                    </a:ext>
                  </a:extLst>
                </a:gridCol>
                <a:gridCol w="720347">
                  <a:extLst>
                    <a:ext uri="{9D8B030D-6E8A-4147-A177-3AD203B41FA5}">
                      <a16:colId xmlns:a16="http://schemas.microsoft.com/office/drawing/2014/main" val="3661122631"/>
                    </a:ext>
                  </a:extLst>
                </a:gridCol>
                <a:gridCol w="789774">
                  <a:extLst>
                    <a:ext uri="{9D8B030D-6E8A-4147-A177-3AD203B41FA5}">
                      <a16:colId xmlns:a16="http://schemas.microsoft.com/office/drawing/2014/main" val="67954591"/>
                    </a:ext>
                  </a:extLst>
                </a:gridCol>
                <a:gridCol w="980708">
                  <a:extLst>
                    <a:ext uri="{9D8B030D-6E8A-4147-A177-3AD203B41FA5}">
                      <a16:colId xmlns:a16="http://schemas.microsoft.com/office/drawing/2014/main" val="1780333072"/>
                    </a:ext>
                  </a:extLst>
                </a:gridCol>
                <a:gridCol w="1015425">
                  <a:extLst>
                    <a:ext uri="{9D8B030D-6E8A-4147-A177-3AD203B41FA5}">
                      <a16:colId xmlns:a16="http://schemas.microsoft.com/office/drawing/2014/main" val="2594139281"/>
                    </a:ext>
                  </a:extLst>
                </a:gridCol>
                <a:gridCol w="1015425">
                  <a:extLst>
                    <a:ext uri="{9D8B030D-6E8A-4147-A177-3AD203B41FA5}">
                      <a16:colId xmlns:a16="http://schemas.microsoft.com/office/drawing/2014/main" val="1534551821"/>
                    </a:ext>
                  </a:extLst>
                </a:gridCol>
              </a:tblGrid>
              <a:tr h="604775">
                <a:tc>
                  <a:txBody>
                    <a:bodyPr/>
                    <a:lstStyle/>
                    <a:p>
                      <a:pPr algn="l" fontAlgn="b"/>
                      <a:r>
                        <a:rPr lang="es-ES" sz="1100" b="1" i="0" u="none" strike="noStrike">
                          <a:solidFill>
                            <a:srgbClr val="000000"/>
                          </a:solidFill>
                          <a:effectLst/>
                          <a:latin typeface="Calibri" panose="020F0502020204030204" pitchFamily="34" charset="0"/>
                        </a:rPr>
                        <a:t>Modalidades disponibles</a:t>
                      </a:r>
                    </a:p>
                  </a:txBody>
                  <a:tcPr marL="9525" marR="9525" marT="9525" marB="10800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s-ES" sz="1050" b="1" i="0" u="none" strike="noStrike" dirty="0">
                          <a:solidFill>
                            <a:srgbClr val="000000"/>
                          </a:solidFill>
                          <a:effectLst/>
                          <a:latin typeface="Calibri" panose="020F0502020204030204" pitchFamily="34" charset="0"/>
                        </a:rPr>
                        <a:t>Seguro de Hogar   Esencial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s-ES" sz="1050" b="1" i="0" u="none" strike="noStrike" dirty="0">
                          <a:solidFill>
                            <a:srgbClr val="000000"/>
                          </a:solidFill>
                          <a:effectLst/>
                          <a:latin typeface="Calibri" panose="020F0502020204030204" pitchFamily="34" charset="0"/>
                        </a:rPr>
                        <a:t>Seguro de Hogar Más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s-ES" sz="1050" b="1" i="0" u="none" strike="noStrike" dirty="0">
                          <a:solidFill>
                            <a:srgbClr val="000000"/>
                          </a:solidFill>
                          <a:effectLst/>
                          <a:latin typeface="Calibri" panose="020F0502020204030204" pitchFamily="34" charset="0"/>
                        </a:rPr>
                        <a:t>Seguro de Hogar  Seguridad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s-ES" sz="1050" b="1" i="0" u="none" strike="noStrike" dirty="0">
                          <a:solidFill>
                            <a:srgbClr val="000000"/>
                          </a:solidFill>
                          <a:effectLst/>
                          <a:latin typeface="Calibri" panose="020F0502020204030204" pitchFamily="34" charset="0"/>
                        </a:rPr>
                        <a:t>Seguro de Hogar Más Seguridad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s-ES" sz="1050" b="1" i="0" u="none" strike="noStrike" dirty="0">
                          <a:solidFill>
                            <a:srgbClr val="000000"/>
                          </a:solidFill>
                          <a:effectLst/>
                          <a:latin typeface="Calibri" panose="020F0502020204030204" pitchFamily="34" charset="0"/>
                        </a:rPr>
                        <a:t>Seguro de Hogar  Cobertura 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2649794266"/>
                  </a:ext>
                </a:extLst>
              </a:tr>
              <a:tr h="803411">
                <a:tc rowSpan="4">
                  <a:txBody>
                    <a:bodyPr/>
                    <a:lstStyle/>
                    <a:p>
                      <a:pPr algn="ctr" fontAlgn="ctr"/>
                      <a:r>
                        <a:rPr lang="es-ES" sz="800" b="1" i="0" u="none" strike="noStrike">
                          <a:solidFill>
                            <a:srgbClr val="000000"/>
                          </a:solidFill>
                          <a:effectLst/>
                          <a:latin typeface="Calibri" panose="020F0502020204030204" pitchFamily="34" charset="0"/>
                        </a:rPr>
                        <a:t>QUÉ OFRECE?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s-ES" sz="800" b="0" i="0" u="none" strike="noStrike">
                          <a:solidFill>
                            <a:srgbClr val="000000"/>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s-ES" sz="800" b="0" i="0" u="none" strike="noStrike">
                          <a:solidFill>
                            <a:srgbClr val="000000"/>
                          </a:solidFill>
                          <a:effectLst/>
                          <a:latin typeface="Calibri" panose="020F0502020204030204" pitchFamily="34" charset="0"/>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s-ES" sz="800" b="0" i="0" u="none" strike="noStrike">
                          <a:solidFill>
                            <a:srgbClr val="000000"/>
                          </a:solidFill>
                          <a:effectLst/>
                          <a:latin typeface="Calibri" panose="020F0502020204030204" pitchFamily="34" charset="0"/>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s-ES" sz="800" b="0" i="0" u="none" strike="noStrike">
                          <a:solidFill>
                            <a:srgbClr val="000000"/>
                          </a:solidFill>
                          <a:effectLst/>
                          <a:latin typeface="Calibri" panose="020F0502020204030204" pitchFamily="34" charset="0"/>
                        </a:rPr>
                        <a:t> </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Ampliación Alto Valor (robo y hurto fuera vivienda, objetos electrónicos y asistencia extraordinaria dentro del hogar)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7455624"/>
                  </a:ext>
                </a:extLst>
              </a:tr>
              <a:tr h="122374">
                <a:tc vMerge="1">
                  <a:txBody>
                    <a:bodyPr/>
                    <a:lstStyle/>
                    <a:p>
                      <a:endParaRPr lang="es-ES"/>
                    </a:p>
                  </a:txBody>
                  <a:tcPr/>
                </a:tc>
                <a:tc>
                  <a:txBody>
                    <a:bodyPr/>
                    <a:lstStyle/>
                    <a:p>
                      <a:pPr algn="l" fontAlgn="ctr"/>
                      <a:r>
                        <a:rPr lang="es-ES" sz="800" b="0" i="0" u="none" strike="noStrike">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s-ES" sz="8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endParaRPr lang="es-ES" sz="800" b="0" i="0" u="none" strike="noStrike">
                        <a:solidFill>
                          <a:srgbClr val="000000"/>
                        </a:solidFill>
                        <a:effectLst/>
                        <a:latin typeface="Calibri" panose="020F0502020204030204" pitchFamily="34" charset="0"/>
                      </a:endParaRPr>
                    </a:p>
                  </a:txBody>
                  <a:tcPr marL="9525" marR="9525" marT="9525"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dirty="0">
                          <a:solidFill>
                            <a:srgbClr val="000000"/>
                          </a:solidFill>
                          <a:effectLst/>
                          <a:latin typeface="Calibri" panose="020F0502020204030204" pitchFamily="34" charset="0"/>
                        </a:rPr>
                        <a:t>Protección ampliada y Robo</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dirty="0">
                          <a:solidFill>
                            <a:srgbClr val="000000"/>
                          </a:solidFill>
                          <a:effectLst/>
                          <a:latin typeface="Calibri" panose="020F0502020204030204" pitchFamily="34" charset="0"/>
                        </a:rPr>
                        <a:t>Protección ampliada y Robo</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4842569"/>
                  </a:ext>
                </a:extLst>
              </a:tr>
              <a:tr h="349386">
                <a:tc vMerge="1">
                  <a:txBody>
                    <a:bodyPr/>
                    <a:lstStyle/>
                    <a:p>
                      <a:endParaRPr lang="es-ES"/>
                    </a:p>
                  </a:txBody>
                  <a:tcPr/>
                </a:tc>
                <a:tc>
                  <a:txBody>
                    <a:bodyPr/>
                    <a:lstStyle/>
                    <a:p>
                      <a:pPr algn="l" fontAlgn="ctr"/>
                      <a:r>
                        <a:rPr lang="es-ES" sz="800" b="0" i="0" u="none" strike="noStrike">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Roturas, Daños Eléctricos y Bienes Refrigerados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dirty="0">
                          <a:solidFill>
                            <a:srgbClr val="000000"/>
                          </a:solidFill>
                          <a:effectLst/>
                          <a:latin typeface="Calibri" panose="020F0502020204030204" pitchFamily="34" charset="0"/>
                        </a:rPr>
                        <a:t>Protección ampliada y Robo</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Roturas, Daños Eléctricos y Bienes Refrigerados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Roturas, Daños Eléctricos y Bienes Refrigerados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1497787"/>
                  </a:ext>
                </a:extLst>
              </a:tr>
              <a:tr h="150750">
                <a:tc vMerge="1">
                  <a:txBody>
                    <a:bodyPr/>
                    <a:lstStyle/>
                    <a:p>
                      <a:endParaRPr lang="es-ES"/>
                    </a:p>
                  </a:txBody>
                  <a:tcPr/>
                </a:tc>
                <a:tc gridSpan="5">
                  <a:txBody>
                    <a:bodyPr/>
                    <a:lstStyle/>
                    <a:p>
                      <a:pPr algn="ctr" fontAlgn="ctr"/>
                      <a:r>
                        <a:rPr lang="es-ES" sz="1000" b="0" i="0" u="none" strike="noStrike">
                          <a:solidFill>
                            <a:srgbClr val="000000"/>
                          </a:solidFill>
                          <a:effectLst/>
                          <a:latin typeface="Calibri" panose="020F0502020204030204" pitchFamily="34" charset="0"/>
                        </a:rPr>
                        <a:t>Protección Básica y Responsabilidad Civil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344400404"/>
                  </a:ext>
                </a:extLst>
              </a:tr>
              <a:tr h="164939">
                <a:tc>
                  <a:txBody>
                    <a:bodyPr/>
                    <a:lstStyle/>
                    <a:p>
                      <a:pPr algn="ctr" fontAlgn="ctr"/>
                      <a:endParaRPr lang="es-ES" sz="1100" b="1" i="0" u="none" strike="noStrike">
                        <a:solidFill>
                          <a:srgbClr val="000000"/>
                        </a:solidFill>
                        <a:effectLst/>
                        <a:latin typeface="Calibri" panose="020F0502020204030204" pitchFamily="34"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endParaRPr lang="es-ES" sz="1100" b="0" i="0" u="none" strike="noStrike">
                        <a:solidFill>
                          <a:srgbClr val="000000"/>
                        </a:solidFill>
                        <a:effectLst/>
                        <a:latin typeface="Calibri" panose="020F0502020204030204" pitchFamily="34"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s-ES" sz="1100" b="0" i="0" u="none" strike="noStrike">
                        <a:solidFill>
                          <a:srgbClr val="000000"/>
                        </a:solidFill>
                        <a:effectLst/>
                        <a:latin typeface="Calibri" panose="020F0502020204030204" pitchFamily="34"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s-ES" sz="1100" b="0" i="0" u="none" strike="noStrike">
                        <a:solidFill>
                          <a:srgbClr val="000000"/>
                        </a:solidFill>
                        <a:effectLst/>
                        <a:latin typeface="Calibri" panose="020F0502020204030204" pitchFamily="34"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s-ES" sz="1100" b="0" i="0" u="none" strike="noStrike">
                        <a:solidFill>
                          <a:srgbClr val="000000"/>
                        </a:solidFill>
                        <a:effectLst/>
                        <a:latin typeface="Calibri" panose="020F0502020204030204" pitchFamily="34"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s-ES" sz="1100" b="0" i="0" u="none" strike="noStrike">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8187377"/>
                  </a:ext>
                </a:extLst>
              </a:tr>
              <a:tr h="164939">
                <a:tc gridSpan="6">
                  <a:txBody>
                    <a:bodyPr/>
                    <a:lstStyle/>
                    <a:p>
                      <a:pPr algn="ctr" fontAlgn="b"/>
                      <a:r>
                        <a:rPr lang="es-ES" sz="1100" b="1" i="0" u="none" strike="noStrike">
                          <a:solidFill>
                            <a:srgbClr val="000000"/>
                          </a:solidFill>
                          <a:effectLst/>
                          <a:latin typeface="Calibri" panose="020F0502020204030204" pitchFamily="34" charset="0"/>
                        </a:rPr>
                        <a:t>SERVICIOS OPCIONALES PUEDE CONTRATAR</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865815502"/>
                  </a:ext>
                </a:extLst>
              </a:tr>
              <a:tr h="349386">
                <a:tc>
                  <a:txBody>
                    <a:bodyPr/>
                    <a:lstStyle/>
                    <a:p>
                      <a:pPr algn="ctr" fontAlgn="ctr"/>
                      <a:r>
                        <a:rPr lang="es-ES" sz="800" b="1" i="0" u="none" strike="noStrike">
                          <a:solidFill>
                            <a:srgbClr val="000000"/>
                          </a:solidFill>
                          <a:effectLst/>
                          <a:latin typeface="Calibri" panose="020F0502020204030204" pitchFamily="34" charset="0"/>
                        </a:rPr>
                        <a:t>Servicio de reparación de electrodomésticos de línea blanca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1976684"/>
                  </a:ext>
                </a:extLst>
              </a:tr>
              <a:tr h="235880">
                <a:tc>
                  <a:txBody>
                    <a:bodyPr/>
                    <a:lstStyle/>
                    <a:p>
                      <a:pPr algn="ctr" fontAlgn="ctr"/>
                      <a:r>
                        <a:rPr lang="es-ES" sz="800" b="1" i="0" u="none" strike="noStrike">
                          <a:solidFill>
                            <a:srgbClr val="000000"/>
                          </a:solidFill>
                          <a:effectLst/>
                          <a:latin typeface="Calibri" panose="020F0502020204030204" pitchFamily="34" charset="0"/>
                        </a:rPr>
                        <a:t>Servicio de atención </a:t>
                      </a:r>
                      <a:r>
                        <a:rPr lang="es-ES" sz="800" b="1" i="0" u="none" strike="noStrike" err="1">
                          <a:solidFill>
                            <a:srgbClr val="000000"/>
                          </a:solidFill>
                          <a:effectLst/>
                          <a:latin typeface="Calibri" panose="020F0502020204030204" pitchFamily="34" charset="0"/>
                        </a:rPr>
                        <a:t>expres</a:t>
                      </a:r>
                      <a:endParaRPr lang="es-ES" sz="800" b="1" i="0" u="none" strike="noStrike">
                        <a:solidFill>
                          <a:srgbClr val="000000"/>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800" b="0" i="0" u="none" strike="noStrike" dirty="0">
                          <a:solidFill>
                            <a:srgbClr val="000000"/>
                          </a:solidFill>
                          <a:effectLst/>
                          <a:latin typeface="Calibri" panose="020F0502020204030204" pitchFamily="34" charset="0"/>
                        </a:rPr>
                        <a:t>Incluido</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9966112"/>
                  </a:ext>
                </a:extLst>
              </a:tr>
            </a:tbl>
          </a:graphicData>
        </a:graphic>
      </p:graphicFrame>
      <p:sp>
        <p:nvSpPr>
          <p:cNvPr id="67" name="Title 2">
            <a:extLst>
              <a:ext uri="{FF2B5EF4-FFF2-40B4-BE49-F238E27FC236}">
                <a16:creationId xmlns:a16="http://schemas.microsoft.com/office/drawing/2014/main" id="{FFC1CB2A-36B7-42F8-9767-AB78F34F3C8E}"/>
              </a:ext>
            </a:extLst>
          </p:cNvPr>
          <p:cNvSpPr txBox="1">
            <a:spLocks/>
          </p:cNvSpPr>
          <p:nvPr/>
        </p:nvSpPr>
        <p:spPr>
          <a:xfrm>
            <a:off x="94061" y="6538908"/>
            <a:ext cx="11744561" cy="251454"/>
          </a:xfrm>
          <a:prstGeom prst="rect">
            <a:avLst/>
          </a:prstGeom>
          <a:solidFill>
            <a:schemeClr val="accent6">
              <a:lumMod val="40000"/>
              <a:lumOff val="60000"/>
            </a:schemeClr>
          </a:solidFill>
          <a:ln>
            <a:noFill/>
          </a:ln>
        </p:spPr>
        <p:txBody>
          <a:bodyPr wrap="square" lIns="0" tIns="17831" rIns="0" bIns="17831">
            <a:spAutoFit/>
          </a:bodyPr>
          <a:lstStyle>
            <a:defPPr>
              <a:defRPr lang="es-ES"/>
            </a:defPPr>
            <a:lvl1pPr defTabSz="356599" eaLnBrk="0" hangingPunct="0">
              <a:lnSpc>
                <a:spcPct val="100000"/>
              </a:lnSpc>
              <a:defRPr kumimoji="0" sz="2400" b="0" i="0" u="none" strike="noStrike" cap="none" spc="0" normalizeH="0" baseline="0">
                <a:ln>
                  <a:noFill/>
                </a:ln>
                <a:solidFill>
                  <a:srgbClr val="02A59C"/>
                </a:solidFill>
                <a:effectLst/>
                <a:uLnTx/>
                <a:uFillTx/>
                <a:latin typeface="+mj-lt"/>
                <a:ea typeface="ＭＳ Ｐゴシック" charset="-128"/>
              </a:defRPr>
            </a:lvl1pPr>
            <a:lvl2pPr algn="ctr" defTabSz="356599" eaLnBrk="0" hangingPunct="0">
              <a:defRPr sz="3400">
                <a:latin typeface="Calibri" charset="0"/>
                <a:ea typeface="ＭＳ Ｐゴシック" charset="-128"/>
                <a:cs typeface="ＭＳ Ｐゴシック" charset="-128"/>
              </a:defRPr>
            </a:lvl2pPr>
            <a:lvl3pPr algn="ctr" defTabSz="356599" eaLnBrk="0" hangingPunct="0">
              <a:defRPr sz="3400">
                <a:latin typeface="Calibri" charset="0"/>
                <a:ea typeface="ＭＳ Ｐゴシック" charset="-128"/>
                <a:cs typeface="ＭＳ Ｐゴシック" charset="-128"/>
              </a:defRPr>
            </a:lvl3pPr>
            <a:lvl4pPr algn="ctr" defTabSz="356599" eaLnBrk="0" hangingPunct="0">
              <a:defRPr sz="3400">
                <a:latin typeface="Calibri" charset="0"/>
                <a:ea typeface="ＭＳ Ｐゴシック" charset="-128"/>
                <a:cs typeface="ＭＳ Ｐゴシック" charset="-128"/>
              </a:defRPr>
            </a:lvl4pPr>
            <a:lvl5pPr algn="ctr" defTabSz="356599" eaLnBrk="0" hangingPunct="0">
              <a:defRPr sz="3400">
                <a:latin typeface="Calibri" charset="0"/>
                <a:ea typeface="ＭＳ Ｐゴシック" charset="-128"/>
                <a:cs typeface="ＭＳ Ｐゴシック" charset="-128"/>
              </a:defRPr>
            </a:lvl5pPr>
            <a:lvl6pPr marL="356599" algn="ctr" defTabSz="356599" fontAlgn="base">
              <a:spcBef>
                <a:spcPct val="0"/>
              </a:spcBef>
              <a:spcAft>
                <a:spcPct val="0"/>
              </a:spcAft>
              <a:defRPr sz="3400">
                <a:latin typeface="Calibri" charset="0"/>
                <a:ea typeface="ＭＳ Ｐゴシック" charset="-128"/>
                <a:cs typeface="ＭＳ Ｐゴシック" charset="-128"/>
              </a:defRPr>
            </a:lvl6pPr>
            <a:lvl7pPr marL="713196" algn="ctr" defTabSz="356599" fontAlgn="base">
              <a:spcBef>
                <a:spcPct val="0"/>
              </a:spcBef>
              <a:spcAft>
                <a:spcPct val="0"/>
              </a:spcAft>
              <a:defRPr sz="3400">
                <a:latin typeface="Calibri" charset="0"/>
                <a:ea typeface="ＭＳ Ｐゴシック" charset="-128"/>
                <a:cs typeface="ＭＳ Ｐゴシック" charset="-128"/>
              </a:defRPr>
            </a:lvl7pPr>
            <a:lvl8pPr marL="1069795" algn="ctr" defTabSz="356599" fontAlgn="base">
              <a:spcBef>
                <a:spcPct val="0"/>
              </a:spcBef>
              <a:spcAft>
                <a:spcPct val="0"/>
              </a:spcAft>
              <a:defRPr sz="3400">
                <a:latin typeface="Calibri" charset="0"/>
                <a:ea typeface="ＭＳ Ｐゴシック" charset="-128"/>
                <a:cs typeface="ＭＳ Ｐゴシック" charset="-128"/>
              </a:defRPr>
            </a:lvl8pPr>
            <a:lvl9pPr marL="1426393" algn="ctr" defTabSz="356599" fontAlgn="base">
              <a:spcBef>
                <a:spcPct val="0"/>
              </a:spcBef>
              <a:spcAft>
                <a:spcPct val="0"/>
              </a:spcAft>
              <a:defRPr sz="3400">
                <a:latin typeface="Calibri" charset="0"/>
                <a:ea typeface="ＭＳ Ｐゴシック" charset="-128"/>
                <a:cs typeface="ＭＳ Ｐゴシック" charset="-128"/>
              </a:defRPr>
            </a:lvl9pPr>
          </a:lstStyle>
          <a:p>
            <a:pPr marL="0" marR="0" lvl="0" indent="0" algn="l" defTabSz="356599" rtl="0" eaLnBrk="0" fontAlgn="auto" latinLnBrk="0" hangingPunct="0">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92D050"/>
                </a:solidFill>
                <a:effectLst/>
                <a:uLnTx/>
                <a:uFillTx/>
                <a:latin typeface="Calibri Light" panose="020F0302020204030204"/>
                <a:ea typeface="ＭＳ Ｐゴシック" charset="-128"/>
                <a:cs typeface="Arial" panose="020B0604020202020204" pitchFamily="34" charset="0"/>
                <a:sym typeface="Arial" panose="020B0604020202020204" pitchFamily="34" charset="0"/>
              </a:rPr>
              <a:t> </a:t>
            </a:r>
            <a:r>
              <a:rPr kumimoji="0" lang="es-ES" sz="1400" b="1"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sym typeface="Arial" panose="020B0604020202020204" pitchFamily="34" charset="0"/>
              </a:rPr>
              <a:t>Ventas pasivas en todo el territorio nacional: el cliente podrá solicitar información o contratar cualquier modalidad (solo por </a:t>
            </a:r>
            <a:r>
              <a:rPr kumimoji="0" lang="es-ES" sz="1400" b="1"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sym typeface="Arial" panose="020B0604020202020204" pitchFamily="34" charset="0"/>
              </a:rPr>
              <a:t>call</a:t>
            </a:r>
            <a:r>
              <a:rPr kumimoji="0" lang="es-ES" sz="1400" b="1"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sym typeface="Arial" panose="020B0604020202020204" pitchFamily="34" charset="0"/>
              </a:rPr>
              <a:t> center y tiendas).</a:t>
            </a:r>
            <a:r>
              <a:rPr kumimoji="0" lang="es-ES" sz="1400" b="1" i="0" u="none" strike="noStrike" kern="1200" cap="none" spc="0" normalizeH="0" baseline="0" noProof="0" dirty="0">
                <a:ln>
                  <a:noFill/>
                </a:ln>
                <a:solidFill>
                  <a:srgbClr val="92D050"/>
                </a:solidFill>
                <a:effectLst/>
                <a:uLnTx/>
                <a:uFillTx/>
                <a:latin typeface="Calibri Light" panose="020F0302020204030204"/>
                <a:ea typeface="ＭＳ Ｐゴシック" charset="-128"/>
                <a:cs typeface="Arial" panose="020B0604020202020204" pitchFamily="34" charset="0"/>
                <a:sym typeface="Arial" panose="020B0604020202020204" pitchFamily="34" charset="0"/>
              </a:rPr>
              <a:t> </a:t>
            </a:r>
          </a:p>
        </p:txBody>
      </p:sp>
      <p:cxnSp>
        <p:nvCxnSpPr>
          <p:cNvPr id="49" name="Conector recto de flecha 48">
            <a:extLst>
              <a:ext uri="{FF2B5EF4-FFF2-40B4-BE49-F238E27FC236}">
                <a16:creationId xmlns:a16="http://schemas.microsoft.com/office/drawing/2014/main" id="{E32395BD-8F8B-40FB-B627-C94815AB3844}"/>
              </a:ext>
            </a:extLst>
          </p:cNvPr>
          <p:cNvCxnSpPr/>
          <p:nvPr/>
        </p:nvCxnSpPr>
        <p:spPr>
          <a:xfrm flipH="1">
            <a:off x="5278740" y="2203617"/>
            <a:ext cx="31615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03BF7DB7-6CAB-42AA-ABA5-B3F233938D6C}"/>
              </a:ext>
            </a:extLst>
          </p:cNvPr>
          <p:cNvCxnSpPr/>
          <p:nvPr/>
        </p:nvCxnSpPr>
        <p:spPr>
          <a:xfrm>
            <a:off x="7129442" y="2036085"/>
            <a:ext cx="281176" cy="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ee4pFootnotes">
            <a:extLst>
              <a:ext uri="{FF2B5EF4-FFF2-40B4-BE49-F238E27FC236}">
                <a16:creationId xmlns:a16="http://schemas.microsoft.com/office/drawing/2014/main" id="{22E33FF7-AFE8-4D9C-8E52-C210BABE9B23}"/>
              </a:ext>
            </a:extLst>
          </p:cNvPr>
          <p:cNvSpPr>
            <a:spLocks noChangeArrowheads="1"/>
          </p:cNvSpPr>
          <p:nvPr/>
        </p:nvSpPr>
        <p:spPr bwMode="auto">
          <a:xfrm>
            <a:off x="7579194" y="1912104"/>
            <a:ext cx="4523284" cy="1329595"/>
          </a:xfrm>
          <a:prstGeom prst="rect">
            <a:avLst/>
          </a:prstGeom>
          <a:solidFill>
            <a:srgbClr val="9FD9EB"/>
          </a:solidFill>
          <a:ln w="9525" algn="ctr">
            <a:solidFill>
              <a:srgbClr val="1D6F88"/>
            </a:solidFill>
            <a:miter lim="800000"/>
            <a:headEnd type="none" w="lg" len="lg"/>
            <a:tailEnd type="none" w="lg" len="lg"/>
          </a:ln>
        </p:spPr>
        <p:txBody>
          <a:bodyPr vert="horz" wrap="square" lIns="108000" tIns="0" rIns="0" bIns="0" anchor="b" anchorCtr="0">
            <a:spAutoFit/>
          </a:bodyPr>
          <a:lstStyle/>
          <a:p>
            <a:pPr marL="457200" marR="0" lvl="1" indent="0" algn="l" defTabSz="914400" rtl="0" eaLnBrk="1" fontAlgn="auto" latinLnBrk="0" hangingPunct="1">
              <a:lnSpc>
                <a:spcPct val="90000"/>
              </a:lnSpc>
              <a:spcBef>
                <a:spcPts val="0"/>
              </a:spcBef>
              <a:spcAft>
                <a:spcPts val="0"/>
              </a:spcAft>
              <a:buClrTx/>
              <a:buSzTx/>
              <a:buFontTx/>
              <a:buNone/>
              <a:tabLst/>
              <a:defRPr/>
            </a:pPr>
            <a:endParaRPr kumimoji="0" lang="es-ES" sz="1200" b="1" i="0" u="none" strike="noStrike" kern="1200" cap="none" spc="0" normalizeH="0" baseline="0" noProof="0" dirty="0">
              <a:ln>
                <a:noFill/>
              </a:ln>
              <a:solidFill>
                <a:prstClr val="black"/>
              </a:solidFill>
              <a:effectLst/>
              <a:uLnTx/>
              <a:uFillTx/>
              <a:latin typeface="Calibri" panose="020F0502020204030204"/>
              <a:ea typeface="+mn-ea"/>
              <a:cs typeface="+mn-cs"/>
              <a:sym typeface="+mn-lt"/>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solidFill>
                <a:effectLst/>
                <a:uLnTx/>
                <a:uFillTx/>
                <a:latin typeface="Calibri" panose="020F0502020204030204"/>
                <a:ea typeface="+mn-ea"/>
                <a:cs typeface="+mn-cs"/>
                <a:sym typeface="+mn-lt"/>
              </a:rPr>
              <a:t>Zonas cubiertas conjuntamente por Telefónica Seguros y Santalucía</a:t>
            </a: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sym typeface="+mn-lt"/>
              </a:rPr>
              <a:t>:</a:t>
            </a:r>
          </a:p>
          <a:p>
            <a:pPr marL="457200" marR="0" lvl="1" indent="0" algn="l" defTabSz="914400" rtl="0" eaLnBrk="1" fontAlgn="auto" latinLnBrk="0" hangingPunct="1">
              <a:lnSpc>
                <a:spcPct val="9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sym typeface="+mn-lt"/>
            </a:endParaRP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sym typeface="+mn-lt"/>
              </a:rPr>
              <a:t>Norte – Este: País Vasco, Navarra y Aragón</a:t>
            </a: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sym typeface="+mn-lt"/>
              </a:rPr>
              <a:t>Este: Cataluña, Comunidad Valenciana, Baleares y Murcia</a:t>
            </a: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sym typeface="+mn-lt"/>
              </a:rPr>
              <a:t>Sur – Este: Andalucía (Almería, Granada, Málaga, Jaén y Cádiz), Ceuta y Melilla</a:t>
            </a: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sym typeface="+mn-lt"/>
            </a:endParaRPr>
          </a:p>
        </p:txBody>
      </p:sp>
      <p:graphicFrame>
        <p:nvGraphicFramePr>
          <p:cNvPr id="60" name="Tabla 59">
            <a:extLst>
              <a:ext uri="{FF2B5EF4-FFF2-40B4-BE49-F238E27FC236}">
                <a16:creationId xmlns:a16="http://schemas.microsoft.com/office/drawing/2014/main" id="{71A65864-17FB-43E1-A946-F0FECDAC29F8}"/>
              </a:ext>
            </a:extLst>
          </p:cNvPr>
          <p:cNvGraphicFramePr>
            <a:graphicFrameLocks noGrp="1"/>
          </p:cNvGraphicFramePr>
          <p:nvPr>
            <p:extLst>
              <p:ext uri="{D42A27DB-BD31-4B8C-83A1-F6EECF244321}">
                <p14:modId xmlns:p14="http://schemas.microsoft.com/office/powerpoint/2010/main" val="3065461714"/>
              </p:ext>
            </p:extLst>
          </p:nvPr>
        </p:nvGraphicFramePr>
        <p:xfrm>
          <a:off x="7018269" y="3274932"/>
          <a:ext cx="5090095" cy="2928237"/>
        </p:xfrm>
        <a:graphic>
          <a:graphicData uri="http://schemas.openxmlformats.org/drawingml/2006/table">
            <a:tbl>
              <a:tblPr/>
              <a:tblGrid>
                <a:gridCol w="1225453">
                  <a:extLst>
                    <a:ext uri="{9D8B030D-6E8A-4147-A177-3AD203B41FA5}">
                      <a16:colId xmlns:a16="http://schemas.microsoft.com/office/drawing/2014/main" val="1480469399"/>
                    </a:ext>
                  </a:extLst>
                </a:gridCol>
                <a:gridCol w="1174240">
                  <a:extLst>
                    <a:ext uri="{9D8B030D-6E8A-4147-A177-3AD203B41FA5}">
                      <a16:colId xmlns:a16="http://schemas.microsoft.com/office/drawing/2014/main" val="3910812522"/>
                    </a:ext>
                  </a:extLst>
                </a:gridCol>
                <a:gridCol w="1357453">
                  <a:extLst>
                    <a:ext uri="{9D8B030D-6E8A-4147-A177-3AD203B41FA5}">
                      <a16:colId xmlns:a16="http://schemas.microsoft.com/office/drawing/2014/main" val="730946041"/>
                    </a:ext>
                  </a:extLst>
                </a:gridCol>
                <a:gridCol w="1332949">
                  <a:extLst>
                    <a:ext uri="{9D8B030D-6E8A-4147-A177-3AD203B41FA5}">
                      <a16:colId xmlns:a16="http://schemas.microsoft.com/office/drawing/2014/main" val="1710146614"/>
                    </a:ext>
                  </a:extLst>
                </a:gridCol>
              </a:tblGrid>
              <a:tr h="551496">
                <a:tc>
                  <a:txBody>
                    <a:bodyPr/>
                    <a:lstStyle/>
                    <a:p>
                      <a:pPr algn="l" fontAlgn="b"/>
                      <a:r>
                        <a:rPr lang="es-ES" sz="1050" b="1" i="0" u="none" strike="noStrike" dirty="0">
                          <a:solidFill>
                            <a:srgbClr val="000000"/>
                          </a:solidFill>
                          <a:effectLst/>
                          <a:latin typeface="Calibri" panose="020F0502020204030204" pitchFamily="34" charset="0"/>
                        </a:rPr>
                        <a:t>Modalidades disponibles</a:t>
                      </a:r>
                    </a:p>
                  </a:txBody>
                  <a:tcPr marL="9525" marR="9525" marT="72000" marB="7200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s-ES" sz="1050" b="1" i="0" u="none" strike="noStrike" dirty="0">
                          <a:solidFill>
                            <a:srgbClr val="000000"/>
                          </a:solidFill>
                          <a:effectLst/>
                          <a:latin typeface="Calibri" panose="020F0502020204030204" pitchFamily="34" charset="0"/>
                        </a:rPr>
                        <a:t>Seguro de Hogar Básico Plus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s-ES" sz="1050" b="1" i="0" u="none" strike="noStrike" dirty="0">
                          <a:solidFill>
                            <a:srgbClr val="000000"/>
                          </a:solidFill>
                          <a:effectLst/>
                          <a:latin typeface="Calibri" panose="020F0502020204030204" pitchFamily="34" charset="0"/>
                        </a:rPr>
                        <a:t>Seguro de Hogar  Ampliado</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s-ES" sz="1050" b="1" i="0" u="none" strike="noStrike" dirty="0">
                          <a:solidFill>
                            <a:srgbClr val="000000"/>
                          </a:solidFill>
                          <a:effectLst/>
                          <a:latin typeface="Calibri" panose="020F0502020204030204" pitchFamily="34" charset="0"/>
                        </a:rPr>
                        <a:t>Seguro de Hogar Premium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2848037866"/>
                  </a:ext>
                </a:extLst>
              </a:tr>
              <a:tr h="634611">
                <a:tc>
                  <a:txBody>
                    <a:bodyPr/>
                    <a:lstStyle/>
                    <a:p>
                      <a:pPr algn="ctr" fontAlgn="ctr"/>
                      <a:r>
                        <a:rPr lang="es-ES" sz="1050" b="1" i="0" u="none" strike="noStrike">
                          <a:solidFill>
                            <a:srgbClr val="000000"/>
                          </a:solidFill>
                          <a:effectLst/>
                          <a:latin typeface="Calibri" panose="020F0502020204030204" pitchFamily="34" charset="0"/>
                        </a:rPr>
                        <a:t>QUÉ OFRECE?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a:solidFill>
                            <a:srgbClr val="000000"/>
                          </a:solidFill>
                          <a:effectLst/>
                          <a:latin typeface="Calibri" panose="020F0502020204030204" pitchFamily="34" charset="0"/>
                        </a:rPr>
                        <a:t>Protección integral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a:solidFill>
                            <a:srgbClr val="000000"/>
                          </a:solidFill>
                          <a:effectLst/>
                          <a:latin typeface="Calibri" panose="020F0502020204030204" pitchFamily="34" charset="0"/>
                        </a:rPr>
                        <a:t>Protección integral con Ampliación Asistencia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a:solidFill>
                            <a:srgbClr val="000000"/>
                          </a:solidFill>
                          <a:effectLst/>
                          <a:latin typeface="Calibri" panose="020F0502020204030204" pitchFamily="34" charset="0"/>
                        </a:rPr>
                        <a:t>Protección integral con Ampliación Asistencia Ilimitada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6659062"/>
                  </a:ext>
                </a:extLst>
              </a:tr>
              <a:tr h="199569">
                <a:tc>
                  <a:txBody>
                    <a:bodyPr/>
                    <a:lstStyle/>
                    <a:p>
                      <a:pPr algn="l" fontAlgn="b"/>
                      <a:endParaRPr lang="es-ES" sz="1100" b="0" i="0" u="none" strike="noStrike">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s-ES" sz="1100" b="0" i="0" u="none" strike="noStrike">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s-ES" sz="1100" b="0" i="0" u="none" strike="noStrike">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s-ES" sz="1100" b="0" i="0" u="none" strike="noStrike">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3379493"/>
                  </a:ext>
                </a:extLst>
              </a:tr>
              <a:tr h="198147">
                <a:tc gridSpan="4">
                  <a:txBody>
                    <a:bodyPr/>
                    <a:lstStyle/>
                    <a:p>
                      <a:pPr algn="ctr" fontAlgn="b"/>
                      <a:r>
                        <a:rPr lang="es-ES" sz="1050" b="1" i="0" u="none" strike="noStrike">
                          <a:solidFill>
                            <a:srgbClr val="000000"/>
                          </a:solidFill>
                          <a:effectLst/>
                          <a:latin typeface="Calibri" panose="020F0502020204030204" pitchFamily="34" charset="0"/>
                        </a:rPr>
                        <a:t>COBERTURAS OPCIONALES PUEDE CONTRATAR</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s-ES"/>
                    </a:p>
                  </a:txBody>
                  <a:tcPr/>
                </a:tc>
                <a:tc hMerge="1">
                  <a:txBody>
                    <a:bodyPr/>
                    <a:lstStyle/>
                    <a:p>
                      <a:endParaRPr lang="es-ES"/>
                    </a:p>
                  </a:txBody>
                  <a:tcPr/>
                </a:tc>
                <a:tc hMerge="1">
                  <a:txBody>
                    <a:bodyPr/>
                    <a:lstStyle/>
                    <a:p>
                      <a:endParaRPr lang="es-E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893130573"/>
                  </a:ext>
                </a:extLst>
              </a:tr>
              <a:tr h="385640">
                <a:tc>
                  <a:txBody>
                    <a:bodyPr/>
                    <a:lstStyle/>
                    <a:p>
                      <a:pPr algn="ctr" fontAlgn="ctr"/>
                      <a:r>
                        <a:rPr lang="es-ES" sz="1050" b="1" i="0" u="none" strike="noStrike" dirty="0">
                          <a:solidFill>
                            <a:srgbClr val="000000"/>
                          </a:solidFill>
                          <a:effectLst/>
                          <a:latin typeface="Calibri" panose="020F0502020204030204" pitchFamily="34" charset="0"/>
                        </a:rPr>
                        <a:t>Protección jurídica de la vivienda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dirty="0">
                          <a:solidFill>
                            <a:srgbClr val="000000"/>
                          </a:solidFill>
                          <a:effectLst/>
                          <a:latin typeface="Calibri" panose="020F0502020204030204" pitchFamily="34" charset="0"/>
                        </a:rPr>
                        <a:t>YA INCLUIDA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dirty="0">
                          <a:solidFill>
                            <a:srgbClr val="000000"/>
                          </a:solidFill>
                          <a:effectLst/>
                          <a:latin typeface="Calibri" panose="020F0502020204030204" pitchFamily="34" charset="0"/>
                        </a:rPr>
                        <a:t>YA INCLUIDA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8163283"/>
                  </a:ext>
                </a:extLst>
              </a:tr>
              <a:tr h="385640">
                <a:tc>
                  <a:txBody>
                    <a:bodyPr/>
                    <a:lstStyle/>
                    <a:p>
                      <a:pPr algn="ctr" fontAlgn="ctr"/>
                      <a:r>
                        <a:rPr lang="es-ES" sz="1050" b="1" i="0" u="none" strike="noStrike">
                          <a:solidFill>
                            <a:srgbClr val="000000"/>
                          </a:solidFill>
                          <a:effectLst/>
                          <a:latin typeface="Calibri" panose="020F0502020204030204" pitchFamily="34" charset="0"/>
                        </a:rPr>
                        <a:t>Asistencia urgente en el hogar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dirty="0">
                          <a:solidFill>
                            <a:srgbClr val="000000"/>
                          </a:solidFill>
                          <a:effectLst/>
                          <a:latin typeface="Calibri" panose="020F0502020204030204" pitchFamily="34" charset="0"/>
                        </a:rPr>
                        <a:t>YA INCLUIDA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dirty="0">
                          <a:solidFill>
                            <a:srgbClr val="000000"/>
                          </a:solidFill>
                          <a:effectLst/>
                          <a:latin typeface="Calibri" panose="020F0502020204030204" pitchFamily="34" charset="0"/>
                        </a:rPr>
                        <a:t>YA INCLUIDA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4497480"/>
                  </a:ext>
                </a:extLst>
              </a:tr>
              <a:tr h="573134">
                <a:tc>
                  <a:txBody>
                    <a:bodyPr/>
                    <a:lstStyle/>
                    <a:p>
                      <a:pPr algn="ctr" fontAlgn="ctr"/>
                      <a:r>
                        <a:rPr lang="es-ES" sz="1050" b="1" i="0" u="none" strike="noStrike">
                          <a:solidFill>
                            <a:srgbClr val="000000"/>
                          </a:solidFill>
                          <a:effectLst/>
                          <a:latin typeface="Calibri" panose="020F0502020204030204" pitchFamily="34" charset="0"/>
                        </a:rPr>
                        <a:t>Ampliacion continente por hipoteca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050" b="0" i="0" u="none" strike="noStrike" dirty="0">
                          <a:solidFill>
                            <a:srgbClr val="000000"/>
                          </a:solidFill>
                          <a:effectLst/>
                          <a:latin typeface="Calibri" panose="020F0502020204030204" pitchFamily="34" charset="0"/>
                        </a:rPr>
                        <a:t>SI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6028057"/>
                  </a:ext>
                </a:extLst>
              </a:tr>
            </a:tbl>
          </a:graphicData>
        </a:graphic>
      </p:graphicFrame>
      <p:sp>
        <p:nvSpPr>
          <p:cNvPr id="62" name="Rectángulo: esquinas redondeadas 61">
            <a:extLst>
              <a:ext uri="{FF2B5EF4-FFF2-40B4-BE49-F238E27FC236}">
                <a16:creationId xmlns:a16="http://schemas.microsoft.com/office/drawing/2014/main" id="{022C56E5-B6D8-44DA-A645-A5D0F88DC93B}"/>
              </a:ext>
            </a:extLst>
          </p:cNvPr>
          <p:cNvSpPr/>
          <p:nvPr/>
        </p:nvSpPr>
        <p:spPr>
          <a:xfrm>
            <a:off x="2060854" y="162540"/>
            <a:ext cx="6730061" cy="33361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s-ES" b="1">
                <a:solidFill>
                  <a:schemeClr val="bg1"/>
                </a:solidFill>
              </a:rPr>
              <a:t>DE UN VISTAZO</a:t>
            </a:r>
          </a:p>
        </p:txBody>
      </p:sp>
      <p:pic>
        <p:nvPicPr>
          <p:cNvPr id="66" name="0 Imagen">
            <a:hlinkClick r:id="rId3" action="ppaction://hlinksldjump"/>
            <a:extLst>
              <a:ext uri="{FF2B5EF4-FFF2-40B4-BE49-F238E27FC236}">
                <a16:creationId xmlns:a16="http://schemas.microsoft.com/office/drawing/2014/main" id="{37C13B8A-FF45-4DB4-92EB-6348400D621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1260373" y="2066412"/>
            <a:ext cx="827873" cy="252328"/>
          </a:xfrm>
          <a:prstGeom prst="rect">
            <a:avLst/>
          </a:prstGeom>
        </p:spPr>
      </p:pic>
      <p:pic>
        <p:nvPicPr>
          <p:cNvPr id="69" name="Imagen 68">
            <a:extLst>
              <a:ext uri="{FF2B5EF4-FFF2-40B4-BE49-F238E27FC236}">
                <a16:creationId xmlns:a16="http://schemas.microsoft.com/office/drawing/2014/main" id="{1E79C0AF-7E26-4E30-8746-1E2A8F9FBC47}"/>
              </a:ext>
            </a:extLst>
          </p:cNvPr>
          <p:cNvPicPr>
            <a:picLocks noChangeAspect="1"/>
          </p:cNvPicPr>
          <p:nvPr/>
        </p:nvPicPr>
        <p:blipFill>
          <a:blip r:embed="rId5"/>
          <a:stretch>
            <a:fillRect/>
          </a:stretch>
        </p:blipFill>
        <p:spPr>
          <a:xfrm>
            <a:off x="136407" y="18106"/>
            <a:ext cx="1054469" cy="382357"/>
          </a:xfrm>
          <a:prstGeom prst="rect">
            <a:avLst/>
          </a:prstGeom>
        </p:spPr>
      </p:pic>
      <p:pic>
        <p:nvPicPr>
          <p:cNvPr id="2054" name="Picture 6" descr="Resultado de imagen de ir a inicio">
            <a:hlinkClick r:id="rId6" action="ppaction://hlinksldjump"/>
            <a:extLst>
              <a:ext uri="{FF2B5EF4-FFF2-40B4-BE49-F238E27FC236}">
                <a16:creationId xmlns:a16="http://schemas.microsoft.com/office/drawing/2014/main" id="{50466A74-89B2-428C-953D-B0C79BD606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pic>
        <p:nvPicPr>
          <p:cNvPr id="47" name="Imagen 46" descr="Imagen que contiene Texto&#10;&#10;Descripción generada automáticamente">
            <a:extLst>
              <a:ext uri="{FF2B5EF4-FFF2-40B4-BE49-F238E27FC236}">
                <a16:creationId xmlns:a16="http://schemas.microsoft.com/office/drawing/2014/main" id="{315EEBEB-0C36-435F-B45D-45049B3239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047" y="1951238"/>
            <a:ext cx="1234347" cy="332604"/>
          </a:xfrm>
          <a:prstGeom prst="rect">
            <a:avLst/>
          </a:prstGeom>
          <a:solidFill>
            <a:schemeClr val="bg1"/>
          </a:solidFill>
        </p:spPr>
      </p:pic>
      <p:pic>
        <p:nvPicPr>
          <p:cNvPr id="71" name="Imagen 70" descr="Imagen que contiene Texto&#10;&#10;Descripción generada automáticamente">
            <a:extLst>
              <a:ext uri="{FF2B5EF4-FFF2-40B4-BE49-F238E27FC236}">
                <a16:creationId xmlns:a16="http://schemas.microsoft.com/office/drawing/2014/main" id="{4825FFB9-593F-48B9-9FD2-6D2E9BD67E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75735" y="2002878"/>
            <a:ext cx="1153889" cy="332604"/>
          </a:xfrm>
          <a:prstGeom prst="rect">
            <a:avLst/>
          </a:prstGeom>
          <a:solidFill>
            <a:schemeClr val="bg1"/>
          </a:solidFill>
        </p:spPr>
      </p:pic>
      <p:sp>
        <p:nvSpPr>
          <p:cNvPr id="61" name="Title 2">
            <a:extLst>
              <a:ext uri="{FF2B5EF4-FFF2-40B4-BE49-F238E27FC236}">
                <a16:creationId xmlns:a16="http://schemas.microsoft.com/office/drawing/2014/main" id="{0FDB7713-C799-43AE-A86A-139601015D43}"/>
              </a:ext>
            </a:extLst>
          </p:cNvPr>
          <p:cNvSpPr txBox="1">
            <a:spLocks/>
          </p:cNvSpPr>
          <p:nvPr/>
        </p:nvSpPr>
        <p:spPr>
          <a:xfrm>
            <a:off x="94061" y="1077198"/>
            <a:ext cx="12019330" cy="528453"/>
          </a:xfrm>
          <a:prstGeom prst="rect">
            <a:avLst/>
          </a:prstGeom>
          <a:ln>
            <a:noFill/>
          </a:ln>
        </p:spPr>
        <p:txBody>
          <a:bodyPr wrap="square" lIns="90000" tIns="17831" rIns="0" bIns="17831">
            <a:spAutoFit/>
          </a:bodyPr>
          <a:lstStyle>
            <a:defPPr>
              <a:defRPr lang="es-ES"/>
            </a:defPPr>
            <a:lvl1pPr defTabSz="356599" eaLnBrk="0" hangingPunct="0">
              <a:lnSpc>
                <a:spcPct val="100000"/>
              </a:lnSpc>
              <a:defRPr kumimoji="0" sz="2400" b="0" i="0" u="none" strike="noStrike" cap="none" spc="0" normalizeH="0" baseline="0">
                <a:ln>
                  <a:noFill/>
                </a:ln>
                <a:solidFill>
                  <a:srgbClr val="02A59C"/>
                </a:solidFill>
                <a:effectLst/>
                <a:uLnTx/>
                <a:uFillTx/>
                <a:latin typeface="+mj-lt"/>
                <a:ea typeface="ＭＳ Ｐゴシック" charset="-128"/>
              </a:defRPr>
            </a:lvl1pPr>
            <a:lvl2pPr algn="ctr" defTabSz="356599" eaLnBrk="0" hangingPunct="0">
              <a:defRPr sz="3400">
                <a:latin typeface="Calibri" charset="0"/>
                <a:ea typeface="ＭＳ Ｐゴシック" charset="-128"/>
                <a:cs typeface="ＭＳ Ｐゴシック" charset="-128"/>
              </a:defRPr>
            </a:lvl2pPr>
            <a:lvl3pPr algn="ctr" defTabSz="356599" eaLnBrk="0" hangingPunct="0">
              <a:defRPr sz="3400">
                <a:latin typeface="Calibri" charset="0"/>
                <a:ea typeface="ＭＳ Ｐゴシック" charset="-128"/>
                <a:cs typeface="ＭＳ Ｐゴシック" charset="-128"/>
              </a:defRPr>
            </a:lvl3pPr>
            <a:lvl4pPr algn="ctr" defTabSz="356599" eaLnBrk="0" hangingPunct="0">
              <a:defRPr sz="3400">
                <a:latin typeface="Calibri" charset="0"/>
                <a:ea typeface="ＭＳ Ｐゴシック" charset="-128"/>
                <a:cs typeface="ＭＳ Ｐゴシック" charset="-128"/>
              </a:defRPr>
            </a:lvl4pPr>
            <a:lvl5pPr algn="ctr" defTabSz="356599" eaLnBrk="0" hangingPunct="0">
              <a:defRPr sz="3400">
                <a:latin typeface="Calibri" charset="0"/>
                <a:ea typeface="ＭＳ Ｐゴシック" charset="-128"/>
                <a:cs typeface="ＭＳ Ｐゴシック" charset="-128"/>
              </a:defRPr>
            </a:lvl5pPr>
            <a:lvl6pPr marL="356599" algn="ctr" defTabSz="356599" fontAlgn="base">
              <a:spcBef>
                <a:spcPct val="0"/>
              </a:spcBef>
              <a:spcAft>
                <a:spcPct val="0"/>
              </a:spcAft>
              <a:defRPr sz="3400">
                <a:latin typeface="Calibri" charset="0"/>
                <a:ea typeface="ＭＳ Ｐゴシック" charset="-128"/>
                <a:cs typeface="ＭＳ Ｐゴシック" charset="-128"/>
              </a:defRPr>
            </a:lvl6pPr>
            <a:lvl7pPr marL="713196" algn="ctr" defTabSz="356599" fontAlgn="base">
              <a:spcBef>
                <a:spcPct val="0"/>
              </a:spcBef>
              <a:spcAft>
                <a:spcPct val="0"/>
              </a:spcAft>
              <a:defRPr sz="3400">
                <a:latin typeface="Calibri" charset="0"/>
                <a:ea typeface="ＭＳ Ｐゴシック" charset="-128"/>
                <a:cs typeface="ＭＳ Ｐゴシック" charset="-128"/>
              </a:defRPr>
            </a:lvl7pPr>
            <a:lvl8pPr marL="1069795" algn="ctr" defTabSz="356599" fontAlgn="base">
              <a:spcBef>
                <a:spcPct val="0"/>
              </a:spcBef>
              <a:spcAft>
                <a:spcPct val="0"/>
              </a:spcAft>
              <a:defRPr sz="3400">
                <a:latin typeface="Calibri" charset="0"/>
                <a:ea typeface="ＭＳ Ｐゴシック" charset="-128"/>
                <a:cs typeface="ＭＳ Ｐゴシック" charset="-128"/>
              </a:defRPr>
            </a:lvl8pPr>
            <a:lvl9pPr marL="1426393" algn="ctr" defTabSz="356599" fontAlgn="base">
              <a:spcBef>
                <a:spcPct val="0"/>
              </a:spcBef>
              <a:spcAft>
                <a:spcPct val="0"/>
              </a:spcAft>
              <a:defRPr sz="3400">
                <a:latin typeface="Calibri" charset="0"/>
                <a:ea typeface="ＭＳ Ｐゴシック" charset="-128"/>
                <a:cs typeface="ＭＳ Ｐゴシック" charset="-128"/>
              </a:defRPr>
            </a:lvl9pPr>
          </a:lstStyle>
          <a:p>
            <a:pPr>
              <a:defRPr/>
            </a:pPr>
            <a:r>
              <a:rPr kumimoji="0" lang="es-ES" sz="1800" b="1" i="0" u="none" strike="noStrike" kern="1200" cap="none" spc="0" normalizeH="0" baseline="0" noProof="0" dirty="0">
                <a:ln>
                  <a:noFill/>
                </a:ln>
                <a:solidFill>
                  <a:srgbClr val="92D050"/>
                </a:solidFill>
                <a:effectLst/>
                <a:uLnTx/>
                <a:uFillTx/>
                <a:latin typeface="Calibri Light" panose="020F0302020204030204"/>
                <a:ea typeface="ＭＳ Ｐゴシック" charset="-128"/>
                <a:cs typeface="Arial" panose="020B0604020202020204" pitchFamily="34" charset="0"/>
                <a:sym typeface="Arial" panose="020B0604020202020204" pitchFamily="34" charset="0"/>
              </a:rPr>
              <a:t>Distribución de ventas activas del Seguro de Hogar en territorio nacional. </a:t>
            </a:r>
            <a:r>
              <a:rPr lang="es-ES" sz="1300" dirty="0">
                <a:solidFill>
                  <a:prstClr val="black"/>
                </a:solidFill>
                <a:latin typeface="Calibri" panose="020F0502020204030204"/>
                <a:ea typeface="+mn-ea"/>
              </a:rPr>
              <a:t>Movistar Seguros cuenta con partners aseguradores para dar las mejores coberturas en todo el territorio. </a:t>
            </a:r>
            <a:r>
              <a:rPr lang="es-ES" sz="1400" dirty="0">
                <a:solidFill>
                  <a:prstClr val="black"/>
                </a:solidFill>
              </a:rPr>
              <a:t>Modalidades de Seguro Hogar contratables según zona y con descripción esquemática del conjunto de coberturas y garantías.</a:t>
            </a:r>
            <a:endParaRPr kumimoji="0" lang="es-ES" sz="1800" b="1" i="0" u="none" strike="noStrike" kern="1200" cap="none" spc="0" normalizeH="0" baseline="0" noProof="0" dirty="0">
              <a:ln>
                <a:noFill/>
              </a:ln>
              <a:solidFill>
                <a:srgbClr val="92D050"/>
              </a:solidFill>
              <a:effectLst/>
              <a:uLnTx/>
              <a:uFillTx/>
              <a:latin typeface="Calibri Light" panose="020F0302020204030204"/>
              <a:ea typeface="ＭＳ Ｐゴシック" charset="-128"/>
              <a:cs typeface="Arial" panose="020B0604020202020204" pitchFamily="34" charset="0"/>
              <a:sym typeface="Arial" panose="020B0604020202020204" pitchFamily="34" charset="0"/>
            </a:endParaRPr>
          </a:p>
        </p:txBody>
      </p:sp>
      <p:sp>
        <p:nvSpPr>
          <p:cNvPr id="63" name="Rectángulo 62">
            <a:extLst>
              <a:ext uri="{FF2B5EF4-FFF2-40B4-BE49-F238E27FC236}">
                <a16:creationId xmlns:a16="http://schemas.microsoft.com/office/drawing/2014/main" id="{1F54FBEF-51B4-46F1-BE39-FEA2C73A0928}"/>
              </a:ext>
            </a:extLst>
          </p:cNvPr>
          <p:cNvSpPr/>
          <p:nvPr/>
        </p:nvSpPr>
        <p:spPr>
          <a:xfrm>
            <a:off x="136407" y="285499"/>
            <a:ext cx="120199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9430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1.2 elaboración de un presupuesto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11235" y="48932"/>
            <a:ext cx="5020081" cy="7140416"/>
          </a:xfrm>
          <a:prstGeom prst="rect">
            <a:avLst/>
          </a:prstGeom>
          <a:noFill/>
        </p:spPr>
        <p:txBody>
          <a:bodyPr wrap="square" rtlCol="0">
            <a:spAutoFit/>
          </a:bodyPr>
          <a:lstStyle/>
          <a:p>
            <a:pPr algn="just"/>
            <a:endParaRPr lang="es-ES" altLang="es-ES" sz="1400" dirty="0">
              <a:solidFill>
                <a:srgbClr val="002060"/>
              </a:solidFill>
            </a:endParaRPr>
          </a:p>
          <a:p>
            <a:pPr algn="just"/>
            <a:endParaRPr lang="es-ES" altLang="es-ES" sz="1400" b="1" dirty="0">
              <a:solidFill>
                <a:srgbClr val="002060"/>
              </a:solidFill>
            </a:endParaRPr>
          </a:p>
          <a:p>
            <a:pPr algn="just"/>
            <a:endParaRPr lang="es-ES" altLang="es-ES" sz="1400" b="1" u="sng" dirty="0">
              <a:solidFill>
                <a:srgbClr val="002060"/>
              </a:solidFill>
            </a:endParaRPr>
          </a:p>
          <a:p>
            <a:pPr algn="just"/>
            <a:r>
              <a:rPr lang="es-ES" sz="1400" b="1" dirty="0">
                <a:solidFill>
                  <a:srgbClr val="0000CC"/>
                </a:solidFill>
              </a:rPr>
              <a:t>1) Pestaña Localización: </a:t>
            </a:r>
          </a:p>
          <a:p>
            <a:pPr eaLnBrk="0" fontAlgn="base" hangingPunct="0">
              <a:spcBef>
                <a:spcPct val="0"/>
              </a:spcBef>
              <a:spcAft>
                <a:spcPct val="0"/>
              </a:spcAft>
            </a:pPr>
            <a:endParaRPr lang="es-ES" sz="1400" dirty="0">
              <a:solidFill>
                <a:srgbClr val="002060"/>
              </a:solidFill>
            </a:endParaRPr>
          </a:p>
          <a:p>
            <a:pPr marL="285750" indent="-285750" eaLnBrk="0" fontAlgn="base" hangingPunct="0">
              <a:spcBef>
                <a:spcPct val="0"/>
              </a:spcBef>
              <a:spcAft>
                <a:spcPct val="0"/>
              </a:spcAft>
              <a:buFont typeface="Arial" panose="020B0604020202020204" pitchFamily="34" charset="0"/>
              <a:buChar char="•"/>
            </a:pPr>
            <a:r>
              <a:rPr lang="es-ES" sz="1400" dirty="0">
                <a:solidFill>
                  <a:srgbClr val="002060"/>
                </a:solidFill>
              </a:rPr>
              <a:t>Realizamos búsqueda del </a:t>
            </a:r>
            <a:r>
              <a:rPr lang="es-ES" sz="1400" b="1" dirty="0">
                <a:solidFill>
                  <a:srgbClr val="002060"/>
                </a:solidFill>
              </a:rPr>
              <a:t>domicilio por código postal </a:t>
            </a:r>
            <a:r>
              <a:rPr lang="es-ES" sz="1400" dirty="0">
                <a:solidFill>
                  <a:srgbClr val="002060"/>
                </a:solidFill>
              </a:rPr>
              <a:t>y nos derivará a la aseguradora de Telefónica Seguros o de Telefónica Seguros con Santalucía según la provincia sobre la que queramos contratar el seguro</a:t>
            </a:r>
            <a:r>
              <a:rPr lang="es-ES" sz="1400" b="1" dirty="0">
                <a:solidFill>
                  <a:srgbClr val="002060"/>
                </a:solidFill>
              </a:rPr>
              <a:t>.</a:t>
            </a:r>
          </a:p>
          <a:p>
            <a:pPr marL="285750" indent="-285750" eaLnBrk="0" fontAlgn="base" hangingPunct="0">
              <a:spcBef>
                <a:spcPct val="0"/>
              </a:spcBef>
              <a:spcAft>
                <a:spcPct val="0"/>
              </a:spcAft>
              <a:buFont typeface="Arial" panose="020B0604020202020204" pitchFamily="34" charset="0"/>
              <a:buChar char="•"/>
            </a:pPr>
            <a:r>
              <a:rPr lang="es-ES" sz="1400" dirty="0">
                <a:solidFill>
                  <a:srgbClr val="002060"/>
                </a:solidFill>
              </a:rPr>
              <a:t>El sistema recupera los datos y nos facilita la localidad y provincia de forma automática. </a:t>
            </a:r>
          </a:p>
          <a:p>
            <a:pPr marL="285750" lvl="0" indent="-285750" eaLnBrk="0" fontAlgn="base" hangingPunct="0">
              <a:spcBef>
                <a:spcPct val="0"/>
              </a:spcBef>
              <a:spcAft>
                <a:spcPct val="0"/>
              </a:spcAft>
              <a:buFont typeface="Arial" panose="020B0604020202020204" pitchFamily="34" charset="0"/>
              <a:buChar char="•"/>
            </a:pPr>
            <a:endParaRPr lang="es-ES" altLang="es-ES" sz="1400" dirty="0">
              <a:solidFill>
                <a:srgbClr val="002060"/>
              </a:solidFill>
            </a:endParaRPr>
          </a:p>
          <a:p>
            <a:pPr lvl="0" eaLnBrk="0" fontAlgn="base" hangingPunct="0">
              <a:spcBef>
                <a:spcPct val="0"/>
              </a:spcBef>
              <a:spcAft>
                <a:spcPct val="0"/>
              </a:spcAft>
            </a:pPr>
            <a:r>
              <a:rPr lang="es-ES" altLang="es-ES" sz="1000" b="1" dirty="0">
                <a:solidFill>
                  <a:srgbClr val="FF0000"/>
                </a:solidFill>
                <a:latin typeface="Arial" panose="020B0604020202020204" pitchFamily="34" charset="0"/>
              </a:rPr>
              <a:t> </a:t>
            </a:r>
          </a:p>
          <a:p>
            <a:pPr algn="just"/>
            <a:endParaRPr lang="es-ES" altLang="es-ES" sz="1400" dirty="0">
              <a:solidFill>
                <a:srgbClr val="002060"/>
              </a:solidFill>
            </a:endParaRPr>
          </a:p>
          <a:p>
            <a:pPr algn="just"/>
            <a:endParaRPr lang="es-ES" sz="1400" b="1" u="sng" dirty="0">
              <a:solidFill>
                <a:srgbClr val="002060"/>
              </a:solidFill>
              <a:cs typeface="Calibri" panose="020F0502020204030204" pitchFamily="34" charset="0"/>
            </a:endParaRPr>
          </a:p>
          <a:p>
            <a:pPr algn="just"/>
            <a:r>
              <a:rPr lang="es-ES" altLang="es-ES" sz="1400" b="1" dirty="0">
                <a:solidFill>
                  <a:srgbClr val="002060"/>
                </a:solidFill>
              </a:rPr>
              <a:t>        </a:t>
            </a:r>
            <a:r>
              <a:rPr lang="es-ES" sz="1400" dirty="0">
                <a:solidFill>
                  <a:srgbClr val="002060"/>
                </a:solidFill>
              </a:rPr>
              <a:t>Pulsar “</a:t>
            </a:r>
            <a:r>
              <a:rPr lang="es-ES" sz="1400" b="1" dirty="0">
                <a:solidFill>
                  <a:srgbClr val="002060"/>
                </a:solidFill>
              </a:rPr>
              <a:t>siguiente”</a:t>
            </a:r>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r>
              <a:rPr lang="es-ES" altLang="es-ES" sz="1400" b="1" dirty="0">
                <a:solidFill>
                  <a:srgbClr val="002060"/>
                </a:solidFill>
              </a:rPr>
              <a:t>        </a:t>
            </a: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00CC"/>
              </a:solidFill>
            </a:endParaRPr>
          </a:p>
          <a:p>
            <a:pPr algn="just"/>
            <a:r>
              <a:rPr lang="es-ES" altLang="es-ES" sz="1400" b="1" dirty="0">
                <a:solidFill>
                  <a:srgbClr val="0000CC"/>
                </a:solidFill>
              </a:rPr>
              <a:t>2) Pestaña Características:</a:t>
            </a:r>
            <a:r>
              <a:rPr lang="es-ES" altLang="es-ES" sz="1400" dirty="0">
                <a:solidFill>
                  <a:srgbClr val="0000CC"/>
                </a:solidFill>
              </a:rPr>
              <a:t> </a:t>
            </a:r>
          </a:p>
          <a:p>
            <a:pPr algn="just"/>
            <a:endParaRPr lang="es-ES" altLang="es-ES" sz="1400" dirty="0">
              <a:solidFill>
                <a:srgbClr val="0000CC"/>
              </a:solidFill>
            </a:endParaRPr>
          </a:p>
          <a:p>
            <a:pPr marL="285750" indent="-285750" algn="just">
              <a:buFont typeface="Arial" panose="020B0604020202020204" pitchFamily="34" charset="0"/>
              <a:buChar char="•"/>
            </a:pPr>
            <a:r>
              <a:rPr lang="es-ES" altLang="es-ES" sz="1400" dirty="0">
                <a:solidFill>
                  <a:srgbClr val="002060"/>
                </a:solidFill>
              </a:rPr>
              <a:t>En esta pestaña el sistema recupera </a:t>
            </a:r>
            <a:r>
              <a:rPr lang="es-ES" altLang="es-ES" sz="1400" b="1" dirty="0">
                <a:solidFill>
                  <a:srgbClr val="002060"/>
                </a:solidFill>
              </a:rPr>
              <a:t>de catastro datos como Año de Construcción, Superficie y Anexo </a:t>
            </a:r>
            <a:r>
              <a:rPr lang="es-ES" altLang="es-ES" sz="1400" dirty="0">
                <a:solidFill>
                  <a:srgbClr val="002060"/>
                </a:solidFill>
              </a:rPr>
              <a:t>(solo m2) </a:t>
            </a:r>
            <a:r>
              <a:rPr lang="es-ES" altLang="es-ES" sz="1400" b="1" dirty="0">
                <a:solidFill>
                  <a:srgbClr val="002060"/>
                </a:solidFill>
              </a:rPr>
              <a:t>,</a:t>
            </a:r>
            <a:r>
              <a:rPr lang="es-ES" altLang="es-ES" sz="1400" dirty="0">
                <a:solidFill>
                  <a:srgbClr val="002060"/>
                </a:solidFill>
              </a:rPr>
              <a:t> pero se debe </a:t>
            </a:r>
            <a:r>
              <a:rPr lang="es-ES" altLang="es-ES" sz="1400" b="1" dirty="0">
                <a:solidFill>
                  <a:srgbClr val="002060"/>
                </a:solidFill>
              </a:rPr>
              <a:t>indicar en los desplegables el tipo de vivienda</a:t>
            </a:r>
            <a:r>
              <a:rPr lang="es-ES" altLang="es-ES" sz="1400" dirty="0">
                <a:solidFill>
                  <a:srgbClr val="002060"/>
                </a:solidFill>
              </a:rPr>
              <a:t> (planta intermedia, etc), así como el uso (habitual, secundaria….). Varían algunos campos  en función de la aseguradora </a:t>
            </a:r>
          </a:p>
          <a:p>
            <a:pPr algn="just"/>
            <a:endParaRPr lang="es-ES" altLang="es-ES" sz="1000" b="1" dirty="0">
              <a:solidFill>
                <a:srgbClr val="FF0000"/>
              </a:solidFill>
              <a:latin typeface="Arial" panose="020B0604020202020204" pitchFamily="34" charset="0"/>
            </a:endParaRPr>
          </a:p>
          <a:p>
            <a:pPr algn="just"/>
            <a:r>
              <a:rPr lang="es-ES" sz="1400" b="1" dirty="0">
                <a:solidFill>
                  <a:srgbClr val="002060"/>
                </a:solidFill>
                <a:cs typeface="Calibri" panose="020F0502020204030204" pitchFamily="34" charset="0"/>
              </a:rPr>
              <a:t>       </a:t>
            </a:r>
            <a:r>
              <a:rPr lang="es-ES" sz="1400" dirty="0">
                <a:solidFill>
                  <a:srgbClr val="002060"/>
                </a:solidFill>
              </a:rPr>
              <a:t>Pulsar “</a:t>
            </a:r>
            <a:r>
              <a:rPr lang="es-ES" sz="1400" b="1" dirty="0">
                <a:solidFill>
                  <a:srgbClr val="002060"/>
                </a:solidFill>
              </a:rPr>
              <a:t>siguiente”</a:t>
            </a:r>
            <a:endParaRPr lang="es-ES" altLang="es-ES" sz="1400" b="1" dirty="0">
              <a:solidFill>
                <a:srgbClr val="002060"/>
              </a:solidFill>
            </a:endParaRPr>
          </a:p>
          <a:p>
            <a:pPr algn="just"/>
            <a:endParaRPr lang="es-ES" sz="1400" b="1" u="sng" dirty="0">
              <a:solidFill>
                <a:srgbClr val="002060"/>
              </a:solidFill>
              <a:cs typeface="Calibri" panose="020F0502020204030204" pitchFamily="34" charset="0"/>
            </a:endParaRPr>
          </a:p>
          <a:p>
            <a:pPr algn="just"/>
            <a:endParaRPr lang="es-ES" dirty="0"/>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5320" y="110168"/>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2E86DDFD-2738-4D34-8479-7BFE96F69F28}"/>
              </a:ext>
            </a:extLst>
          </p:cNvPr>
          <p:cNvPicPr>
            <a:picLocks noChangeAspect="1"/>
          </p:cNvPicPr>
          <p:nvPr/>
        </p:nvPicPr>
        <p:blipFill>
          <a:blip r:embed="rId4"/>
          <a:stretch>
            <a:fillRect/>
          </a:stretch>
        </p:blipFill>
        <p:spPr>
          <a:xfrm>
            <a:off x="6096000" y="969451"/>
            <a:ext cx="5496692" cy="2798318"/>
          </a:xfrm>
          <a:prstGeom prst="rect">
            <a:avLst/>
          </a:prstGeom>
        </p:spPr>
      </p:pic>
      <p:pic>
        <p:nvPicPr>
          <p:cNvPr id="5" name="Imagen 4">
            <a:extLst>
              <a:ext uri="{FF2B5EF4-FFF2-40B4-BE49-F238E27FC236}">
                <a16:creationId xmlns:a16="http://schemas.microsoft.com/office/drawing/2014/main" id="{5CB71D00-147F-44BA-BA5A-4E396570A5BC}"/>
              </a:ext>
            </a:extLst>
          </p:cNvPr>
          <p:cNvPicPr>
            <a:picLocks noChangeAspect="1"/>
          </p:cNvPicPr>
          <p:nvPr/>
        </p:nvPicPr>
        <p:blipFill>
          <a:blip r:embed="rId5"/>
          <a:stretch>
            <a:fillRect/>
          </a:stretch>
        </p:blipFill>
        <p:spPr>
          <a:xfrm>
            <a:off x="6199059" y="4503703"/>
            <a:ext cx="5393633" cy="2061592"/>
          </a:xfrm>
          <a:prstGeom prst="rect">
            <a:avLst/>
          </a:prstGeom>
        </p:spPr>
      </p:pic>
      <p:cxnSp>
        <p:nvCxnSpPr>
          <p:cNvPr id="20" name="Conector: angular 19">
            <a:extLst>
              <a:ext uri="{FF2B5EF4-FFF2-40B4-BE49-F238E27FC236}">
                <a16:creationId xmlns:a16="http://schemas.microsoft.com/office/drawing/2014/main" id="{3C0EA517-9374-440D-ABF8-DFA08F8B74C6}"/>
              </a:ext>
            </a:extLst>
          </p:cNvPr>
          <p:cNvCxnSpPr>
            <a:cxnSpLocks/>
          </p:cNvCxnSpPr>
          <p:nvPr/>
        </p:nvCxnSpPr>
        <p:spPr>
          <a:xfrm>
            <a:off x="3494184" y="2393780"/>
            <a:ext cx="2269474" cy="502616"/>
          </a:xfrm>
          <a:prstGeom prst="bentConnector3">
            <a:avLst>
              <a:gd name="adj1" fmla="val 4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angular 27">
            <a:extLst>
              <a:ext uri="{FF2B5EF4-FFF2-40B4-BE49-F238E27FC236}">
                <a16:creationId xmlns:a16="http://schemas.microsoft.com/office/drawing/2014/main" id="{638D7450-4911-4119-B1E4-6F9C9FFBF7B4}"/>
              </a:ext>
            </a:extLst>
          </p:cNvPr>
          <p:cNvCxnSpPr>
            <a:cxnSpLocks/>
          </p:cNvCxnSpPr>
          <p:nvPr/>
        </p:nvCxnSpPr>
        <p:spPr>
          <a:xfrm>
            <a:off x="3826526" y="5555215"/>
            <a:ext cx="2269474" cy="502616"/>
          </a:xfrm>
          <a:prstGeom prst="bentConnector3">
            <a:avLst>
              <a:gd name="adj1" fmla="val 485"/>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Botón de acción: ir hacia delante o siguiente 8">
            <a:hlinkClick r:id="" action="ppaction://hlinkshowjump?jump=nextslide" highlightClick="1"/>
            <a:extLst>
              <a:ext uri="{FF2B5EF4-FFF2-40B4-BE49-F238E27FC236}">
                <a16:creationId xmlns:a16="http://schemas.microsoft.com/office/drawing/2014/main" id="{6E6A4721-C8BB-40CB-AF73-9B8DDF18CD35}"/>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Botón de acción: ir hacia atrás o anterior 12">
            <a:hlinkClick r:id="" action="ppaction://hlinkshowjump?jump=previousslide" highlightClick="1"/>
            <a:extLst>
              <a:ext uri="{FF2B5EF4-FFF2-40B4-BE49-F238E27FC236}">
                <a16:creationId xmlns:a16="http://schemas.microsoft.com/office/drawing/2014/main" id="{4A8AF8EE-AF0C-43D3-8B12-ACDEC68E526E}"/>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2812821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2" y="110168"/>
            <a:ext cx="10971381"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1.2 elaboración de un presupuesto/ cesión derechos vivienda hipotecada/ contratación y envío de póliza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533596" y="803074"/>
            <a:ext cx="4993955" cy="5970865"/>
          </a:xfrm>
          <a:prstGeom prst="rect">
            <a:avLst/>
          </a:prstGeom>
          <a:noFill/>
        </p:spPr>
        <p:txBody>
          <a:bodyPr wrap="square" rtlCol="0">
            <a:spAutoFit/>
          </a:bodyPr>
          <a:lstStyle/>
          <a:p>
            <a:pPr algn="just"/>
            <a:endParaRPr lang="es-ES" altLang="es-ES" sz="1400" b="1" u="sng" dirty="0">
              <a:solidFill>
                <a:srgbClr val="002060"/>
              </a:solidFill>
            </a:endParaRPr>
          </a:p>
          <a:p>
            <a:pPr algn="just"/>
            <a:r>
              <a:rPr lang="es-ES" sz="1400" b="1" dirty="0">
                <a:solidFill>
                  <a:srgbClr val="0000CC"/>
                </a:solidFill>
              </a:rPr>
              <a:t>3) Pestaña Capitales: </a:t>
            </a:r>
            <a:r>
              <a:rPr lang="es-ES" sz="1400" dirty="0">
                <a:solidFill>
                  <a:srgbClr val="002060"/>
                </a:solidFill>
              </a:rPr>
              <a:t>Muestra datos de continente/contenido así como bienes especiales o anexos </a:t>
            </a:r>
          </a:p>
          <a:p>
            <a:pPr eaLnBrk="0" fontAlgn="base" hangingPunct="0">
              <a:spcBef>
                <a:spcPct val="0"/>
              </a:spcBef>
              <a:spcAft>
                <a:spcPct val="0"/>
              </a:spcAft>
            </a:pPr>
            <a:endParaRPr lang="es-ES" sz="1400" dirty="0">
              <a:solidFill>
                <a:srgbClr val="002060"/>
              </a:solidFill>
            </a:endParaRPr>
          </a:p>
          <a:p>
            <a:pPr marL="285750" indent="-285750" eaLnBrk="0" fontAlgn="base" hangingPunct="0">
              <a:spcBef>
                <a:spcPct val="0"/>
              </a:spcBef>
              <a:spcAft>
                <a:spcPct val="0"/>
              </a:spcAft>
              <a:buFont typeface="Arial" panose="020B0604020202020204" pitchFamily="34" charset="0"/>
              <a:buChar char="•"/>
            </a:pPr>
            <a:r>
              <a:rPr lang="es-ES" sz="1400" dirty="0">
                <a:solidFill>
                  <a:srgbClr val="002060"/>
                </a:solidFill>
              </a:rPr>
              <a:t>Es necesario </a:t>
            </a:r>
            <a:r>
              <a:rPr lang="es-ES" sz="1400" b="1" dirty="0">
                <a:solidFill>
                  <a:srgbClr val="002060"/>
                </a:solidFill>
              </a:rPr>
              <a:t>indicar los “ Capitales” del continente y contenido asegurados.</a:t>
            </a:r>
          </a:p>
          <a:p>
            <a:pPr eaLnBrk="0" fontAlgn="base" hangingPunct="0">
              <a:spcBef>
                <a:spcPct val="0"/>
              </a:spcBef>
              <a:spcAft>
                <a:spcPct val="0"/>
              </a:spcAft>
            </a:pPr>
            <a:endParaRPr lang="es-ES" sz="1400" b="1" dirty="0">
              <a:solidFill>
                <a:srgbClr val="002060"/>
              </a:solidFill>
            </a:endParaRPr>
          </a:p>
          <a:p>
            <a:pPr marL="285750" indent="-285750" eaLnBrk="0" fontAlgn="base" hangingPunct="0">
              <a:spcBef>
                <a:spcPct val="0"/>
              </a:spcBef>
              <a:spcAft>
                <a:spcPct val="0"/>
              </a:spcAft>
              <a:buFont typeface="Arial" panose="020B0604020202020204" pitchFamily="34" charset="0"/>
              <a:buChar char="•"/>
            </a:pPr>
            <a:r>
              <a:rPr lang="es-ES" sz="1400" dirty="0">
                <a:solidFill>
                  <a:srgbClr val="002060"/>
                </a:solidFill>
              </a:rPr>
              <a:t>El portal </a:t>
            </a:r>
            <a:r>
              <a:rPr lang="es-ES" sz="1400" u="sng" dirty="0">
                <a:solidFill>
                  <a:srgbClr val="002060"/>
                </a:solidFill>
              </a:rPr>
              <a:t>ofrece un valor recomendado </a:t>
            </a:r>
            <a:r>
              <a:rPr lang="es-ES" sz="1400" dirty="0">
                <a:solidFill>
                  <a:srgbClr val="002060"/>
                </a:solidFill>
              </a:rPr>
              <a:t>por la aseguradora en función de los parámetros introducidos previamente, </a:t>
            </a:r>
            <a:r>
              <a:rPr lang="es-ES" sz="1400" b="1" dirty="0">
                <a:solidFill>
                  <a:srgbClr val="002060"/>
                </a:solidFill>
              </a:rPr>
              <a:t>se pueden modificar (al alza) excepto el valor del continente a la baja</a:t>
            </a:r>
            <a:r>
              <a:rPr lang="es-ES" sz="1400" dirty="0">
                <a:solidFill>
                  <a:srgbClr val="002060"/>
                </a:solidFill>
              </a:rPr>
              <a:t>, </a:t>
            </a:r>
            <a:r>
              <a:rPr lang="es-ES" sz="1400" u="sng" dirty="0">
                <a:solidFill>
                  <a:srgbClr val="002060"/>
                </a:solidFill>
              </a:rPr>
              <a:t>porque no puede ser nunca inferior al valor recomendado</a:t>
            </a:r>
            <a:r>
              <a:rPr lang="es-ES" sz="1400" dirty="0">
                <a:solidFill>
                  <a:srgbClr val="002060"/>
                </a:solidFill>
              </a:rPr>
              <a:t>. </a:t>
            </a:r>
          </a:p>
          <a:p>
            <a:pPr marL="285750" lvl="0" indent="-285750" eaLnBrk="0" fontAlgn="base" hangingPunct="0">
              <a:spcBef>
                <a:spcPct val="0"/>
              </a:spcBef>
              <a:spcAft>
                <a:spcPct val="0"/>
              </a:spcAft>
              <a:buFont typeface="Arial" panose="020B0604020202020204" pitchFamily="34" charset="0"/>
              <a:buChar char="•"/>
            </a:pPr>
            <a:endParaRPr lang="es-ES" altLang="es-ES" sz="1400" dirty="0">
              <a:solidFill>
                <a:srgbClr val="002060"/>
              </a:solidFill>
            </a:endParaRPr>
          </a:p>
          <a:p>
            <a:pPr marL="285750" indent="-285750" eaLnBrk="0" fontAlgn="base" hangingPunct="0">
              <a:spcBef>
                <a:spcPct val="0"/>
              </a:spcBef>
              <a:spcAft>
                <a:spcPct val="0"/>
              </a:spcAft>
              <a:buFont typeface="Arial" panose="020B0604020202020204" pitchFamily="34" charset="0"/>
              <a:buChar char="•"/>
            </a:pPr>
            <a:r>
              <a:rPr lang="es-ES" sz="1400" dirty="0">
                <a:solidFill>
                  <a:srgbClr val="002060"/>
                </a:solidFill>
              </a:rPr>
              <a:t>Adicionalmente, y </a:t>
            </a:r>
            <a:r>
              <a:rPr lang="es-ES" sz="1400" b="1" dirty="0">
                <a:solidFill>
                  <a:srgbClr val="0000CC"/>
                </a:solidFill>
              </a:rPr>
              <a:t>solo en el caso de Telefónica Seguros con Santalucía </a:t>
            </a:r>
            <a:r>
              <a:rPr lang="es-ES" sz="1400" dirty="0">
                <a:solidFill>
                  <a:srgbClr val="002060"/>
                </a:solidFill>
              </a:rPr>
              <a:t>, </a:t>
            </a:r>
            <a:r>
              <a:rPr lang="es-ES" sz="1400" b="1" dirty="0">
                <a:solidFill>
                  <a:srgbClr val="002060"/>
                </a:solidFill>
              </a:rPr>
              <a:t>si la vivienda que se está asegurando, tiene préstamo hipotecario asociado se puede marcar e  introducir el importe del mismo. </a:t>
            </a:r>
          </a:p>
          <a:p>
            <a:pPr marL="171450" lvl="0" indent="-171450" eaLnBrk="0" fontAlgn="base" hangingPunct="0">
              <a:spcBef>
                <a:spcPct val="0"/>
              </a:spcBef>
              <a:spcAft>
                <a:spcPct val="0"/>
              </a:spcAft>
              <a:buFont typeface="Arial" panose="020B0604020202020204" pitchFamily="34" charset="0"/>
              <a:buChar char="•"/>
            </a:pPr>
            <a:endParaRPr lang="es-ES" sz="1400" dirty="0">
              <a:solidFill>
                <a:srgbClr val="002060"/>
              </a:solidFill>
            </a:endParaRPr>
          </a:p>
          <a:p>
            <a:pPr marL="285750" lvl="0" indent="-285750" eaLnBrk="0" fontAlgn="base" hangingPunct="0">
              <a:spcBef>
                <a:spcPct val="0"/>
              </a:spcBef>
              <a:spcAft>
                <a:spcPct val="0"/>
              </a:spcAft>
              <a:buFont typeface="Arial" panose="020B0604020202020204" pitchFamily="34" charset="0"/>
              <a:buChar char="•"/>
            </a:pPr>
            <a:r>
              <a:rPr lang="es-ES" sz="1400" dirty="0">
                <a:solidFill>
                  <a:srgbClr val="002060"/>
                </a:solidFill>
              </a:rPr>
              <a:t>Pulsar “</a:t>
            </a:r>
            <a:r>
              <a:rPr lang="es-ES" sz="1400" b="1" dirty="0">
                <a:solidFill>
                  <a:srgbClr val="002060"/>
                </a:solidFill>
              </a:rPr>
              <a:t>siguiente”</a:t>
            </a:r>
            <a:endParaRPr lang="es-ES" altLang="es-ES" sz="1400" b="1" dirty="0">
              <a:solidFill>
                <a:srgbClr val="002060"/>
              </a:solidFill>
            </a:endParaRPr>
          </a:p>
          <a:p>
            <a:pPr algn="just"/>
            <a:endParaRPr lang="es-ES" sz="1400" b="1" u="sng" dirty="0">
              <a:solidFill>
                <a:srgbClr val="002060"/>
              </a:solidFill>
              <a:cs typeface="Calibri" panose="020F0502020204030204" pitchFamily="34" charset="0"/>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00CC"/>
              </a:solidFill>
            </a:endParaRPr>
          </a:p>
          <a:p>
            <a:pPr algn="just"/>
            <a:endParaRPr lang="es-ES" dirty="0"/>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5321" y="110168"/>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20D35D46-A7DE-47F7-A664-82DB6DD7E749}"/>
              </a:ext>
            </a:extLst>
          </p:cNvPr>
          <p:cNvPicPr>
            <a:picLocks noChangeAspect="1"/>
          </p:cNvPicPr>
          <p:nvPr/>
        </p:nvPicPr>
        <p:blipFill>
          <a:blip r:embed="rId4"/>
          <a:stretch>
            <a:fillRect/>
          </a:stretch>
        </p:blipFill>
        <p:spPr>
          <a:xfrm>
            <a:off x="6029467" y="803074"/>
            <a:ext cx="5317906" cy="4163237"/>
          </a:xfrm>
          <a:prstGeom prst="rect">
            <a:avLst/>
          </a:prstGeom>
        </p:spPr>
      </p:pic>
      <p:cxnSp>
        <p:nvCxnSpPr>
          <p:cNvPr id="7" name="Conector: curvado 6">
            <a:extLst>
              <a:ext uri="{FF2B5EF4-FFF2-40B4-BE49-F238E27FC236}">
                <a16:creationId xmlns:a16="http://schemas.microsoft.com/office/drawing/2014/main" id="{834262BA-1E8B-44D2-A1DE-6E4C6062FD6D}"/>
              </a:ext>
            </a:extLst>
          </p:cNvPr>
          <p:cNvCxnSpPr>
            <a:endCxn id="4" idx="1"/>
          </p:cNvCxnSpPr>
          <p:nvPr/>
        </p:nvCxnSpPr>
        <p:spPr>
          <a:xfrm flipV="1">
            <a:off x="5037949" y="2884693"/>
            <a:ext cx="991518" cy="5868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Gráfico 7" descr="Advertencia">
            <a:extLst>
              <a:ext uri="{FF2B5EF4-FFF2-40B4-BE49-F238E27FC236}">
                <a16:creationId xmlns:a16="http://schemas.microsoft.com/office/drawing/2014/main" id="{3041AEA5-15F3-4128-8366-B0573CEAD1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5992" y="2744046"/>
            <a:ext cx="315209" cy="281291"/>
          </a:xfrm>
          <a:prstGeom prst="rect">
            <a:avLst/>
          </a:prstGeom>
        </p:spPr>
      </p:pic>
      <p:sp>
        <p:nvSpPr>
          <p:cNvPr id="9" name="Botón de acción: ir hacia delante o siguiente 8">
            <a:hlinkClick r:id="" action="ppaction://hlinkshowjump?jump=nextslide" highlightClick="1"/>
            <a:extLst>
              <a:ext uri="{FF2B5EF4-FFF2-40B4-BE49-F238E27FC236}">
                <a16:creationId xmlns:a16="http://schemas.microsoft.com/office/drawing/2014/main" id="{BDD9317A-E1E4-44E3-90BB-109FA01F0831}"/>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Botón de acción: ir hacia atrás o anterior 10">
            <a:hlinkClick r:id="" action="ppaction://hlinkshowjump?jump=previousslide" highlightClick="1"/>
            <a:extLst>
              <a:ext uri="{FF2B5EF4-FFF2-40B4-BE49-F238E27FC236}">
                <a16:creationId xmlns:a16="http://schemas.microsoft.com/office/drawing/2014/main" id="{6A6BC28A-3404-49A3-935D-871FC4FA511F}"/>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2195382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2" y="110168"/>
            <a:ext cx="11456123"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1.2 elaboración de un presupuesto / cesión derechos vivienda hipotecada/ contratación y envío de póliza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375992" y="110168"/>
            <a:ext cx="9492929" cy="4678204"/>
          </a:xfrm>
          <a:prstGeom prst="rect">
            <a:avLst/>
          </a:prstGeom>
          <a:noFill/>
        </p:spPr>
        <p:txBody>
          <a:bodyPr wrap="square" rtlCol="0">
            <a:spAutoFit/>
          </a:bodyPr>
          <a:lstStyle/>
          <a:p>
            <a:pPr algn="just"/>
            <a:r>
              <a:rPr lang="es-ES" altLang="es-ES" sz="1400" dirty="0">
                <a:solidFill>
                  <a:srgbClr val="002060"/>
                </a:solidFill>
              </a:rPr>
              <a:t> </a:t>
            </a:r>
          </a:p>
          <a:p>
            <a:pPr algn="just"/>
            <a:endParaRPr lang="es-ES" altLang="es-ES" sz="1400" dirty="0">
              <a:solidFill>
                <a:srgbClr val="002060"/>
              </a:solidFill>
            </a:endParaRPr>
          </a:p>
          <a:p>
            <a:pPr algn="just"/>
            <a:endParaRPr lang="es-ES" altLang="es-ES" sz="1400" b="1" u="sng" dirty="0">
              <a:solidFill>
                <a:srgbClr val="002060"/>
              </a:solidFill>
            </a:endParaRPr>
          </a:p>
          <a:p>
            <a:pPr algn="just"/>
            <a:r>
              <a:rPr lang="es-ES" sz="1400" b="1" dirty="0">
                <a:solidFill>
                  <a:srgbClr val="0000CC"/>
                </a:solidFill>
              </a:rPr>
              <a:t>3) Pestaña Capitales:</a:t>
            </a:r>
          </a:p>
          <a:p>
            <a:pPr algn="just"/>
            <a:endParaRPr lang="es-ES" sz="1400" dirty="0">
              <a:solidFill>
                <a:srgbClr val="002060"/>
              </a:solidFill>
            </a:endParaRPr>
          </a:p>
          <a:p>
            <a:pPr marL="171450" lvl="0" indent="-171450" eaLnBrk="0" fontAlgn="base" hangingPunct="0">
              <a:spcBef>
                <a:spcPct val="0"/>
              </a:spcBef>
              <a:spcAft>
                <a:spcPct val="0"/>
              </a:spcAft>
              <a:buFont typeface="Arial" panose="020B0604020202020204" pitchFamily="34" charset="0"/>
              <a:buChar char="•"/>
            </a:pPr>
            <a:r>
              <a:rPr lang="es-ES" sz="1400" dirty="0">
                <a:solidFill>
                  <a:srgbClr val="002060"/>
                </a:solidFill>
              </a:rPr>
              <a:t>Una vez se pulsa en “</a:t>
            </a:r>
            <a:r>
              <a:rPr lang="es-ES" sz="1400" b="1" dirty="0">
                <a:solidFill>
                  <a:srgbClr val="002060"/>
                </a:solidFill>
              </a:rPr>
              <a:t>siguiente” y para ambas aseguradoras, </a:t>
            </a:r>
            <a:r>
              <a:rPr lang="es-ES" sz="1400" dirty="0">
                <a:solidFill>
                  <a:srgbClr val="002060"/>
                </a:solidFill>
              </a:rPr>
              <a:t>aparecerá una ventana donde </a:t>
            </a:r>
            <a:r>
              <a:rPr lang="es-ES" sz="1400" b="1" dirty="0">
                <a:solidFill>
                  <a:srgbClr val="002060"/>
                </a:solidFill>
              </a:rPr>
              <a:t>se indican </a:t>
            </a:r>
            <a:r>
              <a:rPr lang="es-ES" sz="1400" dirty="0">
                <a:solidFill>
                  <a:srgbClr val="002060"/>
                </a:solidFill>
              </a:rPr>
              <a:t>claramente </a:t>
            </a:r>
            <a:r>
              <a:rPr lang="es-ES" sz="1400" b="1" dirty="0">
                <a:solidFill>
                  <a:srgbClr val="002060"/>
                </a:solidFill>
              </a:rPr>
              <a:t>las circunstancias que impiden que ese inmueble sea asegurable.  </a:t>
            </a:r>
            <a:r>
              <a:rPr lang="es-ES" sz="1000" b="1" dirty="0">
                <a:solidFill>
                  <a:srgbClr val="0000CC"/>
                </a:solidFill>
                <a:hlinkClick r:id="rId2" action="ppaction://hlinksldjump">
                  <a:extLst>
                    <a:ext uri="{A12FA001-AC4F-418D-AE19-62706E023703}">
                      <ahyp:hlinkClr xmlns:ahyp="http://schemas.microsoft.com/office/drawing/2018/hyperlinkcolor" val="tx"/>
                    </a:ext>
                  </a:extLst>
                </a:hlinkClick>
              </a:rPr>
              <a:t>Más info en normas contratación </a:t>
            </a:r>
            <a:endParaRPr lang="es-ES" sz="1400" dirty="0">
              <a:solidFill>
                <a:srgbClr val="0000CC"/>
              </a:solidFill>
              <a:highlight>
                <a:srgbClr val="FFFF00"/>
              </a:highlight>
            </a:endParaRPr>
          </a:p>
          <a:p>
            <a:pPr marL="171450" lvl="0" indent="-171450" eaLnBrk="0" fontAlgn="base" hangingPunct="0">
              <a:spcBef>
                <a:spcPct val="0"/>
              </a:spcBef>
              <a:spcAft>
                <a:spcPct val="0"/>
              </a:spcAft>
              <a:buFont typeface="Arial" panose="020B0604020202020204" pitchFamily="34" charset="0"/>
              <a:buChar char="•"/>
            </a:pPr>
            <a:endParaRPr lang="es-ES" sz="1400" dirty="0">
              <a:solidFill>
                <a:srgbClr val="0000CC"/>
              </a:solidFill>
            </a:endParaRPr>
          </a:p>
          <a:p>
            <a:pPr marL="171450" lvl="0" indent="-171450" eaLnBrk="0" fontAlgn="base" hangingPunct="0">
              <a:spcBef>
                <a:spcPct val="0"/>
              </a:spcBef>
              <a:spcAft>
                <a:spcPct val="0"/>
              </a:spcAft>
              <a:buFont typeface="Arial" panose="020B0604020202020204" pitchFamily="34" charset="0"/>
              <a:buChar char="•"/>
            </a:pPr>
            <a:r>
              <a:rPr lang="es-ES" sz="1400" dirty="0">
                <a:solidFill>
                  <a:srgbClr val="002060"/>
                </a:solidFill>
              </a:rPr>
              <a:t>Se </a:t>
            </a:r>
            <a:r>
              <a:rPr lang="es-ES" sz="1400" b="1" u="sng" dirty="0">
                <a:solidFill>
                  <a:srgbClr val="002060"/>
                </a:solidFill>
              </a:rPr>
              <a:t>deben enumerar </a:t>
            </a:r>
            <a:r>
              <a:rPr lang="es-ES" sz="1400" dirty="0">
                <a:solidFill>
                  <a:srgbClr val="002060"/>
                </a:solidFill>
              </a:rPr>
              <a:t>al cliente para que confirme que no incurre en ninguna de ellas. En función de la aseguradora debemos de marcar un </a:t>
            </a:r>
            <a:r>
              <a:rPr lang="es-ES" sz="1400" b="1" dirty="0">
                <a:solidFill>
                  <a:srgbClr val="002060"/>
                </a:solidFill>
              </a:rPr>
              <a:t>NO para continuar </a:t>
            </a:r>
            <a:r>
              <a:rPr lang="es-ES" sz="1400" dirty="0">
                <a:solidFill>
                  <a:srgbClr val="002060"/>
                </a:solidFill>
              </a:rPr>
              <a:t>o SI en caso de incurrir o un </a:t>
            </a:r>
            <a:r>
              <a:rPr lang="es-ES" sz="1400" b="1" dirty="0">
                <a:solidFill>
                  <a:srgbClr val="002060"/>
                </a:solidFill>
              </a:rPr>
              <a:t>botón de confirmar </a:t>
            </a:r>
          </a:p>
          <a:p>
            <a:pPr lvl="0" eaLnBrk="0" fontAlgn="base" hangingPunct="0">
              <a:spcBef>
                <a:spcPct val="0"/>
              </a:spcBef>
              <a:spcAft>
                <a:spcPct val="0"/>
              </a:spcAft>
            </a:pPr>
            <a:endParaRPr lang="es-ES" sz="1400" b="1" u="sng" dirty="0">
              <a:solidFill>
                <a:srgbClr val="002060"/>
              </a:solidFill>
            </a:endParaRPr>
          </a:p>
          <a:p>
            <a:pPr marL="171450" lvl="0" indent="-171450" eaLnBrk="0" fontAlgn="base" hangingPunct="0">
              <a:spcBef>
                <a:spcPct val="0"/>
              </a:spcBef>
              <a:spcAft>
                <a:spcPct val="0"/>
              </a:spcAft>
              <a:buFont typeface="Arial" panose="020B0604020202020204" pitchFamily="34" charset="0"/>
              <a:buChar char="•"/>
            </a:pPr>
            <a:endParaRPr lang="es-ES" sz="1400" dirty="0">
              <a:solidFill>
                <a:srgbClr val="002060"/>
              </a:solidFill>
            </a:endParaRPr>
          </a:p>
          <a:p>
            <a:pPr algn="just"/>
            <a:endParaRPr lang="es-ES" altLang="es-ES" sz="1400" dirty="0">
              <a:solidFill>
                <a:srgbClr val="002060"/>
              </a:solidFill>
            </a:endParaRPr>
          </a:p>
          <a:p>
            <a:pPr algn="just"/>
            <a:endParaRPr lang="es-ES" sz="1400" b="1" u="sng" dirty="0">
              <a:solidFill>
                <a:srgbClr val="002060"/>
              </a:solidFill>
              <a:cs typeface="Calibri" panose="020F0502020204030204" pitchFamily="34" charset="0"/>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00CC"/>
              </a:solidFill>
            </a:endParaRPr>
          </a:p>
          <a:p>
            <a:pPr algn="just"/>
            <a:endParaRPr lang="es-ES" dirty="0"/>
          </a:p>
        </p:txBody>
      </p:sp>
      <p:pic>
        <p:nvPicPr>
          <p:cNvPr id="12" name="Picture 6" descr="Resultado de imagen de ir a inicio">
            <a:hlinkClick r:id="rId3"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1428" y="110168"/>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7068DD9C-3966-4F54-9CE9-E22059223556}"/>
              </a:ext>
            </a:extLst>
          </p:cNvPr>
          <p:cNvPicPr>
            <a:picLocks noChangeAspect="1"/>
          </p:cNvPicPr>
          <p:nvPr/>
        </p:nvPicPr>
        <p:blipFill>
          <a:blip r:embed="rId5"/>
          <a:stretch>
            <a:fillRect/>
          </a:stretch>
        </p:blipFill>
        <p:spPr>
          <a:xfrm>
            <a:off x="549232" y="2994605"/>
            <a:ext cx="5331064" cy="2847975"/>
          </a:xfrm>
          <a:prstGeom prst="rect">
            <a:avLst/>
          </a:prstGeom>
        </p:spPr>
      </p:pic>
      <p:pic>
        <p:nvPicPr>
          <p:cNvPr id="8" name="Gráfico 7" descr="Libro abierto">
            <a:extLst>
              <a:ext uri="{FF2B5EF4-FFF2-40B4-BE49-F238E27FC236}">
                <a16:creationId xmlns:a16="http://schemas.microsoft.com/office/drawing/2014/main" id="{68502EAD-B2B1-447D-9BCB-4B6FEA7FBED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768" y="1809425"/>
            <a:ext cx="305224" cy="305224"/>
          </a:xfrm>
          <a:prstGeom prst="rect">
            <a:avLst/>
          </a:prstGeom>
        </p:spPr>
      </p:pic>
      <p:pic>
        <p:nvPicPr>
          <p:cNvPr id="4" name="Imagen 3">
            <a:extLst>
              <a:ext uri="{FF2B5EF4-FFF2-40B4-BE49-F238E27FC236}">
                <a16:creationId xmlns:a16="http://schemas.microsoft.com/office/drawing/2014/main" id="{A59756F2-4FC7-4E3A-98E8-7E1EE5B9CBCC}"/>
              </a:ext>
            </a:extLst>
          </p:cNvPr>
          <p:cNvPicPr>
            <a:picLocks noChangeAspect="1"/>
          </p:cNvPicPr>
          <p:nvPr/>
        </p:nvPicPr>
        <p:blipFill>
          <a:blip r:embed="rId8"/>
          <a:stretch>
            <a:fillRect/>
          </a:stretch>
        </p:blipFill>
        <p:spPr>
          <a:xfrm>
            <a:off x="6104053" y="2994605"/>
            <a:ext cx="5037559" cy="2847976"/>
          </a:xfrm>
          <a:prstGeom prst="rect">
            <a:avLst/>
          </a:prstGeom>
        </p:spPr>
      </p:pic>
      <p:sp>
        <p:nvSpPr>
          <p:cNvPr id="9" name="Botón de acción: ir hacia delante o siguiente 8">
            <a:hlinkClick r:id="" action="ppaction://hlinkshowjump?jump=nextslide" highlightClick="1"/>
            <a:extLst>
              <a:ext uri="{FF2B5EF4-FFF2-40B4-BE49-F238E27FC236}">
                <a16:creationId xmlns:a16="http://schemas.microsoft.com/office/drawing/2014/main" id="{2CC117CF-B6C5-4A5C-8084-85307C7968B9}"/>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Botón de acción: ir hacia atrás o anterior 10">
            <a:hlinkClick r:id="" action="ppaction://hlinkshowjump?jump=previousslide" highlightClick="1"/>
            <a:extLst>
              <a:ext uri="{FF2B5EF4-FFF2-40B4-BE49-F238E27FC236}">
                <a16:creationId xmlns:a16="http://schemas.microsoft.com/office/drawing/2014/main" id="{91689894-8127-4BF3-9E09-3C29B3D86F75}"/>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2151718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11376430"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1.2 elaboración de un presupuesto / cesión derechos vivienda hipotecada/ contratación y envío de póliza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375993" y="636133"/>
            <a:ext cx="11651884" cy="3877985"/>
          </a:xfrm>
          <a:prstGeom prst="rect">
            <a:avLst/>
          </a:prstGeom>
          <a:noFill/>
        </p:spPr>
        <p:txBody>
          <a:bodyPr wrap="square" rtlCol="0">
            <a:spAutoFit/>
          </a:bodyPr>
          <a:lstStyle/>
          <a:p>
            <a:pPr algn="just"/>
            <a:endParaRPr lang="es-ES" altLang="es-ES" sz="1400" b="1" dirty="0">
              <a:solidFill>
                <a:srgbClr val="002060"/>
              </a:solidFill>
            </a:endParaRPr>
          </a:p>
          <a:p>
            <a:pPr algn="just"/>
            <a:r>
              <a:rPr lang="es-ES" sz="1400" b="1" dirty="0">
                <a:solidFill>
                  <a:srgbClr val="0000CC"/>
                </a:solidFill>
              </a:rPr>
              <a:t>4) Pestaña Modalidades : </a:t>
            </a:r>
            <a:r>
              <a:rPr lang="es-ES" sz="1400" dirty="0">
                <a:solidFill>
                  <a:srgbClr val="002060"/>
                </a:solidFill>
              </a:rPr>
              <a:t>Dónde se podrán ver las tarifas obtenidas con sus distintas modalidades. </a:t>
            </a:r>
          </a:p>
          <a:p>
            <a:pPr algn="just"/>
            <a:endParaRPr lang="es-ES" sz="1400" dirty="0">
              <a:solidFill>
                <a:srgbClr val="002060"/>
              </a:solidFill>
            </a:endParaRPr>
          </a:p>
          <a:p>
            <a:pPr marL="285750" indent="-285750">
              <a:buFont typeface="Arial" panose="020B0604020202020204" pitchFamily="34" charset="0"/>
              <a:buChar char="•"/>
            </a:pPr>
            <a:r>
              <a:rPr lang="es-ES" sz="1400" dirty="0">
                <a:solidFill>
                  <a:srgbClr val="002060"/>
                </a:solidFill>
              </a:rPr>
              <a:t> Si se </a:t>
            </a:r>
            <a:r>
              <a:rPr lang="es-ES" sz="1400" b="1" dirty="0">
                <a:solidFill>
                  <a:srgbClr val="002060"/>
                </a:solidFill>
              </a:rPr>
              <a:t>selecciona una de las opciones</a:t>
            </a:r>
            <a:r>
              <a:rPr lang="es-ES" sz="1400" dirty="0">
                <a:solidFill>
                  <a:srgbClr val="002060"/>
                </a:solidFill>
              </a:rPr>
              <a:t> se despliega en la parte inferior de la misma página el </a:t>
            </a:r>
            <a:r>
              <a:rPr lang="es-ES" sz="1400" b="1" dirty="0">
                <a:solidFill>
                  <a:srgbClr val="002060"/>
                </a:solidFill>
              </a:rPr>
              <a:t>detalle de las garantías incluidas </a:t>
            </a:r>
            <a:r>
              <a:rPr lang="es-ES" sz="1400" dirty="0">
                <a:solidFill>
                  <a:srgbClr val="002060"/>
                </a:solidFill>
              </a:rPr>
              <a:t>de la opción </a:t>
            </a:r>
            <a:r>
              <a:rPr lang="es-ES" sz="1400" b="1" dirty="0">
                <a:solidFill>
                  <a:srgbClr val="002060"/>
                </a:solidFill>
              </a:rPr>
              <a:t>seleccionada,</a:t>
            </a:r>
            <a:r>
              <a:rPr lang="es-ES" sz="1400" dirty="0">
                <a:solidFill>
                  <a:srgbClr val="002060"/>
                </a:solidFill>
              </a:rPr>
              <a:t> </a:t>
            </a:r>
            <a:r>
              <a:rPr lang="es-ES" sz="1400" b="1" dirty="0">
                <a:solidFill>
                  <a:srgbClr val="002060"/>
                </a:solidFill>
              </a:rPr>
              <a:t>el importe anual de la prima </a:t>
            </a:r>
            <a:r>
              <a:rPr lang="es-ES" sz="1400" dirty="0">
                <a:solidFill>
                  <a:srgbClr val="002060"/>
                </a:solidFill>
              </a:rPr>
              <a:t>según la periodicidad de pago elegida (varía en función de si es anual, semestral o trimestral) </a:t>
            </a:r>
            <a:r>
              <a:rPr lang="es-ES" sz="1400" b="1" dirty="0">
                <a:solidFill>
                  <a:srgbClr val="002060"/>
                </a:solidFill>
              </a:rPr>
              <a:t>y las garantías opcionales</a:t>
            </a:r>
            <a:r>
              <a:rPr lang="es-ES" sz="1400" dirty="0">
                <a:solidFill>
                  <a:srgbClr val="002060"/>
                </a:solidFill>
              </a:rPr>
              <a:t>. </a:t>
            </a:r>
            <a:endParaRPr lang="es-ES" dirty="0"/>
          </a:p>
          <a:p>
            <a:pPr marL="285750" indent="-285750">
              <a:buFont typeface="Arial" panose="020B0604020202020204" pitchFamily="34" charset="0"/>
              <a:buChar char="•"/>
            </a:pPr>
            <a:r>
              <a:rPr lang="es-ES" sz="1400" dirty="0">
                <a:solidFill>
                  <a:srgbClr val="002060"/>
                </a:solidFill>
              </a:rPr>
              <a:t>Las garantías opcionales se pueden contratar desde aquí , si el cliente las quiere a posteriori se realizarán como una modificación de garantías. </a:t>
            </a:r>
          </a:p>
          <a:p>
            <a:endParaRPr lang="es-ES" sz="1400" dirty="0">
              <a:solidFill>
                <a:srgbClr val="002060"/>
              </a:solidFill>
            </a:endParaRPr>
          </a:p>
          <a:p>
            <a:r>
              <a:rPr lang="es-ES" b="1" dirty="0"/>
              <a:t>Ejemplo: Telefónica Seguros con Santalucía </a:t>
            </a:r>
            <a:endParaRPr lang="es-ES" sz="1400" dirty="0">
              <a:solidFill>
                <a:srgbClr val="002060"/>
              </a:solidFill>
            </a:endParaRPr>
          </a:p>
          <a:p>
            <a:pPr algn="just"/>
            <a:endParaRPr lang="es-ES" altLang="es-ES" sz="1400" dirty="0">
              <a:solidFill>
                <a:srgbClr val="002060"/>
              </a:solidFill>
            </a:endParaRPr>
          </a:p>
          <a:p>
            <a:pPr algn="just"/>
            <a:endParaRPr lang="es-ES" sz="1400" b="1" u="sng" dirty="0">
              <a:solidFill>
                <a:srgbClr val="002060"/>
              </a:solidFill>
              <a:cs typeface="Calibri" panose="020F0502020204030204" pitchFamily="34" charset="0"/>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00CC"/>
              </a:solidFill>
            </a:endParaRPr>
          </a:p>
          <a:p>
            <a:pPr algn="just"/>
            <a:endParaRPr lang="es-ES" dirty="0"/>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2423" y="110168"/>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9C7440C7-294A-4C58-AE43-07FCD2F450AF}"/>
              </a:ext>
            </a:extLst>
          </p:cNvPr>
          <p:cNvPicPr>
            <a:picLocks noChangeAspect="1"/>
          </p:cNvPicPr>
          <p:nvPr/>
        </p:nvPicPr>
        <p:blipFill rotWithShape="1">
          <a:blip r:embed="rId4"/>
          <a:srcRect t="6954" r="969"/>
          <a:stretch/>
        </p:blipFill>
        <p:spPr>
          <a:xfrm>
            <a:off x="487055" y="2522662"/>
            <a:ext cx="8867960" cy="3576558"/>
          </a:xfrm>
          <a:prstGeom prst="rect">
            <a:avLst/>
          </a:prstGeom>
        </p:spPr>
      </p:pic>
      <p:sp>
        <p:nvSpPr>
          <p:cNvPr id="7" name="Botón de acción: ir hacia delante o siguiente 6">
            <a:hlinkClick r:id="" action="ppaction://hlinkshowjump?jump=nextslide" highlightClick="1"/>
            <a:extLst>
              <a:ext uri="{FF2B5EF4-FFF2-40B4-BE49-F238E27FC236}">
                <a16:creationId xmlns:a16="http://schemas.microsoft.com/office/drawing/2014/main" id="{C79C3523-2443-42CE-A0D8-63C51E6F1277}"/>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Botón de acción: ir hacia atrás o anterior 8">
            <a:hlinkClick r:id="" action="ppaction://hlinkshowjump?jump=previousslide" highlightClick="1"/>
            <a:extLst>
              <a:ext uri="{FF2B5EF4-FFF2-40B4-BE49-F238E27FC236}">
                <a16:creationId xmlns:a16="http://schemas.microsoft.com/office/drawing/2014/main" id="{2906C85F-115E-404B-9907-3907EFA0FD64}"/>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669757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11376430"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1.2 elaboración de un presupuesto / cesión derechos vivienda hipotecada/ contratación y envío de póliza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375993" y="636133"/>
            <a:ext cx="11619183" cy="3600986"/>
          </a:xfrm>
          <a:prstGeom prst="rect">
            <a:avLst/>
          </a:prstGeom>
          <a:noFill/>
        </p:spPr>
        <p:txBody>
          <a:bodyPr wrap="square" rtlCol="0">
            <a:spAutoFit/>
          </a:bodyPr>
          <a:lstStyle/>
          <a:p>
            <a:pPr algn="just"/>
            <a:r>
              <a:rPr lang="es-ES" sz="1400" b="1" dirty="0">
                <a:solidFill>
                  <a:srgbClr val="0000CC"/>
                </a:solidFill>
              </a:rPr>
              <a:t>4) Pestaña Modalidades:  </a:t>
            </a:r>
            <a:endParaRPr lang="es-ES" sz="1400" dirty="0">
              <a:solidFill>
                <a:srgbClr val="002060"/>
              </a:solidFill>
            </a:endParaRPr>
          </a:p>
          <a:p>
            <a:pPr marL="285750" indent="-285750">
              <a:buFont typeface="Arial" panose="020B0604020202020204" pitchFamily="34" charset="0"/>
              <a:buChar char="•"/>
            </a:pPr>
            <a:endParaRPr lang="es-ES" sz="1400" dirty="0">
              <a:solidFill>
                <a:srgbClr val="002060"/>
              </a:solidFill>
            </a:endParaRPr>
          </a:p>
          <a:p>
            <a:pPr marL="285750" indent="-285750">
              <a:buFont typeface="Arial" panose="020B0604020202020204" pitchFamily="34" charset="0"/>
              <a:buChar char="•"/>
            </a:pPr>
            <a:r>
              <a:rPr lang="es-ES" sz="1400" dirty="0">
                <a:solidFill>
                  <a:srgbClr val="002060"/>
                </a:solidFill>
              </a:rPr>
              <a:t>Además pulsando  en “</a:t>
            </a:r>
            <a:r>
              <a:rPr lang="es-ES" sz="1400" b="1" dirty="0">
                <a:solidFill>
                  <a:srgbClr val="002060"/>
                </a:solidFill>
              </a:rPr>
              <a:t>Ver detalle coberturas</a:t>
            </a:r>
            <a:r>
              <a:rPr lang="es-ES" sz="1400" dirty="0">
                <a:solidFill>
                  <a:srgbClr val="002060"/>
                </a:solidFill>
              </a:rPr>
              <a:t>” tenéis  disponible una tabla con la comparativa de las modalidades ofrecidas en cuanto a coberturas en función de cada aseguradora  y si pulsamos todas las coberturas nos mostrará mas detalle </a:t>
            </a:r>
          </a:p>
          <a:p>
            <a:r>
              <a:rPr lang="es-ES" sz="1400" dirty="0">
                <a:solidFill>
                  <a:srgbClr val="002060"/>
                </a:solidFill>
              </a:rPr>
              <a:t>   </a:t>
            </a:r>
          </a:p>
          <a:p>
            <a:pPr marL="171450" lvl="0" indent="-171450" eaLnBrk="0" fontAlgn="base" hangingPunct="0">
              <a:spcBef>
                <a:spcPct val="0"/>
              </a:spcBef>
              <a:spcAft>
                <a:spcPct val="0"/>
              </a:spcAft>
              <a:buFont typeface="Arial" panose="020B0604020202020204" pitchFamily="34" charset="0"/>
              <a:buChar char="•"/>
            </a:pPr>
            <a:endParaRPr lang="es-ES" sz="1400" dirty="0">
              <a:solidFill>
                <a:srgbClr val="002060"/>
              </a:solidFill>
            </a:endParaRPr>
          </a:p>
          <a:p>
            <a:pPr marL="171450" lvl="0" indent="-171450" eaLnBrk="0" fontAlgn="base" hangingPunct="0">
              <a:spcBef>
                <a:spcPct val="0"/>
              </a:spcBef>
              <a:spcAft>
                <a:spcPct val="0"/>
              </a:spcAft>
              <a:buFont typeface="Arial" panose="020B0604020202020204" pitchFamily="34" charset="0"/>
              <a:buChar char="•"/>
            </a:pPr>
            <a:endParaRPr lang="es-ES" sz="1400" dirty="0">
              <a:solidFill>
                <a:srgbClr val="002060"/>
              </a:solidFill>
            </a:endParaRPr>
          </a:p>
          <a:p>
            <a:pPr algn="just"/>
            <a:endParaRPr lang="es-ES" altLang="es-ES" sz="1400" dirty="0">
              <a:solidFill>
                <a:srgbClr val="002060"/>
              </a:solidFill>
            </a:endParaRPr>
          </a:p>
          <a:p>
            <a:pPr algn="just"/>
            <a:endParaRPr lang="es-ES" sz="1400" b="1" u="sng" dirty="0">
              <a:solidFill>
                <a:srgbClr val="002060"/>
              </a:solidFill>
              <a:cs typeface="Calibri" panose="020F0502020204030204" pitchFamily="34" charset="0"/>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00CC"/>
              </a:solidFill>
            </a:endParaRPr>
          </a:p>
          <a:p>
            <a:pPr algn="just"/>
            <a:endParaRPr lang="es-ES" dirty="0"/>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3113" y="110168"/>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298ECC64-2195-4006-A840-B602BB528BD5}"/>
              </a:ext>
            </a:extLst>
          </p:cNvPr>
          <p:cNvPicPr>
            <a:picLocks noChangeAspect="1"/>
          </p:cNvPicPr>
          <p:nvPr/>
        </p:nvPicPr>
        <p:blipFill>
          <a:blip r:embed="rId4"/>
          <a:stretch>
            <a:fillRect/>
          </a:stretch>
        </p:blipFill>
        <p:spPr>
          <a:xfrm>
            <a:off x="530991" y="2046369"/>
            <a:ext cx="4853809" cy="4381500"/>
          </a:xfrm>
          <a:prstGeom prst="rect">
            <a:avLst/>
          </a:prstGeom>
        </p:spPr>
      </p:pic>
      <p:pic>
        <p:nvPicPr>
          <p:cNvPr id="5" name="Imagen 4">
            <a:extLst>
              <a:ext uri="{FF2B5EF4-FFF2-40B4-BE49-F238E27FC236}">
                <a16:creationId xmlns:a16="http://schemas.microsoft.com/office/drawing/2014/main" id="{C1FD7157-4ED6-46C0-BD08-BF716BF5DA0D}"/>
              </a:ext>
            </a:extLst>
          </p:cNvPr>
          <p:cNvPicPr>
            <a:picLocks noChangeAspect="1"/>
          </p:cNvPicPr>
          <p:nvPr/>
        </p:nvPicPr>
        <p:blipFill>
          <a:blip r:embed="rId5"/>
          <a:stretch>
            <a:fillRect/>
          </a:stretch>
        </p:blipFill>
        <p:spPr>
          <a:xfrm>
            <a:off x="530991" y="1621062"/>
            <a:ext cx="1943100" cy="400050"/>
          </a:xfrm>
          <a:prstGeom prst="rect">
            <a:avLst/>
          </a:prstGeom>
        </p:spPr>
      </p:pic>
      <p:pic>
        <p:nvPicPr>
          <p:cNvPr id="6" name="Imagen 5">
            <a:extLst>
              <a:ext uri="{FF2B5EF4-FFF2-40B4-BE49-F238E27FC236}">
                <a16:creationId xmlns:a16="http://schemas.microsoft.com/office/drawing/2014/main" id="{76B0C6AB-21F7-4BAD-9AE0-2F3A54100CD0}"/>
              </a:ext>
            </a:extLst>
          </p:cNvPr>
          <p:cNvPicPr>
            <a:picLocks noChangeAspect="1"/>
          </p:cNvPicPr>
          <p:nvPr/>
        </p:nvPicPr>
        <p:blipFill>
          <a:blip r:embed="rId6"/>
          <a:stretch>
            <a:fillRect/>
          </a:stretch>
        </p:blipFill>
        <p:spPr>
          <a:xfrm>
            <a:off x="6456517" y="2484519"/>
            <a:ext cx="4095750" cy="3505200"/>
          </a:xfrm>
          <a:prstGeom prst="rect">
            <a:avLst/>
          </a:prstGeom>
        </p:spPr>
      </p:pic>
      <p:cxnSp>
        <p:nvCxnSpPr>
          <p:cNvPr id="8" name="Conector recto de flecha 7">
            <a:extLst>
              <a:ext uri="{FF2B5EF4-FFF2-40B4-BE49-F238E27FC236}">
                <a16:creationId xmlns:a16="http://schemas.microsoft.com/office/drawing/2014/main" id="{7AB82623-8317-43F3-B784-6CAABEC5970B}"/>
              </a:ext>
            </a:extLst>
          </p:cNvPr>
          <p:cNvCxnSpPr>
            <a:endCxn id="3" idx="2"/>
          </p:cNvCxnSpPr>
          <p:nvPr/>
        </p:nvCxnSpPr>
        <p:spPr>
          <a:xfrm>
            <a:off x="5539798" y="4237119"/>
            <a:ext cx="6457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Botón de acción: ir hacia delante o siguiente 8">
            <a:hlinkClick r:id="" action="ppaction://hlinkshowjump?jump=nextslide" highlightClick="1"/>
            <a:extLst>
              <a:ext uri="{FF2B5EF4-FFF2-40B4-BE49-F238E27FC236}">
                <a16:creationId xmlns:a16="http://schemas.microsoft.com/office/drawing/2014/main" id="{34BFE530-5698-4F8E-9220-D3A4D71548CC}"/>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Botón de acción: ir hacia atrás o anterior 10">
            <a:hlinkClick r:id="" action="ppaction://hlinkshowjump?jump=previousslide" highlightClick="1"/>
            <a:extLst>
              <a:ext uri="{FF2B5EF4-FFF2-40B4-BE49-F238E27FC236}">
                <a16:creationId xmlns:a16="http://schemas.microsoft.com/office/drawing/2014/main" id="{EF1A0E9E-890B-452A-B9E4-15CBFD7D4E7D}"/>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2330156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10684942"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1.2 elaboración de un presupuesto / cesión derechos vivienda hipotecada/ contratación y envío de póliza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333926" y="110168"/>
            <a:ext cx="11619183" cy="6340197"/>
          </a:xfrm>
          <a:prstGeom prst="rect">
            <a:avLst/>
          </a:prstGeom>
          <a:noFill/>
        </p:spPr>
        <p:txBody>
          <a:bodyPr wrap="square" rtlCol="0">
            <a:spAutoFit/>
          </a:bodyPr>
          <a:lstStyle/>
          <a:p>
            <a:pPr algn="just"/>
            <a:endParaRPr lang="es-ES" altLang="es-ES" sz="1400" dirty="0">
              <a:solidFill>
                <a:srgbClr val="002060"/>
              </a:solidFill>
            </a:endParaRPr>
          </a:p>
          <a:p>
            <a:pPr algn="just"/>
            <a:endParaRPr lang="es-ES" altLang="es-ES" sz="1400" b="1" dirty="0">
              <a:solidFill>
                <a:srgbClr val="002060"/>
              </a:solidFill>
            </a:endParaRPr>
          </a:p>
          <a:p>
            <a:pPr algn="just"/>
            <a:r>
              <a:rPr lang="es-ES" sz="1400" b="1" dirty="0">
                <a:solidFill>
                  <a:srgbClr val="0000CC"/>
                </a:solidFill>
              </a:rPr>
              <a:t>4) Pestaña Modalidades </a:t>
            </a:r>
          </a:p>
          <a:p>
            <a:pPr algn="just"/>
            <a:endParaRPr lang="es-ES" sz="1400" b="1" dirty="0">
              <a:solidFill>
                <a:srgbClr val="0000CC"/>
              </a:solidFill>
            </a:endParaRPr>
          </a:p>
          <a:p>
            <a:pPr algn="just"/>
            <a:r>
              <a:rPr lang="es-ES" b="1" dirty="0">
                <a:solidFill>
                  <a:srgbClr val="002060"/>
                </a:solidFill>
              </a:rPr>
              <a:t>Ejemplo: Telefónica Seguros </a:t>
            </a:r>
          </a:p>
          <a:p>
            <a:pPr algn="just"/>
            <a:endParaRPr 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dirty="0">
              <a:solidFill>
                <a:srgbClr val="002060"/>
              </a:solidFill>
            </a:endParaRPr>
          </a:p>
          <a:p>
            <a:pPr algn="just"/>
            <a:endParaRPr lang="es-ES" sz="1400" b="1" u="sng" dirty="0">
              <a:solidFill>
                <a:srgbClr val="002060"/>
              </a:solidFill>
              <a:cs typeface="Calibri" panose="020F0502020204030204" pitchFamily="34" charset="0"/>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7387" y="110168"/>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D2AE5E01-8165-47B4-AABA-153C759B803C}"/>
              </a:ext>
            </a:extLst>
          </p:cNvPr>
          <p:cNvPicPr>
            <a:picLocks noChangeAspect="1"/>
          </p:cNvPicPr>
          <p:nvPr/>
        </p:nvPicPr>
        <p:blipFill rotWithShape="1">
          <a:blip r:embed="rId4"/>
          <a:srcRect t="9540" r="1043"/>
          <a:stretch/>
        </p:blipFill>
        <p:spPr>
          <a:xfrm>
            <a:off x="375993" y="1288766"/>
            <a:ext cx="8899012" cy="3757263"/>
          </a:xfrm>
          <a:prstGeom prst="rect">
            <a:avLst/>
          </a:prstGeom>
        </p:spPr>
      </p:pic>
      <p:sp>
        <p:nvSpPr>
          <p:cNvPr id="6" name="Botón de acción: ir hacia delante o siguiente 5">
            <a:hlinkClick r:id="" action="ppaction://hlinkshowjump?jump=nextslide" highlightClick="1"/>
            <a:extLst>
              <a:ext uri="{FF2B5EF4-FFF2-40B4-BE49-F238E27FC236}">
                <a16:creationId xmlns:a16="http://schemas.microsoft.com/office/drawing/2014/main" id="{C5EDC806-9F11-4262-A59F-A05589A72ACC}"/>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Botón de acción: ir hacia atrás o anterior 7">
            <a:hlinkClick r:id="" action="ppaction://hlinkshowjump?jump=previousslide" highlightClick="1"/>
            <a:extLst>
              <a:ext uri="{FF2B5EF4-FFF2-40B4-BE49-F238E27FC236}">
                <a16:creationId xmlns:a16="http://schemas.microsoft.com/office/drawing/2014/main" id="{7BE6E07C-513A-43A1-AC4E-60DF6F0DD0F6}"/>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3647740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422919" y="-29546"/>
            <a:ext cx="10684942"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1.2 elaboración de un presupuesto / cesión derechos vivienda hipotecada/ contratación y envío de póliza</a:t>
            </a:r>
          </a:p>
        </p:txBody>
      </p:sp>
      <p:sp>
        <p:nvSpPr>
          <p:cNvPr id="3" name="CuadroTexto 2">
            <a:extLst>
              <a:ext uri="{FF2B5EF4-FFF2-40B4-BE49-F238E27FC236}">
                <a16:creationId xmlns:a16="http://schemas.microsoft.com/office/drawing/2014/main" id="{6DF88ED1-57D9-4614-A8F9-5DD1645BD5CD}"/>
              </a:ext>
            </a:extLst>
          </p:cNvPr>
          <p:cNvSpPr txBox="1"/>
          <p:nvPr/>
        </p:nvSpPr>
        <p:spPr>
          <a:xfrm>
            <a:off x="286408" y="582992"/>
            <a:ext cx="11619183" cy="4616648"/>
          </a:xfrm>
          <a:prstGeom prst="rect">
            <a:avLst/>
          </a:prstGeom>
          <a:noFill/>
        </p:spPr>
        <p:txBody>
          <a:bodyPr wrap="square" rtlCol="0">
            <a:spAutoFit/>
          </a:bodyPr>
          <a:lstStyle/>
          <a:p>
            <a:pPr algn="just"/>
            <a:endParaRPr lang="es-ES" altLang="es-ES" sz="1400" dirty="0">
              <a:solidFill>
                <a:srgbClr val="002060"/>
              </a:solidFill>
            </a:endParaRPr>
          </a:p>
          <a:p>
            <a:pPr algn="just"/>
            <a:endParaRPr lang="es-ES" altLang="es-ES" sz="1400" b="1" dirty="0">
              <a:solidFill>
                <a:srgbClr val="002060"/>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b="1" dirty="0">
              <a:solidFill>
                <a:srgbClr val="0000CC"/>
              </a:solidFill>
            </a:endParaRPr>
          </a:p>
          <a:p>
            <a:pPr algn="just"/>
            <a:endParaRPr lang="es-ES" altLang="es-ES" sz="1400" dirty="0">
              <a:solidFill>
                <a:srgbClr val="002060"/>
              </a:solidFill>
            </a:endParaRPr>
          </a:p>
          <a:p>
            <a:pPr algn="just"/>
            <a:endParaRPr lang="es-ES" sz="1400" b="1" u="sng" dirty="0">
              <a:solidFill>
                <a:srgbClr val="002060"/>
              </a:solidFill>
              <a:cs typeface="Calibri" panose="020F0502020204030204" pitchFamily="34" charset="0"/>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7852" y="92629"/>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EF68711C-F05C-4AD5-998C-412C491187DF}"/>
              </a:ext>
            </a:extLst>
          </p:cNvPr>
          <p:cNvPicPr>
            <a:picLocks noChangeAspect="1"/>
          </p:cNvPicPr>
          <p:nvPr/>
        </p:nvPicPr>
        <p:blipFill>
          <a:blip r:embed="rId4"/>
          <a:stretch>
            <a:fillRect/>
          </a:stretch>
        </p:blipFill>
        <p:spPr>
          <a:xfrm>
            <a:off x="752054" y="2590505"/>
            <a:ext cx="1743075" cy="609600"/>
          </a:xfrm>
          <a:prstGeom prst="rect">
            <a:avLst/>
          </a:prstGeom>
        </p:spPr>
      </p:pic>
      <p:sp>
        <p:nvSpPr>
          <p:cNvPr id="9" name="CuadroTexto 8">
            <a:extLst>
              <a:ext uri="{FF2B5EF4-FFF2-40B4-BE49-F238E27FC236}">
                <a16:creationId xmlns:a16="http://schemas.microsoft.com/office/drawing/2014/main" id="{5F0F9DD8-81E5-4041-A328-4AAB50C3BFE5}"/>
              </a:ext>
            </a:extLst>
          </p:cNvPr>
          <p:cNvSpPr txBox="1"/>
          <p:nvPr/>
        </p:nvSpPr>
        <p:spPr>
          <a:xfrm>
            <a:off x="506175" y="441806"/>
            <a:ext cx="11352364" cy="2377959"/>
          </a:xfrm>
          <a:prstGeom prst="rect">
            <a:avLst/>
          </a:prstGeom>
          <a:noFill/>
        </p:spPr>
        <p:txBody>
          <a:bodyPr wrap="square" rtlCol="0">
            <a:spAutoFit/>
          </a:bodyPr>
          <a:lstStyle/>
          <a:p>
            <a:endParaRPr lang="es-ES" sz="1200" b="1" dirty="0">
              <a:solidFill>
                <a:srgbClr val="0000CC"/>
              </a:solidFill>
            </a:endParaRPr>
          </a:p>
          <a:p>
            <a:r>
              <a:rPr lang="es-ES" sz="1400" b="1" u="sng" dirty="0">
                <a:solidFill>
                  <a:srgbClr val="0000CC"/>
                </a:solidFill>
              </a:rPr>
              <a:t> 1.2.4   ENVIO PRESUPUESTO POR EMAIL  </a:t>
            </a:r>
          </a:p>
          <a:p>
            <a:endParaRPr lang="es-ES" sz="1200" b="1" dirty="0">
              <a:solidFill>
                <a:srgbClr val="0000CC"/>
              </a:solidFill>
            </a:endParaRPr>
          </a:p>
          <a:p>
            <a:pPr marL="171450" indent="-171450">
              <a:buFont typeface="Arial" panose="020B0604020202020204" pitchFamily="34" charset="0"/>
              <a:buChar char="•"/>
            </a:pPr>
            <a:r>
              <a:rPr lang="es-ES" sz="1200" dirty="0">
                <a:solidFill>
                  <a:srgbClr val="002060"/>
                </a:solidFill>
              </a:rPr>
              <a:t>Si el cliente </a:t>
            </a:r>
            <a:r>
              <a:rPr lang="es-ES" sz="1200" b="1" dirty="0">
                <a:solidFill>
                  <a:srgbClr val="002060"/>
                </a:solidFill>
              </a:rPr>
              <a:t>no quiere contratar </a:t>
            </a:r>
            <a:r>
              <a:rPr lang="es-ES" sz="1200" dirty="0">
                <a:solidFill>
                  <a:srgbClr val="002060"/>
                </a:solidFill>
              </a:rPr>
              <a:t>y desea </a:t>
            </a:r>
            <a:r>
              <a:rPr lang="es-ES" sz="1200" b="1" dirty="0">
                <a:solidFill>
                  <a:srgbClr val="002060"/>
                </a:solidFill>
              </a:rPr>
              <a:t>recibir el presupuesto por email </a:t>
            </a:r>
            <a:r>
              <a:rPr lang="es-ES" sz="1200" dirty="0">
                <a:solidFill>
                  <a:srgbClr val="002060"/>
                </a:solidFill>
              </a:rPr>
              <a:t> se le pedirán los datos solicitados en la ventana indicándoles lo siguiente: </a:t>
            </a:r>
            <a:endParaRPr lang="es-ES" sz="1200" b="1" dirty="0">
              <a:solidFill>
                <a:srgbClr val="002060"/>
              </a:solidFill>
            </a:endParaRPr>
          </a:p>
          <a:p>
            <a:pPr marL="171450" indent="-171450">
              <a:buFont typeface="Arial" panose="020B0604020202020204" pitchFamily="34" charset="0"/>
              <a:buChar char="•"/>
            </a:pPr>
            <a:endParaRPr lang="es-ES" sz="1200" b="1" dirty="0">
              <a:solidFill>
                <a:srgbClr val="002060"/>
              </a:solidFill>
            </a:endParaRPr>
          </a:p>
          <a:p>
            <a:pPr marL="274638">
              <a:lnSpc>
                <a:spcPct val="107000"/>
              </a:lnSpc>
              <a:spcBef>
                <a:spcPts val="15"/>
              </a:spcBef>
              <a:tabLst>
                <a:tab pos="274638" algn="l"/>
                <a:tab pos="3546475" algn="l"/>
              </a:tabLst>
            </a:pPr>
            <a:r>
              <a:rPr lang="es-ES_tradnl" sz="1200" b="1" dirty="0">
                <a:solidFill>
                  <a:srgbClr val="0000CC"/>
                </a:solidFill>
                <a:latin typeface="Calibri" panose="020F0502020204030204" pitchFamily="34" charset="0"/>
                <a:ea typeface="Calibri" panose="020F0502020204030204" pitchFamily="34" charset="0"/>
                <a:cs typeface="Calibri" panose="020F0502020204030204" pitchFamily="34" charset="0"/>
              </a:rPr>
              <a:t>Agente: </a:t>
            </a:r>
            <a:r>
              <a:rPr lang="es-ES" sz="1200" dirty="0">
                <a:solidFill>
                  <a:prstClr val="white"/>
                </a:solidFill>
                <a:latin typeface="Calibri" panose="020F0502020204030204" pitchFamily="34" charset="0"/>
                <a:ea typeface="YouYuan"/>
                <a:cs typeface="Calibri" panose="020F0502020204030204" pitchFamily="34" charset="0"/>
              </a:rPr>
              <a:t> </a:t>
            </a:r>
            <a:r>
              <a:rPr lang="es-ES" sz="1200" i="1" dirty="0">
                <a:solidFill>
                  <a:srgbClr val="002060"/>
                </a:solidFill>
              </a:rPr>
              <a:t>Para poder enviarte el presupuesto personalizado por correo electrónico a continuación </a:t>
            </a:r>
            <a:r>
              <a:rPr lang="es-ES" sz="1200" b="1" i="1" dirty="0">
                <a:solidFill>
                  <a:srgbClr val="002060"/>
                </a:solidFill>
              </a:rPr>
              <a:t>te solicitaré tu nombre y apellidos, número de identificación fiscal (NIF/NIE), teléfono contacto y correo electrónico</a:t>
            </a:r>
            <a:r>
              <a:rPr lang="es-ES" sz="1200" i="1" dirty="0">
                <a:solidFill>
                  <a:srgbClr val="002060"/>
                </a:solidFill>
              </a:rPr>
              <a:t> con la finalidad de gestionar el presupuesto solicitado. Trataremos estos datos conforme a nuestra política de privacidad, disponible en</a:t>
            </a:r>
            <a:r>
              <a:rPr lang="es-ES" sz="1200" dirty="0">
                <a:solidFill>
                  <a:srgbClr val="002060"/>
                </a:solidFill>
              </a:rPr>
              <a:t> </a:t>
            </a:r>
            <a:r>
              <a:rPr lang="es-ES" sz="1200" b="1" i="1" dirty="0">
                <a:solidFill>
                  <a:srgbClr val="0000CC"/>
                </a:solidFill>
                <a:latin typeface="Calibri" panose="020F0502020204030204" pitchFamily="34" charset="0"/>
                <a:ea typeface="YouYuan"/>
                <a:cs typeface="Calibri" panose="020F0502020204030204" pitchFamily="34" charset="0"/>
                <a:hlinkClick r:id="rId5">
                  <a:extLst>
                    <a:ext uri="{A12FA001-AC4F-418D-AE19-62706E023703}">
                      <ahyp:hlinkClr xmlns:ahyp="http://schemas.microsoft.com/office/drawing/2018/hyperlinkcolor" val="tx"/>
                    </a:ext>
                  </a:extLst>
                </a:hlinkClick>
              </a:rPr>
              <a:t>www.telefonicaseguros.es/politica-de-privacidad/</a:t>
            </a:r>
            <a:endParaRPr lang="es-ES" sz="1200" b="1" i="1" dirty="0">
              <a:solidFill>
                <a:srgbClr val="0000CC"/>
              </a:solidFill>
              <a:latin typeface="Calibri" panose="020F0502020204030204" pitchFamily="34" charset="0"/>
              <a:ea typeface="YouYuan"/>
              <a:cs typeface="Calibri" panose="020F0502020204030204" pitchFamily="34" charset="0"/>
            </a:endParaRPr>
          </a:p>
          <a:p>
            <a:pPr marL="171450" indent="-171450">
              <a:buFont typeface="Arial" panose="020B0604020202020204" pitchFamily="34" charset="0"/>
              <a:buChar char="•"/>
            </a:pPr>
            <a:endParaRPr lang="es-ES" sz="1200" b="1" dirty="0">
              <a:solidFill>
                <a:srgbClr val="002060"/>
              </a:solidFill>
            </a:endParaRPr>
          </a:p>
          <a:p>
            <a:pPr marL="171450" indent="-171450">
              <a:buFont typeface="Arial" panose="020B0604020202020204" pitchFamily="34" charset="0"/>
              <a:buChar char="•"/>
            </a:pPr>
            <a:r>
              <a:rPr lang="es-ES" sz="1200" dirty="0">
                <a:solidFill>
                  <a:srgbClr val="002060"/>
                </a:solidFill>
              </a:rPr>
              <a:t>y pulsaremos </a:t>
            </a:r>
            <a:r>
              <a:rPr lang="es-ES" sz="1200" b="1" dirty="0">
                <a:solidFill>
                  <a:srgbClr val="002060"/>
                </a:solidFill>
              </a:rPr>
              <a:t>“Emitir Presupuesto”. </a:t>
            </a:r>
            <a:r>
              <a:rPr lang="es-ES" sz="1200" dirty="0">
                <a:solidFill>
                  <a:srgbClr val="002060"/>
                </a:solidFill>
              </a:rPr>
              <a:t>En caso de que no quiera, despedida o si desea gestionar la  contratación continuamos con el proceso. </a:t>
            </a:r>
          </a:p>
          <a:p>
            <a:endParaRPr lang="es-ES" sz="1200" b="1" dirty="0">
              <a:solidFill>
                <a:srgbClr val="002060"/>
              </a:solidFill>
            </a:endParaRPr>
          </a:p>
          <a:p>
            <a:pPr marL="171450" indent="-171450">
              <a:buFont typeface="Arial" panose="020B0604020202020204" pitchFamily="34" charset="0"/>
              <a:buChar char="•"/>
            </a:pPr>
            <a:r>
              <a:rPr lang="es-ES" sz="1200" dirty="0">
                <a:solidFill>
                  <a:srgbClr val="002060"/>
                </a:solidFill>
              </a:rPr>
              <a:t>Cumplimentamos los datos solicitados y que </a:t>
            </a:r>
            <a:r>
              <a:rPr lang="es-ES" sz="1200" b="1" dirty="0">
                <a:solidFill>
                  <a:srgbClr val="002060"/>
                </a:solidFill>
              </a:rPr>
              <a:t>son obligatorios  </a:t>
            </a:r>
            <a:r>
              <a:rPr lang="es-ES" sz="1200" dirty="0">
                <a:solidFill>
                  <a:srgbClr val="002060"/>
                </a:solidFill>
              </a:rPr>
              <a:t>y pulsamos </a:t>
            </a:r>
            <a:r>
              <a:rPr lang="es-ES" sz="1200" b="1" dirty="0">
                <a:solidFill>
                  <a:srgbClr val="002060"/>
                </a:solidFill>
              </a:rPr>
              <a:t>“Enviar email” </a:t>
            </a:r>
            <a:r>
              <a:rPr lang="es-ES" sz="1200" dirty="0">
                <a:solidFill>
                  <a:srgbClr val="002060"/>
                </a:solidFill>
              </a:rPr>
              <a:t>y</a:t>
            </a:r>
            <a:r>
              <a:rPr lang="es-ES" sz="1200" b="1" dirty="0">
                <a:solidFill>
                  <a:srgbClr val="002060"/>
                </a:solidFill>
              </a:rPr>
              <a:t> </a:t>
            </a:r>
            <a:r>
              <a:rPr lang="es-ES" sz="1200" dirty="0">
                <a:solidFill>
                  <a:srgbClr val="002060"/>
                </a:solidFill>
              </a:rPr>
              <a:t>saldrá un mensaje de enviado el presupuesto</a:t>
            </a:r>
          </a:p>
        </p:txBody>
      </p:sp>
      <p:pic>
        <p:nvPicPr>
          <p:cNvPr id="10" name="Imagen 9">
            <a:extLst>
              <a:ext uri="{FF2B5EF4-FFF2-40B4-BE49-F238E27FC236}">
                <a16:creationId xmlns:a16="http://schemas.microsoft.com/office/drawing/2014/main" id="{CEE0C54C-AA6D-4CA5-87C3-5945DABC6F31}"/>
              </a:ext>
            </a:extLst>
          </p:cNvPr>
          <p:cNvPicPr>
            <a:picLocks noChangeAspect="1"/>
          </p:cNvPicPr>
          <p:nvPr/>
        </p:nvPicPr>
        <p:blipFill>
          <a:blip r:embed="rId6"/>
          <a:stretch>
            <a:fillRect/>
          </a:stretch>
        </p:blipFill>
        <p:spPr>
          <a:xfrm>
            <a:off x="8138544" y="4677257"/>
            <a:ext cx="1943100" cy="990600"/>
          </a:xfrm>
          <a:prstGeom prst="rect">
            <a:avLst/>
          </a:prstGeom>
        </p:spPr>
      </p:pic>
      <p:pic>
        <p:nvPicPr>
          <p:cNvPr id="11" name="Imagen 10">
            <a:extLst>
              <a:ext uri="{FF2B5EF4-FFF2-40B4-BE49-F238E27FC236}">
                <a16:creationId xmlns:a16="http://schemas.microsoft.com/office/drawing/2014/main" id="{89ADEBE3-B947-4C49-A233-49275D62F8B7}"/>
              </a:ext>
            </a:extLst>
          </p:cNvPr>
          <p:cNvPicPr>
            <a:picLocks noChangeAspect="1"/>
          </p:cNvPicPr>
          <p:nvPr/>
        </p:nvPicPr>
        <p:blipFill>
          <a:blip r:embed="rId7"/>
          <a:stretch>
            <a:fillRect/>
          </a:stretch>
        </p:blipFill>
        <p:spPr>
          <a:xfrm>
            <a:off x="533732" y="3192127"/>
            <a:ext cx="5837973" cy="3295431"/>
          </a:xfrm>
          <a:prstGeom prst="rect">
            <a:avLst/>
          </a:prstGeom>
        </p:spPr>
      </p:pic>
      <p:sp>
        <p:nvSpPr>
          <p:cNvPr id="13" name="Elipse 12">
            <a:extLst>
              <a:ext uri="{FF2B5EF4-FFF2-40B4-BE49-F238E27FC236}">
                <a16:creationId xmlns:a16="http://schemas.microsoft.com/office/drawing/2014/main" id="{2D79B277-FD94-482D-B1C1-A1778F187906}"/>
              </a:ext>
            </a:extLst>
          </p:cNvPr>
          <p:cNvSpPr/>
          <p:nvPr/>
        </p:nvSpPr>
        <p:spPr>
          <a:xfrm>
            <a:off x="422919" y="2805393"/>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1</a:t>
            </a:r>
          </a:p>
        </p:txBody>
      </p:sp>
      <p:sp>
        <p:nvSpPr>
          <p:cNvPr id="14" name="Elipse 13">
            <a:extLst>
              <a:ext uri="{FF2B5EF4-FFF2-40B4-BE49-F238E27FC236}">
                <a16:creationId xmlns:a16="http://schemas.microsoft.com/office/drawing/2014/main" id="{8DB1C9E0-D1D0-4753-B007-F75F47489414}"/>
              </a:ext>
            </a:extLst>
          </p:cNvPr>
          <p:cNvSpPr/>
          <p:nvPr/>
        </p:nvSpPr>
        <p:spPr>
          <a:xfrm>
            <a:off x="1864293" y="3657895"/>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2</a:t>
            </a:r>
          </a:p>
        </p:txBody>
      </p:sp>
      <p:sp>
        <p:nvSpPr>
          <p:cNvPr id="15" name="Elipse 14">
            <a:extLst>
              <a:ext uri="{FF2B5EF4-FFF2-40B4-BE49-F238E27FC236}">
                <a16:creationId xmlns:a16="http://schemas.microsoft.com/office/drawing/2014/main" id="{09AC5C31-80B2-4A72-8952-3589C799E901}"/>
              </a:ext>
            </a:extLst>
          </p:cNvPr>
          <p:cNvSpPr/>
          <p:nvPr/>
        </p:nvSpPr>
        <p:spPr>
          <a:xfrm>
            <a:off x="5123449" y="5662791"/>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3</a:t>
            </a:r>
          </a:p>
        </p:txBody>
      </p:sp>
      <p:cxnSp>
        <p:nvCxnSpPr>
          <p:cNvPr id="17" name="Conector recto de flecha 16">
            <a:extLst>
              <a:ext uri="{FF2B5EF4-FFF2-40B4-BE49-F238E27FC236}">
                <a16:creationId xmlns:a16="http://schemas.microsoft.com/office/drawing/2014/main" id="{E2F31143-2690-46BC-B764-D317C512D2CF}"/>
              </a:ext>
            </a:extLst>
          </p:cNvPr>
          <p:cNvCxnSpPr/>
          <p:nvPr/>
        </p:nvCxnSpPr>
        <p:spPr>
          <a:xfrm>
            <a:off x="6610947" y="5037600"/>
            <a:ext cx="121185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 name="Gráfico 17" descr="Libro abierto">
            <a:extLst>
              <a:ext uri="{FF2B5EF4-FFF2-40B4-BE49-F238E27FC236}">
                <a16:creationId xmlns:a16="http://schemas.microsoft.com/office/drawing/2014/main" id="{09DAFA42-FC41-4BD9-A5EA-7FC4C20056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108" y="1325562"/>
            <a:ext cx="305224" cy="305224"/>
          </a:xfrm>
          <a:prstGeom prst="rect">
            <a:avLst/>
          </a:prstGeom>
        </p:spPr>
      </p:pic>
      <p:pic>
        <p:nvPicPr>
          <p:cNvPr id="16" name="Gráfico 15" descr="Advertencia">
            <a:extLst>
              <a:ext uri="{FF2B5EF4-FFF2-40B4-BE49-F238E27FC236}">
                <a16:creationId xmlns:a16="http://schemas.microsoft.com/office/drawing/2014/main" id="{0CC9ECC5-5304-4DA3-9BB0-DCCEA1484B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7731" y="587558"/>
            <a:ext cx="315209" cy="315209"/>
          </a:xfrm>
          <a:prstGeom prst="rect">
            <a:avLst/>
          </a:prstGeom>
        </p:spPr>
      </p:pic>
      <p:sp>
        <p:nvSpPr>
          <p:cNvPr id="19" name="Botón de acción: ir hacia delante o siguiente 18">
            <a:hlinkClick r:id="" action="ppaction://hlinkshowjump?jump=nextslide" highlightClick="1"/>
            <a:extLst>
              <a:ext uri="{FF2B5EF4-FFF2-40B4-BE49-F238E27FC236}">
                <a16:creationId xmlns:a16="http://schemas.microsoft.com/office/drawing/2014/main" id="{E65AB377-7086-4A9A-90F9-57F6D249A0C6}"/>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Botón de acción: ir hacia atrás o anterior 20">
            <a:hlinkClick r:id="" action="ppaction://hlinkshowjump?jump=previousslide" highlightClick="1"/>
            <a:extLst>
              <a:ext uri="{FF2B5EF4-FFF2-40B4-BE49-F238E27FC236}">
                <a16:creationId xmlns:a16="http://schemas.microsoft.com/office/drawing/2014/main" id="{4CEFCFC9-05C1-431C-98FD-A958E1651384}"/>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2449676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10684942"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1.2 elaboración de un presupuesto / cesión derechos vivienda hipotecada/ contratación y envío de póliza</a:t>
            </a: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5318" y="99578"/>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5F0F9DD8-81E5-4041-A328-4AAB50C3BFE5}"/>
              </a:ext>
            </a:extLst>
          </p:cNvPr>
          <p:cNvSpPr txBox="1"/>
          <p:nvPr/>
        </p:nvSpPr>
        <p:spPr>
          <a:xfrm>
            <a:off x="419817" y="524561"/>
            <a:ext cx="11352364" cy="3270511"/>
          </a:xfrm>
          <a:prstGeom prst="rect">
            <a:avLst/>
          </a:prstGeom>
          <a:noFill/>
        </p:spPr>
        <p:txBody>
          <a:bodyPr wrap="square" rtlCol="0">
            <a:spAutoFit/>
          </a:bodyPr>
          <a:lstStyle/>
          <a:p>
            <a:pPr lvl="1"/>
            <a:endParaRPr lang="es-ES" sz="1200" dirty="0">
              <a:solidFill>
                <a:srgbClr val="002060"/>
              </a:solidFill>
            </a:endParaRPr>
          </a:p>
          <a:p>
            <a:pPr lvl="1"/>
            <a:r>
              <a:rPr lang="es-ES" sz="1200" b="1" u="sng" dirty="0">
                <a:solidFill>
                  <a:srgbClr val="0000CC"/>
                </a:solidFill>
              </a:rPr>
              <a:t> 1.2.5   OPERATIVA FIN CONTRATACION   </a:t>
            </a:r>
          </a:p>
          <a:p>
            <a:pPr lvl="1"/>
            <a:endParaRPr lang="es-ES" sz="1200" dirty="0">
              <a:solidFill>
                <a:srgbClr val="002060"/>
              </a:solidFill>
            </a:endParaRPr>
          </a:p>
          <a:p>
            <a:pPr marL="171450" indent="-171450">
              <a:buFont typeface="Arial" panose="020B0604020202020204" pitchFamily="34" charset="0"/>
              <a:buChar char="•"/>
            </a:pPr>
            <a:r>
              <a:rPr lang="es-ES" sz="1200" dirty="0">
                <a:solidFill>
                  <a:srgbClr val="002060"/>
                </a:solidFill>
              </a:rPr>
              <a:t>Si el cliente </a:t>
            </a:r>
            <a:r>
              <a:rPr lang="es-ES" sz="1200" b="1" dirty="0">
                <a:solidFill>
                  <a:srgbClr val="002060"/>
                </a:solidFill>
              </a:rPr>
              <a:t>NO QUIERE contratar ni desea recibir el presupuesto: </a:t>
            </a:r>
            <a:r>
              <a:rPr lang="es-ES" sz="1200" dirty="0">
                <a:solidFill>
                  <a:srgbClr val="002060"/>
                </a:solidFill>
              </a:rPr>
              <a:t>trataremos de capturar la fecha vencimiento. </a:t>
            </a:r>
            <a:r>
              <a:rPr lang="es-ES" sz="1000" dirty="0">
                <a:solidFill>
                  <a:srgbClr val="0000CC"/>
                </a:solidFill>
                <a:hlinkClick r:id="rId4" action="ppaction://hlinksldjump"/>
              </a:rPr>
              <a:t>Mas info captura fecha de vencimiento </a:t>
            </a:r>
            <a:r>
              <a:rPr lang="es-ES" sz="1200" dirty="0">
                <a:solidFill>
                  <a:srgbClr val="002060"/>
                </a:solidFill>
              </a:rPr>
              <a:t>y si no quiere , despedida </a:t>
            </a:r>
          </a:p>
          <a:p>
            <a:pPr marL="274638" lvl="0">
              <a:lnSpc>
                <a:spcPct val="107000"/>
              </a:lnSpc>
              <a:spcBef>
                <a:spcPts val="15"/>
              </a:spcBef>
              <a:tabLst>
                <a:tab pos="3547110" algn="l"/>
              </a:tabLst>
            </a:pPr>
            <a:endParaRPr lang="es-ES_tradnl" sz="1200" b="1" dirty="0">
              <a:solidFill>
                <a:srgbClr val="5B9BD5"/>
              </a:solidFill>
              <a:latin typeface="Calibri" panose="020F0502020204030204" pitchFamily="34" charset="0"/>
              <a:ea typeface="Calibri" panose="020F0502020204030204" pitchFamily="34" charset="0"/>
              <a:cs typeface="Calibri" panose="020F0502020204030204" pitchFamily="34" charset="0"/>
            </a:endParaRPr>
          </a:p>
          <a:p>
            <a:pPr marL="731838" lvl="1">
              <a:lnSpc>
                <a:spcPct val="107000"/>
              </a:lnSpc>
              <a:spcBef>
                <a:spcPts val="15"/>
              </a:spcBef>
              <a:tabLst>
                <a:tab pos="3547110" algn="l"/>
              </a:tabLst>
            </a:pPr>
            <a:r>
              <a:rPr lang="es-ES_tradnl" sz="1200" b="1" dirty="0">
                <a:solidFill>
                  <a:srgbClr val="5B9BD5"/>
                </a:solidFill>
                <a:latin typeface="Calibri" panose="020F0502020204030204" pitchFamily="34" charset="0"/>
                <a:ea typeface="Calibri" panose="020F0502020204030204" pitchFamily="34" charset="0"/>
                <a:cs typeface="Calibri" panose="020F0502020204030204" pitchFamily="34" charset="0"/>
              </a:rPr>
              <a:t>Agente</a:t>
            </a:r>
            <a:r>
              <a:rPr lang="es-ES_tradnl" sz="1200" b="1" i="1" dirty="0">
                <a:solidFill>
                  <a:srgbClr val="70AD47"/>
                </a:solidFill>
                <a:latin typeface="Calibri" panose="020F0502020204030204" pitchFamily="34" charset="0"/>
                <a:ea typeface="Calibri" panose="020F0502020204030204" pitchFamily="34" charset="0"/>
                <a:cs typeface="Calibri" panose="020F0502020204030204" pitchFamily="34" charset="0"/>
              </a:rPr>
              <a:t>: </a:t>
            </a:r>
            <a:r>
              <a:rPr lang="es-ES_tradnl" sz="1200" dirty="0">
                <a:solidFill>
                  <a:srgbClr val="002060"/>
                </a:solidFill>
              </a:rPr>
              <a:t>[</a:t>
            </a:r>
            <a:r>
              <a:rPr lang="es-ES_tradnl" sz="1200" i="1" dirty="0">
                <a:solidFill>
                  <a:srgbClr val="002060"/>
                </a:solidFill>
              </a:rPr>
              <a:t>Nombre cliente] muchas gracias por tu tiempo. Estaremos encantados de atenderte en el 900 22 22 66 para solucionarte cualquier duda que pueda surgirte. Buenos días /tardes. Que tengas un buen día.”</a:t>
            </a:r>
            <a:endParaRPr lang="es-ES" sz="1200" i="1" dirty="0">
              <a:solidFill>
                <a:srgbClr val="002060"/>
              </a:solidFill>
            </a:endParaRPr>
          </a:p>
          <a:p>
            <a:pPr lvl="1"/>
            <a:endParaRPr lang="es-ES" sz="1200" dirty="0">
              <a:solidFill>
                <a:srgbClr val="002060"/>
              </a:solidFill>
            </a:endParaRPr>
          </a:p>
          <a:p>
            <a:pPr marL="171450" indent="-171450">
              <a:buFont typeface="Arial" panose="020B0604020202020204" pitchFamily="34" charset="0"/>
              <a:buChar char="•"/>
            </a:pPr>
            <a:r>
              <a:rPr lang="es-ES" sz="1200" dirty="0">
                <a:solidFill>
                  <a:srgbClr val="002060"/>
                </a:solidFill>
              </a:rPr>
              <a:t>Si el cliente </a:t>
            </a:r>
            <a:r>
              <a:rPr lang="es-ES" sz="1200" b="1" dirty="0">
                <a:solidFill>
                  <a:srgbClr val="002060"/>
                </a:solidFill>
              </a:rPr>
              <a:t>QUIERE  contratar. </a:t>
            </a:r>
            <a:r>
              <a:rPr lang="es-ES" sz="1200" u="sng" dirty="0">
                <a:solidFill>
                  <a:srgbClr val="002060"/>
                </a:solidFill>
              </a:rPr>
              <a:t>No haremos preguntas abiertas para no darle opción a que nos diga que NO.</a:t>
            </a:r>
          </a:p>
          <a:p>
            <a:pPr marL="171450" indent="-171450">
              <a:buFont typeface="Arial" panose="020B0604020202020204" pitchFamily="34" charset="0"/>
              <a:buChar char="•"/>
            </a:pPr>
            <a:endParaRPr lang="es-ES" sz="1200" u="sng" dirty="0">
              <a:solidFill>
                <a:srgbClr val="002060"/>
              </a:solidFill>
            </a:endParaRPr>
          </a:p>
          <a:p>
            <a:r>
              <a:rPr lang="es-ES" sz="1200" b="1" dirty="0">
                <a:solidFill>
                  <a:srgbClr val="0000CC"/>
                </a:solidFill>
              </a:rPr>
              <a:t> 5) PANTALLA DEL TOMADOR </a:t>
            </a:r>
          </a:p>
          <a:p>
            <a:endParaRPr lang="es-ES" sz="1200" b="1" dirty="0">
              <a:solidFill>
                <a:srgbClr val="0000CC"/>
              </a:solidFill>
            </a:endParaRPr>
          </a:p>
          <a:p>
            <a:pPr lvl="1"/>
            <a:r>
              <a:rPr lang="es-ES" sz="1200" dirty="0">
                <a:solidFill>
                  <a:srgbClr val="002060"/>
                </a:solidFill>
              </a:rPr>
              <a:t>Cumplimentamos </a:t>
            </a:r>
            <a:r>
              <a:rPr lang="es-ES" sz="1200" b="1" dirty="0">
                <a:solidFill>
                  <a:srgbClr val="002060"/>
                </a:solidFill>
              </a:rPr>
              <a:t>los datos solicitados del tomador del seguro y los datos de pago, derechos acreedor hipotecario, </a:t>
            </a:r>
            <a:r>
              <a:rPr lang="es-ES" sz="1200" dirty="0">
                <a:solidFill>
                  <a:srgbClr val="002060"/>
                </a:solidFill>
              </a:rPr>
              <a:t> </a:t>
            </a:r>
            <a:r>
              <a:rPr lang="es-ES" sz="1200" b="1" dirty="0">
                <a:solidFill>
                  <a:srgbClr val="002060"/>
                </a:solidFill>
              </a:rPr>
              <a:t>Importante revisar consideraciones previas  </a:t>
            </a:r>
            <a:r>
              <a:rPr lang="es-ES" sz="1200" u="sng" dirty="0">
                <a:solidFill>
                  <a:srgbClr val="0000CC"/>
                </a:solidFill>
                <a:hlinkClick r:id="rId5" action="ppaction://hlinksldjump"/>
              </a:rPr>
              <a:t>más info consideraciones </a:t>
            </a:r>
            <a:endParaRPr lang="es-ES" sz="1200" u="sng" dirty="0">
              <a:solidFill>
                <a:srgbClr val="0000CC"/>
              </a:solidFill>
            </a:endParaRPr>
          </a:p>
          <a:p>
            <a:pPr marL="628650" lvl="1" indent="-171450">
              <a:buFont typeface="Courier New" panose="02070309020205020404" pitchFamily="49" charset="0"/>
              <a:buChar char="o"/>
            </a:pPr>
            <a:endParaRPr lang="es-ES" sz="1200" u="sng" dirty="0">
              <a:solidFill>
                <a:srgbClr val="0000CC"/>
              </a:solidFill>
            </a:endParaRPr>
          </a:p>
          <a:p>
            <a:pPr marL="171450" indent="-171450">
              <a:buFont typeface="Arial" panose="020B0604020202020204" pitchFamily="34" charset="0"/>
              <a:buChar char="•"/>
            </a:pPr>
            <a:endParaRPr lang="es-ES" sz="1200" dirty="0">
              <a:solidFill>
                <a:srgbClr val="002060"/>
              </a:solidFill>
            </a:endParaRPr>
          </a:p>
          <a:p>
            <a:pPr marL="171450" indent="-171450">
              <a:buFont typeface="Arial" panose="020B0604020202020204" pitchFamily="34" charset="0"/>
              <a:buChar char="•"/>
            </a:pPr>
            <a:endParaRPr lang="es-ES" sz="1200" dirty="0">
              <a:solidFill>
                <a:srgbClr val="002060"/>
              </a:solidFill>
            </a:endParaRPr>
          </a:p>
        </p:txBody>
      </p:sp>
      <p:pic>
        <p:nvPicPr>
          <p:cNvPr id="16" name="Gráfico 15" descr="Lupa">
            <a:extLst>
              <a:ext uri="{FF2B5EF4-FFF2-40B4-BE49-F238E27FC236}">
                <a16:creationId xmlns:a16="http://schemas.microsoft.com/office/drawing/2014/main" id="{F52DBCAD-05DF-443F-98A9-4F854483DF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4691" y="2051231"/>
            <a:ext cx="217170" cy="217170"/>
          </a:xfrm>
          <a:prstGeom prst="rect">
            <a:avLst/>
          </a:prstGeom>
        </p:spPr>
      </p:pic>
      <p:pic>
        <p:nvPicPr>
          <p:cNvPr id="10" name="Gráfico 9" descr="Advertencia">
            <a:extLst>
              <a:ext uri="{FF2B5EF4-FFF2-40B4-BE49-F238E27FC236}">
                <a16:creationId xmlns:a16="http://schemas.microsoft.com/office/drawing/2014/main" id="{AE315A47-6588-4794-823C-B735A3ED2C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9817" y="636133"/>
            <a:ext cx="315209" cy="315209"/>
          </a:xfrm>
          <a:prstGeom prst="rect">
            <a:avLst/>
          </a:prstGeom>
        </p:spPr>
      </p:pic>
      <p:pic>
        <p:nvPicPr>
          <p:cNvPr id="13" name="Gráfico 12" descr="Libro abierto">
            <a:extLst>
              <a:ext uri="{FF2B5EF4-FFF2-40B4-BE49-F238E27FC236}">
                <a16:creationId xmlns:a16="http://schemas.microsoft.com/office/drawing/2014/main" id="{E5EFE7E2-2789-4314-BAF4-7C32A1FEE3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6729" y="1428696"/>
            <a:ext cx="305224" cy="305224"/>
          </a:xfrm>
          <a:prstGeom prst="rect">
            <a:avLst/>
          </a:prstGeom>
        </p:spPr>
      </p:pic>
      <p:pic>
        <p:nvPicPr>
          <p:cNvPr id="5" name="Imagen 4">
            <a:extLst>
              <a:ext uri="{FF2B5EF4-FFF2-40B4-BE49-F238E27FC236}">
                <a16:creationId xmlns:a16="http://schemas.microsoft.com/office/drawing/2014/main" id="{61ADB5F0-003B-489B-9788-C4138B017A51}"/>
              </a:ext>
            </a:extLst>
          </p:cNvPr>
          <p:cNvPicPr>
            <a:picLocks noChangeAspect="1"/>
          </p:cNvPicPr>
          <p:nvPr/>
        </p:nvPicPr>
        <p:blipFill>
          <a:blip r:embed="rId12"/>
          <a:stretch>
            <a:fillRect/>
          </a:stretch>
        </p:blipFill>
        <p:spPr>
          <a:xfrm>
            <a:off x="969341" y="3412560"/>
            <a:ext cx="8060359" cy="3308294"/>
          </a:xfrm>
          <a:prstGeom prst="rect">
            <a:avLst/>
          </a:prstGeom>
        </p:spPr>
      </p:pic>
      <p:sp>
        <p:nvSpPr>
          <p:cNvPr id="11" name="Botón de acción: ir hacia delante o siguiente 10">
            <a:hlinkClick r:id="" action="ppaction://hlinkshowjump?jump=nextslide" highlightClick="1"/>
            <a:extLst>
              <a:ext uri="{FF2B5EF4-FFF2-40B4-BE49-F238E27FC236}">
                <a16:creationId xmlns:a16="http://schemas.microsoft.com/office/drawing/2014/main" id="{57AE57C7-56C9-407B-AF49-BB1EB8F63774}"/>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Botón de acción: ir hacia atrás o anterior 14">
            <a:hlinkClick r:id="" action="ppaction://hlinkshowjump?jump=previousslide" highlightClick="1"/>
            <a:extLst>
              <a:ext uri="{FF2B5EF4-FFF2-40B4-BE49-F238E27FC236}">
                <a16:creationId xmlns:a16="http://schemas.microsoft.com/office/drawing/2014/main" id="{86442D1C-B565-4298-A6F6-610BE9C4DA96}"/>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1665710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10684942"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1.2 elaboración de un presupuesto / cesión derechos vivienda hipotecada/ contratación y envío de póliza</a:t>
            </a: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5318" y="104873"/>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5F0F9DD8-81E5-4041-A328-4AAB50C3BFE5}"/>
              </a:ext>
            </a:extLst>
          </p:cNvPr>
          <p:cNvSpPr txBox="1"/>
          <p:nvPr/>
        </p:nvSpPr>
        <p:spPr>
          <a:xfrm>
            <a:off x="419817" y="524561"/>
            <a:ext cx="11352364" cy="646331"/>
          </a:xfrm>
          <a:prstGeom prst="rect">
            <a:avLst/>
          </a:prstGeom>
          <a:noFill/>
        </p:spPr>
        <p:txBody>
          <a:bodyPr wrap="square" rtlCol="0">
            <a:spAutoFit/>
          </a:bodyPr>
          <a:lstStyle/>
          <a:p>
            <a:pPr lvl="1"/>
            <a:endParaRPr lang="es-ES" sz="1200" dirty="0">
              <a:solidFill>
                <a:srgbClr val="002060"/>
              </a:solidFill>
            </a:endParaRPr>
          </a:p>
          <a:p>
            <a:pPr lvl="1"/>
            <a:endParaRPr lang="es-ES" sz="1200" dirty="0">
              <a:solidFill>
                <a:srgbClr val="002060"/>
              </a:solidFill>
            </a:endParaRPr>
          </a:p>
          <a:p>
            <a:pPr marL="171450" indent="-171450">
              <a:buFont typeface="Arial" panose="020B0604020202020204" pitchFamily="34" charset="0"/>
              <a:buChar char="•"/>
            </a:pPr>
            <a:endParaRPr lang="es-ES" sz="1200" dirty="0">
              <a:solidFill>
                <a:srgbClr val="002060"/>
              </a:solidFill>
            </a:endParaRPr>
          </a:p>
        </p:txBody>
      </p:sp>
      <p:pic>
        <p:nvPicPr>
          <p:cNvPr id="16" name="Gráfico 15" descr="Lupa">
            <a:extLst>
              <a:ext uri="{FF2B5EF4-FFF2-40B4-BE49-F238E27FC236}">
                <a16:creationId xmlns:a16="http://schemas.microsoft.com/office/drawing/2014/main" id="{F52DBCAD-05DF-443F-98A9-4F854483DF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9637" y="1670942"/>
            <a:ext cx="217170" cy="217170"/>
          </a:xfrm>
          <a:prstGeom prst="rect">
            <a:avLst/>
          </a:prstGeom>
        </p:spPr>
      </p:pic>
      <p:pic>
        <p:nvPicPr>
          <p:cNvPr id="13" name="Gráfico 12" descr="Libro abierto">
            <a:extLst>
              <a:ext uri="{FF2B5EF4-FFF2-40B4-BE49-F238E27FC236}">
                <a16:creationId xmlns:a16="http://schemas.microsoft.com/office/drawing/2014/main" id="{E5EFE7E2-2789-4314-BAF4-7C32A1FEE3F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314" y="4901391"/>
            <a:ext cx="305224" cy="305224"/>
          </a:xfrm>
          <a:prstGeom prst="rect">
            <a:avLst/>
          </a:prstGeom>
        </p:spPr>
      </p:pic>
      <p:sp>
        <p:nvSpPr>
          <p:cNvPr id="11" name="Rectángulo 10">
            <a:extLst>
              <a:ext uri="{FF2B5EF4-FFF2-40B4-BE49-F238E27FC236}">
                <a16:creationId xmlns:a16="http://schemas.microsoft.com/office/drawing/2014/main" id="{0993DC20-4979-4F9C-90AB-2044A318ADFD}"/>
              </a:ext>
            </a:extLst>
          </p:cNvPr>
          <p:cNvSpPr/>
          <p:nvPr/>
        </p:nvSpPr>
        <p:spPr>
          <a:xfrm>
            <a:off x="577421" y="1072272"/>
            <a:ext cx="10684942" cy="9879628"/>
          </a:xfrm>
          <a:prstGeom prst="rect">
            <a:avLst/>
          </a:prstGeom>
        </p:spPr>
        <p:txBody>
          <a:bodyPr wrap="square">
            <a:spAutoFit/>
          </a:bodyPr>
          <a:lstStyle/>
          <a:p>
            <a:pPr marL="628650" lvl="1" indent="-171450">
              <a:buFont typeface="Courier New" panose="02070309020205020404" pitchFamily="49" charset="0"/>
              <a:buChar char="o"/>
            </a:pPr>
            <a:r>
              <a:rPr lang="es-ES" sz="1200" dirty="0">
                <a:solidFill>
                  <a:srgbClr val="002060"/>
                </a:solidFill>
              </a:rPr>
              <a:t>Una vez completados los datos del tomador , continuamos para </a:t>
            </a:r>
            <a:r>
              <a:rPr lang="es-ES" sz="1200" b="1" dirty="0">
                <a:solidFill>
                  <a:srgbClr val="002060"/>
                </a:solidFill>
              </a:rPr>
              <a:t>la emisión de la póliza</a:t>
            </a:r>
            <a:r>
              <a:rPr lang="es-ES" sz="1200" dirty="0">
                <a:solidFill>
                  <a:srgbClr val="002060"/>
                </a:solidFill>
              </a:rPr>
              <a:t>, </a:t>
            </a:r>
            <a:r>
              <a:rPr lang="es-ES" sz="1200" b="1" dirty="0">
                <a:solidFill>
                  <a:srgbClr val="002060"/>
                </a:solidFill>
              </a:rPr>
              <a:t>se mostrará un Resumen con todos los datos de la contratación,</a:t>
            </a:r>
            <a:r>
              <a:rPr lang="es-ES" sz="1200" dirty="0">
                <a:solidFill>
                  <a:srgbClr val="002060"/>
                </a:solidFill>
              </a:rPr>
              <a:t> para </a:t>
            </a:r>
            <a:r>
              <a:rPr lang="es-ES" sz="1200" u="sng" dirty="0">
                <a:solidFill>
                  <a:srgbClr val="002060"/>
                </a:solidFill>
              </a:rPr>
              <a:t>verificar que todo es correcto</a:t>
            </a:r>
            <a:r>
              <a:rPr lang="es-ES" sz="1200" dirty="0">
                <a:solidFill>
                  <a:srgbClr val="002060"/>
                </a:solidFill>
              </a:rPr>
              <a:t> </a:t>
            </a: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r>
              <a:rPr lang="es-ES" sz="1200" b="1" dirty="0">
                <a:solidFill>
                  <a:srgbClr val="002060"/>
                </a:solidFill>
              </a:rPr>
              <a:t>Es obligatorio leer literalmente al cliente el texto del “ cierre de venta” que aparece como un pop up </a:t>
            </a:r>
            <a:r>
              <a:rPr lang="es-ES" sz="1200" dirty="0">
                <a:solidFill>
                  <a:srgbClr val="002060"/>
                </a:solidFill>
              </a:rPr>
              <a:t>y </a:t>
            </a:r>
            <a:r>
              <a:rPr lang="es-ES" sz="1200" u="sng" dirty="0">
                <a:solidFill>
                  <a:srgbClr val="002060"/>
                </a:solidFill>
              </a:rPr>
              <a:t>tiene que aceptar de forma expresa </a:t>
            </a:r>
            <a:r>
              <a:rPr lang="es-ES" sz="1200" dirty="0">
                <a:solidFill>
                  <a:srgbClr val="002060"/>
                </a:solidFill>
              </a:rPr>
              <a:t>como paso necesario previo a la contratación. </a:t>
            </a: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r>
              <a:rPr lang="es-ES" sz="1200" dirty="0">
                <a:solidFill>
                  <a:srgbClr val="002060"/>
                </a:solidFill>
              </a:rPr>
              <a:t>Pulsa aquí si quieres ver los textos de cierre de cada aseguradora  </a:t>
            </a:r>
            <a:r>
              <a:rPr lang="es-ES" sz="1200" u="sng" dirty="0">
                <a:solidFill>
                  <a:srgbClr val="0000CC"/>
                </a:solidFill>
                <a:hlinkClick r:id="rId8" action="ppaction://hlinkfile"/>
              </a:rPr>
              <a:t>más </a:t>
            </a:r>
            <a:r>
              <a:rPr lang="es-ES" sz="1200" u="sng" dirty="0" err="1">
                <a:solidFill>
                  <a:srgbClr val="0000CC"/>
                </a:solidFill>
                <a:hlinkClick r:id="rId8" action="ppaction://hlinkfile"/>
              </a:rPr>
              <a:t>info</a:t>
            </a:r>
            <a:r>
              <a:rPr lang="es-ES" sz="1200" u="sng" dirty="0">
                <a:solidFill>
                  <a:srgbClr val="0000CC"/>
                </a:solidFill>
                <a:hlinkClick r:id="rId8" action="ppaction://hlinkfile"/>
              </a:rPr>
              <a:t> Telefónica Seguros con Santalucía </a:t>
            </a:r>
            <a:r>
              <a:rPr lang="es-ES" sz="1200" dirty="0">
                <a:solidFill>
                  <a:srgbClr val="002060"/>
                </a:solidFill>
              </a:rPr>
              <a:t>y </a:t>
            </a:r>
            <a:r>
              <a:rPr lang="es-ES" sz="1200" u="sng" dirty="0">
                <a:solidFill>
                  <a:srgbClr val="0000CC"/>
                </a:solidFill>
                <a:hlinkClick r:id="rId9" action="ppaction://hlinkfile"/>
              </a:rPr>
              <a:t>más info Telefónica Seguros </a:t>
            </a:r>
            <a:endParaRPr lang="es-ES" sz="1200" u="sng" dirty="0">
              <a:solidFill>
                <a:srgbClr val="0000CC"/>
              </a:solidFill>
            </a:endParaRP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r>
              <a:rPr lang="es-ES" sz="1200" dirty="0">
                <a:solidFill>
                  <a:srgbClr val="002060"/>
                </a:solidFill>
              </a:rPr>
              <a:t>y si todo es correcto pulsar  ‘</a:t>
            </a:r>
            <a:r>
              <a:rPr lang="es-ES" sz="1200" b="1" dirty="0">
                <a:solidFill>
                  <a:srgbClr val="002060"/>
                </a:solidFill>
              </a:rPr>
              <a:t>Contratar’.  </a:t>
            </a:r>
            <a:r>
              <a:rPr lang="es-ES" sz="1200" dirty="0">
                <a:solidFill>
                  <a:srgbClr val="002060"/>
                </a:solidFill>
              </a:rPr>
              <a:t>Si se da al botón de NO contratar, vuelve a la pantalla anterior, no se pierden todos los datos. </a:t>
            </a:r>
          </a:p>
          <a:p>
            <a:pPr marL="628650" lvl="1" indent="-171450">
              <a:buFont typeface="Courier New" panose="02070309020205020404" pitchFamily="49" charset="0"/>
              <a:buChar char="o"/>
            </a:pPr>
            <a:endParaRPr lang="es-ES" sz="1200" dirty="0">
              <a:solidFill>
                <a:srgbClr val="002060"/>
              </a:solidFill>
            </a:endParaRPr>
          </a:p>
          <a:p>
            <a:pPr lvl="1"/>
            <a:endParaRPr lang="es-ES" sz="1200" dirty="0">
              <a:solidFill>
                <a:srgbClr val="002060"/>
              </a:solidFill>
            </a:endParaRPr>
          </a:p>
          <a:p>
            <a:pPr lvl="1"/>
            <a:endParaRPr lang="es-ES" sz="1200" dirty="0">
              <a:solidFill>
                <a:srgbClr val="002060"/>
              </a:solidFill>
            </a:endParaRPr>
          </a:p>
          <a:p>
            <a:pPr lvl="1"/>
            <a:endParaRPr lang="es-ES" sz="1200" dirty="0">
              <a:solidFill>
                <a:srgbClr val="002060"/>
              </a:solidFill>
            </a:endParaRPr>
          </a:p>
          <a:p>
            <a:pPr lvl="1"/>
            <a:endParaRPr lang="es-ES" sz="1200" dirty="0">
              <a:solidFill>
                <a:srgbClr val="002060"/>
              </a:solidFill>
            </a:endParaRPr>
          </a:p>
          <a:p>
            <a:pPr lvl="1"/>
            <a:endParaRPr lang="es-ES" sz="1200" dirty="0">
              <a:solidFill>
                <a:srgbClr val="002060"/>
              </a:solidFill>
            </a:endParaRPr>
          </a:p>
          <a:p>
            <a:pPr lvl="1"/>
            <a:endParaRPr lang="es-ES" sz="1200" dirty="0">
              <a:solidFill>
                <a:srgbClr val="002060"/>
              </a:solidFill>
            </a:endParaRPr>
          </a:p>
          <a:p>
            <a:pPr lvl="1"/>
            <a:endParaRPr lang="es-ES" sz="1200" dirty="0">
              <a:solidFill>
                <a:srgbClr val="002060"/>
              </a:solidFill>
            </a:endParaRPr>
          </a:p>
          <a:p>
            <a:pPr lvl="1"/>
            <a:endParaRPr lang="es-ES" sz="1200" dirty="0">
              <a:solidFill>
                <a:srgbClr val="002060"/>
              </a:solidFill>
            </a:endParaRPr>
          </a:p>
          <a:p>
            <a:pPr lvl="1"/>
            <a:endParaRPr lang="es-ES" sz="1200" dirty="0">
              <a:solidFill>
                <a:srgbClr val="002060"/>
              </a:solidFill>
            </a:endParaRPr>
          </a:p>
          <a:p>
            <a:pPr lvl="1"/>
            <a:endParaRPr lang="es-ES" sz="1200" dirty="0">
              <a:solidFill>
                <a:srgbClr val="002060"/>
              </a:solidFill>
            </a:endParaRPr>
          </a:p>
          <a:p>
            <a:pPr lvl="1"/>
            <a:endParaRPr lang="es-ES" sz="1200" dirty="0">
              <a:solidFill>
                <a:srgbClr val="002060"/>
              </a:solidFill>
            </a:endParaRPr>
          </a:p>
          <a:p>
            <a:pPr lvl="1"/>
            <a:endParaRPr lang="es-ES" sz="1200" dirty="0">
              <a:solidFill>
                <a:srgbClr val="002060"/>
              </a:solidFill>
            </a:endParaRPr>
          </a:p>
          <a:p>
            <a:pPr lvl="1"/>
            <a:endParaRPr lang="es-ES" sz="1200" dirty="0">
              <a:solidFill>
                <a:srgbClr val="002060"/>
              </a:solidFill>
            </a:endParaRPr>
          </a:p>
          <a:p>
            <a:pPr lvl="1"/>
            <a:endParaRPr lang="es-ES" sz="1200" dirty="0">
              <a:solidFill>
                <a:srgbClr val="002060"/>
              </a:solidFill>
            </a:endParaRPr>
          </a:p>
          <a:p>
            <a:pPr lvl="1"/>
            <a:endParaRPr lang="es-ES" sz="1200" dirty="0">
              <a:solidFill>
                <a:srgbClr val="002060"/>
              </a:solidFill>
            </a:endParaRPr>
          </a:p>
          <a:p>
            <a:pPr lvl="1"/>
            <a:endParaRPr lang="es-ES" sz="1200" dirty="0">
              <a:solidFill>
                <a:srgbClr val="002060"/>
              </a:solidFill>
            </a:endParaRPr>
          </a:p>
          <a:p>
            <a:pPr lvl="1"/>
            <a:endParaRPr lang="es-ES" sz="1200" dirty="0">
              <a:solidFill>
                <a:srgbClr val="002060"/>
              </a:solidFill>
            </a:endParaRPr>
          </a:p>
          <a:p>
            <a:pPr marL="628650" lvl="1" indent="-171450">
              <a:buFont typeface="Arial" panose="020B0604020202020204" pitchFamily="34" charset="0"/>
              <a:buChar char="•"/>
            </a:pPr>
            <a:endParaRPr lang="es-ES" sz="1200" dirty="0">
              <a:solidFill>
                <a:srgbClr val="002060"/>
              </a:solidFill>
            </a:endParaRPr>
          </a:p>
          <a:p>
            <a:r>
              <a:rPr lang="es-ES" sz="1200" dirty="0">
                <a:solidFill>
                  <a:srgbClr val="002060"/>
                </a:solidFill>
              </a:rPr>
              <a:t> </a:t>
            </a:r>
          </a:p>
          <a:p>
            <a:pPr marL="628650" lvl="1" indent="-171450">
              <a:buFont typeface="Arial" panose="020B0604020202020204" pitchFamily="34" charset="0"/>
              <a:buChar char="•"/>
            </a:pPr>
            <a:r>
              <a:rPr lang="es-ES" sz="1200" dirty="0">
                <a:solidFill>
                  <a:srgbClr val="002060"/>
                </a:solidFill>
              </a:rPr>
              <a:t>El acceso al script de cierre de venta está situado en el extremo inferior izquierdo de la ventana resumen. </a:t>
            </a:r>
          </a:p>
          <a:p>
            <a:pPr marL="628650" lvl="1" indent="-171450">
              <a:buFont typeface="Courier New" panose="02070309020205020404" pitchFamily="49" charset="0"/>
              <a:buChar char="o"/>
            </a:pPr>
            <a:endParaRPr lang="es-ES" sz="1200" dirty="0">
              <a:solidFill>
                <a:srgbClr val="002060"/>
              </a:solidFill>
            </a:endParaRPr>
          </a:p>
          <a:p>
            <a:pPr marL="628650" lvl="1" indent="-171450">
              <a:buFont typeface="Courier New" panose="02070309020205020404" pitchFamily="49" charset="0"/>
              <a:buChar char="o"/>
            </a:pPr>
            <a:r>
              <a:rPr lang="es-ES" sz="1200" dirty="0">
                <a:solidFill>
                  <a:srgbClr val="002060"/>
                </a:solidFill>
              </a:rPr>
              <a:t>También podremos enviar por email  </a:t>
            </a:r>
            <a:r>
              <a:rPr lang="es-ES" sz="1200" b="1" dirty="0">
                <a:solidFill>
                  <a:srgbClr val="002060"/>
                </a:solidFill>
              </a:rPr>
              <a:t>“Enviar email” </a:t>
            </a:r>
            <a:r>
              <a:rPr lang="es-ES" sz="1200" dirty="0">
                <a:solidFill>
                  <a:srgbClr val="002060"/>
                </a:solidFill>
              </a:rPr>
              <a:t>y saldrá un mensaje de enviado el presupuesto. </a:t>
            </a:r>
          </a:p>
          <a:p>
            <a:pPr marL="628650" lvl="1" indent="-171450">
              <a:buFont typeface="Courier New" panose="02070309020205020404" pitchFamily="49" charset="0"/>
              <a:buChar char="o"/>
            </a:pPr>
            <a:endParaRPr lang="es-ES" sz="1200" u="sng" dirty="0">
              <a:solidFill>
                <a:srgbClr val="0000CC"/>
              </a:solidFill>
            </a:endParaRPr>
          </a:p>
        </p:txBody>
      </p:sp>
      <p:pic>
        <p:nvPicPr>
          <p:cNvPr id="8" name="Imagen 7">
            <a:extLst>
              <a:ext uri="{FF2B5EF4-FFF2-40B4-BE49-F238E27FC236}">
                <a16:creationId xmlns:a16="http://schemas.microsoft.com/office/drawing/2014/main" id="{DFBE6527-223E-43D0-A96A-C62520D58A07}"/>
              </a:ext>
            </a:extLst>
          </p:cNvPr>
          <p:cNvPicPr>
            <a:picLocks noChangeAspect="1"/>
          </p:cNvPicPr>
          <p:nvPr/>
        </p:nvPicPr>
        <p:blipFill>
          <a:blip r:embed="rId10"/>
          <a:stretch>
            <a:fillRect/>
          </a:stretch>
        </p:blipFill>
        <p:spPr>
          <a:xfrm>
            <a:off x="1327538" y="2173369"/>
            <a:ext cx="4620270" cy="3353268"/>
          </a:xfrm>
          <a:prstGeom prst="rect">
            <a:avLst/>
          </a:prstGeom>
        </p:spPr>
      </p:pic>
      <p:sp>
        <p:nvSpPr>
          <p:cNvPr id="10" name="Botón de acción: ir hacia delante o siguiente 9">
            <a:hlinkClick r:id="" action="ppaction://hlinkshowjump?jump=nextslide" highlightClick="1"/>
            <a:extLst>
              <a:ext uri="{FF2B5EF4-FFF2-40B4-BE49-F238E27FC236}">
                <a16:creationId xmlns:a16="http://schemas.microsoft.com/office/drawing/2014/main" id="{A67B25D1-A57D-4511-92B2-D9FA1073DFB2}"/>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D65E74E3-1986-4550-BD9B-6B1BA2969BF6}"/>
              </a:ext>
            </a:extLst>
          </p:cNvPr>
          <p:cNvSpPr txBox="1"/>
          <p:nvPr/>
        </p:nvSpPr>
        <p:spPr>
          <a:xfrm>
            <a:off x="7335602" y="2666809"/>
            <a:ext cx="3528860" cy="954107"/>
          </a:xfrm>
          <a:prstGeom prst="rect">
            <a:avLst/>
          </a:prstGeom>
          <a:noFill/>
        </p:spPr>
        <p:txBody>
          <a:bodyPr wrap="square" rtlCol="0">
            <a:spAutoFit/>
          </a:bodyPr>
          <a:lstStyle/>
          <a:p>
            <a:r>
              <a:rPr lang="es-ES" sz="1400" dirty="0">
                <a:solidFill>
                  <a:srgbClr val="002060"/>
                </a:solidFill>
              </a:rPr>
              <a:t>En el pop up aparecen tanto el texto para envío por mail, que es el que hay que leer como el de envío postal. Este último se utilizará solo en casos excepcionales</a:t>
            </a:r>
          </a:p>
        </p:txBody>
      </p:sp>
      <p:sp>
        <p:nvSpPr>
          <p:cNvPr id="15" name="Botón de acción: ir hacia atrás o anterior 14">
            <a:hlinkClick r:id="" action="ppaction://hlinkshowjump?jump=previousslide" highlightClick="1"/>
            <a:extLst>
              <a:ext uri="{FF2B5EF4-FFF2-40B4-BE49-F238E27FC236}">
                <a16:creationId xmlns:a16="http://schemas.microsoft.com/office/drawing/2014/main" id="{A525011D-07EC-4C19-B865-DF8451DC98C4}"/>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2908035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10684942"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1.2 elaboración de un presupuesto / cesión derechos vivienda hipotecada/ contratación y envío de póliza</a:t>
            </a: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5318" y="99578"/>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5F0F9DD8-81E5-4041-A328-4AAB50C3BFE5}"/>
              </a:ext>
            </a:extLst>
          </p:cNvPr>
          <p:cNvSpPr txBox="1"/>
          <p:nvPr/>
        </p:nvSpPr>
        <p:spPr>
          <a:xfrm>
            <a:off x="419817" y="524561"/>
            <a:ext cx="11352364" cy="646331"/>
          </a:xfrm>
          <a:prstGeom prst="rect">
            <a:avLst/>
          </a:prstGeom>
          <a:noFill/>
        </p:spPr>
        <p:txBody>
          <a:bodyPr wrap="square" rtlCol="0">
            <a:spAutoFit/>
          </a:bodyPr>
          <a:lstStyle/>
          <a:p>
            <a:pPr lvl="1"/>
            <a:endParaRPr lang="es-ES" sz="1200" dirty="0">
              <a:solidFill>
                <a:srgbClr val="002060"/>
              </a:solidFill>
            </a:endParaRPr>
          </a:p>
          <a:p>
            <a:pPr lvl="1"/>
            <a:r>
              <a:rPr lang="es-ES" sz="1200" b="1" dirty="0">
                <a:solidFill>
                  <a:srgbClr val="0000CC"/>
                </a:solidFill>
              </a:rPr>
              <a:t> 6) PANTALLA DE LA POLIZA </a:t>
            </a:r>
            <a:endParaRPr lang="es-ES" sz="1200" dirty="0">
              <a:solidFill>
                <a:srgbClr val="002060"/>
              </a:solidFill>
            </a:endParaRPr>
          </a:p>
          <a:p>
            <a:pPr marL="171450" indent="-171450">
              <a:buFont typeface="Arial" panose="020B0604020202020204" pitchFamily="34" charset="0"/>
              <a:buChar char="•"/>
            </a:pPr>
            <a:endParaRPr lang="es-ES" sz="1200" dirty="0">
              <a:solidFill>
                <a:srgbClr val="002060"/>
              </a:solidFill>
            </a:endParaRPr>
          </a:p>
        </p:txBody>
      </p:sp>
      <p:sp>
        <p:nvSpPr>
          <p:cNvPr id="11" name="Rectángulo 10">
            <a:extLst>
              <a:ext uri="{FF2B5EF4-FFF2-40B4-BE49-F238E27FC236}">
                <a16:creationId xmlns:a16="http://schemas.microsoft.com/office/drawing/2014/main" id="{0993DC20-4979-4F9C-90AB-2044A318ADFD}"/>
              </a:ext>
            </a:extLst>
          </p:cNvPr>
          <p:cNvSpPr/>
          <p:nvPr/>
        </p:nvSpPr>
        <p:spPr>
          <a:xfrm>
            <a:off x="419817" y="1002218"/>
            <a:ext cx="10684942" cy="6073970"/>
          </a:xfrm>
          <a:prstGeom prst="rect">
            <a:avLst/>
          </a:prstGeom>
        </p:spPr>
        <p:txBody>
          <a:bodyPr wrap="square">
            <a:spAutoFit/>
          </a:bodyPr>
          <a:lstStyle/>
          <a:p>
            <a:pPr marL="628650" lvl="1" indent="-171450">
              <a:buFont typeface="Courier New" panose="02070309020205020404" pitchFamily="49" charset="0"/>
              <a:buChar char="o"/>
            </a:pPr>
            <a:endParaRPr lang="es-ES" sz="1200" dirty="0">
              <a:solidFill>
                <a:srgbClr val="002060"/>
              </a:solidFill>
            </a:endParaRPr>
          </a:p>
          <a:p>
            <a:pPr marL="628650" lvl="1" indent="-171450">
              <a:buFont typeface="Arial" panose="020B0604020202020204" pitchFamily="34" charset="0"/>
              <a:buChar char="•"/>
            </a:pPr>
            <a:r>
              <a:rPr lang="es-ES" sz="1200" dirty="0">
                <a:solidFill>
                  <a:srgbClr val="002060"/>
                </a:solidFill>
              </a:rPr>
              <a:t>Una vez se haya realizado la contratación de forma correcta, se mostrará la Póliza emitida dónde tendremos todos los datos de la misma así como la opción de descargar en formato PDF- Los números de póliza de Telefónica seguros son más largas y empiezan por 6041 y de Telefónica Seguros con Santalucía son más cortas </a:t>
            </a:r>
          </a:p>
          <a:p>
            <a:pPr marL="628650" lvl="1" indent="-171450">
              <a:buFont typeface="Arial" panose="020B0604020202020204" pitchFamily="34" charset="0"/>
              <a:buChar char="•"/>
            </a:pPr>
            <a:endParaRPr lang="es-ES" sz="1200" dirty="0">
              <a:solidFill>
                <a:srgbClr val="002060"/>
              </a:solidFill>
            </a:endParaRPr>
          </a:p>
          <a:p>
            <a:pPr marL="628650" lvl="1" indent="-171450">
              <a:buFont typeface="Arial" panose="020B0604020202020204" pitchFamily="34" charset="0"/>
              <a:buChar char="•"/>
            </a:pPr>
            <a:endParaRPr lang="es-ES" sz="1200" dirty="0">
              <a:solidFill>
                <a:srgbClr val="002060"/>
              </a:solidFill>
            </a:endParaRPr>
          </a:p>
          <a:p>
            <a:pPr marL="628650" lvl="1" indent="-171450">
              <a:buFont typeface="Arial" panose="020B0604020202020204" pitchFamily="34" charset="0"/>
              <a:buChar char="•"/>
            </a:pPr>
            <a:endParaRPr lang="es-ES" sz="1200" dirty="0">
              <a:solidFill>
                <a:srgbClr val="002060"/>
              </a:solidFill>
            </a:endParaRPr>
          </a:p>
          <a:p>
            <a:pPr marL="628650" lvl="1" indent="-171450">
              <a:buFont typeface="Arial" panose="020B0604020202020204" pitchFamily="34" charset="0"/>
              <a:buChar char="•"/>
            </a:pPr>
            <a:endParaRPr lang="es-ES" sz="1200" dirty="0">
              <a:solidFill>
                <a:srgbClr val="002060"/>
              </a:solidFill>
            </a:endParaRPr>
          </a:p>
          <a:p>
            <a:pPr marL="628650" lvl="1" indent="-171450">
              <a:buFont typeface="Arial" panose="020B0604020202020204" pitchFamily="34" charset="0"/>
              <a:buChar char="•"/>
            </a:pPr>
            <a:endParaRPr lang="es-ES" sz="1200" dirty="0">
              <a:solidFill>
                <a:srgbClr val="002060"/>
              </a:solidFill>
            </a:endParaRPr>
          </a:p>
          <a:p>
            <a:pPr marL="628650" lvl="1" indent="-171450">
              <a:buFont typeface="Arial" panose="020B0604020202020204" pitchFamily="34" charset="0"/>
              <a:buChar char="•"/>
            </a:pPr>
            <a:endParaRPr lang="es-ES" sz="1200" dirty="0">
              <a:solidFill>
                <a:srgbClr val="002060"/>
              </a:solidFill>
            </a:endParaRPr>
          </a:p>
          <a:p>
            <a:pPr lvl="1"/>
            <a:endParaRPr lang="es-ES" sz="1200" dirty="0">
              <a:solidFill>
                <a:srgbClr val="002060"/>
              </a:solidFill>
            </a:endParaRPr>
          </a:p>
          <a:p>
            <a:pPr marL="628650" lvl="1" indent="-171450">
              <a:buFont typeface="Arial" panose="020B0604020202020204" pitchFamily="34" charset="0"/>
              <a:buChar char="•"/>
            </a:pPr>
            <a:endParaRPr lang="es-ES" sz="1200" dirty="0">
              <a:solidFill>
                <a:srgbClr val="002060"/>
              </a:solidFill>
            </a:endParaRPr>
          </a:p>
          <a:p>
            <a:pPr marL="628650" lvl="1" indent="-171450">
              <a:buFont typeface="Arial" panose="020B0604020202020204" pitchFamily="34" charset="0"/>
              <a:buChar char="•"/>
            </a:pPr>
            <a:endParaRPr lang="es-ES" sz="1200" dirty="0">
              <a:solidFill>
                <a:srgbClr val="002060"/>
              </a:solidFill>
            </a:endParaRPr>
          </a:p>
          <a:p>
            <a:pPr marL="628650" lvl="1" indent="-171450">
              <a:buFont typeface="Arial" panose="020B0604020202020204" pitchFamily="34" charset="0"/>
              <a:buChar char="•"/>
            </a:pPr>
            <a:endParaRPr lang="es-ES" sz="1200" dirty="0">
              <a:solidFill>
                <a:srgbClr val="002060"/>
              </a:solidFill>
            </a:endParaRPr>
          </a:p>
          <a:p>
            <a:pPr marL="628650" lvl="1" indent="-171450">
              <a:buFont typeface="Arial" panose="020B0604020202020204" pitchFamily="34" charset="0"/>
              <a:buChar char="•"/>
            </a:pPr>
            <a:endParaRPr lang="es-ES" sz="1200" dirty="0">
              <a:solidFill>
                <a:srgbClr val="002060"/>
              </a:solidFill>
            </a:endParaRPr>
          </a:p>
          <a:p>
            <a:pPr marL="628650" lvl="1" indent="-171450">
              <a:buFont typeface="Arial" panose="020B0604020202020204" pitchFamily="34" charset="0"/>
              <a:buChar char="•"/>
            </a:pPr>
            <a:endParaRPr lang="es-ES" sz="1200" dirty="0">
              <a:solidFill>
                <a:srgbClr val="002060"/>
              </a:solidFill>
            </a:endParaRPr>
          </a:p>
          <a:p>
            <a:pPr marL="628650" lvl="1" indent="-171450">
              <a:buFont typeface="Arial" panose="020B0604020202020204" pitchFamily="34" charset="0"/>
              <a:buChar char="•"/>
            </a:pPr>
            <a:endParaRPr lang="es-ES" sz="1200" dirty="0">
              <a:solidFill>
                <a:srgbClr val="002060"/>
              </a:solidFill>
            </a:endParaRPr>
          </a:p>
          <a:p>
            <a:pPr marL="628650" lvl="1" indent="-171450">
              <a:buFont typeface="Arial" panose="020B0604020202020204" pitchFamily="34" charset="0"/>
              <a:buChar char="•"/>
            </a:pPr>
            <a:endParaRPr lang="es-ES" sz="1200" dirty="0">
              <a:solidFill>
                <a:srgbClr val="002060"/>
              </a:solidFill>
            </a:endParaRPr>
          </a:p>
          <a:p>
            <a:pPr marL="628650" lvl="1" indent="-171450">
              <a:buFont typeface="Arial" panose="020B0604020202020204" pitchFamily="34" charset="0"/>
              <a:buChar char="•"/>
            </a:pPr>
            <a:endParaRPr lang="es-ES" sz="1200" dirty="0">
              <a:solidFill>
                <a:srgbClr val="002060"/>
              </a:solidFill>
            </a:endParaRPr>
          </a:p>
          <a:p>
            <a:pPr marL="628650" lvl="1" indent="-171450">
              <a:buFont typeface="Arial" panose="020B0604020202020204" pitchFamily="34" charset="0"/>
              <a:buChar char="•"/>
            </a:pPr>
            <a:endParaRPr lang="es-ES" sz="1200" dirty="0">
              <a:solidFill>
                <a:srgbClr val="002060"/>
              </a:solidFill>
            </a:endParaRPr>
          </a:p>
          <a:p>
            <a:pPr marL="628650" lvl="1" indent="-171450">
              <a:buFont typeface="Arial" panose="020B0604020202020204" pitchFamily="34" charset="0"/>
              <a:buChar char="•"/>
            </a:pPr>
            <a:endParaRPr lang="es-ES" sz="1200" dirty="0">
              <a:solidFill>
                <a:srgbClr val="002060"/>
              </a:solidFill>
            </a:endParaRPr>
          </a:p>
          <a:p>
            <a:pPr marL="628650" lvl="1" indent="-171450">
              <a:buFont typeface="Arial" panose="020B0604020202020204" pitchFamily="34" charset="0"/>
              <a:buChar char="•"/>
            </a:pPr>
            <a:endParaRPr lang="es-ES" sz="1200" dirty="0">
              <a:solidFill>
                <a:srgbClr val="002060"/>
              </a:solidFill>
            </a:endParaRPr>
          </a:p>
          <a:p>
            <a:pPr lvl="1"/>
            <a:endParaRPr lang="es-ES" sz="1200" dirty="0">
              <a:solidFill>
                <a:srgbClr val="002060"/>
              </a:solidFill>
            </a:endParaRPr>
          </a:p>
          <a:p>
            <a:pPr marL="628650" lvl="1" indent="-171450">
              <a:buFont typeface="Arial" panose="020B0604020202020204" pitchFamily="34" charset="0"/>
              <a:buChar char="•"/>
            </a:pPr>
            <a:endParaRPr lang="es-ES" sz="1200" dirty="0">
              <a:solidFill>
                <a:srgbClr val="002060"/>
              </a:solidFill>
            </a:endParaRPr>
          </a:p>
          <a:p>
            <a:pPr marL="628650" lvl="1" indent="-171450">
              <a:buFont typeface="Arial" panose="020B0604020202020204" pitchFamily="34" charset="0"/>
              <a:buChar char="•"/>
            </a:pPr>
            <a:r>
              <a:rPr lang="es-ES" sz="1200" dirty="0">
                <a:solidFill>
                  <a:srgbClr val="002060"/>
                </a:solidFill>
              </a:rPr>
              <a:t>El </a:t>
            </a:r>
            <a:r>
              <a:rPr lang="es-ES" sz="1200" b="1" dirty="0">
                <a:solidFill>
                  <a:srgbClr val="002060"/>
                </a:solidFill>
              </a:rPr>
              <a:t>proceso de contratación </a:t>
            </a:r>
            <a:r>
              <a:rPr lang="es-ES" sz="1200" dirty="0">
                <a:solidFill>
                  <a:srgbClr val="002060"/>
                </a:solidFill>
              </a:rPr>
              <a:t>hace que se envíe al cliente por email los siguientes documentos: </a:t>
            </a:r>
          </a:p>
          <a:p>
            <a:pPr marL="628650" lvl="1" indent="-171450">
              <a:buFont typeface="Courier New" panose="02070309020205020404" pitchFamily="49" charset="0"/>
              <a:buChar char="o"/>
            </a:pPr>
            <a:endParaRPr lang="es-ES" sz="1200" dirty="0">
              <a:solidFill>
                <a:srgbClr val="002060"/>
              </a:solidFill>
            </a:endParaRPr>
          </a:p>
          <a:p>
            <a:pPr marL="1257300" lvl="2" indent="-342900">
              <a:lnSpc>
                <a:spcPct val="107000"/>
              </a:lnSpc>
              <a:spcAft>
                <a:spcPts val="800"/>
              </a:spcAft>
              <a:buFont typeface="Courier New" panose="02070309020205020404" pitchFamily="49" charset="0"/>
              <a:buChar char="o"/>
            </a:pPr>
            <a:r>
              <a:rPr lang="es-ES" sz="1200" b="1" dirty="0">
                <a:solidFill>
                  <a:srgbClr val="002060"/>
                </a:solidFill>
              </a:rPr>
              <a:t>Póliza o modalidad contratada</a:t>
            </a:r>
            <a:r>
              <a:rPr lang="es-ES" sz="1200" dirty="0">
                <a:solidFill>
                  <a:srgbClr val="002060"/>
                </a:solidFill>
              </a:rPr>
              <a:t>: que incluye las condiciones particulares y generales del  seguro de hogar contratado con Movistar Seguros ( Envío por email)</a:t>
            </a:r>
          </a:p>
          <a:p>
            <a:pPr marL="1257300" lvl="2" indent="-342900">
              <a:lnSpc>
                <a:spcPct val="107000"/>
              </a:lnSpc>
              <a:spcAft>
                <a:spcPts val="800"/>
              </a:spcAft>
              <a:buFont typeface="Courier New" panose="02070309020205020404" pitchFamily="49" charset="0"/>
              <a:buChar char="o"/>
            </a:pPr>
            <a:r>
              <a:rPr lang="es-ES" sz="1200" b="1" dirty="0">
                <a:solidFill>
                  <a:srgbClr val="002060"/>
                </a:solidFill>
              </a:rPr>
              <a:t>Pack bienvenida: </a:t>
            </a:r>
            <a:r>
              <a:rPr lang="es-ES" sz="1200" dirty="0">
                <a:solidFill>
                  <a:srgbClr val="002060"/>
                </a:solidFill>
              </a:rPr>
              <a:t>además de la póliza  se enviará otra información adicional por ejemplo url zona cliente, guía rápida seguro hogar,…..</a:t>
            </a:r>
          </a:p>
          <a:p>
            <a:endParaRPr lang="es-ES" sz="1200" dirty="0">
              <a:solidFill>
                <a:srgbClr val="002060"/>
              </a:solidFill>
            </a:endParaRPr>
          </a:p>
          <a:p>
            <a:pPr marL="628650" lvl="1" indent="-171450">
              <a:buFont typeface="Courier New" panose="02070309020205020404" pitchFamily="49" charset="0"/>
              <a:buChar char="o"/>
            </a:pPr>
            <a:endParaRPr lang="es-ES" sz="1200" u="sng" dirty="0">
              <a:solidFill>
                <a:srgbClr val="0000CC"/>
              </a:solidFill>
            </a:endParaRPr>
          </a:p>
        </p:txBody>
      </p:sp>
      <p:pic>
        <p:nvPicPr>
          <p:cNvPr id="3" name="Imagen 2">
            <a:extLst>
              <a:ext uri="{FF2B5EF4-FFF2-40B4-BE49-F238E27FC236}">
                <a16:creationId xmlns:a16="http://schemas.microsoft.com/office/drawing/2014/main" id="{399AB88C-5854-406E-B132-26498261DF3C}"/>
              </a:ext>
            </a:extLst>
          </p:cNvPr>
          <p:cNvPicPr>
            <a:picLocks noChangeAspect="1"/>
          </p:cNvPicPr>
          <p:nvPr/>
        </p:nvPicPr>
        <p:blipFill>
          <a:blip r:embed="rId4"/>
          <a:stretch>
            <a:fillRect/>
          </a:stretch>
        </p:blipFill>
        <p:spPr>
          <a:xfrm>
            <a:off x="1087241" y="3473681"/>
            <a:ext cx="8096250" cy="1962150"/>
          </a:xfrm>
          <a:prstGeom prst="rect">
            <a:avLst/>
          </a:prstGeom>
        </p:spPr>
      </p:pic>
      <p:pic>
        <p:nvPicPr>
          <p:cNvPr id="4" name="Imagen 3">
            <a:extLst>
              <a:ext uri="{FF2B5EF4-FFF2-40B4-BE49-F238E27FC236}">
                <a16:creationId xmlns:a16="http://schemas.microsoft.com/office/drawing/2014/main" id="{1AD923E3-3764-4EA5-8F79-57D4C22C4E56}"/>
              </a:ext>
            </a:extLst>
          </p:cNvPr>
          <p:cNvPicPr>
            <a:picLocks noChangeAspect="1"/>
          </p:cNvPicPr>
          <p:nvPr/>
        </p:nvPicPr>
        <p:blipFill>
          <a:blip r:embed="rId5"/>
          <a:stretch>
            <a:fillRect/>
          </a:stretch>
        </p:blipFill>
        <p:spPr>
          <a:xfrm>
            <a:off x="1087241" y="1881291"/>
            <a:ext cx="2800883" cy="1707490"/>
          </a:xfrm>
          <a:prstGeom prst="rect">
            <a:avLst/>
          </a:prstGeom>
        </p:spPr>
      </p:pic>
      <p:sp>
        <p:nvSpPr>
          <p:cNvPr id="10" name="Botón de acción: ir hacia delante o siguiente 9">
            <a:hlinkClick r:id="" action="ppaction://hlinkshowjump?jump=nextslide" highlightClick="1"/>
            <a:extLst>
              <a:ext uri="{FF2B5EF4-FFF2-40B4-BE49-F238E27FC236}">
                <a16:creationId xmlns:a16="http://schemas.microsoft.com/office/drawing/2014/main" id="{364D7B4A-A040-4EDC-A5EF-799A6EB576AA}"/>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Botón de acción: ir hacia atrás o anterior 12">
            <a:hlinkClick r:id="" action="ppaction://hlinkshowjump?jump=previousslide" highlightClick="1"/>
            <a:extLst>
              <a:ext uri="{FF2B5EF4-FFF2-40B4-BE49-F238E27FC236}">
                <a16:creationId xmlns:a16="http://schemas.microsoft.com/office/drawing/2014/main" id="{590C6F06-C9AA-4CEB-ACCA-C59D1EA95C5D}"/>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3289162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92FAC812-1630-425A-8225-3F49B5A39508}"/>
              </a:ext>
            </a:extLst>
          </p:cNvPr>
          <p:cNvSpPr/>
          <p:nvPr/>
        </p:nvSpPr>
        <p:spPr>
          <a:xfrm>
            <a:off x="2544023" y="31629"/>
            <a:ext cx="8504977" cy="41861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FICHA PRODUCTO SEGURO DE HOGAR</a:t>
            </a:r>
          </a:p>
        </p:txBody>
      </p:sp>
      <p:sp>
        <p:nvSpPr>
          <p:cNvPr id="13" name="Rectángulo: esquinas redondeadas 12">
            <a:extLst>
              <a:ext uri="{FF2B5EF4-FFF2-40B4-BE49-F238E27FC236}">
                <a16:creationId xmlns:a16="http://schemas.microsoft.com/office/drawing/2014/main" id="{E68C3136-2612-4D65-B3B7-560A63A69F2D}"/>
              </a:ext>
            </a:extLst>
          </p:cNvPr>
          <p:cNvSpPr/>
          <p:nvPr/>
        </p:nvSpPr>
        <p:spPr>
          <a:xfrm>
            <a:off x="217473" y="705501"/>
            <a:ext cx="1186681" cy="13560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300" b="1">
                <a:solidFill>
                  <a:schemeClr val="tx1"/>
                </a:solidFill>
              </a:rPr>
              <a:t>Estado del servicio: último cambio del documento</a:t>
            </a:r>
          </a:p>
        </p:txBody>
      </p:sp>
      <p:graphicFrame>
        <p:nvGraphicFramePr>
          <p:cNvPr id="2" name="Tabla 1">
            <a:extLst>
              <a:ext uri="{FF2B5EF4-FFF2-40B4-BE49-F238E27FC236}">
                <a16:creationId xmlns:a16="http://schemas.microsoft.com/office/drawing/2014/main" id="{B810B76B-BFE2-46DF-843F-C1AB6769DE04}"/>
              </a:ext>
            </a:extLst>
          </p:cNvPr>
          <p:cNvGraphicFramePr>
            <a:graphicFrameLocks noGrp="1"/>
          </p:cNvGraphicFramePr>
          <p:nvPr>
            <p:extLst>
              <p:ext uri="{D42A27DB-BD31-4B8C-83A1-F6EECF244321}">
                <p14:modId xmlns:p14="http://schemas.microsoft.com/office/powerpoint/2010/main" val="3131789994"/>
              </p:ext>
            </p:extLst>
          </p:nvPr>
        </p:nvGraphicFramePr>
        <p:xfrm>
          <a:off x="1662165" y="705501"/>
          <a:ext cx="10345886" cy="1213834"/>
        </p:xfrm>
        <a:graphic>
          <a:graphicData uri="http://schemas.openxmlformats.org/drawingml/2006/table">
            <a:tbl>
              <a:tblPr firstRow="1" firstCol="1" bandRow="1">
                <a:tableStyleId>{5C22544A-7EE6-4342-B048-85BDC9FD1C3A}</a:tableStyleId>
              </a:tblPr>
              <a:tblGrid>
                <a:gridCol w="1234353">
                  <a:extLst>
                    <a:ext uri="{9D8B030D-6E8A-4147-A177-3AD203B41FA5}">
                      <a16:colId xmlns:a16="http://schemas.microsoft.com/office/drawing/2014/main" val="377448695"/>
                    </a:ext>
                  </a:extLst>
                </a:gridCol>
                <a:gridCol w="1382650">
                  <a:extLst>
                    <a:ext uri="{9D8B030D-6E8A-4147-A177-3AD203B41FA5}">
                      <a16:colId xmlns:a16="http://schemas.microsoft.com/office/drawing/2014/main" val="1798004755"/>
                    </a:ext>
                  </a:extLst>
                </a:gridCol>
                <a:gridCol w="6027831">
                  <a:extLst>
                    <a:ext uri="{9D8B030D-6E8A-4147-A177-3AD203B41FA5}">
                      <a16:colId xmlns:a16="http://schemas.microsoft.com/office/drawing/2014/main" val="3131761164"/>
                    </a:ext>
                  </a:extLst>
                </a:gridCol>
                <a:gridCol w="1701052">
                  <a:extLst>
                    <a:ext uri="{9D8B030D-6E8A-4147-A177-3AD203B41FA5}">
                      <a16:colId xmlns:a16="http://schemas.microsoft.com/office/drawing/2014/main" val="234659174"/>
                    </a:ext>
                  </a:extLst>
                </a:gridCol>
              </a:tblGrid>
              <a:tr h="563467">
                <a:tc>
                  <a:txBody>
                    <a:bodyPr/>
                    <a:lstStyle/>
                    <a:p>
                      <a:pPr algn="ctr">
                        <a:lnSpc>
                          <a:spcPct val="115000"/>
                        </a:lnSpc>
                        <a:spcAft>
                          <a:spcPts val="0"/>
                        </a:spcAft>
                      </a:pPr>
                      <a:r>
                        <a:rPr lang="es-ES" sz="1000" kern="1200">
                          <a:effectLst/>
                        </a:rPr>
                        <a:t>Fecha actualizac. documento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15000"/>
                        </a:lnSpc>
                        <a:spcAft>
                          <a:spcPts val="0"/>
                        </a:spcAft>
                      </a:pPr>
                      <a:r>
                        <a:rPr lang="es-ES" sz="1000" kern="1200">
                          <a:effectLst/>
                        </a:rPr>
                        <a:t>Fecha entrada</a:t>
                      </a:r>
                      <a:endParaRPr lang="es-ES" sz="1100">
                        <a:effectLst/>
                      </a:endParaRPr>
                    </a:p>
                    <a:p>
                      <a:pPr algn="ctr">
                        <a:lnSpc>
                          <a:spcPct val="115000"/>
                        </a:lnSpc>
                        <a:spcAft>
                          <a:spcPts val="0"/>
                        </a:spcAft>
                      </a:pPr>
                      <a:r>
                        <a:rPr lang="es-ES" sz="1000" kern="1200">
                          <a:effectLst/>
                        </a:rPr>
                        <a:t>en vigor</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15000"/>
                        </a:lnSpc>
                        <a:spcAft>
                          <a:spcPts val="0"/>
                        </a:spcAft>
                      </a:pPr>
                      <a:r>
                        <a:rPr lang="es-ES" sz="1000" kern="1200">
                          <a:effectLst/>
                        </a:rPr>
                        <a:t>Descripción del Cambio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15000"/>
                        </a:lnSpc>
                        <a:spcAft>
                          <a:spcPts val="0"/>
                        </a:spcAft>
                      </a:pPr>
                      <a:r>
                        <a:rPr lang="es-ES" sz="1000" kern="1200">
                          <a:effectLst/>
                        </a:rPr>
                        <a:t>Apartados que cambian</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64881188"/>
                  </a:ext>
                </a:extLst>
              </a:tr>
              <a:tr h="650367">
                <a:tc>
                  <a:txBody>
                    <a:bodyPr/>
                    <a:lstStyle/>
                    <a:p>
                      <a:pPr algn="ctr">
                        <a:lnSpc>
                          <a:spcPct val="115000"/>
                        </a:lnSpc>
                        <a:spcAft>
                          <a:spcPts val="0"/>
                        </a:spcAft>
                      </a:pPr>
                      <a:r>
                        <a:rPr lang="es-ES" sz="1000" kern="1200">
                          <a:effectLst/>
                        </a:rPr>
                        <a:t>dd/mm/aaaa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15000"/>
                        </a:lnSpc>
                        <a:spcAft>
                          <a:spcPts val="0"/>
                        </a:spcAft>
                      </a:pPr>
                      <a:r>
                        <a:rPr lang="es-ES" sz="1000" kern="1200" dirty="0">
                          <a:effectLst/>
                        </a:rPr>
                        <a:t>23/11/2021</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15000"/>
                        </a:lnSpc>
                        <a:spcAft>
                          <a:spcPts val="0"/>
                        </a:spcAft>
                      </a:pPr>
                      <a:r>
                        <a:rPr lang="es-ES" sz="1000" kern="1200" dirty="0">
                          <a:effectLst/>
                        </a:rPr>
                        <a:t>1ª edición: lanzamiento Seguro de Hogar de Movistar Seguros </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l">
                        <a:lnSpc>
                          <a:spcPct val="115000"/>
                        </a:lnSpc>
                        <a:spcAft>
                          <a:spcPts val="0"/>
                        </a:spcAft>
                      </a:pPr>
                      <a:r>
                        <a:rPr lang="es-ES" sz="1000" kern="1200" dirty="0">
                          <a:effectLst/>
                        </a:rPr>
                        <a:t>  Nombre de los apartados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330120473"/>
                  </a:ext>
                </a:extLst>
              </a:tr>
            </a:tbl>
          </a:graphicData>
        </a:graphic>
      </p:graphicFrame>
      <p:pic>
        <p:nvPicPr>
          <p:cNvPr id="9" name="Imagen 8">
            <a:extLst>
              <a:ext uri="{FF2B5EF4-FFF2-40B4-BE49-F238E27FC236}">
                <a16:creationId xmlns:a16="http://schemas.microsoft.com/office/drawing/2014/main" id="{DC87083B-AA0F-4993-8A8E-0504FC1D326D}"/>
              </a:ext>
            </a:extLst>
          </p:cNvPr>
          <p:cNvPicPr>
            <a:picLocks noChangeAspect="1"/>
          </p:cNvPicPr>
          <p:nvPr/>
        </p:nvPicPr>
        <p:blipFill>
          <a:blip r:embed="rId2"/>
          <a:stretch>
            <a:fillRect/>
          </a:stretch>
        </p:blipFill>
        <p:spPr>
          <a:xfrm>
            <a:off x="136407" y="18106"/>
            <a:ext cx="1054469" cy="382357"/>
          </a:xfrm>
          <a:prstGeom prst="rect">
            <a:avLst/>
          </a:prstGeom>
        </p:spPr>
      </p:pic>
      <p:pic>
        <p:nvPicPr>
          <p:cNvPr id="10" name="Picture 6" descr="Resultado de imagen de ir a inicio">
            <a:hlinkClick r:id="rId3" action="ppaction://hlinksldjump"/>
            <a:extLst>
              <a:ext uri="{FF2B5EF4-FFF2-40B4-BE49-F238E27FC236}">
                <a16:creationId xmlns:a16="http://schemas.microsoft.com/office/drawing/2014/main" id="{21408566-8AAB-44FA-A93D-8A4EA0309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a:extLst>
              <a:ext uri="{FF2B5EF4-FFF2-40B4-BE49-F238E27FC236}">
                <a16:creationId xmlns:a16="http://schemas.microsoft.com/office/drawing/2014/main" id="{FA48DD54-CCE6-4B5A-B5EF-8F473AC88DC4}"/>
              </a:ext>
            </a:extLst>
          </p:cNvPr>
          <p:cNvSpPr/>
          <p:nvPr/>
        </p:nvSpPr>
        <p:spPr>
          <a:xfrm>
            <a:off x="136407" y="285499"/>
            <a:ext cx="120199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1" name="Tabla 10">
            <a:extLst>
              <a:ext uri="{FF2B5EF4-FFF2-40B4-BE49-F238E27FC236}">
                <a16:creationId xmlns:a16="http://schemas.microsoft.com/office/drawing/2014/main" id="{F4FE3719-2B9E-4FC8-8D7D-4BD179829713}"/>
              </a:ext>
            </a:extLst>
          </p:cNvPr>
          <p:cNvGraphicFramePr>
            <a:graphicFrameLocks noGrp="1"/>
          </p:cNvGraphicFramePr>
          <p:nvPr>
            <p:extLst>
              <p:ext uri="{D42A27DB-BD31-4B8C-83A1-F6EECF244321}">
                <p14:modId xmlns:p14="http://schemas.microsoft.com/office/powerpoint/2010/main" val="1397625493"/>
              </p:ext>
            </p:extLst>
          </p:nvPr>
        </p:nvGraphicFramePr>
        <p:xfrm>
          <a:off x="1404429" y="2200327"/>
          <a:ext cx="10603622" cy="2324109"/>
        </p:xfrm>
        <a:graphic>
          <a:graphicData uri="http://schemas.openxmlformats.org/drawingml/2006/table">
            <a:tbl>
              <a:tblPr firstRow="1" firstCol="1" bandRow="1">
                <a:tableStyleId>{5C22544A-7EE6-4342-B048-85BDC9FD1C3A}</a:tableStyleId>
              </a:tblPr>
              <a:tblGrid>
                <a:gridCol w="1673568">
                  <a:extLst>
                    <a:ext uri="{9D8B030D-6E8A-4147-A177-3AD203B41FA5}">
                      <a16:colId xmlns:a16="http://schemas.microsoft.com/office/drawing/2014/main" val="3683915781"/>
                    </a:ext>
                  </a:extLst>
                </a:gridCol>
                <a:gridCol w="8930054">
                  <a:extLst>
                    <a:ext uri="{9D8B030D-6E8A-4147-A177-3AD203B41FA5}">
                      <a16:colId xmlns:a16="http://schemas.microsoft.com/office/drawing/2014/main" val="798846482"/>
                    </a:ext>
                  </a:extLst>
                </a:gridCol>
              </a:tblGrid>
              <a:tr h="515228">
                <a:tc>
                  <a:txBody>
                    <a:bodyPr/>
                    <a:lstStyle/>
                    <a:p>
                      <a:pPr algn="ctr">
                        <a:lnSpc>
                          <a:spcPct val="115000"/>
                        </a:lnSpc>
                        <a:spcAft>
                          <a:spcPts val="0"/>
                        </a:spcAft>
                      </a:pPr>
                      <a:r>
                        <a:rPr lang="es-ES" sz="1000" kern="1200" dirty="0">
                          <a:effectLst/>
                        </a:rPr>
                        <a:t>Fecha cambio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tc>
                <a:tc>
                  <a:txBody>
                    <a:bodyPr/>
                    <a:lstStyle/>
                    <a:p>
                      <a:pPr algn="ctr">
                        <a:lnSpc>
                          <a:spcPct val="115000"/>
                        </a:lnSpc>
                        <a:spcAft>
                          <a:spcPts val="0"/>
                        </a:spcAft>
                      </a:pPr>
                      <a:r>
                        <a:rPr lang="es-ES" sz="1000" kern="1200">
                          <a:effectLst/>
                        </a:rPr>
                        <a:t> </a:t>
                      </a:r>
                      <a:endParaRPr lang="es-ES" sz="1100">
                        <a:effectLst/>
                      </a:endParaRPr>
                    </a:p>
                    <a:p>
                      <a:pPr algn="ctr">
                        <a:lnSpc>
                          <a:spcPct val="115000"/>
                        </a:lnSpc>
                        <a:spcAft>
                          <a:spcPts val="0"/>
                        </a:spcAft>
                      </a:pPr>
                      <a:r>
                        <a:rPr lang="es-ES" sz="1000" kern="1200">
                          <a:effectLst/>
                        </a:rPr>
                        <a:t>Descripción</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val="1055165612"/>
                  </a:ext>
                </a:extLst>
              </a:tr>
              <a:tr h="257053">
                <a:tc>
                  <a:txBody>
                    <a:bodyPr/>
                    <a:lstStyle/>
                    <a:p>
                      <a:pPr algn="ctr">
                        <a:lnSpc>
                          <a:spcPct val="115000"/>
                        </a:lnSpc>
                        <a:spcAft>
                          <a:spcPts val="0"/>
                        </a:spcAft>
                      </a:pPr>
                      <a:r>
                        <a:rPr lang="es-ES" sz="1100" dirty="0">
                          <a:effectLst/>
                          <a:latin typeface="Calibri" panose="020F0502020204030204" pitchFamily="34" charset="0"/>
                          <a:ea typeface="Calibri" panose="020F0502020204030204" pitchFamily="34" charset="0"/>
                          <a:cs typeface="Times New Roman" panose="02020603050405020304" pitchFamily="18" charset="0"/>
                        </a:rPr>
                        <a:t>12/11/2021</a:t>
                      </a:r>
                    </a:p>
                  </a:txBody>
                  <a:tcPr marL="68580" marR="68580" marT="9525" marB="0" anchor="ctr"/>
                </a:tc>
                <a:tc>
                  <a:txBody>
                    <a:bodyPr/>
                    <a:lstStyle/>
                    <a:p>
                      <a:pPr algn="l">
                        <a:lnSpc>
                          <a:spcPct val="115000"/>
                        </a:lnSpc>
                        <a:spcAft>
                          <a:spcPts val="0"/>
                        </a:spcAft>
                      </a:pPr>
                      <a:r>
                        <a:rPr lang="es-ES" sz="1100" dirty="0">
                          <a:effectLst/>
                          <a:latin typeface="Calibri" panose="020F0502020204030204" pitchFamily="34" charset="0"/>
                          <a:ea typeface="Calibri" panose="020F0502020204030204" pitchFamily="34" charset="0"/>
                          <a:cs typeface="Times New Roman" panose="02020603050405020304" pitchFamily="18" charset="0"/>
                        </a:rPr>
                        <a:t>No es posible contratar con </a:t>
                      </a:r>
                      <a:r>
                        <a:rPr lang="es-ES" sz="1100" dirty="0">
                          <a:effectLst/>
                          <a:latin typeface="Calibri" panose="020F0502020204030204" pitchFamily="34" charset="0"/>
                          <a:ea typeface="Calibri" panose="020F0502020204030204" pitchFamily="34" charset="0"/>
                          <a:cs typeface="Times New Roman" panose="02020603050405020304" pitchFamily="18" charset="0"/>
                          <a:hlinkClick r:id="rId5" action="ppaction://hlinksldjump"/>
                        </a:rPr>
                        <a:t>pasaporte</a:t>
                      </a:r>
                      <a:r>
                        <a:rPr lang="es-ES" sz="1100" dirty="0">
                          <a:effectLst/>
                          <a:latin typeface="Calibri" panose="020F0502020204030204" pitchFamily="34" charset="0"/>
                          <a:ea typeface="Calibri" panose="020F0502020204030204" pitchFamily="34" charset="0"/>
                          <a:cs typeface="Times New Roman" panose="02020603050405020304" pitchFamily="18" charset="0"/>
                        </a:rPr>
                        <a:t> un Seguro de Hogar con Movistar Seguros</a:t>
                      </a:r>
                    </a:p>
                  </a:txBody>
                  <a:tcPr marL="68580" marR="68580" marT="9525" marB="0" anchor="ctr"/>
                </a:tc>
                <a:extLst>
                  <a:ext uri="{0D108BD9-81ED-4DB2-BD59-A6C34878D82A}">
                    <a16:rowId xmlns:a16="http://schemas.microsoft.com/office/drawing/2014/main" val="2352374325"/>
                  </a:ext>
                </a:extLst>
              </a:tr>
              <a:tr h="257053">
                <a:tc>
                  <a:txBody>
                    <a:bodyPr/>
                    <a:lstStyle/>
                    <a:p>
                      <a:pPr algn="ctr">
                        <a:lnSpc>
                          <a:spcPct val="115000"/>
                        </a:lnSpc>
                        <a:spcAft>
                          <a:spcPts val="0"/>
                        </a:spcAft>
                      </a:pPr>
                      <a:r>
                        <a:rPr lang="es-ES" sz="1100" dirty="0">
                          <a:effectLst/>
                          <a:latin typeface="Calibri" panose="020F0502020204030204" pitchFamily="34" charset="0"/>
                          <a:ea typeface="Calibri" panose="020F0502020204030204" pitchFamily="34" charset="0"/>
                          <a:cs typeface="Times New Roman" panose="02020603050405020304" pitchFamily="18" charset="0"/>
                        </a:rPr>
                        <a:t>16/11/21</a:t>
                      </a:r>
                    </a:p>
                  </a:txBody>
                  <a:tcPr marL="68580" marR="68580" marT="9525" marB="0" anchor="ctr"/>
                </a:tc>
                <a:tc>
                  <a:txBody>
                    <a:bodyPr/>
                    <a:lstStyle/>
                    <a:p>
                      <a:pPr marL="171450" indent="-171450" algn="l">
                        <a:lnSpc>
                          <a:spcPct val="115000"/>
                        </a:lnSpc>
                        <a:spcAft>
                          <a:spcPts val="0"/>
                        </a:spcAft>
                        <a:buFont typeface="Arial" panose="020B0604020202020204" pitchFamily="34" charset="0"/>
                        <a:buChar char="•"/>
                      </a:pPr>
                      <a:r>
                        <a:rPr lang="es-ES" sz="1100" dirty="0">
                          <a:effectLst/>
                          <a:latin typeface="Calibri" panose="020F0502020204030204" pitchFamily="34" charset="0"/>
                          <a:ea typeface="Calibri" panose="020F0502020204030204" pitchFamily="34" charset="0"/>
                          <a:cs typeface="Times New Roman" panose="02020603050405020304" pitchFamily="18" charset="0"/>
                        </a:rPr>
                        <a:t>Documentación recibe cliente: si no recibe revise carpeta spam (</a:t>
                      </a:r>
                      <a:r>
                        <a:rPr lang="es-ES" sz="1100" dirty="0">
                          <a:effectLst/>
                          <a:latin typeface="Calibri" panose="020F0502020204030204" pitchFamily="34" charset="0"/>
                          <a:ea typeface="Calibri" panose="020F0502020204030204" pitchFamily="34" charset="0"/>
                          <a:cs typeface="Times New Roman" panose="02020603050405020304" pitchFamily="18" charset="0"/>
                          <a:hlinkClick r:id="rId6" action="ppaction://hlinksldjump"/>
                        </a:rPr>
                        <a:t>ver</a:t>
                      </a:r>
                      <a:r>
                        <a:rPr lang="es-ES" sz="1100" dirty="0">
                          <a:effectLst/>
                          <a:latin typeface="Calibri" panose="020F0502020204030204" pitchFamily="34" charset="0"/>
                          <a:ea typeface="Calibri" panose="020F0502020204030204" pitchFamily="34" charset="0"/>
                          <a:cs typeface="Times New Roman" panose="02020603050405020304" pitchFamily="18" charset="0"/>
                        </a:rPr>
                        <a:t>)</a:t>
                      </a:r>
                    </a:p>
                    <a:p>
                      <a:pPr marL="171450" marR="0" lvl="0" indent="-171450" algn="l" defTabSz="914400"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s-ES" sz="1100" dirty="0">
                          <a:solidFill>
                            <a:schemeClr val="tx1"/>
                          </a:solidFill>
                        </a:rPr>
                        <a:t>Tratamiento correo confirmación contratación realizada en tiendas (</a:t>
                      </a:r>
                      <a:r>
                        <a:rPr lang="es-ES" sz="1100" dirty="0">
                          <a:solidFill>
                            <a:schemeClr val="tx1"/>
                          </a:solidFill>
                          <a:hlinkClick r:id="rId7" action="ppaction://hlinksldjump"/>
                        </a:rPr>
                        <a:t>ver</a:t>
                      </a:r>
                      <a:r>
                        <a:rPr lang="es-ES" sz="1100" dirty="0">
                          <a:solidFill>
                            <a:schemeClr val="tx1"/>
                          </a:solidFill>
                        </a:rPr>
                        <a:t>)</a:t>
                      </a:r>
                    </a:p>
                    <a:p>
                      <a:pPr marL="171450" marR="0" lvl="0" indent="-171450" algn="l" defTabSz="914400"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s-ES" sz="1100" dirty="0">
                          <a:solidFill>
                            <a:schemeClr val="tx1"/>
                          </a:solidFill>
                        </a:rPr>
                        <a:t>Reformulación texto información precontractual modalidades Telefónica Seguros y Santalucia en </a:t>
                      </a:r>
                      <a:r>
                        <a:rPr lang="es-ES" sz="1100" dirty="0" err="1">
                          <a:solidFill>
                            <a:schemeClr val="tx1"/>
                          </a:solidFill>
                        </a:rPr>
                        <a:t>Call</a:t>
                      </a:r>
                      <a:r>
                        <a:rPr lang="es-ES" sz="1100" dirty="0">
                          <a:solidFill>
                            <a:schemeClr val="tx1"/>
                          </a:solidFill>
                        </a:rPr>
                        <a:t> Center (</a:t>
                      </a:r>
                      <a:r>
                        <a:rPr lang="es-ES" sz="1100" dirty="0">
                          <a:solidFill>
                            <a:schemeClr val="tx1"/>
                          </a:solidFill>
                          <a:hlinkClick r:id="rId8" action="ppaction://hlinksldjump"/>
                        </a:rPr>
                        <a:t>ver</a:t>
                      </a:r>
                      <a:r>
                        <a:rPr lang="es-ES" sz="1100" dirty="0">
                          <a:solidFill>
                            <a:schemeClr val="tx1"/>
                          </a:solidFill>
                        </a:rPr>
                        <a:t>)</a:t>
                      </a:r>
                    </a:p>
                    <a:p>
                      <a:pPr marL="171450" marR="0" lvl="0" indent="-171450" algn="l" defTabSz="914400"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s-ES" sz="1100" dirty="0">
                          <a:solidFill>
                            <a:schemeClr val="tx1"/>
                          </a:solidFill>
                        </a:rPr>
                        <a:t>Reformulación texto información precontractual modalidades Telefónica Seguros en </a:t>
                      </a:r>
                      <a:r>
                        <a:rPr lang="es-ES" sz="1100" dirty="0" err="1">
                          <a:solidFill>
                            <a:schemeClr val="tx1"/>
                          </a:solidFill>
                        </a:rPr>
                        <a:t>Call</a:t>
                      </a:r>
                      <a:r>
                        <a:rPr lang="es-ES" sz="1100" dirty="0">
                          <a:solidFill>
                            <a:schemeClr val="tx1"/>
                          </a:solidFill>
                        </a:rPr>
                        <a:t> Center (</a:t>
                      </a:r>
                      <a:r>
                        <a:rPr lang="es-ES" sz="1100" dirty="0">
                          <a:solidFill>
                            <a:schemeClr val="tx1"/>
                          </a:solidFill>
                          <a:hlinkClick r:id="rId9" action="ppaction://hlinksldjump"/>
                        </a:rPr>
                        <a:t>ver</a:t>
                      </a:r>
                      <a:r>
                        <a:rPr lang="es-ES" sz="1100" dirty="0">
                          <a:solidFill>
                            <a:schemeClr val="tx1"/>
                          </a:solidFill>
                        </a:rPr>
                        <a:t>)</a:t>
                      </a:r>
                    </a:p>
                  </a:txBody>
                  <a:tcPr marL="68580" marR="68580" marT="9525" marB="0" anchor="ctr"/>
                </a:tc>
                <a:extLst>
                  <a:ext uri="{0D108BD9-81ED-4DB2-BD59-A6C34878D82A}">
                    <a16:rowId xmlns:a16="http://schemas.microsoft.com/office/drawing/2014/main" val="3985235349"/>
                  </a:ext>
                </a:extLst>
              </a:tr>
              <a:tr h="257053">
                <a:tc>
                  <a:txBody>
                    <a:bodyPr/>
                    <a:lstStyle/>
                    <a:p>
                      <a:pPr algn="ctr">
                        <a:lnSpc>
                          <a:spcPct val="115000"/>
                        </a:lnSpc>
                        <a:spcAft>
                          <a:spcPts val="0"/>
                        </a:spcAft>
                      </a:pPr>
                      <a:r>
                        <a:rPr lang="es-ES" sz="1100" dirty="0">
                          <a:effectLst/>
                          <a:latin typeface="Calibri" panose="020F0502020204030204" pitchFamily="34" charset="0"/>
                          <a:ea typeface="Calibri" panose="020F0502020204030204" pitchFamily="34" charset="0"/>
                          <a:cs typeface="Times New Roman" panose="02020603050405020304" pitchFamily="18" charset="0"/>
                        </a:rPr>
                        <a:t>03/12/21</a:t>
                      </a:r>
                    </a:p>
                  </a:txBody>
                  <a:tcPr marL="68580" marR="68580" marT="9525" marB="0" anchor="ctr"/>
                </a:tc>
                <a:tc>
                  <a:txBody>
                    <a:bodyPr/>
                    <a:lstStyle/>
                    <a:p>
                      <a:pPr algn="l">
                        <a:lnSpc>
                          <a:spcPct val="115000"/>
                        </a:lnSpc>
                        <a:spcAft>
                          <a:spcPts val="0"/>
                        </a:spcAft>
                      </a:pP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436374836"/>
                  </a:ext>
                </a:extLst>
              </a:tr>
              <a:tr h="257053">
                <a:tc>
                  <a:txBody>
                    <a:bodyPr/>
                    <a:lstStyle/>
                    <a:p>
                      <a:pPr algn="ctr">
                        <a:lnSpc>
                          <a:spcPct val="115000"/>
                        </a:lnSpc>
                        <a:spcAft>
                          <a:spcPts val="0"/>
                        </a:spcAft>
                      </a:pP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tc>
                <a:tc>
                  <a:txBody>
                    <a:bodyPr/>
                    <a:lstStyle/>
                    <a:p>
                      <a:pPr algn="l">
                        <a:lnSpc>
                          <a:spcPct val="115000"/>
                        </a:lnSpc>
                        <a:spcAft>
                          <a:spcPts val="0"/>
                        </a:spcAft>
                      </a:pP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3339748249"/>
                  </a:ext>
                </a:extLst>
              </a:tr>
              <a:tr h="257053">
                <a:tc>
                  <a:txBody>
                    <a:bodyPr/>
                    <a:lstStyle/>
                    <a:p>
                      <a:pPr algn="ctr">
                        <a:lnSpc>
                          <a:spcPct val="115000"/>
                        </a:lnSpc>
                        <a:spcAft>
                          <a:spcPts val="0"/>
                        </a:spcAft>
                      </a:pP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tc>
                <a:tc>
                  <a:txBody>
                    <a:bodyPr/>
                    <a:lstStyle/>
                    <a:p>
                      <a:pPr algn="l">
                        <a:lnSpc>
                          <a:spcPct val="115000"/>
                        </a:lnSpc>
                        <a:spcAft>
                          <a:spcPts val="0"/>
                        </a:spcAft>
                      </a:pP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90299219"/>
                  </a:ext>
                </a:extLst>
              </a:tr>
            </a:tbl>
          </a:graphicData>
        </a:graphic>
      </p:graphicFrame>
      <p:sp>
        <p:nvSpPr>
          <p:cNvPr id="14" name="Rectángulo: esquinas redondeadas 13">
            <a:extLst>
              <a:ext uri="{FF2B5EF4-FFF2-40B4-BE49-F238E27FC236}">
                <a16:creationId xmlns:a16="http://schemas.microsoft.com/office/drawing/2014/main" id="{1B286C64-7E21-4C61-9097-D785B28EB916}"/>
              </a:ext>
            </a:extLst>
          </p:cNvPr>
          <p:cNvSpPr/>
          <p:nvPr/>
        </p:nvSpPr>
        <p:spPr>
          <a:xfrm>
            <a:off x="149710" y="2128828"/>
            <a:ext cx="1186681" cy="84285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300" b="1" i="0" u="none" strike="noStrike" kern="1200" cap="none" spc="0" normalizeH="0" baseline="0" noProof="0">
                <a:ln>
                  <a:noFill/>
                </a:ln>
                <a:solidFill>
                  <a:prstClr val="black"/>
                </a:solidFill>
                <a:effectLst/>
                <a:uLnTx/>
                <a:uFillTx/>
                <a:latin typeface="Calibri" panose="020F0502020204030204"/>
                <a:ea typeface="+mn-ea"/>
                <a:cs typeface="+mn-cs"/>
              </a:rPr>
              <a:t>Histórico de cambios</a:t>
            </a:r>
          </a:p>
        </p:txBody>
      </p:sp>
    </p:spTree>
    <p:extLst>
      <p:ext uri="{BB962C8B-B14F-4D97-AF65-F5344CB8AC3E}">
        <p14:creationId xmlns:p14="http://schemas.microsoft.com/office/powerpoint/2010/main" val="1507535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1.3 dudas coberturas y PRODUCTO</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01639" y="801386"/>
            <a:ext cx="11628052" cy="2728952"/>
          </a:xfrm>
          <a:prstGeom prst="rect">
            <a:avLst/>
          </a:prstGeom>
          <a:noFill/>
        </p:spPr>
        <p:txBody>
          <a:bodyPr wrap="square" rtlCol="0">
            <a:spAutoFit/>
          </a:bodyPr>
          <a:lstStyle/>
          <a:p>
            <a:pPr algn="just"/>
            <a:r>
              <a:rPr lang="es-ES" sz="1400" b="1" u="sng" dirty="0">
                <a:solidFill>
                  <a:srgbClr val="002060"/>
                </a:solidFill>
                <a:ea typeface="Calibri" panose="020F0502020204030204" pitchFamily="34" charset="0"/>
                <a:cs typeface="Calibri" panose="020F0502020204030204" pitchFamily="34" charset="0"/>
              </a:rPr>
              <a:t>Definición</a:t>
            </a:r>
            <a:r>
              <a:rPr lang="es-ES" sz="1400" b="1" dirty="0">
                <a:solidFill>
                  <a:srgbClr val="002060"/>
                </a:solidFill>
                <a:ea typeface="Calibri" panose="020F0502020204030204" pitchFamily="34" charset="0"/>
                <a:cs typeface="Calibri" panose="020F0502020204030204" pitchFamily="34" charset="0"/>
              </a:rPr>
              <a:t>: </a:t>
            </a:r>
            <a:r>
              <a:rPr lang="es-ES" sz="1400" dirty="0">
                <a:solidFill>
                  <a:srgbClr val="002060"/>
                </a:solidFill>
                <a:latin typeface="Calibri" panose="020F0502020204030204" pitchFamily="34" charset="0"/>
                <a:ea typeface="Calibri" panose="020F0502020204030204" pitchFamily="34" charset="0"/>
                <a:cs typeface="Calibri" panose="020F0502020204030204" pitchFamily="34" charset="0"/>
              </a:rPr>
              <a:t>Si se requiere alguna aclaración sobre el producto Seguro de Hogar, respecto a sus coberturas, normas de contratación producto… las aseguradoras han facilitado la posibilidad de contactar con un equipo especialista en apoyo al mediador para resolver las dudas o consultas que surjan</a:t>
            </a:r>
            <a:r>
              <a:rPr lang="es-ES" sz="1400" dirty="0">
                <a:solidFill>
                  <a:prstClr val="black"/>
                </a:solidFill>
                <a:latin typeface="Calibri" panose="020F0502020204030204" pitchFamily="34" charset="0"/>
                <a:ea typeface="Calibri" panose="020F0502020204030204" pitchFamily="34" charset="0"/>
                <a:cs typeface="Calibri" panose="020F0502020204030204" pitchFamily="34" charset="0"/>
              </a:rPr>
              <a:t>.</a:t>
            </a:r>
          </a:p>
          <a:p>
            <a:pPr algn="just"/>
            <a:endParaRPr lang="es-ES" sz="1400" dirty="0">
              <a:solidFill>
                <a:srgbClr val="002060"/>
              </a:solidFill>
            </a:endParaRPr>
          </a:p>
          <a:p>
            <a:pPr algn="just">
              <a:defRPr/>
            </a:pPr>
            <a:r>
              <a:rPr lang="es-ES" sz="1400" b="1" u="sng" dirty="0">
                <a:solidFill>
                  <a:srgbClr val="002060"/>
                </a:solidFill>
                <a:cs typeface="Calibri" panose="020F0502020204030204" pitchFamily="34" charset="0"/>
              </a:rPr>
              <a:t>A tener en cuenta: </a:t>
            </a:r>
          </a:p>
          <a:p>
            <a:pPr marL="628650" lvl="1" indent="-171450" algn="just">
              <a:buFont typeface="Arial" panose="020B0604020202020204" pitchFamily="34" charset="0"/>
              <a:buChar char="•"/>
              <a:defRPr/>
            </a:pPr>
            <a:r>
              <a:rPr lang="es-ES" sz="1400" dirty="0">
                <a:solidFill>
                  <a:srgbClr val="002060"/>
                </a:solidFill>
                <a:latin typeface="Calibri" panose="020F0502020204030204" pitchFamily="34" charset="0"/>
                <a:cs typeface="Calibri" panose="020F0502020204030204" pitchFamily="34" charset="0"/>
              </a:rPr>
              <a:t>Asegura si es una póliza de Telefónica Seguros con Santalucía o solo Telefónica Seguros </a:t>
            </a:r>
          </a:p>
          <a:p>
            <a:pPr marL="628650" lvl="1" indent="-171450" algn="just">
              <a:buFont typeface="Arial" panose="020B0604020202020204" pitchFamily="34" charset="0"/>
              <a:buChar char="•"/>
              <a:defRPr/>
            </a:pPr>
            <a:r>
              <a:rPr lang="es-ES" sz="1400" dirty="0">
                <a:solidFill>
                  <a:srgbClr val="002060"/>
                </a:solidFill>
                <a:latin typeface="Calibri" panose="020F0502020204030204" pitchFamily="34" charset="0"/>
                <a:cs typeface="Calibri" panose="020F0502020204030204" pitchFamily="34" charset="0"/>
              </a:rPr>
              <a:t>Este equipo </a:t>
            </a:r>
            <a:r>
              <a:rPr lang="es-ES" sz="1400" b="1" dirty="0">
                <a:solidFill>
                  <a:srgbClr val="002060"/>
                </a:solidFill>
                <a:latin typeface="Calibri" panose="020F0502020204030204" pitchFamily="34" charset="0"/>
                <a:cs typeface="Calibri" panose="020F0502020204030204" pitchFamily="34" charset="0"/>
              </a:rPr>
              <a:t>NO atenderá a Clientes</a:t>
            </a:r>
            <a:r>
              <a:rPr lang="es-ES" sz="1400" dirty="0">
                <a:solidFill>
                  <a:srgbClr val="002060"/>
                </a:solidFill>
                <a:latin typeface="Calibri" panose="020F0502020204030204" pitchFamily="34" charset="0"/>
                <a:cs typeface="Calibri" panose="020F0502020204030204" pitchFamily="34" charset="0"/>
              </a:rPr>
              <a:t>, sino a agentes del Call Center Movistar Seguros. </a:t>
            </a:r>
            <a:r>
              <a:rPr lang="es-ES" sz="1400" b="1" dirty="0">
                <a:solidFill>
                  <a:srgbClr val="002060"/>
                </a:solidFill>
                <a:latin typeface="Calibri" panose="020F0502020204030204" pitchFamily="34" charset="0"/>
                <a:cs typeface="Calibri" panose="020F0502020204030204" pitchFamily="34" charset="0"/>
              </a:rPr>
              <a:t>No facilitar ni teléfono ni cuenta correo al cliente</a:t>
            </a:r>
          </a:p>
          <a:p>
            <a:pPr marL="628650" lvl="1" indent="-171450">
              <a:spcAft>
                <a:spcPts val="800"/>
              </a:spcAft>
              <a:buFont typeface="Arial" panose="020B0604020202020204" pitchFamily="34" charset="0"/>
              <a:buChar char="•"/>
            </a:pPr>
            <a:r>
              <a:rPr lang="es-ES" sz="1400" dirty="0">
                <a:solidFill>
                  <a:srgbClr val="002060"/>
                </a:solidFill>
                <a:latin typeface="Calibri" panose="020F0502020204030204" pitchFamily="34" charset="0"/>
                <a:cs typeface="Calibri" panose="020F0502020204030204" pitchFamily="34" charset="0"/>
              </a:rPr>
              <a:t>Mantener al cliente en espera mientras se resuelve la duda, y si no es posible preguntar al cliente si continuar o que llame mas tarde o tratar de concertar llamada </a:t>
            </a:r>
          </a:p>
          <a:p>
            <a:pPr>
              <a:spcAft>
                <a:spcPts val="800"/>
              </a:spcAft>
            </a:pPr>
            <a:r>
              <a:rPr lang="es-ES" sz="1400" b="1" u="sng" dirty="0">
                <a:solidFill>
                  <a:srgbClr val="002060"/>
                </a:solidFill>
                <a:cs typeface="Calibri" panose="020F0502020204030204" pitchFamily="34" charset="0"/>
              </a:rPr>
              <a:t>Gestión: </a:t>
            </a:r>
            <a:r>
              <a:rPr lang="es-ES" sz="1400" dirty="0">
                <a:solidFill>
                  <a:srgbClr val="002060"/>
                </a:solidFill>
                <a:latin typeface="Calibri" panose="020F0502020204030204" pitchFamily="34" charset="0"/>
                <a:cs typeface="Calibri" panose="020F0502020204030204" pitchFamily="34" charset="0"/>
              </a:rPr>
              <a:t>A través de botonera telefónica según aseguradora </a:t>
            </a:r>
            <a:endParaRPr lang="es-ES" altLang="es-ES" sz="1400" dirty="0">
              <a:solidFill>
                <a:srgbClr val="002060"/>
              </a:solidFill>
              <a:latin typeface="Calibri" panose="020F0502020204030204" pitchFamily="34" charset="0"/>
              <a:cs typeface="Calibri" panose="020F0502020204030204" pitchFamily="34" charset="0"/>
            </a:endParaRPr>
          </a:p>
          <a:p>
            <a:pPr algn="just"/>
            <a:endParaRPr lang="es-ES" sz="1400" b="1" u="sng" dirty="0">
              <a:solidFill>
                <a:srgbClr val="002060"/>
              </a:solidFill>
              <a:cs typeface="Calibri" panose="020F0502020204030204" pitchFamily="34" charset="0"/>
            </a:endParaRPr>
          </a:p>
          <a:p>
            <a:pPr algn="just"/>
            <a:endParaRPr lang="es-ES" dirty="0"/>
          </a:p>
        </p:txBody>
      </p:sp>
      <p:sp>
        <p:nvSpPr>
          <p:cNvPr id="8" name="CuadroTexto 7">
            <a:extLst>
              <a:ext uri="{FF2B5EF4-FFF2-40B4-BE49-F238E27FC236}">
                <a16:creationId xmlns:a16="http://schemas.microsoft.com/office/drawing/2014/main" id="{6D8619CF-1200-48AB-8482-33F1B79524CC}"/>
              </a:ext>
            </a:extLst>
          </p:cNvPr>
          <p:cNvSpPr txBox="1"/>
          <p:nvPr/>
        </p:nvSpPr>
        <p:spPr>
          <a:xfrm>
            <a:off x="353959" y="3427746"/>
            <a:ext cx="4989221" cy="2954655"/>
          </a:xfrm>
          <a:prstGeom prst="rect">
            <a:avLst/>
          </a:prstGeom>
          <a:noFill/>
        </p:spPr>
        <p:txBody>
          <a:bodyPr wrap="square" rtlCol="0">
            <a:spAutoFit/>
          </a:bodyPr>
          <a:lstStyle/>
          <a:p>
            <a:pPr lvl="0">
              <a:defRPr/>
            </a:pPr>
            <a:r>
              <a:rPr lang="es-ES" sz="1400" b="1" dirty="0">
                <a:solidFill>
                  <a:srgbClr val="002060"/>
                </a:solidFill>
                <a:latin typeface="Calibri" panose="020F0502020204030204" pitchFamily="34" charset="0"/>
                <a:ea typeface="Calibri" panose="020F0502020204030204" pitchFamily="34" charset="0"/>
                <a:cs typeface="Calibri" panose="020F0502020204030204" pitchFamily="34" charset="0"/>
              </a:rPr>
              <a:t>PÓLIZAS DE </a:t>
            </a:r>
            <a:br>
              <a:rPr lang="es-ES" sz="1400" b="1" dirty="0">
                <a:solidFill>
                  <a:srgbClr val="002060"/>
                </a:solidFill>
                <a:latin typeface="Calibri" panose="020F0502020204030204" pitchFamily="34" charset="0"/>
                <a:ea typeface="Calibri" panose="020F0502020204030204" pitchFamily="34" charset="0"/>
                <a:cs typeface="Calibri" panose="020F0502020204030204" pitchFamily="34" charset="0"/>
              </a:rPr>
            </a:br>
            <a:r>
              <a:rPr lang="es-ES" sz="1400" b="1" dirty="0">
                <a:solidFill>
                  <a:srgbClr val="002060"/>
                </a:solidFill>
                <a:latin typeface="Calibri" panose="020F0502020204030204" pitchFamily="34" charset="0"/>
                <a:ea typeface="Calibri" panose="020F0502020204030204" pitchFamily="34" charset="0"/>
                <a:cs typeface="Calibri" panose="020F0502020204030204" pitchFamily="34" charset="0"/>
              </a:rPr>
              <a:t>TELEFONICA SEGUROS CON SANTALUCÍA </a:t>
            </a:r>
          </a:p>
          <a:p>
            <a:pPr lvl="0" algn="just">
              <a:defRPr/>
            </a:pPr>
            <a:endParaRPr lang="es-ES" sz="14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lvl="0" algn="just">
              <a:defRPr/>
            </a:pPr>
            <a:r>
              <a:rPr lang="es-ES" sz="1400" dirty="0">
                <a:solidFill>
                  <a:srgbClr val="002060"/>
                </a:solidFill>
                <a:latin typeface="Calibri" panose="020F0502020204030204" pitchFamily="34" charset="0"/>
                <a:ea typeface="Calibri" panose="020F0502020204030204" pitchFamily="34" charset="0"/>
                <a:cs typeface="Calibri" panose="020F0502020204030204" pitchFamily="34" charset="0"/>
              </a:rPr>
              <a:t>Horario de atención: </a:t>
            </a:r>
          </a:p>
          <a:p>
            <a:pPr marL="171450" lvl="0" indent="-171450" algn="just">
              <a:buFont typeface="Arial" panose="020B0604020202020204" pitchFamily="34" charset="0"/>
              <a:buChar char="•"/>
              <a:defRPr/>
            </a:pPr>
            <a:r>
              <a:rPr lang="es-ES" sz="1400" dirty="0">
                <a:solidFill>
                  <a:srgbClr val="002060"/>
                </a:solidFill>
                <a:latin typeface="Calibri" panose="020F0502020204030204" pitchFamily="34" charset="0"/>
                <a:ea typeface="Calibri" panose="020F0502020204030204" pitchFamily="34" charset="0"/>
                <a:cs typeface="Calibri" panose="020F0502020204030204" pitchFamily="34" charset="0"/>
              </a:rPr>
              <a:t>De lunes a viernes de 8:00 a 21:30h </a:t>
            </a:r>
            <a:r>
              <a:rPr lang="es-ES" sz="1400" dirty="0">
                <a:solidFill>
                  <a:srgbClr val="002060"/>
                </a:solidFill>
                <a:latin typeface="Calibri" panose="020F0502020204030204" pitchFamily="34" charset="0"/>
                <a:cs typeface="Calibri" panose="020F0502020204030204" pitchFamily="34" charset="0"/>
              </a:rPr>
              <a:t>Sábados</a:t>
            </a:r>
            <a:r>
              <a:rPr lang="es-ES" sz="1400" dirty="0">
                <a:solidFill>
                  <a:srgbClr val="002060"/>
                </a:solidFill>
                <a:latin typeface="Calibri" panose="020F0502020204030204" pitchFamily="34" charset="0"/>
                <a:ea typeface="Calibri" panose="020F0502020204030204" pitchFamily="34" charset="0"/>
                <a:cs typeface="Calibri" panose="020F0502020204030204" pitchFamily="34" charset="0"/>
              </a:rPr>
              <a:t> de 8:00 a 14:30h </a:t>
            </a:r>
          </a:p>
          <a:p>
            <a:pPr marL="171450" lvl="0" indent="-171450" algn="just">
              <a:buFont typeface="Arial" panose="020B0604020202020204" pitchFamily="34" charset="0"/>
              <a:buChar char="•"/>
              <a:defRPr/>
            </a:pPr>
            <a:r>
              <a:rPr lang="es-ES" sz="1400" dirty="0">
                <a:solidFill>
                  <a:srgbClr val="002060"/>
                </a:solidFill>
                <a:latin typeface="Calibri" panose="020F0502020204030204" pitchFamily="34" charset="0"/>
                <a:ea typeface="Calibri" panose="020F0502020204030204" pitchFamily="34" charset="0"/>
                <a:cs typeface="Calibri" panose="020F0502020204030204" pitchFamily="34" charset="0"/>
              </a:rPr>
              <a:t>Festivos (solo los NO nacionales): si es entre diario 8:00 a 21:30h, y si es un sábado 8:00 a 14:30h </a:t>
            </a:r>
          </a:p>
          <a:p>
            <a:pPr marL="171450" lvl="0" indent="-171450" algn="just">
              <a:buFont typeface="Arial" panose="020B0604020202020204" pitchFamily="34" charset="0"/>
              <a:buChar char="•"/>
              <a:defRPr/>
            </a:pPr>
            <a:r>
              <a:rPr lang="es-ES" sz="1400" dirty="0">
                <a:solidFill>
                  <a:srgbClr val="002060"/>
                </a:solidFill>
                <a:latin typeface="Calibri" panose="020F0502020204030204" pitchFamily="34" charset="0"/>
                <a:ea typeface="Calibri" panose="020F0502020204030204" pitchFamily="34" charset="0"/>
                <a:cs typeface="Calibri" panose="020F0502020204030204" pitchFamily="34" charset="0"/>
              </a:rPr>
              <a:t>No atiende festivos nacionales</a:t>
            </a:r>
          </a:p>
          <a:p>
            <a:pPr marL="171450" lvl="0" indent="-171450" algn="just">
              <a:buFont typeface="Arial" panose="020B0604020202020204" pitchFamily="34" charset="0"/>
              <a:buChar char="•"/>
              <a:defRPr/>
            </a:pPr>
            <a:r>
              <a:rPr lang="es-ES" sz="1400" dirty="0">
                <a:solidFill>
                  <a:srgbClr val="002060"/>
                </a:solidFill>
                <a:latin typeface="Calibri" panose="020F0502020204030204" pitchFamily="34" charset="0"/>
                <a:ea typeface="Calibri" panose="020F0502020204030204" pitchFamily="34" charset="0"/>
                <a:cs typeface="Calibri" panose="020F0502020204030204" pitchFamily="34" charset="0"/>
              </a:rPr>
              <a:t>Fuera de este horario, o ante imposibilidad de contactar telefónicamente, se deberán de dirigir las consultas por correo a la siguiente dirección de correo: </a:t>
            </a:r>
            <a:r>
              <a:rPr lang="es-ES" sz="1400" b="1" dirty="0">
                <a:solidFill>
                  <a:prstClr val="black"/>
                </a:solidFill>
                <a:latin typeface="Calibri" panose="020F0502020204030204" pitchFamily="34" charset="0"/>
                <a:ea typeface="Calibri" panose="020F0502020204030204" pitchFamily="34" charset="0"/>
                <a:cs typeface="Calibri" panose="020F0502020204030204" pitchFamily="34" charset="0"/>
                <a:hlinkClick r:id="rId2"/>
              </a:rPr>
              <a:t>movistarcam@santalucia.es</a:t>
            </a:r>
            <a:r>
              <a:rPr lang="es-ES" sz="1400" b="1" dirty="0">
                <a:solidFill>
                  <a:prstClr val="black"/>
                </a:solidFill>
                <a:latin typeface="Calibri" panose="020F0502020204030204" pitchFamily="34" charset="0"/>
                <a:ea typeface="Calibri" panose="020F0502020204030204" pitchFamily="34" charset="0"/>
                <a:cs typeface="Calibri" panose="020F0502020204030204" pitchFamily="34" charset="0"/>
              </a:rPr>
              <a:t> </a:t>
            </a:r>
          </a:p>
          <a:p>
            <a:pPr algn="just"/>
            <a:endParaRPr lang="es-ES" sz="1400" b="1" u="sng" dirty="0">
              <a:solidFill>
                <a:srgbClr val="002060"/>
              </a:solidFill>
              <a:cs typeface="Calibri" panose="020F0502020204030204" pitchFamily="34" charset="0"/>
            </a:endParaRPr>
          </a:p>
          <a:p>
            <a:pPr algn="just"/>
            <a:endParaRPr lang="es-ES" dirty="0"/>
          </a:p>
        </p:txBody>
      </p:sp>
      <p:sp>
        <p:nvSpPr>
          <p:cNvPr id="10" name="CuadroTexto 9">
            <a:extLst>
              <a:ext uri="{FF2B5EF4-FFF2-40B4-BE49-F238E27FC236}">
                <a16:creationId xmlns:a16="http://schemas.microsoft.com/office/drawing/2014/main" id="{EE87B287-1DA0-44A7-8D36-2F1638EB9CC9}"/>
              </a:ext>
            </a:extLst>
          </p:cNvPr>
          <p:cNvSpPr txBox="1"/>
          <p:nvPr/>
        </p:nvSpPr>
        <p:spPr>
          <a:xfrm>
            <a:off x="6393122" y="3429086"/>
            <a:ext cx="4362469" cy="2523768"/>
          </a:xfrm>
          <a:prstGeom prst="rect">
            <a:avLst/>
          </a:prstGeom>
          <a:noFill/>
        </p:spPr>
        <p:txBody>
          <a:bodyPr wrap="square" rtlCol="0">
            <a:spAutoFit/>
          </a:bodyPr>
          <a:lstStyle/>
          <a:p>
            <a:pPr algn="just"/>
            <a:r>
              <a:rPr lang="es-ES" sz="1400" b="1" dirty="0">
                <a:solidFill>
                  <a:srgbClr val="002060"/>
                </a:solidFill>
                <a:ea typeface="Calibri" panose="020F0502020204030204" pitchFamily="34" charset="0"/>
                <a:cs typeface="Calibri" panose="020F0502020204030204" pitchFamily="34" charset="0"/>
              </a:rPr>
              <a:t>PÓLIZAS DE TELEFÓNICA SEGUROS</a:t>
            </a:r>
            <a:endParaRPr lang="es-ES" sz="1400" dirty="0">
              <a:solidFill>
                <a:srgbClr val="002060"/>
              </a:solidFill>
            </a:endParaRPr>
          </a:p>
          <a:p>
            <a:pPr algn="just"/>
            <a:endParaRPr lang="es-ES" sz="1400" b="1" u="sng" dirty="0">
              <a:solidFill>
                <a:srgbClr val="002060"/>
              </a:solidFill>
              <a:cs typeface="Calibri" panose="020F0502020204030204" pitchFamily="34" charset="0"/>
            </a:endParaRPr>
          </a:p>
          <a:p>
            <a:pPr algn="just"/>
            <a:endParaRPr lang="es-ES" sz="1400" b="1" u="sng" dirty="0">
              <a:solidFill>
                <a:srgbClr val="002060"/>
              </a:solidFill>
              <a:cs typeface="Calibri" panose="020F0502020204030204" pitchFamily="34" charset="0"/>
            </a:endParaRPr>
          </a:p>
          <a:p>
            <a:pPr lvl="0" algn="just">
              <a:defRPr/>
            </a:pPr>
            <a:r>
              <a:rPr lang="es-ES" sz="1400" dirty="0">
                <a:solidFill>
                  <a:srgbClr val="002060"/>
                </a:solidFill>
                <a:latin typeface="Calibri" panose="020F0502020204030204" pitchFamily="34" charset="0"/>
                <a:cs typeface="Calibri" panose="020F0502020204030204" pitchFamily="34" charset="0"/>
              </a:rPr>
              <a:t>Horario de atención: </a:t>
            </a:r>
          </a:p>
          <a:p>
            <a:pPr marL="171450" lvl="0" indent="-171450">
              <a:buFont typeface="Arial" panose="020B0604020202020204" pitchFamily="34" charset="0"/>
              <a:buChar char="•"/>
              <a:defRPr/>
            </a:pPr>
            <a:r>
              <a:rPr lang="es-ES" sz="1400" dirty="0">
                <a:solidFill>
                  <a:srgbClr val="002060"/>
                </a:solidFill>
                <a:latin typeface="Calibri" panose="020F0502020204030204" pitchFamily="34" charset="0"/>
                <a:cs typeface="Calibri" panose="020F0502020204030204" pitchFamily="34" charset="0"/>
              </a:rPr>
              <a:t>De lunes a viernes de 8:00 a 18:00h</a:t>
            </a:r>
          </a:p>
          <a:p>
            <a:pPr marL="171450" lvl="0" indent="-171450">
              <a:buFont typeface="Arial" panose="020B0604020202020204" pitchFamily="34" charset="0"/>
              <a:buChar char="•"/>
              <a:defRPr/>
            </a:pPr>
            <a:r>
              <a:rPr lang="es-ES" sz="1400" dirty="0">
                <a:solidFill>
                  <a:srgbClr val="002060"/>
                </a:solidFill>
                <a:latin typeface="Calibri" panose="020F0502020204030204" pitchFamily="34" charset="0"/>
                <a:cs typeface="Calibri" panose="020F0502020204030204" pitchFamily="34" charset="0"/>
              </a:rPr>
              <a:t>No atiende festivos nacionales</a:t>
            </a:r>
          </a:p>
          <a:p>
            <a:pPr marL="171450" indent="-171450">
              <a:buFont typeface="Arial" panose="020B0604020202020204" pitchFamily="34" charset="0"/>
              <a:buChar char="•"/>
              <a:defRPr/>
            </a:pPr>
            <a:r>
              <a:rPr lang="es-ES" sz="1400" dirty="0">
                <a:solidFill>
                  <a:srgbClr val="002060"/>
                </a:solidFill>
                <a:latin typeface="Calibri" panose="020F0502020204030204" pitchFamily="34" charset="0"/>
                <a:cs typeface="Calibri" panose="020F0502020204030204" pitchFamily="34" charset="0"/>
              </a:rPr>
              <a:t>Fuera de este horario, o ante la imposibilidad de contactar telefónicamente, se deberán de dirigir por correo las consultas a la siguiente dirección de correo: </a:t>
            </a:r>
            <a:r>
              <a:rPr lang="es-ES" sz="1400" b="1" dirty="0">
                <a:solidFill>
                  <a:schemeClr val="bg1"/>
                </a:solidFill>
                <a:hlinkClick r:id="rId3"/>
              </a:rPr>
              <a:t>Consultas.seguros.telefonica.es@bbva.com</a:t>
            </a:r>
            <a:r>
              <a:rPr lang="es-ES" sz="1400" b="1" dirty="0">
                <a:solidFill>
                  <a:prstClr val="black"/>
                </a:solidFill>
                <a:latin typeface="Calibri" panose="020F0502020204030204" pitchFamily="34" charset="0"/>
                <a:cs typeface="Calibri" panose="020F0502020204030204" pitchFamily="34" charset="0"/>
              </a:rPr>
              <a:t> </a:t>
            </a:r>
            <a:endParaRPr lang="es-ES" sz="1400" b="1" dirty="0">
              <a:solidFill>
                <a:schemeClr val="bg1"/>
              </a:solidFill>
            </a:endParaRPr>
          </a:p>
          <a:p>
            <a:pPr algn="just"/>
            <a:endParaRPr lang="es-ES" dirty="0"/>
          </a:p>
        </p:txBody>
      </p:sp>
      <p:pic>
        <p:nvPicPr>
          <p:cNvPr id="11" name="Picture 6" descr="Resultado de imagen de ir a inicio">
            <a:hlinkClick r:id="rId4" action="ppaction://hlinksldjump"/>
            <a:extLst>
              <a:ext uri="{FF2B5EF4-FFF2-40B4-BE49-F238E27FC236}">
                <a16:creationId xmlns:a16="http://schemas.microsoft.com/office/drawing/2014/main" id="{BF2FA5F8-904D-40D0-984A-3B67D013CD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8318" y="81285"/>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descr="Imagen que contiene Texto&#10;&#10;Descripción generada automáticamente">
            <a:extLst>
              <a:ext uri="{FF2B5EF4-FFF2-40B4-BE49-F238E27FC236}">
                <a16:creationId xmlns:a16="http://schemas.microsoft.com/office/drawing/2014/main" id="{70EAB0FA-B6A0-4A6E-B8AF-91B3010B6C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1807" y="3422332"/>
            <a:ext cx="1153889" cy="332604"/>
          </a:xfrm>
          <a:prstGeom prst="rect">
            <a:avLst/>
          </a:prstGeom>
          <a:solidFill>
            <a:schemeClr val="bg1"/>
          </a:solidFill>
        </p:spPr>
      </p:pic>
      <p:pic>
        <p:nvPicPr>
          <p:cNvPr id="13" name="0 Imagen">
            <a:extLst>
              <a:ext uri="{FF2B5EF4-FFF2-40B4-BE49-F238E27FC236}">
                <a16:creationId xmlns:a16="http://schemas.microsoft.com/office/drawing/2014/main" id="{1E3173B2-DBDC-46AD-BE6E-84C64CE47679}"/>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4669650" y="3494556"/>
            <a:ext cx="827873" cy="252328"/>
          </a:xfrm>
          <a:prstGeom prst="rect">
            <a:avLst/>
          </a:prstGeom>
        </p:spPr>
      </p:pic>
      <p:pic>
        <p:nvPicPr>
          <p:cNvPr id="9" name="Gráfico 8" descr="Lupa">
            <a:extLst>
              <a:ext uri="{FF2B5EF4-FFF2-40B4-BE49-F238E27FC236}">
                <a16:creationId xmlns:a16="http://schemas.microsoft.com/office/drawing/2014/main" id="{00B79AE8-88B5-4D0D-876C-0B866342D73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3324" y="1923354"/>
            <a:ext cx="217170" cy="217170"/>
          </a:xfrm>
          <a:prstGeom prst="rect">
            <a:avLst/>
          </a:prstGeom>
        </p:spPr>
      </p:pic>
      <p:pic>
        <p:nvPicPr>
          <p:cNvPr id="14" name="Imagen 13" descr="Imagen que contiene Texto&#10;&#10;Descripción generada automáticamente">
            <a:extLst>
              <a:ext uri="{FF2B5EF4-FFF2-40B4-BE49-F238E27FC236}">
                <a16:creationId xmlns:a16="http://schemas.microsoft.com/office/drawing/2014/main" id="{C54A6581-E108-4805-B613-0C431F5C24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5865" y="3429000"/>
            <a:ext cx="1153889" cy="332604"/>
          </a:xfrm>
          <a:prstGeom prst="rect">
            <a:avLst/>
          </a:prstGeom>
          <a:solidFill>
            <a:schemeClr val="bg1"/>
          </a:solidFill>
        </p:spPr>
      </p:pic>
      <p:sp>
        <p:nvSpPr>
          <p:cNvPr id="16" name="Botón de acción: ir hacia delante o siguiente 15">
            <a:hlinkClick r:id="" action="ppaction://hlinkshowjump?jump=nextslide" highlightClick="1"/>
            <a:extLst>
              <a:ext uri="{FF2B5EF4-FFF2-40B4-BE49-F238E27FC236}">
                <a16:creationId xmlns:a16="http://schemas.microsoft.com/office/drawing/2014/main" id="{DE5E95E7-2CDC-4082-8730-049CD615ACED}"/>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Botón de acción: ir hacia atrás o anterior 16">
            <a:hlinkClick r:id="" action="ppaction://hlinkshowjump?jump=previousslide" highlightClick="1"/>
            <a:extLst>
              <a:ext uri="{FF2B5EF4-FFF2-40B4-BE49-F238E27FC236}">
                <a16:creationId xmlns:a16="http://schemas.microsoft.com/office/drawing/2014/main" id="{9335D4CD-C110-49DD-A34F-D9BBC88E2333}"/>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3698410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1.4 CONSULTAS FACTURACIÓN/COBROS SANTA LUCIA</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375993" y="603838"/>
            <a:ext cx="11628052" cy="5878532"/>
          </a:xfrm>
          <a:prstGeom prst="rect">
            <a:avLst/>
          </a:prstGeom>
          <a:noFill/>
        </p:spPr>
        <p:txBody>
          <a:bodyPr wrap="square" rtlCol="0">
            <a:spAutoFit/>
          </a:bodyPr>
          <a:lstStyle/>
          <a:p>
            <a:pPr algn="just"/>
            <a:r>
              <a:rPr lang="es-ES" sz="1400" b="1" u="sng" dirty="0">
                <a:solidFill>
                  <a:srgbClr val="002060"/>
                </a:solidFill>
                <a:ea typeface="Calibri" panose="020F0502020204030204" pitchFamily="34" charset="0"/>
                <a:cs typeface="Calibri" panose="020F0502020204030204" pitchFamily="34" charset="0"/>
              </a:rPr>
              <a:t>Definición</a:t>
            </a:r>
            <a:r>
              <a:rPr lang="es-ES" sz="1400" b="1" dirty="0">
                <a:solidFill>
                  <a:srgbClr val="002060"/>
                </a:solidFill>
                <a:ea typeface="Calibri" panose="020F0502020204030204" pitchFamily="34" charset="0"/>
                <a:cs typeface="Calibri" panose="020F0502020204030204" pitchFamily="34" charset="0"/>
              </a:rPr>
              <a:t>: </a:t>
            </a:r>
            <a:r>
              <a:rPr lang="es-ES" sz="1400" dirty="0">
                <a:solidFill>
                  <a:srgbClr val="002060"/>
                </a:solidFill>
                <a:latin typeface="Calibri" panose="020F0502020204030204" pitchFamily="34" charset="0"/>
                <a:ea typeface="Calibri" panose="020F0502020204030204" pitchFamily="34" charset="0"/>
                <a:cs typeface="Calibri" panose="020F0502020204030204" pitchFamily="34" charset="0"/>
              </a:rPr>
              <a:t>Cuando un cliente con seguro de hogar Telefónica Seguros con Santalucia llama al Call Center de Movistar Seguros para temas relativos al cobro/impago de recibos, le atenderemos en el </a:t>
            </a:r>
            <a:r>
              <a:rPr lang="es-ES" sz="1400" dirty="0" err="1">
                <a:solidFill>
                  <a:srgbClr val="002060"/>
                </a:solidFill>
                <a:latin typeface="Calibri" panose="020F0502020204030204" pitchFamily="34" charset="0"/>
                <a:ea typeface="Calibri" panose="020F0502020204030204" pitchFamily="34" charset="0"/>
                <a:cs typeface="Calibri" panose="020F0502020204030204" pitchFamily="34" charset="0"/>
              </a:rPr>
              <a:t>call</a:t>
            </a:r>
            <a:r>
              <a:rPr lang="es-ES" sz="1400" dirty="0">
                <a:solidFill>
                  <a:srgbClr val="002060"/>
                </a:solidFill>
                <a:latin typeface="Calibri" panose="020F0502020204030204" pitchFamily="34" charset="0"/>
                <a:ea typeface="Calibri" panose="020F0502020204030204" pitchFamily="34" charset="0"/>
                <a:cs typeface="Calibri" panose="020F0502020204030204" pitchFamily="34" charset="0"/>
              </a:rPr>
              <a:t> center.</a:t>
            </a:r>
          </a:p>
          <a:p>
            <a:pPr algn="just"/>
            <a:endParaRPr lang="es-ES" sz="14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just">
              <a:defRPr/>
            </a:pPr>
            <a:r>
              <a:rPr lang="es-ES" sz="1400" b="1" u="sng" dirty="0">
                <a:solidFill>
                  <a:srgbClr val="002060"/>
                </a:solidFill>
                <a:cs typeface="Calibri" panose="020F0502020204030204" pitchFamily="34" charset="0"/>
              </a:rPr>
              <a:t>Operativa: </a:t>
            </a:r>
          </a:p>
          <a:p>
            <a:pPr lvl="1" algn="just">
              <a:defRPr/>
            </a:pPr>
            <a:r>
              <a:rPr lang="es-ES" sz="1400" dirty="0">
                <a:solidFill>
                  <a:srgbClr val="002060"/>
                </a:solidFill>
                <a:latin typeface="Calibri" panose="020F0502020204030204" pitchFamily="34" charset="0"/>
                <a:cs typeface="Calibri" panose="020F0502020204030204" pitchFamily="34" charset="0"/>
              </a:rPr>
              <a:t>•	</a:t>
            </a:r>
            <a:r>
              <a:rPr lang="es-ES" sz="1400" b="1" dirty="0">
                <a:solidFill>
                  <a:srgbClr val="002060"/>
                </a:solidFill>
                <a:latin typeface="Calibri" panose="020F0502020204030204" pitchFamily="34" charset="0"/>
                <a:cs typeface="Calibri" panose="020F0502020204030204" pitchFamily="34" charset="0"/>
              </a:rPr>
              <a:t>Consultas: </a:t>
            </a:r>
            <a:r>
              <a:rPr lang="es-ES" sz="1400" dirty="0">
                <a:solidFill>
                  <a:srgbClr val="002060"/>
                </a:solidFill>
                <a:latin typeface="Calibri" panose="020F0502020204030204" pitchFamily="34" charset="0"/>
                <a:cs typeface="Calibri" panose="020F0502020204030204" pitchFamily="34" charset="0"/>
              </a:rPr>
              <a:t>el agente comprobará si con la información disponible en el portal gestor se puede dar respuesta al cliente, y si se puede, contestar al cliente</a:t>
            </a:r>
          </a:p>
          <a:p>
            <a:pPr lvl="1" algn="just">
              <a:defRPr/>
            </a:pPr>
            <a:r>
              <a:rPr lang="es-ES" sz="1400" dirty="0">
                <a:solidFill>
                  <a:srgbClr val="002060"/>
                </a:solidFill>
                <a:latin typeface="Calibri" panose="020F0502020204030204" pitchFamily="34" charset="0"/>
                <a:cs typeface="Calibri" panose="020F0502020204030204" pitchFamily="34" charset="0"/>
              </a:rPr>
              <a:t>Si no se puede o ante cualquier duda que pueda surgir, el agente del Call Center contactará con el centro de apoyo al </a:t>
            </a:r>
            <a:r>
              <a:rPr lang="es-ES" sz="1400" i="1" u="sng" dirty="0">
                <a:solidFill>
                  <a:srgbClr val="002060"/>
                </a:solidFill>
                <a:latin typeface="Calibri" panose="020F0502020204030204" pitchFamily="34" charset="0"/>
                <a:cs typeface="Calibri" panose="020F0502020204030204" pitchFamily="34" charset="0"/>
              </a:rPr>
              <a:t>mediador de Santalucía </a:t>
            </a:r>
            <a:r>
              <a:rPr lang="es-ES" sz="1400" dirty="0">
                <a:solidFill>
                  <a:srgbClr val="002060"/>
                </a:solidFill>
                <a:latin typeface="Calibri" panose="020F0502020204030204" pitchFamily="34" charset="0"/>
                <a:cs typeface="Calibri" panose="020F0502020204030204" pitchFamily="34" charset="0"/>
              </a:rPr>
              <a:t>utilizando la botonera telefónica (“Santalucia Mediador”), donde le informarán de los pasos a seguir así como lo que debe contestar al cliente. </a:t>
            </a:r>
          </a:p>
          <a:p>
            <a:pPr lvl="1" algn="just">
              <a:defRPr/>
            </a:pPr>
            <a:r>
              <a:rPr lang="es-ES" sz="1400" dirty="0">
                <a:solidFill>
                  <a:srgbClr val="002060"/>
                </a:solidFill>
                <a:latin typeface="Calibri" panose="020F0502020204030204" pitchFamily="34" charset="0"/>
                <a:cs typeface="Calibri" panose="020F0502020204030204" pitchFamily="34" charset="0"/>
              </a:rPr>
              <a:t>Importante: recordar que no se puede transferir la llamada ni facilitar el teléfono al cliente. Se ha de tener al cliente en espera.</a:t>
            </a:r>
          </a:p>
          <a:p>
            <a:pPr lvl="1" algn="just">
              <a:defRPr/>
            </a:pPr>
            <a:endParaRPr lang="es-ES" sz="1400" dirty="0">
              <a:solidFill>
                <a:srgbClr val="002060"/>
              </a:solidFill>
              <a:latin typeface="Calibri" panose="020F0502020204030204" pitchFamily="34" charset="0"/>
              <a:cs typeface="Calibri" panose="020F0502020204030204" pitchFamily="34" charset="0"/>
            </a:endParaRPr>
          </a:p>
          <a:p>
            <a:pPr lvl="1" algn="just">
              <a:defRPr/>
            </a:pPr>
            <a:r>
              <a:rPr lang="es-ES" sz="1400" dirty="0">
                <a:solidFill>
                  <a:srgbClr val="002060"/>
                </a:solidFill>
                <a:latin typeface="Calibri" panose="020F0502020204030204" pitchFamily="34" charset="0"/>
                <a:cs typeface="Calibri" panose="020F0502020204030204" pitchFamily="34" charset="0"/>
              </a:rPr>
              <a:t>•	</a:t>
            </a:r>
            <a:r>
              <a:rPr lang="es-ES" sz="1400" b="1" dirty="0">
                <a:solidFill>
                  <a:srgbClr val="002060"/>
                </a:solidFill>
                <a:latin typeface="Calibri" panose="020F0502020204030204" pitchFamily="34" charset="0"/>
                <a:cs typeface="Calibri" panose="020F0502020204030204" pitchFamily="34" charset="0"/>
              </a:rPr>
              <a:t>Pago de recibos impagados</a:t>
            </a:r>
            <a:r>
              <a:rPr lang="es-ES" sz="1400" dirty="0">
                <a:solidFill>
                  <a:srgbClr val="002060"/>
                </a:solidFill>
                <a:latin typeface="Calibri" panose="020F0502020204030204" pitchFamily="34" charset="0"/>
                <a:cs typeface="Calibri" panose="020F0502020204030204" pitchFamily="34" charset="0"/>
              </a:rPr>
              <a:t>: se indicará al cliente que nos pondremos en contacto con él para la gestión del cobro. </a:t>
            </a:r>
          </a:p>
          <a:p>
            <a:pPr lvl="1" algn="just">
              <a:defRPr/>
            </a:pPr>
            <a:r>
              <a:rPr lang="es-ES" sz="1400" dirty="0">
                <a:solidFill>
                  <a:srgbClr val="002060"/>
                </a:solidFill>
                <a:latin typeface="Calibri" panose="020F0502020204030204" pitchFamily="34" charset="0"/>
                <a:cs typeface="Calibri" panose="020F0502020204030204" pitchFamily="34" charset="0"/>
              </a:rPr>
              <a:t>Se enviará un </a:t>
            </a:r>
            <a:r>
              <a:rPr lang="es-ES" sz="1400" b="1" dirty="0">
                <a:solidFill>
                  <a:srgbClr val="002060"/>
                </a:solidFill>
                <a:latin typeface="Calibri" panose="020F0502020204030204" pitchFamily="34" charset="0"/>
                <a:cs typeface="Calibri" panose="020F0502020204030204" pitchFamily="34" charset="0"/>
              </a:rPr>
              <a:t>correo electrónico </a:t>
            </a:r>
            <a:r>
              <a:rPr lang="es-ES" sz="1400" dirty="0">
                <a:solidFill>
                  <a:srgbClr val="002060"/>
                </a:solidFill>
                <a:latin typeface="Calibri" panose="020F0502020204030204" pitchFamily="34" charset="0"/>
                <a:cs typeface="Calibri" panose="020F0502020204030204" pitchFamily="34" charset="0"/>
              </a:rPr>
              <a:t>al equipo especializado de Santalucía para realizar las acciones pertinentes. El horario en el que se contactará con los Clientes desde Santalucía es de lunes a viernes de 9 a 21h, excepto festivos nacionales</a:t>
            </a:r>
          </a:p>
          <a:p>
            <a:pPr lvl="1" algn="just">
              <a:defRPr/>
            </a:pPr>
            <a:endParaRPr lang="es-ES" sz="1400" dirty="0">
              <a:solidFill>
                <a:srgbClr val="002060"/>
              </a:solidFill>
              <a:latin typeface="Calibri" panose="020F0502020204030204" pitchFamily="34" charset="0"/>
              <a:cs typeface="Calibri" panose="020F0502020204030204" pitchFamily="34" charset="0"/>
            </a:endParaRPr>
          </a:p>
          <a:p>
            <a:pPr lvl="1" algn="just">
              <a:defRPr/>
            </a:pPr>
            <a:r>
              <a:rPr lang="es-ES" sz="1400" dirty="0">
                <a:solidFill>
                  <a:srgbClr val="002060"/>
                </a:solidFill>
                <a:latin typeface="Calibri" panose="020F0502020204030204" pitchFamily="34" charset="0"/>
                <a:cs typeface="Calibri" panose="020F0502020204030204" pitchFamily="34" charset="0"/>
              </a:rPr>
              <a:t>El email se enviará a </a:t>
            </a:r>
            <a:r>
              <a:rPr lang="es-ES" sz="1400" dirty="0">
                <a:solidFill>
                  <a:srgbClr val="0000CC"/>
                </a:solidFill>
                <a:latin typeface="Calibri" panose="020F0502020204030204" pitchFamily="34" charset="0"/>
                <a:cs typeface="Calibri" panose="020F0502020204030204" pitchFamily="34" charset="0"/>
              </a:rPr>
              <a:t>gestionderecibos@santalucia.es</a:t>
            </a:r>
            <a:r>
              <a:rPr lang="es-ES" sz="1400" dirty="0">
                <a:solidFill>
                  <a:srgbClr val="002060"/>
                </a:solidFill>
                <a:latin typeface="Calibri" panose="020F0502020204030204" pitchFamily="34" charset="0"/>
                <a:cs typeface="Calibri" panose="020F0502020204030204" pitchFamily="34" charset="0"/>
              </a:rPr>
              <a:t>, con el siguiente contenido:</a:t>
            </a:r>
          </a:p>
          <a:p>
            <a:pPr lvl="1" algn="just">
              <a:defRPr/>
            </a:pPr>
            <a:endParaRPr lang="es-ES" sz="1400" dirty="0">
              <a:solidFill>
                <a:srgbClr val="002060"/>
              </a:solidFill>
              <a:latin typeface="Calibri" panose="020F0502020204030204" pitchFamily="34" charset="0"/>
              <a:cs typeface="Calibri" panose="020F0502020204030204" pitchFamily="34" charset="0"/>
            </a:endParaRPr>
          </a:p>
          <a:p>
            <a:pPr marL="1611313" lvl="1" algn="just">
              <a:defRPr/>
            </a:pPr>
            <a:r>
              <a:rPr lang="es-ES" sz="1100" i="1" dirty="0">
                <a:solidFill>
                  <a:srgbClr val="002060"/>
                </a:solidFill>
                <a:latin typeface="Calibri" panose="020F0502020204030204" pitchFamily="34" charset="0"/>
                <a:cs typeface="Calibri" panose="020F0502020204030204" pitchFamily="34" charset="0"/>
              </a:rPr>
              <a:t>“Asunto: MOVISTAR cobro de recibo fecha y hora de contacto</a:t>
            </a:r>
          </a:p>
          <a:p>
            <a:pPr marL="1611313" lvl="1" algn="just">
              <a:defRPr/>
            </a:pPr>
            <a:endParaRPr lang="es-ES" sz="1100" i="1" dirty="0">
              <a:solidFill>
                <a:srgbClr val="002060"/>
              </a:solidFill>
              <a:latin typeface="Calibri" panose="020F0502020204030204" pitchFamily="34" charset="0"/>
              <a:cs typeface="Calibri" panose="020F0502020204030204" pitchFamily="34" charset="0"/>
            </a:endParaRPr>
          </a:p>
          <a:p>
            <a:pPr marL="1611313" lvl="1" algn="just">
              <a:defRPr/>
            </a:pPr>
            <a:r>
              <a:rPr lang="es-ES" sz="1100" i="1" dirty="0">
                <a:solidFill>
                  <a:srgbClr val="002060"/>
                </a:solidFill>
                <a:latin typeface="Calibri" panose="020F0502020204030204" pitchFamily="34" charset="0"/>
                <a:cs typeface="Calibri" panose="020F0502020204030204" pitchFamily="34" charset="0"/>
              </a:rPr>
              <a:t>Cuerpo del correo: </a:t>
            </a:r>
          </a:p>
          <a:p>
            <a:pPr marL="2155825" lvl="1" indent="-285750" algn="just">
              <a:buFont typeface="Wingdings" panose="05000000000000000000" pitchFamily="2" charset="2"/>
              <a:buChar char="Ø"/>
              <a:defRPr/>
            </a:pPr>
            <a:r>
              <a:rPr lang="es-ES" sz="1100" i="1" dirty="0">
                <a:solidFill>
                  <a:srgbClr val="002060"/>
                </a:solidFill>
                <a:latin typeface="Calibri" panose="020F0502020204030204" pitchFamily="34" charset="0"/>
                <a:cs typeface="Calibri" panose="020F0502020204030204" pitchFamily="34" charset="0"/>
              </a:rPr>
              <a:t>Ramo Hogar Movistar</a:t>
            </a:r>
          </a:p>
          <a:p>
            <a:pPr marL="2155825" lvl="1" indent="-285750" algn="just">
              <a:buFont typeface="Wingdings" panose="05000000000000000000" pitchFamily="2" charset="2"/>
              <a:buChar char="Ø"/>
              <a:defRPr/>
            </a:pPr>
            <a:r>
              <a:rPr lang="es-ES" sz="1100" i="1" dirty="0">
                <a:solidFill>
                  <a:srgbClr val="002060"/>
                </a:solidFill>
                <a:latin typeface="Calibri" panose="020F0502020204030204" pitchFamily="34" charset="0"/>
                <a:cs typeface="Calibri" panose="020F0502020204030204" pitchFamily="34" charset="0"/>
              </a:rPr>
              <a:t>Número de póliza	</a:t>
            </a:r>
          </a:p>
          <a:p>
            <a:pPr marL="2155825" lvl="1" indent="-285750" algn="just">
              <a:buFont typeface="Wingdings" panose="05000000000000000000" pitchFamily="2" charset="2"/>
              <a:buChar char="Ø"/>
              <a:defRPr/>
            </a:pPr>
            <a:r>
              <a:rPr lang="es-ES" sz="1100" i="1" dirty="0">
                <a:solidFill>
                  <a:srgbClr val="002060"/>
                </a:solidFill>
                <a:latin typeface="Calibri" panose="020F0502020204030204" pitchFamily="34" charset="0"/>
                <a:cs typeface="Calibri" panose="020F0502020204030204" pitchFamily="34" charset="0"/>
              </a:rPr>
              <a:t>Teléfono de contacto	</a:t>
            </a:r>
          </a:p>
          <a:p>
            <a:pPr marL="2155825" lvl="1" indent="-285750" algn="just">
              <a:buFont typeface="Wingdings" panose="05000000000000000000" pitchFamily="2" charset="2"/>
              <a:buChar char="Ø"/>
              <a:defRPr/>
            </a:pPr>
            <a:r>
              <a:rPr lang="es-ES" sz="1100" i="1" dirty="0">
                <a:solidFill>
                  <a:srgbClr val="002060"/>
                </a:solidFill>
                <a:latin typeface="Calibri" panose="020F0502020204030204" pitchFamily="34" charset="0"/>
                <a:cs typeface="Calibri" panose="020F0502020204030204" pitchFamily="34" charset="0"/>
              </a:rPr>
              <a:t>Día de contacto	</a:t>
            </a:r>
          </a:p>
          <a:p>
            <a:pPr marL="2155825" lvl="1" indent="-285750" algn="just">
              <a:buFont typeface="Wingdings" panose="05000000000000000000" pitchFamily="2" charset="2"/>
              <a:buChar char="Ø"/>
              <a:defRPr/>
            </a:pPr>
            <a:r>
              <a:rPr lang="es-ES" sz="1100" i="1" dirty="0">
                <a:solidFill>
                  <a:srgbClr val="002060"/>
                </a:solidFill>
                <a:latin typeface="Calibri" panose="020F0502020204030204" pitchFamily="34" charset="0"/>
                <a:cs typeface="Calibri" panose="020F0502020204030204" pitchFamily="34" charset="0"/>
              </a:rPr>
              <a:t>Hora preferente	</a:t>
            </a:r>
          </a:p>
          <a:p>
            <a:pPr marL="1611313" lvl="1" algn="just">
              <a:defRPr/>
            </a:pPr>
            <a:endParaRPr lang="es-ES" sz="1100" i="1" dirty="0">
              <a:solidFill>
                <a:srgbClr val="002060"/>
              </a:solidFill>
              <a:latin typeface="Calibri" panose="020F0502020204030204" pitchFamily="34" charset="0"/>
              <a:cs typeface="Calibri" panose="020F0502020204030204" pitchFamily="34" charset="0"/>
            </a:endParaRPr>
          </a:p>
          <a:p>
            <a:pPr marL="1611313" lvl="1" algn="just">
              <a:defRPr/>
            </a:pPr>
            <a:r>
              <a:rPr lang="es-ES" sz="1100" i="1" dirty="0">
                <a:solidFill>
                  <a:srgbClr val="002060"/>
                </a:solidFill>
                <a:latin typeface="Calibri" panose="020F0502020204030204" pitchFamily="34" charset="0"/>
                <a:cs typeface="Calibri" panose="020F0502020204030204" pitchFamily="34" charset="0"/>
              </a:rPr>
              <a:t>Un saludo”</a:t>
            </a:r>
          </a:p>
          <a:p>
            <a:pPr lvl="1" algn="just">
              <a:defRPr/>
            </a:pPr>
            <a:endParaRPr lang="es-ES" sz="1400" dirty="0">
              <a:solidFill>
                <a:srgbClr val="002060"/>
              </a:solidFill>
              <a:latin typeface="Calibri" panose="020F0502020204030204" pitchFamily="34" charset="0"/>
              <a:cs typeface="Calibri" panose="020F0502020204030204" pitchFamily="34" charset="0"/>
            </a:endParaRPr>
          </a:p>
          <a:p>
            <a:pPr lvl="1" algn="just">
              <a:defRPr/>
            </a:pPr>
            <a:r>
              <a:rPr lang="es-ES" sz="1400" dirty="0">
                <a:solidFill>
                  <a:srgbClr val="002060"/>
                </a:solidFill>
                <a:latin typeface="Calibri" panose="020F0502020204030204" pitchFamily="34" charset="0"/>
                <a:cs typeface="Calibri" panose="020F0502020204030204" pitchFamily="34" charset="0"/>
              </a:rPr>
              <a:t>El equipo de impagados de Santalucía contactará con el Cliente para la gestión del impago en el mismo momento en que se recibe el email, excepto si se ha acordado con el Cliente dicho contacto a una fecha/hora distinta. </a:t>
            </a:r>
            <a:endParaRPr lang="es-ES" dirty="0"/>
          </a:p>
        </p:txBody>
      </p:sp>
      <p:pic>
        <p:nvPicPr>
          <p:cNvPr id="11" name="Picture 6" descr="Resultado de imagen de ir a inicio">
            <a:hlinkClick r:id="rId2" action="ppaction://hlinksldjump"/>
            <a:extLst>
              <a:ext uri="{FF2B5EF4-FFF2-40B4-BE49-F238E27FC236}">
                <a16:creationId xmlns:a16="http://schemas.microsoft.com/office/drawing/2014/main" id="{BF2FA5F8-904D-40D0-984A-3B67D013C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8318" y="81285"/>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13" name="0 Imagen">
            <a:extLst>
              <a:ext uri="{FF2B5EF4-FFF2-40B4-BE49-F238E27FC236}">
                <a16:creationId xmlns:a16="http://schemas.microsoft.com/office/drawing/2014/main" id="{1E3173B2-DBDC-46AD-BE6E-84C64CE4767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582724" y="210770"/>
            <a:ext cx="827873" cy="252328"/>
          </a:xfrm>
          <a:prstGeom prst="rect">
            <a:avLst/>
          </a:prstGeom>
        </p:spPr>
      </p:pic>
      <p:pic>
        <p:nvPicPr>
          <p:cNvPr id="14" name="Imagen 13" descr="Imagen que contiene Texto&#10;&#10;Descripción generada automáticamente">
            <a:extLst>
              <a:ext uri="{FF2B5EF4-FFF2-40B4-BE49-F238E27FC236}">
                <a16:creationId xmlns:a16="http://schemas.microsoft.com/office/drawing/2014/main" id="{C54A6581-E108-4805-B613-0C431F5C24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3180" y="170632"/>
            <a:ext cx="1153889" cy="332604"/>
          </a:xfrm>
          <a:prstGeom prst="rect">
            <a:avLst/>
          </a:prstGeom>
          <a:solidFill>
            <a:schemeClr val="bg1"/>
          </a:solidFill>
        </p:spPr>
      </p:pic>
      <p:sp>
        <p:nvSpPr>
          <p:cNvPr id="8" name="Botón de acción: ir hacia delante o siguiente 7">
            <a:hlinkClick r:id="" action="ppaction://hlinkshowjump?jump=nextslide" highlightClick="1"/>
            <a:extLst>
              <a:ext uri="{FF2B5EF4-FFF2-40B4-BE49-F238E27FC236}">
                <a16:creationId xmlns:a16="http://schemas.microsoft.com/office/drawing/2014/main" id="{05A0C725-9F5B-4AE1-92B7-A85A87FF39F3}"/>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Botón de acción: ir hacia atrás o anterior 8">
            <a:hlinkClick r:id="" action="ppaction://hlinkshowjump?jump=previousslide" highlightClick="1"/>
            <a:extLst>
              <a:ext uri="{FF2B5EF4-FFF2-40B4-BE49-F238E27FC236}">
                <a16:creationId xmlns:a16="http://schemas.microsoft.com/office/drawing/2014/main" id="{08440865-2E8E-4A56-861C-B69FC767C056}"/>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2425871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1.5 dudas captura fecha de vencimiento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01639" y="534686"/>
            <a:ext cx="11628052" cy="6401753"/>
          </a:xfrm>
          <a:prstGeom prst="rect">
            <a:avLst/>
          </a:prstGeom>
          <a:noFill/>
        </p:spPr>
        <p:txBody>
          <a:bodyPr wrap="square" rtlCol="0">
            <a:spAutoFit/>
          </a:bodyPr>
          <a:lstStyle/>
          <a:p>
            <a:pPr algn="just"/>
            <a:r>
              <a:rPr lang="es-ES" sz="1400" b="1" u="sng" dirty="0">
                <a:solidFill>
                  <a:srgbClr val="002060"/>
                </a:solidFill>
                <a:ea typeface="Calibri" panose="020F0502020204030204" pitchFamily="34" charset="0"/>
                <a:cs typeface="Calibri" panose="020F0502020204030204" pitchFamily="34" charset="0"/>
              </a:rPr>
              <a:t>Definición</a:t>
            </a:r>
            <a:r>
              <a:rPr lang="es-ES" sz="1400" b="1" dirty="0">
                <a:solidFill>
                  <a:srgbClr val="002060"/>
                </a:solidFill>
                <a:ea typeface="Calibri" panose="020F0502020204030204" pitchFamily="34" charset="0"/>
                <a:cs typeface="Calibri" panose="020F0502020204030204" pitchFamily="34" charset="0"/>
              </a:rPr>
              <a:t>:</a:t>
            </a:r>
            <a:r>
              <a:rPr lang="es-ES_tradnl" sz="1400" dirty="0">
                <a:solidFill>
                  <a:srgbClr val="002060"/>
                </a:solidFill>
                <a:cs typeface="Calibri" panose="020F0502020204030204" pitchFamily="34" charset="0"/>
              </a:rPr>
              <a:t>Si nos llama un cliente indicando que tiene un seguro contratado con otra aseguradora y cuya fecha de vencimiento es superior a dos meses, captaremos el interés del cliente dándole de alta como cliente potencial para poder contactar con él en una fecha próxima y realizarle un presupuesto.</a:t>
            </a:r>
            <a:endParaRPr lang="es-ES" sz="1400" dirty="0">
              <a:solidFill>
                <a:srgbClr val="002060"/>
              </a:solidFill>
              <a:cs typeface="Calibri" panose="020F0502020204030204" pitchFamily="34" charset="0"/>
            </a:endParaRPr>
          </a:p>
          <a:p>
            <a:pPr algn="just"/>
            <a:endParaRPr lang="es-ES" sz="1400" b="1" u="sng" dirty="0">
              <a:solidFill>
                <a:srgbClr val="002060"/>
              </a:solidFill>
              <a:cs typeface="Calibri" panose="020F0502020204030204" pitchFamily="34" charset="0"/>
            </a:endParaRPr>
          </a:p>
          <a:p>
            <a:pPr algn="just"/>
            <a:r>
              <a:rPr lang="es-ES" sz="1400" b="1" u="sng" dirty="0">
                <a:solidFill>
                  <a:srgbClr val="002060"/>
                </a:solidFill>
                <a:cs typeface="Calibri" panose="020F0502020204030204" pitchFamily="34" charset="0"/>
              </a:rPr>
              <a:t>Gestión</a:t>
            </a:r>
            <a:r>
              <a:rPr lang="es-ES" sz="1400" b="1" dirty="0">
                <a:solidFill>
                  <a:srgbClr val="002060"/>
                </a:solidFill>
                <a:cs typeface="Calibri" panose="020F0502020204030204" pitchFamily="34" charset="0"/>
              </a:rPr>
              <a:t>: </a:t>
            </a:r>
            <a:r>
              <a:rPr lang="es-ES" sz="1400" b="1" dirty="0">
                <a:solidFill>
                  <a:srgbClr val="002060"/>
                </a:solidFill>
              </a:rPr>
              <a:t>Portal Gestor / Clientes/ nuevos clientes </a:t>
            </a:r>
            <a:r>
              <a:rPr lang="es-ES" sz="1400" b="1" dirty="0">
                <a:solidFill>
                  <a:srgbClr val="002060"/>
                </a:solidFill>
                <a:highlight>
                  <a:srgbClr val="FFFF00"/>
                </a:highlight>
              </a:rPr>
              <a:t> </a:t>
            </a:r>
          </a:p>
          <a:p>
            <a:endParaRPr lang="es-ES" sz="1400" dirty="0">
              <a:solidFill>
                <a:srgbClr val="002060"/>
              </a:solidFill>
            </a:endParaRPr>
          </a:p>
          <a:p>
            <a:pPr algn="just"/>
            <a:r>
              <a:rPr lang="es-ES" sz="1400" b="1" u="sng" dirty="0">
                <a:solidFill>
                  <a:srgbClr val="002060"/>
                </a:solidFill>
                <a:cs typeface="Calibri" panose="020F0502020204030204" pitchFamily="34" charset="0"/>
              </a:rPr>
              <a:t>A tener en cuenta: </a:t>
            </a:r>
            <a:r>
              <a:rPr lang="es-ES" sz="1400" dirty="0">
                <a:solidFill>
                  <a:srgbClr val="002060"/>
                </a:solidFill>
                <a:cs typeface="Calibri" panose="020F0502020204030204" pitchFamily="34" charset="0"/>
              </a:rPr>
              <a:t>Seguir el protocolo de captura de vencimiento. </a:t>
            </a:r>
            <a:r>
              <a:rPr lang="es-ES" sz="1050" b="1" u="sng" dirty="0">
                <a:solidFill>
                  <a:srgbClr val="0000CC"/>
                </a:solidFill>
                <a:hlinkClick r:id="rId2" action="ppaction://hlinksldjump"/>
              </a:rPr>
              <a:t>Pulsa aquí </a:t>
            </a:r>
            <a:endParaRPr lang="es-ES" altLang="es-ES" sz="1050" b="1" u="sng" dirty="0">
              <a:solidFill>
                <a:srgbClr val="0000CC"/>
              </a:solidFill>
            </a:endParaRPr>
          </a:p>
          <a:p>
            <a:pPr algn="just"/>
            <a:endParaRPr lang="es-ES" altLang="es-ES" sz="1400" dirty="0">
              <a:solidFill>
                <a:srgbClr val="002060"/>
              </a:solidFill>
            </a:endParaRPr>
          </a:p>
          <a:p>
            <a:pPr algn="just"/>
            <a:r>
              <a:rPr lang="es-ES" sz="1400" b="1" u="sng" dirty="0">
                <a:solidFill>
                  <a:srgbClr val="002060"/>
                </a:solidFill>
                <a:cs typeface="Calibri" panose="020F0502020204030204" pitchFamily="34" charset="0"/>
              </a:rPr>
              <a:t>Tramitación: </a:t>
            </a:r>
            <a:r>
              <a:rPr lang="es-ES" sz="1400" dirty="0">
                <a:solidFill>
                  <a:srgbClr val="002060"/>
                </a:solidFill>
                <a:cs typeface="Calibri" panose="020F0502020204030204" pitchFamily="34" charset="0"/>
              </a:rPr>
              <a:t>Los pasos son:</a:t>
            </a:r>
          </a:p>
          <a:p>
            <a:pPr algn="just"/>
            <a:endParaRPr lang="es-ES" sz="1400" dirty="0">
              <a:solidFill>
                <a:srgbClr val="002060"/>
              </a:solidFill>
              <a:cs typeface="Calibri" panose="020F0502020204030204" pitchFamily="34" charset="0"/>
            </a:endParaRPr>
          </a:p>
          <a:p>
            <a:pPr algn="just"/>
            <a:r>
              <a:rPr lang="es-ES" sz="1400" dirty="0">
                <a:solidFill>
                  <a:srgbClr val="002060"/>
                </a:solidFill>
                <a:cs typeface="Calibri" panose="020F0502020204030204" pitchFamily="34" charset="0"/>
              </a:rPr>
              <a:t>1-</a:t>
            </a:r>
            <a:r>
              <a:rPr lang="es-ES_tradnl" sz="1400" dirty="0">
                <a:solidFill>
                  <a:srgbClr val="002060"/>
                </a:solidFill>
                <a:cs typeface="Calibri" panose="020F0502020204030204" pitchFamily="34" charset="0"/>
              </a:rPr>
              <a:t>Leer </a:t>
            </a:r>
            <a:r>
              <a:rPr lang="es-ES_tradnl" sz="1400" b="1" dirty="0">
                <a:solidFill>
                  <a:srgbClr val="002060"/>
                </a:solidFill>
                <a:cs typeface="Calibri" panose="020F0502020204030204" pitchFamily="34" charset="0"/>
              </a:rPr>
              <a:t>consentimiento del Protocolo  </a:t>
            </a:r>
            <a:r>
              <a:rPr lang="es-ES_tradnl" sz="1400" dirty="0">
                <a:solidFill>
                  <a:srgbClr val="002060"/>
                </a:solidFill>
                <a:cs typeface="Calibri" panose="020F0502020204030204" pitchFamily="34" charset="0"/>
              </a:rPr>
              <a:t>para poder enviar información o llamarle.</a:t>
            </a:r>
            <a:endParaRPr lang="es-ES" altLang="es-ES" sz="1400" b="1" u="sng" dirty="0">
              <a:solidFill>
                <a:srgbClr val="002060"/>
              </a:solidFill>
              <a:latin typeface="Arial" panose="020B0604020202020204" pitchFamily="34" charset="0"/>
              <a:cs typeface="Calibri" panose="020F0502020204030204" pitchFamily="34" charset="0"/>
            </a:endParaRPr>
          </a:p>
          <a:p>
            <a:pPr lvl="0"/>
            <a:r>
              <a:rPr lang="es-ES_tradnl" sz="1400" dirty="0">
                <a:solidFill>
                  <a:srgbClr val="002060"/>
                </a:solidFill>
                <a:cs typeface="Calibri" panose="020F0502020204030204" pitchFamily="34" charset="0"/>
              </a:rPr>
              <a:t>2-Dar de alta a la persona como </a:t>
            </a:r>
            <a:r>
              <a:rPr lang="es-ES_tradnl" sz="1400" b="1" dirty="0">
                <a:solidFill>
                  <a:srgbClr val="002060"/>
                </a:solidFill>
                <a:cs typeface="Calibri" panose="020F0502020204030204" pitchFamily="34" charset="0"/>
              </a:rPr>
              <a:t>cliente potencial</a:t>
            </a:r>
            <a:r>
              <a:rPr lang="es-ES_tradnl" sz="1400" dirty="0">
                <a:solidFill>
                  <a:srgbClr val="002060"/>
                </a:solidFill>
                <a:cs typeface="Calibri" panose="020F0502020204030204" pitchFamily="34" charset="0"/>
              </a:rPr>
              <a:t>. En el código identificación seleccionar </a:t>
            </a:r>
            <a:r>
              <a:rPr lang="es-ES_tradnl" sz="1400" b="1" dirty="0">
                <a:solidFill>
                  <a:srgbClr val="002060"/>
                </a:solidFill>
                <a:cs typeface="Calibri" panose="020F0502020204030204" pitchFamily="34" charset="0"/>
              </a:rPr>
              <a:t>“Potencial” y  Marcar “Acepta publicidad</a:t>
            </a:r>
            <a:r>
              <a:rPr lang="es-ES_tradnl" sz="1400" dirty="0">
                <a:solidFill>
                  <a:srgbClr val="002060"/>
                </a:solidFill>
                <a:cs typeface="Calibri" panose="020F0502020204030204" pitchFamily="34" charset="0"/>
              </a:rPr>
              <a:t>” </a:t>
            </a:r>
            <a:endParaRPr lang="es-ES_tradnl" sz="1400" b="1" dirty="0">
              <a:solidFill>
                <a:srgbClr val="002060"/>
              </a:solidFill>
              <a:cs typeface="Calibri" panose="020F0502020204030204" pitchFamily="34" charset="0"/>
            </a:endParaRPr>
          </a:p>
          <a:p>
            <a:pPr lvl="0"/>
            <a:endParaRPr lang="es-ES_tradnl" sz="1400" b="1" dirty="0">
              <a:solidFill>
                <a:srgbClr val="002060"/>
              </a:solidFill>
              <a:cs typeface="Calibri" panose="020F0502020204030204" pitchFamily="34" charset="0"/>
            </a:endParaRPr>
          </a:p>
          <a:p>
            <a:pPr lvl="0"/>
            <a:endParaRPr lang="es-ES_tradnl" sz="1400" b="1" dirty="0">
              <a:solidFill>
                <a:srgbClr val="002060"/>
              </a:solidFill>
              <a:cs typeface="Calibri" panose="020F0502020204030204" pitchFamily="34" charset="0"/>
            </a:endParaRPr>
          </a:p>
          <a:p>
            <a:pPr lvl="0"/>
            <a:endParaRPr lang="es-ES_tradnl" sz="1400" b="1" dirty="0">
              <a:solidFill>
                <a:srgbClr val="002060"/>
              </a:solidFill>
              <a:cs typeface="Calibri" panose="020F0502020204030204" pitchFamily="34" charset="0"/>
            </a:endParaRPr>
          </a:p>
          <a:p>
            <a:pPr lvl="0"/>
            <a:endParaRPr lang="es-ES_tradnl" sz="1400" b="1" dirty="0">
              <a:solidFill>
                <a:srgbClr val="002060"/>
              </a:solidFill>
              <a:cs typeface="Calibri" panose="020F0502020204030204" pitchFamily="34" charset="0"/>
            </a:endParaRPr>
          </a:p>
          <a:p>
            <a:pPr lvl="0"/>
            <a:endParaRPr lang="es-ES_tradnl" sz="1400" b="1" dirty="0">
              <a:solidFill>
                <a:srgbClr val="002060"/>
              </a:solidFill>
              <a:cs typeface="Calibri" panose="020F0502020204030204" pitchFamily="34" charset="0"/>
            </a:endParaRPr>
          </a:p>
          <a:p>
            <a:pPr lvl="0"/>
            <a:endParaRPr lang="es-ES_tradnl" sz="1400" b="1" dirty="0">
              <a:solidFill>
                <a:srgbClr val="002060"/>
              </a:solidFill>
              <a:cs typeface="Calibri" panose="020F0502020204030204" pitchFamily="34" charset="0"/>
            </a:endParaRPr>
          </a:p>
          <a:p>
            <a:pPr lvl="0"/>
            <a:endParaRPr lang="es-ES_tradnl" sz="1400" b="1" dirty="0">
              <a:solidFill>
                <a:srgbClr val="002060"/>
              </a:solidFill>
              <a:cs typeface="Calibri" panose="020F0502020204030204" pitchFamily="34" charset="0"/>
            </a:endParaRPr>
          </a:p>
          <a:p>
            <a:pPr lvl="0"/>
            <a:endParaRPr lang="es-ES_tradnl" sz="1400" b="1" dirty="0">
              <a:solidFill>
                <a:srgbClr val="002060"/>
              </a:solidFill>
              <a:cs typeface="Calibri" panose="020F0502020204030204" pitchFamily="34" charset="0"/>
            </a:endParaRPr>
          </a:p>
          <a:p>
            <a:pPr lvl="0"/>
            <a:endParaRPr lang="es-ES_tradnl" sz="1400" b="1" dirty="0">
              <a:solidFill>
                <a:srgbClr val="002060"/>
              </a:solidFill>
              <a:cs typeface="Calibri" panose="020F0502020204030204" pitchFamily="34" charset="0"/>
            </a:endParaRPr>
          </a:p>
          <a:p>
            <a:pPr lvl="0"/>
            <a:r>
              <a:rPr lang="es-ES_tradnl" sz="1400" b="1" dirty="0">
                <a:solidFill>
                  <a:srgbClr val="002060"/>
                </a:solidFill>
                <a:cs typeface="Calibri" panose="020F0502020204030204" pitchFamily="34" charset="0"/>
              </a:rPr>
              <a:t>3-Cumplimentar los datos</a:t>
            </a:r>
            <a:r>
              <a:rPr lang="es-ES_tradnl" sz="1400" dirty="0">
                <a:solidFill>
                  <a:srgbClr val="002060"/>
                </a:solidFill>
                <a:cs typeface="Calibri" panose="020F0502020204030204" pitchFamily="34" charset="0"/>
              </a:rPr>
              <a:t> solicitados, al menos los 3 datos </a:t>
            </a:r>
            <a:r>
              <a:rPr lang="es-ES_tradnl" sz="1400" b="1" dirty="0">
                <a:solidFill>
                  <a:srgbClr val="002060"/>
                </a:solidFill>
                <a:cs typeface="Calibri" panose="020F0502020204030204" pitchFamily="34" charset="0"/>
              </a:rPr>
              <a:t>obligatorios:</a:t>
            </a:r>
            <a:r>
              <a:rPr lang="es-ES" sz="1400" dirty="0"/>
              <a:t> </a:t>
            </a:r>
            <a:r>
              <a:rPr lang="es-ES" sz="1400" dirty="0">
                <a:solidFill>
                  <a:srgbClr val="002060"/>
                </a:solidFill>
                <a:cs typeface="Calibri" panose="020F0502020204030204" pitchFamily="34" charset="0"/>
              </a:rPr>
              <a:t>Nombre, Apellidos y teléfono de contacto. Y si</a:t>
            </a:r>
            <a:r>
              <a:rPr lang="es-ES_tradnl" sz="1400" dirty="0">
                <a:solidFill>
                  <a:srgbClr val="002060"/>
                </a:solidFill>
                <a:cs typeface="Calibri" panose="020F0502020204030204" pitchFamily="34" charset="0"/>
              </a:rPr>
              <a:t> nos lo permite los </a:t>
            </a:r>
            <a:r>
              <a:rPr lang="es-ES_tradnl" sz="1400" b="1" dirty="0">
                <a:solidFill>
                  <a:srgbClr val="002060"/>
                </a:solidFill>
                <a:cs typeface="Calibri" panose="020F0502020204030204" pitchFamily="34" charset="0"/>
              </a:rPr>
              <a:t>adicionales  </a:t>
            </a:r>
          </a:p>
          <a:p>
            <a:pPr lvl="0"/>
            <a:endParaRPr lang="es-ES_tradnl" sz="1400" b="1" dirty="0">
              <a:solidFill>
                <a:srgbClr val="002060"/>
              </a:solidFill>
              <a:cs typeface="Calibri" panose="020F0502020204030204" pitchFamily="34" charset="0"/>
            </a:endParaRPr>
          </a:p>
          <a:p>
            <a:pPr lvl="0"/>
            <a:r>
              <a:rPr lang="es-ES_tradnl" sz="1400" dirty="0">
                <a:solidFill>
                  <a:srgbClr val="002060"/>
                </a:solidFill>
                <a:cs typeface="Calibri" panose="020F0502020204030204" pitchFamily="34" charset="0"/>
              </a:rPr>
              <a:t>4-Una vez dado de alta como cliente potencial, ir a la pestaña </a:t>
            </a:r>
            <a:r>
              <a:rPr lang="es-ES_tradnl" sz="1400" b="1" dirty="0">
                <a:solidFill>
                  <a:srgbClr val="002060"/>
                </a:solidFill>
                <a:cs typeface="Calibri" panose="020F0502020204030204" pitchFamily="34" charset="0"/>
              </a:rPr>
              <a:t>“Riesgos” </a:t>
            </a:r>
            <a:r>
              <a:rPr lang="es-ES_tradnl" sz="1400" dirty="0">
                <a:solidFill>
                  <a:srgbClr val="002060"/>
                </a:solidFill>
                <a:cs typeface="Calibri" panose="020F0502020204030204" pitchFamily="34" charset="0"/>
              </a:rPr>
              <a:t>y rellenar multirriesgo y la fecha vencimiento y </a:t>
            </a:r>
          </a:p>
          <a:p>
            <a:pPr lvl="0"/>
            <a:r>
              <a:rPr lang="es-ES_tradnl" sz="1400" dirty="0">
                <a:solidFill>
                  <a:srgbClr val="002060"/>
                </a:solidFill>
                <a:cs typeface="Calibri" panose="020F0502020204030204" pitchFamily="34" charset="0"/>
              </a:rPr>
              <a:t>damos a guardar </a:t>
            </a:r>
            <a:r>
              <a:rPr lang="es-ES_tradnl" sz="1400" dirty="0">
                <a:solidFill>
                  <a:srgbClr val="FF0000"/>
                </a:solidFill>
                <a:cs typeface="Calibri" panose="020F0502020204030204" pitchFamily="34" charset="0"/>
              </a:rPr>
              <a:t>.</a:t>
            </a:r>
          </a:p>
          <a:p>
            <a:pPr lvl="0"/>
            <a:endParaRPr lang="es-ES_tradnl" sz="1400" dirty="0">
              <a:solidFill>
                <a:srgbClr val="FF0000"/>
              </a:solidFill>
              <a:cs typeface="Calibri" panose="020F0502020204030204" pitchFamily="34" charset="0"/>
            </a:endParaRPr>
          </a:p>
          <a:p>
            <a:pPr lvl="0"/>
            <a:endParaRPr lang="es-ES_tradnl" sz="1400" dirty="0">
              <a:solidFill>
                <a:srgbClr val="FF0000"/>
              </a:solidFill>
              <a:cs typeface="Calibri" panose="020F0502020204030204" pitchFamily="34" charset="0"/>
            </a:endParaRPr>
          </a:p>
          <a:p>
            <a:pPr lvl="0"/>
            <a:endParaRPr lang="es-ES" sz="1400" dirty="0">
              <a:solidFill>
                <a:srgbClr val="FF0000"/>
              </a:solidFill>
              <a:cs typeface="Calibri" panose="020F0502020204030204" pitchFamily="34" charset="0"/>
            </a:endParaRPr>
          </a:p>
          <a:p>
            <a:pPr lvl="0"/>
            <a:endParaRPr lang="es-ES" altLang="es-ES" sz="1400" dirty="0">
              <a:solidFill>
                <a:srgbClr val="002060"/>
              </a:solidFill>
              <a:cs typeface="Calibri" panose="020F0502020204030204" pitchFamily="34" charset="0"/>
            </a:endParaRPr>
          </a:p>
          <a:p>
            <a:pPr algn="just"/>
            <a:endParaRPr lang="es-ES" dirty="0"/>
          </a:p>
        </p:txBody>
      </p:sp>
      <p:pic>
        <p:nvPicPr>
          <p:cNvPr id="8" name="Picture 6" descr="Resultado de imagen de ir a inicio">
            <a:hlinkClick r:id="rId3" action="ppaction://hlinksldjump"/>
            <a:extLst>
              <a:ext uri="{FF2B5EF4-FFF2-40B4-BE49-F238E27FC236}">
                <a16:creationId xmlns:a16="http://schemas.microsoft.com/office/drawing/2014/main" id="{F783F56D-CFB5-4DBE-9BD0-F928BC2FF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89674" y="109703"/>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1EC4811B-4913-4996-AA7C-44DCB7DC5C23}"/>
              </a:ext>
            </a:extLst>
          </p:cNvPr>
          <p:cNvPicPr>
            <a:picLocks noChangeAspect="1"/>
          </p:cNvPicPr>
          <p:nvPr/>
        </p:nvPicPr>
        <p:blipFill>
          <a:blip r:embed="rId5"/>
          <a:stretch>
            <a:fillRect/>
          </a:stretch>
        </p:blipFill>
        <p:spPr>
          <a:xfrm>
            <a:off x="558050" y="3342638"/>
            <a:ext cx="2838174" cy="887296"/>
          </a:xfrm>
          <a:prstGeom prst="rect">
            <a:avLst/>
          </a:prstGeom>
        </p:spPr>
      </p:pic>
      <p:pic>
        <p:nvPicPr>
          <p:cNvPr id="10" name="Imagen 9">
            <a:extLst>
              <a:ext uri="{FF2B5EF4-FFF2-40B4-BE49-F238E27FC236}">
                <a16:creationId xmlns:a16="http://schemas.microsoft.com/office/drawing/2014/main" id="{FB9D2E16-4A33-4772-84F4-94C502A74AC9}"/>
              </a:ext>
            </a:extLst>
          </p:cNvPr>
          <p:cNvPicPr>
            <a:picLocks noChangeAspect="1"/>
          </p:cNvPicPr>
          <p:nvPr/>
        </p:nvPicPr>
        <p:blipFill>
          <a:blip r:embed="rId6"/>
          <a:stretch>
            <a:fillRect/>
          </a:stretch>
        </p:blipFill>
        <p:spPr>
          <a:xfrm>
            <a:off x="5200961" y="3021433"/>
            <a:ext cx="4170784" cy="1719961"/>
          </a:xfrm>
          <a:prstGeom prst="rect">
            <a:avLst/>
          </a:prstGeom>
        </p:spPr>
      </p:pic>
      <p:pic>
        <p:nvPicPr>
          <p:cNvPr id="5" name="Imagen 4">
            <a:extLst>
              <a:ext uri="{FF2B5EF4-FFF2-40B4-BE49-F238E27FC236}">
                <a16:creationId xmlns:a16="http://schemas.microsoft.com/office/drawing/2014/main" id="{A2D8BF09-75C7-4E5C-80F6-4EE20E9CE3E8}"/>
              </a:ext>
            </a:extLst>
          </p:cNvPr>
          <p:cNvPicPr>
            <a:picLocks noChangeAspect="1"/>
          </p:cNvPicPr>
          <p:nvPr/>
        </p:nvPicPr>
        <p:blipFill>
          <a:blip r:embed="rId7"/>
          <a:stretch>
            <a:fillRect/>
          </a:stretch>
        </p:blipFill>
        <p:spPr>
          <a:xfrm>
            <a:off x="9468853" y="5186888"/>
            <a:ext cx="1885691" cy="1595608"/>
          </a:xfrm>
          <a:prstGeom prst="rect">
            <a:avLst/>
          </a:prstGeom>
        </p:spPr>
      </p:pic>
      <p:sp>
        <p:nvSpPr>
          <p:cNvPr id="9" name="Botón de acción: ir hacia delante o siguiente 8">
            <a:hlinkClick r:id="" action="ppaction://hlinkshowjump?jump=nextslide" highlightClick="1"/>
            <a:extLst>
              <a:ext uri="{FF2B5EF4-FFF2-40B4-BE49-F238E27FC236}">
                <a16:creationId xmlns:a16="http://schemas.microsoft.com/office/drawing/2014/main" id="{D01BF264-005B-4DAC-87C8-4ACD5194522C}"/>
              </a:ext>
            </a:extLst>
          </p:cNvPr>
          <p:cNvSpPr/>
          <p:nvPr/>
        </p:nvSpPr>
        <p:spPr>
          <a:xfrm>
            <a:off x="11821251" y="6427647"/>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Botón de acción: ir hacia atrás o anterior 11">
            <a:hlinkClick r:id="" action="ppaction://hlinkshowjump?jump=previousslide" highlightClick="1"/>
            <a:extLst>
              <a:ext uri="{FF2B5EF4-FFF2-40B4-BE49-F238E27FC236}">
                <a16:creationId xmlns:a16="http://schemas.microsoft.com/office/drawing/2014/main" id="{F37F8E44-0D72-426C-8DE5-26C1814E463A}"/>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3737734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2.1  modificaciones PÓLIZA</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375993" y="636133"/>
            <a:ext cx="11628052" cy="6186309"/>
          </a:xfrm>
          <a:prstGeom prst="rect">
            <a:avLst/>
          </a:prstGeom>
          <a:noFill/>
        </p:spPr>
        <p:txBody>
          <a:bodyPr wrap="square" rtlCol="0">
            <a:spAutoFit/>
          </a:bodyPr>
          <a:lstStyle/>
          <a:p>
            <a:pPr algn="just"/>
            <a:r>
              <a:rPr lang="es-ES" sz="1400" b="1" u="sng" dirty="0">
                <a:solidFill>
                  <a:srgbClr val="002060"/>
                </a:solidFill>
                <a:ea typeface="Calibri" panose="020F0502020204030204" pitchFamily="34" charset="0"/>
                <a:cs typeface="Calibri" panose="020F0502020204030204" pitchFamily="34" charset="0"/>
              </a:rPr>
              <a:t>Definición</a:t>
            </a:r>
            <a:r>
              <a:rPr lang="es-ES" sz="1400" b="1" dirty="0">
                <a:solidFill>
                  <a:srgbClr val="002060"/>
                </a:solidFill>
                <a:ea typeface="Calibri" panose="020F0502020204030204" pitchFamily="34" charset="0"/>
                <a:cs typeface="Calibri" panose="020F0502020204030204" pitchFamily="34" charset="0"/>
              </a:rPr>
              <a:t>: </a:t>
            </a:r>
            <a:r>
              <a:rPr lang="es-ES" sz="1400" dirty="0">
                <a:solidFill>
                  <a:srgbClr val="002060"/>
                </a:solidFill>
                <a:ea typeface="Calibri" panose="020F0502020204030204" pitchFamily="34" charset="0"/>
                <a:cs typeface="Calibri" panose="020F0502020204030204" pitchFamily="34" charset="0"/>
              </a:rPr>
              <a:t>Podrán realizarse las siguientes modificaciones en función de la aseguradora:</a:t>
            </a:r>
          </a:p>
          <a:p>
            <a:pPr algn="just"/>
            <a:endParaRPr lang="es-ES" sz="1400" dirty="0">
              <a:solidFill>
                <a:srgbClr val="002060"/>
              </a:solidFill>
              <a:ea typeface="Calibri" panose="020F0502020204030204" pitchFamily="34" charset="0"/>
              <a:cs typeface="Calibri" panose="020F0502020204030204" pitchFamily="34" charset="0"/>
            </a:endParaRPr>
          </a:p>
          <a:p>
            <a:pPr algn="just"/>
            <a:r>
              <a:rPr lang="es-ES" sz="1200" b="1" dirty="0">
                <a:solidFill>
                  <a:srgbClr val="002060"/>
                </a:solidFill>
                <a:ea typeface="Calibri" panose="020F0502020204030204" pitchFamily="34" charset="0"/>
                <a:cs typeface="Calibri" panose="020F0502020204030204" pitchFamily="34" charset="0"/>
              </a:rPr>
              <a:t>Telefónica Seguros</a:t>
            </a:r>
          </a:p>
          <a:p>
            <a:pPr marL="171450" indent="-171450" algn="just">
              <a:buFont typeface="Arial" panose="020B0604020202020204" pitchFamily="34" charset="0"/>
              <a:buChar char="•"/>
            </a:pPr>
            <a:r>
              <a:rPr lang="es-ES" sz="1200" dirty="0">
                <a:solidFill>
                  <a:srgbClr val="002060"/>
                </a:solidFill>
                <a:ea typeface="Calibri" panose="020F0502020204030204" pitchFamily="34" charset="0"/>
                <a:cs typeface="Calibri" panose="020F0502020204030204" pitchFamily="34" charset="0"/>
              </a:rPr>
              <a:t>Baja de póliza por no renovación </a:t>
            </a:r>
            <a:r>
              <a:rPr lang="es-ES" sz="1200" b="1" u="sng" dirty="0">
                <a:solidFill>
                  <a:srgbClr val="0000CC"/>
                </a:solidFill>
                <a:ea typeface="Calibri" panose="020F0502020204030204" pitchFamily="34" charset="0"/>
                <a:cs typeface="Calibri" panose="020F0502020204030204" pitchFamily="34" charset="0"/>
                <a:hlinkClick r:id="rId2" action="ppaction://hlinksldjump"/>
              </a:rPr>
              <a:t>m</a:t>
            </a:r>
            <a:r>
              <a:rPr lang="es-ES" sz="1200" b="1" u="sng" dirty="0">
                <a:solidFill>
                  <a:srgbClr val="002060"/>
                </a:solidFill>
                <a:ea typeface="Calibri" panose="020F0502020204030204" pitchFamily="34" charset="0"/>
                <a:cs typeface="Calibri" panose="020F0502020204030204" pitchFamily="34" charset="0"/>
                <a:hlinkClick r:id="rId2" action="ppaction://hlinksldjump"/>
              </a:rPr>
              <a:t>as info </a:t>
            </a:r>
            <a:r>
              <a:rPr lang="es-ES" sz="1200" dirty="0">
                <a:solidFill>
                  <a:srgbClr val="002060"/>
                </a:solidFill>
                <a:ea typeface="Calibri" panose="020F0502020204030204" pitchFamily="34" charset="0"/>
                <a:cs typeface="Calibri" panose="020F0502020204030204" pitchFamily="34" charset="0"/>
              </a:rPr>
              <a:t>y por desistimiento </a:t>
            </a:r>
            <a:r>
              <a:rPr lang="es-ES" sz="1200" b="1" u="sng" dirty="0">
                <a:solidFill>
                  <a:srgbClr val="0000CC"/>
                </a:solidFill>
                <a:ea typeface="Calibri" panose="020F0502020204030204" pitchFamily="34" charset="0"/>
                <a:cs typeface="Calibri" panose="020F0502020204030204" pitchFamily="34" charset="0"/>
                <a:hlinkClick r:id="rId3" action="ppaction://hlinksldjump"/>
              </a:rPr>
              <a:t>más info</a:t>
            </a:r>
            <a:endParaRPr lang="es-ES" sz="1200" b="1" u="sng" dirty="0">
              <a:solidFill>
                <a:srgbClr val="002060"/>
              </a:solidFill>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s-ES" sz="1200" dirty="0">
                <a:solidFill>
                  <a:srgbClr val="002060"/>
                </a:solidFill>
                <a:ea typeface="Calibri" panose="020F0502020204030204" pitchFamily="34" charset="0"/>
                <a:cs typeface="Calibri" panose="020F0502020204030204" pitchFamily="34" charset="0"/>
              </a:rPr>
              <a:t>Modificación de póliza: </a:t>
            </a:r>
          </a:p>
          <a:p>
            <a:pPr marL="628650" lvl="1" indent="-171450" algn="just">
              <a:buFont typeface="Wingdings" panose="05000000000000000000" pitchFamily="2" charset="2"/>
              <a:buChar char="Ø"/>
            </a:pPr>
            <a:r>
              <a:rPr lang="es-ES" sz="1200" dirty="0">
                <a:solidFill>
                  <a:srgbClr val="002060"/>
                </a:solidFill>
                <a:ea typeface="Calibri" panose="020F0502020204030204" pitchFamily="34" charset="0"/>
                <a:cs typeface="Calibri" panose="020F0502020204030204" pitchFamily="34" charset="0"/>
              </a:rPr>
              <a:t>Cambio de número de cuenta bancaria </a:t>
            </a:r>
          </a:p>
          <a:p>
            <a:pPr marL="628650" lvl="1" indent="-171450" algn="just">
              <a:buFont typeface="Wingdings" panose="05000000000000000000" pitchFamily="2" charset="2"/>
              <a:buChar char="Ø"/>
            </a:pPr>
            <a:r>
              <a:rPr lang="es-ES" sz="1200" dirty="0">
                <a:solidFill>
                  <a:srgbClr val="002060"/>
                </a:solidFill>
                <a:ea typeface="Calibri" panose="020F0502020204030204" pitchFamily="34" charset="0"/>
                <a:cs typeface="Calibri" panose="020F0502020204030204" pitchFamily="34" charset="0"/>
              </a:rPr>
              <a:t>Cambio de domicilio correspondencia</a:t>
            </a:r>
          </a:p>
          <a:p>
            <a:pPr algn="just"/>
            <a:endParaRPr lang="es-ES" sz="1200" dirty="0">
              <a:solidFill>
                <a:srgbClr val="002060"/>
              </a:solidFill>
              <a:ea typeface="Calibri" panose="020F0502020204030204" pitchFamily="34" charset="0"/>
              <a:cs typeface="Calibri" panose="020F0502020204030204" pitchFamily="34" charset="0"/>
            </a:endParaRPr>
          </a:p>
          <a:p>
            <a:pPr algn="just"/>
            <a:r>
              <a:rPr lang="es-ES" sz="1200" b="1" dirty="0">
                <a:solidFill>
                  <a:srgbClr val="002060"/>
                </a:solidFill>
                <a:ea typeface="Calibri" panose="020F0502020204030204" pitchFamily="34" charset="0"/>
                <a:cs typeface="Calibri" panose="020F0502020204030204" pitchFamily="34" charset="0"/>
              </a:rPr>
              <a:t>Telefónica Seguros con Santalucía:</a:t>
            </a:r>
          </a:p>
          <a:p>
            <a:pPr marL="171450" indent="-171450" algn="just">
              <a:buFont typeface="Arial" panose="020B0604020202020204" pitchFamily="34" charset="0"/>
              <a:buChar char="•"/>
            </a:pPr>
            <a:r>
              <a:rPr lang="es-ES" sz="1200" dirty="0">
                <a:solidFill>
                  <a:srgbClr val="002060"/>
                </a:solidFill>
                <a:ea typeface="Calibri" panose="020F0502020204030204" pitchFamily="34" charset="0"/>
                <a:cs typeface="Calibri" panose="020F0502020204030204" pitchFamily="34" charset="0"/>
              </a:rPr>
              <a:t>Baja de póliza por desistimiento. </a:t>
            </a:r>
            <a:r>
              <a:rPr lang="es-ES" sz="1200" b="1" u="sng" dirty="0">
                <a:solidFill>
                  <a:srgbClr val="0000CC"/>
                </a:solidFill>
                <a:ea typeface="Calibri" panose="020F0502020204030204" pitchFamily="34" charset="0"/>
                <a:cs typeface="Calibri" panose="020F0502020204030204" pitchFamily="34" charset="0"/>
                <a:hlinkClick r:id="rId3" action="ppaction://hlinksldjump"/>
              </a:rPr>
              <a:t>más info</a:t>
            </a:r>
            <a:endParaRPr lang="es-ES" sz="1200" dirty="0">
              <a:solidFill>
                <a:srgbClr val="002060"/>
              </a:solidFill>
              <a:highlight>
                <a:srgbClr val="FFFF00"/>
              </a:highlight>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s-ES" sz="1200" dirty="0">
                <a:solidFill>
                  <a:srgbClr val="002060"/>
                </a:solidFill>
                <a:ea typeface="Calibri" panose="020F0502020204030204" pitchFamily="34" charset="0"/>
                <a:cs typeface="Calibri" panose="020F0502020204030204" pitchFamily="34" charset="0"/>
              </a:rPr>
              <a:t>Modificación de Póliza, se engloban de la siguiente forma:</a:t>
            </a:r>
          </a:p>
          <a:p>
            <a:pPr lvl="1" algn="just"/>
            <a:r>
              <a:rPr lang="es-ES" sz="1200" dirty="0">
                <a:solidFill>
                  <a:srgbClr val="002060"/>
                </a:solidFill>
                <a:ea typeface="Calibri" panose="020F0502020204030204" pitchFamily="34" charset="0"/>
                <a:cs typeface="Calibri" panose="020F0502020204030204" pitchFamily="34" charset="0"/>
              </a:rPr>
              <a:t>- Si afectan a la prima:</a:t>
            </a:r>
          </a:p>
          <a:p>
            <a:pPr lvl="2" algn="just"/>
            <a:r>
              <a:rPr lang="es-ES" sz="1200" dirty="0">
                <a:solidFill>
                  <a:srgbClr val="002060"/>
                </a:solidFill>
                <a:ea typeface="Calibri" panose="020F0502020204030204" pitchFamily="34" charset="0"/>
                <a:cs typeface="Calibri" panose="020F0502020204030204" pitchFamily="34" charset="0"/>
              </a:rPr>
              <a:t>➢ Modificación de garantías</a:t>
            </a:r>
          </a:p>
          <a:p>
            <a:pPr lvl="2" algn="just"/>
            <a:r>
              <a:rPr lang="es-ES" sz="1200" dirty="0">
                <a:solidFill>
                  <a:srgbClr val="002060"/>
                </a:solidFill>
                <a:ea typeface="Calibri" panose="020F0502020204030204" pitchFamily="34" charset="0"/>
                <a:cs typeface="Calibri" panose="020F0502020204030204" pitchFamily="34" charset="0"/>
              </a:rPr>
              <a:t>➢ Cambio de Tomador</a:t>
            </a:r>
          </a:p>
          <a:p>
            <a:pPr lvl="2" algn="just"/>
            <a:r>
              <a:rPr lang="es-ES" sz="1200" dirty="0">
                <a:solidFill>
                  <a:srgbClr val="002060"/>
                </a:solidFill>
                <a:ea typeface="Calibri" panose="020F0502020204030204" pitchFamily="34" charset="0"/>
                <a:cs typeface="Calibri" panose="020F0502020204030204" pitchFamily="34" charset="0"/>
              </a:rPr>
              <a:t>➢ Cambio de Domicilio</a:t>
            </a:r>
          </a:p>
          <a:p>
            <a:pPr lvl="1" algn="just"/>
            <a:r>
              <a:rPr lang="es-ES" sz="1200" dirty="0">
                <a:solidFill>
                  <a:srgbClr val="002060"/>
                </a:solidFill>
                <a:ea typeface="Calibri" panose="020F0502020204030204" pitchFamily="34" charset="0"/>
                <a:cs typeface="Calibri" panose="020F0502020204030204" pitchFamily="34" charset="0"/>
              </a:rPr>
              <a:t>- Si no afectan a la prima:</a:t>
            </a:r>
          </a:p>
          <a:p>
            <a:pPr lvl="2" algn="just"/>
            <a:r>
              <a:rPr lang="es-ES" sz="1200" dirty="0">
                <a:solidFill>
                  <a:srgbClr val="002060"/>
                </a:solidFill>
                <a:ea typeface="Calibri" panose="020F0502020204030204" pitchFamily="34" charset="0"/>
                <a:cs typeface="Calibri" panose="020F0502020204030204" pitchFamily="34" charset="0"/>
              </a:rPr>
              <a:t>➢ Cambio de datos del tomador</a:t>
            </a:r>
          </a:p>
          <a:p>
            <a:pPr lvl="2" algn="just"/>
            <a:r>
              <a:rPr lang="es-ES" sz="1200" dirty="0">
                <a:solidFill>
                  <a:srgbClr val="002060"/>
                </a:solidFill>
                <a:ea typeface="Calibri" panose="020F0502020204030204" pitchFamily="34" charset="0"/>
                <a:cs typeface="Calibri" panose="020F0502020204030204" pitchFamily="34" charset="0"/>
              </a:rPr>
              <a:t>➢ Cambio de datos del asegurado</a:t>
            </a:r>
          </a:p>
          <a:p>
            <a:pPr lvl="2" algn="just"/>
            <a:r>
              <a:rPr lang="es-ES" sz="1200" dirty="0">
                <a:solidFill>
                  <a:srgbClr val="002060"/>
                </a:solidFill>
                <a:ea typeface="Calibri" panose="020F0502020204030204" pitchFamily="34" charset="0"/>
                <a:cs typeface="Calibri" panose="020F0502020204030204" pitchFamily="34" charset="0"/>
              </a:rPr>
              <a:t>➢ Cambio de número de cuenta bancaria</a:t>
            </a:r>
          </a:p>
          <a:p>
            <a:pPr lvl="2" algn="just"/>
            <a:r>
              <a:rPr lang="es-ES" sz="1200" dirty="0">
                <a:solidFill>
                  <a:srgbClr val="002060"/>
                </a:solidFill>
                <a:ea typeface="Calibri" panose="020F0502020204030204" pitchFamily="34" charset="0"/>
                <a:cs typeface="Calibri" panose="020F0502020204030204" pitchFamily="34" charset="0"/>
              </a:rPr>
              <a:t>➢ Excluir/Incluir cesión de derechos</a:t>
            </a:r>
          </a:p>
          <a:p>
            <a:pPr lvl="2" algn="just"/>
            <a:endParaRPr lang="es-ES" sz="1200" dirty="0">
              <a:solidFill>
                <a:srgbClr val="002060"/>
              </a:solidFill>
              <a:ea typeface="Calibri" panose="020F0502020204030204" pitchFamily="34" charset="0"/>
              <a:cs typeface="Calibri" panose="020F0502020204030204" pitchFamily="34" charset="0"/>
            </a:endParaRPr>
          </a:p>
          <a:p>
            <a:pPr algn="just"/>
            <a:r>
              <a:rPr lang="es-ES" sz="1400" b="1" u="sng" dirty="0">
                <a:solidFill>
                  <a:srgbClr val="002060"/>
                </a:solidFill>
                <a:cs typeface="Calibri" panose="020F0502020204030204" pitchFamily="34" charset="0"/>
              </a:rPr>
              <a:t>Gestión</a:t>
            </a:r>
            <a:r>
              <a:rPr lang="es-ES" sz="1400" b="1" dirty="0">
                <a:solidFill>
                  <a:srgbClr val="002060"/>
                </a:solidFill>
                <a:cs typeface="Calibri" panose="020F0502020204030204" pitchFamily="34" charset="0"/>
              </a:rPr>
              <a:t>: </a:t>
            </a:r>
            <a:r>
              <a:rPr lang="es-ES" sz="1400" b="1" dirty="0">
                <a:solidFill>
                  <a:srgbClr val="002060"/>
                </a:solidFill>
              </a:rPr>
              <a:t>Portal Gestor</a:t>
            </a:r>
          </a:p>
          <a:p>
            <a:endParaRPr lang="es-ES" sz="1400" dirty="0">
              <a:solidFill>
                <a:srgbClr val="002060"/>
              </a:solidFill>
            </a:endParaRPr>
          </a:p>
          <a:p>
            <a:pPr algn="just"/>
            <a:r>
              <a:rPr lang="es-ES" sz="1400" b="1" u="sng" dirty="0">
                <a:solidFill>
                  <a:srgbClr val="002060"/>
                </a:solidFill>
                <a:cs typeface="Calibri" panose="020F0502020204030204" pitchFamily="34" charset="0"/>
              </a:rPr>
              <a:t>A tener en cuenta en las modificaciones de Santa Lucia</a:t>
            </a:r>
            <a:r>
              <a:rPr lang="es-ES" sz="1400" dirty="0">
                <a:solidFill>
                  <a:srgbClr val="002060"/>
                </a:solidFill>
                <a:cs typeface="Calibri" panose="020F0502020204030204" pitchFamily="34" charset="0"/>
              </a:rPr>
              <a:t>: </a:t>
            </a:r>
          </a:p>
          <a:p>
            <a:pPr algn="just"/>
            <a:r>
              <a:rPr lang="es-ES" sz="1200" dirty="0">
                <a:solidFill>
                  <a:srgbClr val="002060"/>
                </a:solidFill>
                <a:cs typeface="Calibri" panose="020F0502020204030204" pitchFamily="34" charset="0"/>
              </a:rPr>
              <a:t>Solo el </a:t>
            </a:r>
            <a:r>
              <a:rPr lang="es-ES" sz="1200" b="1" dirty="0">
                <a:solidFill>
                  <a:srgbClr val="002060"/>
                </a:solidFill>
                <a:cs typeface="Calibri" panose="020F0502020204030204" pitchFamily="34" charset="0"/>
              </a:rPr>
              <a:t>tomador del seguro </a:t>
            </a:r>
            <a:r>
              <a:rPr lang="es-ES" sz="1200" dirty="0">
                <a:solidFill>
                  <a:srgbClr val="002060"/>
                </a:solidFill>
                <a:cs typeface="Calibri" panose="020F0502020204030204" pitchFamily="34" charset="0"/>
              </a:rPr>
              <a:t>puede solicitar la modificación, por lo que hay que seguir el protocolo de identificación establecido para ello ha de confirmar el número de póliza objeto de modificación, asegurarse que se trata de la vivienda asegurada en la póliza indicada.</a:t>
            </a:r>
          </a:p>
          <a:p>
            <a:pPr algn="just"/>
            <a:endParaRPr lang="es-ES" sz="1200" dirty="0">
              <a:solidFill>
                <a:srgbClr val="002060"/>
              </a:solidFill>
              <a:cs typeface="Calibri" panose="020F0502020204030204" pitchFamily="34" charset="0"/>
            </a:endParaRPr>
          </a:p>
          <a:p>
            <a:pPr algn="just"/>
            <a:r>
              <a:rPr lang="es-ES" sz="1200" dirty="0">
                <a:solidFill>
                  <a:srgbClr val="002060"/>
                </a:solidFill>
                <a:cs typeface="Calibri" panose="020F0502020204030204" pitchFamily="34" charset="0"/>
              </a:rPr>
              <a:t>Las modificaciones pueden ser </a:t>
            </a:r>
            <a:r>
              <a:rPr lang="es-ES" sz="1200" b="1" dirty="0">
                <a:solidFill>
                  <a:srgbClr val="002060"/>
                </a:solidFill>
                <a:cs typeface="Calibri" panose="020F0502020204030204" pitchFamily="34" charset="0"/>
                <a:hlinkClick r:id="rId4" action="ppaction://hlinksldjump"/>
              </a:rPr>
              <a:t>económicas</a:t>
            </a:r>
            <a:r>
              <a:rPr lang="es-ES" sz="1200" b="1" dirty="0">
                <a:solidFill>
                  <a:srgbClr val="002060"/>
                </a:solidFill>
                <a:cs typeface="Calibri" panose="020F0502020204030204" pitchFamily="34" charset="0"/>
              </a:rPr>
              <a:t> o </a:t>
            </a:r>
            <a:r>
              <a:rPr lang="es-ES" sz="1200" b="1" dirty="0">
                <a:solidFill>
                  <a:srgbClr val="002060"/>
                </a:solidFill>
                <a:cs typeface="Calibri" panose="020F0502020204030204" pitchFamily="34" charset="0"/>
                <a:hlinkClick r:id="rId5" action="ppaction://hlinksldjump"/>
              </a:rPr>
              <a:t>no económicas </a:t>
            </a:r>
            <a:r>
              <a:rPr lang="es-ES" sz="1200" dirty="0">
                <a:solidFill>
                  <a:srgbClr val="002060"/>
                </a:solidFill>
                <a:cs typeface="Calibri" panose="020F0502020204030204" pitchFamily="34" charset="0"/>
              </a:rPr>
              <a:t>según repercutan en el importe de la prima del seguro en vigor.</a:t>
            </a:r>
          </a:p>
          <a:p>
            <a:pPr algn="just"/>
            <a:r>
              <a:rPr lang="es-ES" sz="1200" dirty="0">
                <a:solidFill>
                  <a:srgbClr val="002060"/>
                </a:solidFill>
                <a:cs typeface="Calibri" panose="020F0502020204030204" pitchFamily="34" charset="0"/>
              </a:rPr>
              <a:t>Si afecta a prima, la modificación se considera económica.</a:t>
            </a:r>
          </a:p>
          <a:p>
            <a:pPr algn="just"/>
            <a:endParaRPr lang="es-ES" sz="1200" dirty="0">
              <a:solidFill>
                <a:srgbClr val="002060"/>
              </a:solidFill>
              <a:cs typeface="Calibri" panose="020F0502020204030204" pitchFamily="34" charset="0"/>
            </a:endParaRPr>
          </a:p>
          <a:p>
            <a:pPr algn="just"/>
            <a:r>
              <a:rPr lang="es-ES" sz="1200" b="1" dirty="0">
                <a:solidFill>
                  <a:srgbClr val="002060"/>
                </a:solidFill>
                <a:cs typeface="Calibri" panose="020F0502020204030204" pitchFamily="34" charset="0"/>
              </a:rPr>
              <a:t>Importante</a:t>
            </a:r>
            <a:r>
              <a:rPr lang="es-ES" sz="1200" dirty="0">
                <a:solidFill>
                  <a:srgbClr val="002060"/>
                </a:solidFill>
                <a:cs typeface="Calibri" panose="020F0502020204030204" pitchFamily="34" charset="0"/>
              </a:rPr>
              <a:t>: si la modificación implica que la póliza no cumpla las </a:t>
            </a:r>
            <a:r>
              <a:rPr lang="es-ES" sz="1200" b="1" u="sng" dirty="0">
                <a:solidFill>
                  <a:srgbClr val="0000CC"/>
                </a:solidFill>
                <a:cs typeface="Calibri" panose="020F0502020204030204" pitchFamily="34" charset="0"/>
                <a:hlinkClick r:id="rId6" action="ppaction://hlinksldjump"/>
              </a:rPr>
              <a:t>normas de contratación establecidas</a:t>
            </a:r>
            <a:r>
              <a:rPr lang="es-ES" sz="1200" u="sng" dirty="0">
                <a:solidFill>
                  <a:srgbClr val="0000CC"/>
                </a:solidFill>
                <a:cs typeface="Calibri" panose="020F0502020204030204" pitchFamily="34" charset="0"/>
                <a:hlinkClick r:id="rId6" action="ppaction://hlinksldjump"/>
              </a:rPr>
              <a:t> </a:t>
            </a:r>
            <a:r>
              <a:rPr lang="es-ES" sz="1200" dirty="0">
                <a:solidFill>
                  <a:srgbClr val="002060"/>
                </a:solidFill>
                <a:cs typeface="Calibri" panose="020F0502020204030204" pitchFamily="34" charset="0"/>
              </a:rPr>
              <a:t>no se podrá llevar a cabo y se tendrá que de baja la actual póliza. </a:t>
            </a:r>
            <a:endParaRPr lang="es-ES" sz="1400" b="1" u="sng" dirty="0">
              <a:solidFill>
                <a:srgbClr val="002060"/>
              </a:solidFill>
              <a:cs typeface="Calibri" panose="020F0502020204030204" pitchFamily="34" charset="0"/>
            </a:endParaRPr>
          </a:p>
        </p:txBody>
      </p:sp>
      <p:pic>
        <p:nvPicPr>
          <p:cNvPr id="12" name="Picture 6" descr="Resultado de imagen de ir a inicio">
            <a:hlinkClick r:id="rId7"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28318" y="81285"/>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5" name="Botón de acción: ir hacia delante o siguiente 4">
            <a:hlinkClick r:id="" action="ppaction://hlinkshowjump?jump=nextslide" highlightClick="1"/>
            <a:extLst>
              <a:ext uri="{FF2B5EF4-FFF2-40B4-BE49-F238E27FC236}">
                <a16:creationId xmlns:a16="http://schemas.microsoft.com/office/drawing/2014/main" id="{D5681A46-0D0F-4599-8B00-262F4618040A}"/>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ir hacia atrás o anterior 6">
            <a:hlinkClick r:id="" action="ppaction://hlinkshowjump?jump=previousslide" highlightClick="1"/>
            <a:extLst>
              <a:ext uri="{FF2B5EF4-FFF2-40B4-BE49-F238E27FC236}">
                <a16:creationId xmlns:a16="http://schemas.microsoft.com/office/drawing/2014/main" id="{82903A5E-52E3-4A3C-A80B-1C7ECF038461}"/>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4087174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2.1.modificaciones póliza</a:t>
            </a:r>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01639" y="801386"/>
            <a:ext cx="6077220" cy="6155531"/>
          </a:xfrm>
          <a:prstGeom prst="rect">
            <a:avLst/>
          </a:prstGeom>
          <a:noFill/>
        </p:spPr>
        <p:txBody>
          <a:bodyPr wrap="square" rtlCol="0">
            <a:spAutoFit/>
          </a:bodyPr>
          <a:lstStyle/>
          <a:p>
            <a:pPr algn="just"/>
            <a:r>
              <a:rPr lang="es-ES" sz="1400" b="1" u="sng" dirty="0">
                <a:solidFill>
                  <a:srgbClr val="002060"/>
                </a:solidFill>
                <a:cs typeface="Calibri" panose="020F0502020204030204" pitchFamily="34" charset="0"/>
              </a:rPr>
              <a:t>Tramitación:</a:t>
            </a:r>
            <a:r>
              <a:rPr lang="es-ES" sz="1400" dirty="0">
                <a:solidFill>
                  <a:srgbClr val="002060"/>
                </a:solidFill>
                <a:cs typeface="Calibri" panose="020F0502020204030204" pitchFamily="34" charset="0"/>
              </a:rPr>
              <a:t> (Excepto para modificación domicilio de correspondencia)</a:t>
            </a:r>
          </a:p>
          <a:p>
            <a:pPr algn="just"/>
            <a:endParaRPr lang="es-ES" sz="1400" dirty="0">
              <a:solidFill>
                <a:srgbClr val="002060"/>
              </a:solidFill>
              <a:cs typeface="Calibri" panose="020F0502020204030204" pitchFamily="34" charset="0"/>
            </a:endParaRPr>
          </a:p>
          <a:p>
            <a:pPr algn="just"/>
            <a:r>
              <a:rPr lang="es-ES" sz="1400" b="1" u="sng" dirty="0">
                <a:solidFill>
                  <a:srgbClr val="002060"/>
                </a:solidFill>
                <a:cs typeface="Calibri" panose="020F0502020204030204" pitchFamily="34" charset="0"/>
              </a:rPr>
              <a:t>Gestión:</a:t>
            </a:r>
            <a:r>
              <a:rPr lang="es-ES" sz="1400" dirty="0">
                <a:solidFill>
                  <a:srgbClr val="002060"/>
                </a:solidFill>
                <a:cs typeface="Calibri" panose="020F0502020204030204" pitchFamily="34" charset="0"/>
              </a:rPr>
              <a:t> Portal gestor/ búsquedas y listados/ Póliza </a:t>
            </a:r>
          </a:p>
          <a:p>
            <a:pPr algn="just"/>
            <a:endParaRPr lang="es-ES" sz="1200" b="1" u="sng" dirty="0">
              <a:solidFill>
                <a:srgbClr val="002060"/>
              </a:solidFill>
              <a:cs typeface="Calibri" panose="020F0502020204030204" pitchFamily="34" charset="0"/>
            </a:endParaRPr>
          </a:p>
          <a:p>
            <a:pPr lvl="0"/>
            <a:endParaRPr lang="es-ES" sz="1400" dirty="0">
              <a:solidFill>
                <a:srgbClr val="002060"/>
              </a:solidFill>
            </a:endParaRPr>
          </a:p>
          <a:p>
            <a:pPr lvl="0"/>
            <a:endParaRPr lang="es-ES" sz="1400" dirty="0">
              <a:solidFill>
                <a:srgbClr val="002060"/>
              </a:solidFill>
            </a:endParaRPr>
          </a:p>
          <a:p>
            <a:pPr lvl="0"/>
            <a:endParaRPr lang="es-ES" sz="1400" dirty="0">
              <a:solidFill>
                <a:srgbClr val="002060"/>
              </a:solidFill>
            </a:endParaRPr>
          </a:p>
          <a:p>
            <a:pPr lvl="0"/>
            <a:endParaRPr lang="es-ES" sz="1400" dirty="0">
              <a:solidFill>
                <a:srgbClr val="002060"/>
              </a:solidFill>
            </a:endParaRPr>
          </a:p>
          <a:p>
            <a:pPr lvl="0"/>
            <a:endParaRPr lang="es-ES" sz="1400" dirty="0">
              <a:solidFill>
                <a:srgbClr val="002060"/>
              </a:solidFill>
            </a:endParaRPr>
          </a:p>
          <a:p>
            <a:pPr lvl="0"/>
            <a:endParaRPr lang="es-ES" sz="1400" dirty="0">
              <a:solidFill>
                <a:srgbClr val="002060"/>
              </a:solidFill>
            </a:endParaRPr>
          </a:p>
          <a:p>
            <a:pPr lvl="0"/>
            <a:endParaRPr lang="es-ES" sz="1400" dirty="0">
              <a:solidFill>
                <a:srgbClr val="002060"/>
              </a:solidFill>
            </a:endParaRPr>
          </a:p>
          <a:p>
            <a:pPr lvl="0"/>
            <a:endParaRPr lang="es-ES" sz="1400" dirty="0">
              <a:solidFill>
                <a:srgbClr val="002060"/>
              </a:solidFill>
            </a:endParaRPr>
          </a:p>
          <a:p>
            <a:pPr lvl="0"/>
            <a:endParaRPr lang="es-ES" sz="1400" dirty="0">
              <a:solidFill>
                <a:srgbClr val="002060"/>
              </a:solidFill>
            </a:endParaRPr>
          </a:p>
          <a:p>
            <a:pPr marL="285750" lvl="0" indent="-285750">
              <a:buFont typeface="Arial" panose="020B0604020202020204" pitchFamily="34" charset="0"/>
              <a:buChar char="•"/>
            </a:pPr>
            <a:r>
              <a:rPr lang="es-ES" sz="1400" dirty="0">
                <a:solidFill>
                  <a:srgbClr val="002060"/>
                </a:solidFill>
              </a:rPr>
              <a:t>Una vez seleccionada la póliza sobre la que hay que actuar, se pincha sobre el botón </a:t>
            </a:r>
            <a:r>
              <a:rPr lang="es-ES" sz="1400" b="1" dirty="0">
                <a:solidFill>
                  <a:srgbClr val="002060"/>
                </a:solidFill>
              </a:rPr>
              <a:t>NUEVA SOLICITUD</a:t>
            </a:r>
            <a:r>
              <a:rPr lang="es-ES" sz="1400" dirty="0">
                <a:solidFill>
                  <a:srgbClr val="002060"/>
                </a:solidFill>
              </a:rPr>
              <a:t> y elegimos la opción </a:t>
            </a:r>
            <a:r>
              <a:rPr lang="es-ES" sz="1400" b="1" dirty="0">
                <a:solidFill>
                  <a:srgbClr val="002060"/>
                </a:solidFill>
              </a:rPr>
              <a:t>“Modificación de póliza”, salvo que las solicitud realizada suponga cambio de modalidad.</a:t>
            </a:r>
          </a:p>
          <a:p>
            <a:pPr marL="285750" lvl="0" indent="-285750">
              <a:buFont typeface="Arial" panose="020B0604020202020204" pitchFamily="34" charset="0"/>
              <a:buChar char="•"/>
            </a:pPr>
            <a:endParaRPr lang="es-ES" sz="1400" b="1" dirty="0">
              <a:solidFill>
                <a:srgbClr val="002060"/>
              </a:solidFill>
            </a:endParaRPr>
          </a:p>
          <a:p>
            <a:pPr marL="285750" lvl="0" indent="-285750">
              <a:buFont typeface="Arial" panose="020B0604020202020204" pitchFamily="34" charset="0"/>
              <a:buChar char="•"/>
            </a:pPr>
            <a:r>
              <a:rPr lang="es-ES" sz="1400" dirty="0">
                <a:solidFill>
                  <a:srgbClr val="002060"/>
                </a:solidFill>
              </a:rPr>
              <a:t>En tipo de solicitud, elegir la modificación correspondiente</a:t>
            </a:r>
          </a:p>
          <a:p>
            <a:pPr lvl="0"/>
            <a:endParaRPr lang="es-ES" sz="1400" dirty="0">
              <a:solidFill>
                <a:srgbClr val="002060"/>
              </a:solidFill>
            </a:endParaRPr>
          </a:p>
          <a:p>
            <a:pPr marL="285750" lvl="0" indent="-285750">
              <a:buFont typeface="Arial" panose="020B0604020202020204" pitchFamily="34" charset="0"/>
              <a:buChar char="•"/>
            </a:pPr>
            <a:r>
              <a:rPr lang="es-ES" sz="1400" dirty="0">
                <a:solidFill>
                  <a:srgbClr val="002060"/>
                </a:solidFill>
              </a:rPr>
              <a:t>Cumplimentar los datos solicitados e incluir comentarios en observaciones</a:t>
            </a:r>
          </a:p>
          <a:p>
            <a:pPr marL="285750" lvl="0" indent="-285750">
              <a:buFont typeface="Arial" panose="020B0604020202020204" pitchFamily="34" charset="0"/>
              <a:buChar char="•"/>
            </a:pPr>
            <a:r>
              <a:rPr lang="es-ES" sz="1400" dirty="0">
                <a:solidFill>
                  <a:srgbClr val="002060"/>
                </a:solidFill>
              </a:rPr>
              <a:t>Fecha efecto solicitud: indicar la que proceda según indique el cliente (en baja es fecha fin)</a:t>
            </a:r>
          </a:p>
          <a:p>
            <a:pPr marL="285750" lvl="0" indent="-285750">
              <a:buFont typeface="Arial" panose="020B0604020202020204" pitchFamily="34" charset="0"/>
              <a:buChar char="•"/>
            </a:pPr>
            <a:endParaRPr lang="es-ES" sz="1400" dirty="0">
              <a:solidFill>
                <a:srgbClr val="002060"/>
              </a:solidFill>
            </a:endParaRPr>
          </a:p>
          <a:p>
            <a:pPr marL="285750" lvl="0" indent="-285750">
              <a:buFont typeface="Arial" panose="020B0604020202020204" pitchFamily="34" charset="0"/>
              <a:buChar char="•"/>
            </a:pPr>
            <a:r>
              <a:rPr lang="es-ES" sz="1400" dirty="0">
                <a:solidFill>
                  <a:srgbClr val="002060"/>
                </a:solidFill>
              </a:rPr>
              <a:t>Pulsar botón “</a:t>
            </a:r>
            <a:r>
              <a:rPr lang="es-ES" sz="1400" b="1" dirty="0">
                <a:solidFill>
                  <a:srgbClr val="002060"/>
                </a:solidFill>
              </a:rPr>
              <a:t>Aceptar”</a:t>
            </a:r>
            <a:r>
              <a:rPr lang="es-ES" sz="1400" dirty="0">
                <a:solidFill>
                  <a:srgbClr val="002060"/>
                </a:solidFill>
              </a:rPr>
              <a:t> y aparecerá mensaje </a:t>
            </a:r>
            <a:r>
              <a:rPr lang="es-ES" sz="1400" b="1" dirty="0">
                <a:solidFill>
                  <a:srgbClr val="002060"/>
                </a:solidFill>
              </a:rPr>
              <a:t>“Solicitud creada correctamente”</a:t>
            </a:r>
            <a:r>
              <a:rPr lang="es-ES" sz="1400" dirty="0">
                <a:solidFill>
                  <a:srgbClr val="002060"/>
                </a:solidFill>
              </a:rPr>
              <a:t> y pulsar en </a:t>
            </a:r>
            <a:r>
              <a:rPr lang="es-ES" sz="1400" b="1" dirty="0">
                <a:solidFill>
                  <a:srgbClr val="002060"/>
                </a:solidFill>
              </a:rPr>
              <a:t>“aceptar”</a:t>
            </a:r>
          </a:p>
          <a:p>
            <a:pPr algn="just"/>
            <a:endParaRPr lang="es-ES" sz="1400" b="1" u="sng" dirty="0">
              <a:solidFill>
                <a:srgbClr val="002060"/>
              </a:solidFill>
              <a:cs typeface="Calibri" panose="020F0502020204030204" pitchFamily="34" charset="0"/>
            </a:endParaRPr>
          </a:p>
          <a:p>
            <a:pPr algn="just"/>
            <a:endParaRPr lang="es-ES" sz="1400" b="1" u="sng" dirty="0">
              <a:solidFill>
                <a:srgbClr val="002060"/>
              </a:solidFill>
              <a:cs typeface="Calibri" panose="020F0502020204030204" pitchFamily="34" charset="0"/>
            </a:endParaRPr>
          </a:p>
          <a:p>
            <a:pPr algn="just"/>
            <a:endParaRPr lang="es-ES" dirty="0"/>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5531" y="108415"/>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3AD5E8AA-B9C3-438A-B8EF-7478A112208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186636" y="1552194"/>
            <a:ext cx="1337148" cy="1680627"/>
          </a:xfrm>
          <a:prstGeom prst="rect">
            <a:avLst/>
          </a:prstGeom>
          <a:noFill/>
        </p:spPr>
      </p:pic>
      <p:sp>
        <p:nvSpPr>
          <p:cNvPr id="4" name="Rectángulo 3">
            <a:extLst>
              <a:ext uri="{FF2B5EF4-FFF2-40B4-BE49-F238E27FC236}">
                <a16:creationId xmlns:a16="http://schemas.microsoft.com/office/drawing/2014/main" id="{A0BEE003-3E35-40FD-8ED1-15C8A8528ECB}"/>
              </a:ext>
            </a:extLst>
          </p:cNvPr>
          <p:cNvSpPr/>
          <p:nvPr/>
        </p:nvSpPr>
        <p:spPr>
          <a:xfrm>
            <a:off x="2170408" y="2620536"/>
            <a:ext cx="523109" cy="1784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a:extLst>
              <a:ext uri="{FF2B5EF4-FFF2-40B4-BE49-F238E27FC236}">
                <a16:creationId xmlns:a16="http://schemas.microsoft.com/office/drawing/2014/main" id="{A842ACC1-F55C-442C-AB6C-D7B016C01D9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606796" y="2425054"/>
            <a:ext cx="5183565" cy="3870817"/>
          </a:xfrm>
          <a:prstGeom prst="rect">
            <a:avLst/>
          </a:prstGeom>
          <a:noFill/>
        </p:spPr>
      </p:pic>
      <p:sp>
        <p:nvSpPr>
          <p:cNvPr id="5" name="Rectángulo 4">
            <a:extLst>
              <a:ext uri="{FF2B5EF4-FFF2-40B4-BE49-F238E27FC236}">
                <a16:creationId xmlns:a16="http://schemas.microsoft.com/office/drawing/2014/main" id="{70885961-CF50-43AD-A0D0-A2F8364B8A07}"/>
              </a:ext>
            </a:extLst>
          </p:cNvPr>
          <p:cNvSpPr/>
          <p:nvPr/>
        </p:nvSpPr>
        <p:spPr>
          <a:xfrm>
            <a:off x="10024946" y="2709746"/>
            <a:ext cx="1449659" cy="2676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71972613-086B-4A17-9646-40870D16E19C}"/>
              </a:ext>
            </a:extLst>
          </p:cNvPr>
          <p:cNvSpPr/>
          <p:nvPr/>
        </p:nvSpPr>
        <p:spPr>
          <a:xfrm>
            <a:off x="8453085" y="3332186"/>
            <a:ext cx="2787344" cy="9275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75C6D44A-8C58-4C68-951A-0353A97A58A9}"/>
              </a:ext>
            </a:extLst>
          </p:cNvPr>
          <p:cNvSpPr/>
          <p:nvPr/>
        </p:nvSpPr>
        <p:spPr>
          <a:xfrm>
            <a:off x="7601640" y="2965191"/>
            <a:ext cx="851446" cy="2676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C58081A1-009A-49B6-A34B-60614CC07780}"/>
              </a:ext>
            </a:extLst>
          </p:cNvPr>
          <p:cNvSpPr/>
          <p:nvPr/>
        </p:nvSpPr>
        <p:spPr>
          <a:xfrm>
            <a:off x="8865220" y="6032295"/>
            <a:ext cx="579863" cy="2471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1A761592-CE59-4036-BFD1-6ACF5FF8004E}"/>
              </a:ext>
            </a:extLst>
          </p:cNvPr>
          <p:cNvPicPr>
            <a:picLocks noChangeAspect="1"/>
          </p:cNvPicPr>
          <p:nvPr/>
        </p:nvPicPr>
        <p:blipFill>
          <a:blip r:embed="rId6"/>
          <a:stretch>
            <a:fillRect/>
          </a:stretch>
        </p:blipFill>
        <p:spPr>
          <a:xfrm>
            <a:off x="2063476" y="6360391"/>
            <a:ext cx="3170182" cy="446636"/>
          </a:xfrm>
          <a:prstGeom prst="rect">
            <a:avLst/>
          </a:prstGeom>
        </p:spPr>
      </p:pic>
      <p:sp>
        <p:nvSpPr>
          <p:cNvPr id="18" name="Rectángulo 17">
            <a:extLst>
              <a:ext uri="{FF2B5EF4-FFF2-40B4-BE49-F238E27FC236}">
                <a16:creationId xmlns:a16="http://schemas.microsoft.com/office/drawing/2014/main" id="{DBC4A2C9-870F-4C8A-9385-D1E74BECA02B}"/>
              </a:ext>
            </a:extLst>
          </p:cNvPr>
          <p:cNvSpPr/>
          <p:nvPr/>
        </p:nvSpPr>
        <p:spPr>
          <a:xfrm>
            <a:off x="3291128" y="6583709"/>
            <a:ext cx="602167" cy="1624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Botón de acción: ir hacia delante o siguiente 15">
            <a:hlinkClick r:id="" action="ppaction://hlinkshowjump?jump=nextslide" highlightClick="1"/>
            <a:extLst>
              <a:ext uri="{FF2B5EF4-FFF2-40B4-BE49-F238E27FC236}">
                <a16:creationId xmlns:a16="http://schemas.microsoft.com/office/drawing/2014/main" id="{7CD41330-D835-4535-91A0-52FDBC2153AF}"/>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Botón de acción: ir hacia atrás o anterior 18">
            <a:hlinkClick r:id="" action="ppaction://hlinkshowjump?jump=previousslide" highlightClick="1"/>
            <a:extLst>
              <a:ext uri="{FF2B5EF4-FFF2-40B4-BE49-F238E27FC236}">
                <a16:creationId xmlns:a16="http://schemas.microsoft.com/office/drawing/2014/main" id="{C8F3759E-9883-47C9-8C3B-E98CB392F229}"/>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2058467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5FEE49A7-A1EA-48B4-A2F4-E944558C6A04}"/>
              </a:ext>
            </a:extLst>
          </p:cNvPr>
          <p:cNvGraphicFramePr>
            <a:graphicFrameLocks noGrp="1"/>
          </p:cNvGraphicFramePr>
          <p:nvPr/>
        </p:nvGraphicFramePr>
        <p:xfrm>
          <a:off x="199385" y="901827"/>
          <a:ext cx="11605176" cy="2719710"/>
        </p:xfrm>
        <a:graphic>
          <a:graphicData uri="http://schemas.openxmlformats.org/drawingml/2006/table">
            <a:tbl>
              <a:tblPr/>
              <a:tblGrid>
                <a:gridCol w="3217437">
                  <a:extLst>
                    <a:ext uri="{9D8B030D-6E8A-4147-A177-3AD203B41FA5}">
                      <a16:colId xmlns:a16="http://schemas.microsoft.com/office/drawing/2014/main" val="592096367"/>
                    </a:ext>
                  </a:extLst>
                </a:gridCol>
                <a:gridCol w="3965417">
                  <a:extLst>
                    <a:ext uri="{9D8B030D-6E8A-4147-A177-3AD203B41FA5}">
                      <a16:colId xmlns:a16="http://schemas.microsoft.com/office/drawing/2014/main" val="1220912980"/>
                    </a:ext>
                  </a:extLst>
                </a:gridCol>
                <a:gridCol w="4422322">
                  <a:extLst>
                    <a:ext uri="{9D8B030D-6E8A-4147-A177-3AD203B41FA5}">
                      <a16:colId xmlns:a16="http://schemas.microsoft.com/office/drawing/2014/main" val="2897958960"/>
                    </a:ext>
                  </a:extLst>
                </a:gridCol>
              </a:tblGrid>
              <a:tr h="315951">
                <a:tc>
                  <a:txBody>
                    <a:bodyPr/>
                    <a:lstStyle/>
                    <a:p>
                      <a:pPr algn="ctr"/>
                      <a:r>
                        <a:rPr lang="es-ES_tradnl" sz="1200" b="1"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Descripción dato</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23E4F"/>
                    </a:solidFill>
                  </a:tcPr>
                </a:tc>
                <a:tc>
                  <a:txBody>
                    <a:bodyPr/>
                    <a:lstStyle/>
                    <a:p>
                      <a:pPr algn="ctr"/>
                      <a:r>
                        <a:rPr lang="es-ES_tradnl" sz="12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Modificación</a:t>
                      </a:r>
                      <a:endParaRPr lang="es-ES"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23E4F"/>
                    </a:solidFill>
                  </a:tcPr>
                </a:tc>
                <a:tc>
                  <a:txBody>
                    <a:bodyPr/>
                    <a:lstStyle/>
                    <a:p>
                      <a:pPr algn="ctr"/>
                      <a:r>
                        <a:rPr lang="es-ES_tradnl" sz="12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Desglose modificación</a:t>
                      </a:r>
                      <a:endParaRPr lang="es-ES"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23E4F"/>
                    </a:solidFill>
                  </a:tcPr>
                </a:tc>
                <a:extLst>
                  <a:ext uri="{0D108BD9-81ED-4DB2-BD59-A6C34878D82A}">
                    <a16:rowId xmlns:a16="http://schemas.microsoft.com/office/drawing/2014/main" val="3203087437"/>
                  </a:ext>
                </a:extLst>
              </a:tr>
              <a:tr h="272982">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Datos de Tomador</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Cambio Datos del Tomador</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Fecha de nacimiento, corrección de un apellido, el nombre…</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45571009"/>
                  </a:ext>
                </a:extLst>
              </a:tr>
              <a:tr h="272982">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Tipo de Vivienda</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Adosada o Pareada</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Entre vivienda unifamiliar y adosado o pareado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80250964"/>
                  </a:ext>
                </a:extLst>
              </a:tr>
              <a:tr h="209792">
                <a:tc rowSpan="3">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Datos Adicionales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rowSpan="3">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Persona</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 Física a Jurídica o viceversa</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7885764"/>
                  </a:ext>
                </a:extLst>
              </a:tr>
              <a:tr h="209792">
                <a:tc vMerge="1">
                  <a:txBody>
                    <a:bodyPr/>
                    <a:lstStyle/>
                    <a:p>
                      <a:endParaRPr lang="es-ES"/>
                    </a:p>
                  </a:txBody>
                  <a:tcPr/>
                </a:tc>
                <a:tc vMerge="1">
                  <a:txBody>
                    <a:bodyPr/>
                    <a:lstStyle/>
                    <a:p>
                      <a:endParaRPr lang="es-ES"/>
                    </a:p>
                  </a:txBody>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Datos de contacto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23715325"/>
                  </a:ext>
                </a:extLst>
              </a:tr>
              <a:tr h="209792">
                <a:tc vMerge="1">
                  <a:txBody>
                    <a:bodyPr/>
                    <a:lstStyle/>
                    <a:p>
                      <a:endParaRPr lang="es-ES"/>
                    </a:p>
                  </a:txBody>
                  <a:tcPr/>
                </a:tc>
                <a:tc vMerge="1">
                  <a:txBody>
                    <a:bodyPr/>
                    <a:lstStyle/>
                    <a:p>
                      <a:endParaRPr lang="es-ES"/>
                    </a:p>
                  </a:txBody>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Datos bancarios /cuenta de cobro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58376303"/>
                  </a:ext>
                </a:extLst>
              </a:tr>
              <a:tr h="409473">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Domicilio de Correspondencia</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Inclusión o modificación del domicilio registrado en Movistar Seguros (*)</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Todos los datos del domicilio (código postal, localidad, tipo de vía, nombre de la </a:t>
                      </a:r>
                      <a:r>
                        <a:rPr lang="es-ES" sz="1100" kern="12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via</a:t>
                      </a: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número, portal, piso….)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46227"/>
                  </a:ext>
                </a:extLst>
              </a:tr>
              <a:tr h="409473">
                <a:tc rowSpan="2">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Datos Préstamo hipotecario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Datos de banco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Datos del banco beneficiario de la cesión</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08508184"/>
                  </a:ext>
                </a:extLst>
              </a:tr>
              <a:tr h="409473">
                <a:tc vMerge="1">
                  <a:txBody>
                    <a:bodyPr/>
                    <a:lstStyle/>
                    <a:p>
                      <a:endParaRPr lang="es-E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Número de Préstamo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 sz="11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Datos del número del préstamo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47219040"/>
                  </a:ext>
                </a:extLst>
              </a:tr>
            </a:tbl>
          </a:graphicData>
        </a:graphic>
      </p:graphicFrame>
      <p:sp>
        <p:nvSpPr>
          <p:cNvPr id="5" name="Rectángulo 4">
            <a:extLst>
              <a:ext uri="{FF2B5EF4-FFF2-40B4-BE49-F238E27FC236}">
                <a16:creationId xmlns:a16="http://schemas.microsoft.com/office/drawing/2014/main" id="{FE1183AD-C4A8-41B7-9C42-C9DD20292476}"/>
              </a:ext>
            </a:extLst>
          </p:cNvPr>
          <p:cNvSpPr/>
          <p:nvPr/>
        </p:nvSpPr>
        <p:spPr>
          <a:xfrm>
            <a:off x="199385" y="326963"/>
            <a:ext cx="3665747" cy="369332"/>
          </a:xfrm>
          <a:prstGeom prst="rect">
            <a:avLst/>
          </a:prstGeom>
        </p:spPr>
        <p:txBody>
          <a:bodyPr wrap="none">
            <a:spAutoFit/>
          </a:bodyPr>
          <a:lstStyle/>
          <a:p>
            <a:r>
              <a:rPr lang="es-ES" b="1" dirty="0">
                <a:solidFill>
                  <a:srgbClr val="002060"/>
                </a:solidFill>
              </a:rPr>
              <a:t>Tipos de Modificación no económica</a:t>
            </a:r>
            <a:endParaRPr lang="es-ES" dirty="0">
              <a:solidFill>
                <a:srgbClr val="002060"/>
              </a:solidFill>
            </a:endParaRPr>
          </a:p>
        </p:txBody>
      </p:sp>
      <p:sp>
        <p:nvSpPr>
          <p:cNvPr id="6" name="Rectángulo 5">
            <a:extLst>
              <a:ext uri="{FF2B5EF4-FFF2-40B4-BE49-F238E27FC236}">
                <a16:creationId xmlns:a16="http://schemas.microsoft.com/office/drawing/2014/main" id="{591CF9FA-F95E-4C56-8616-F6ABDD0ED0DB}"/>
              </a:ext>
            </a:extLst>
          </p:cNvPr>
          <p:cNvSpPr/>
          <p:nvPr/>
        </p:nvSpPr>
        <p:spPr>
          <a:xfrm>
            <a:off x="199384" y="3827069"/>
            <a:ext cx="11605175" cy="741870"/>
          </a:xfrm>
          <a:prstGeom prst="rect">
            <a:avLst/>
          </a:prstGeom>
        </p:spPr>
        <p:txBody>
          <a:bodyPr wrap="square">
            <a:spAutoFit/>
          </a:bodyPr>
          <a:lstStyle/>
          <a:p>
            <a:pPr>
              <a:lnSpc>
                <a:spcPct val="150000"/>
              </a:lnSpc>
            </a:pPr>
            <a:r>
              <a:rPr lang="es-ES" i="1" baseline="30000" dirty="0">
                <a:solidFill>
                  <a:srgbClr val="002060"/>
                </a:solidFill>
                <a:ea typeface="Calibri" panose="020F0502020204030204" pitchFamily="34" charset="0"/>
                <a:cs typeface="Times New Roman" panose="02020603050405020304" pitchFamily="18" charset="0"/>
              </a:rPr>
              <a:t>(*) El domicilio de correspondencia se registrará en Movistar Seguros al no existir inicialmente campo habilitado en la contratación. Se debe informar del alta de dicho tipo de domicilio hasta que se incorpore a la captura de los datos y su envío a través del servicio de contratación.</a:t>
            </a:r>
            <a:endParaRPr lang="es-ES" dirty="0">
              <a:solidFill>
                <a:srgbClr val="002060"/>
              </a:solidFill>
              <a:ea typeface="Calibri" panose="020F0502020204030204" pitchFamily="34" charset="0"/>
              <a:cs typeface="Times New Roman" panose="02020603050405020304" pitchFamily="18" charset="0"/>
            </a:endParaRPr>
          </a:p>
        </p:txBody>
      </p:sp>
      <p:pic>
        <p:nvPicPr>
          <p:cNvPr id="7" name="Picture 6" descr="Resultado de imagen de ir a inicio">
            <a:hlinkClick r:id="rId2" action="ppaction://hlinksldjump"/>
            <a:extLst>
              <a:ext uri="{FF2B5EF4-FFF2-40B4-BE49-F238E27FC236}">
                <a16:creationId xmlns:a16="http://schemas.microsoft.com/office/drawing/2014/main" id="{A64ADBBD-FF04-4262-8DB3-EA0DDDFA0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5531" y="108415"/>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8" name="0 Imagen">
            <a:extLst>
              <a:ext uri="{FF2B5EF4-FFF2-40B4-BE49-F238E27FC236}">
                <a16:creationId xmlns:a16="http://schemas.microsoft.com/office/drawing/2014/main" id="{50F34730-59D9-4948-B3B9-DF568A2CD57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391284" y="359672"/>
            <a:ext cx="827873" cy="252328"/>
          </a:xfrm>
          <a:prstGeom prst="rect">
            <a:avLst/>
          </a:prstGeom>
        </p:spPr>
      </p:pic>
      <p:pic>
        <p:nvPicPr>
          <p:cNvPr id="9" name="Imagen 8" descr="Imagen que contiene Texto&#10;&#10;Descripción generada automáticamente">
            <a:extLst>
              <a:ext uri="{FF2B5EF4-FFF2-40B4-BE49-F238E27FC236}">
                <a16:creationId xmlns:a16="http://schemas.microsoft.com/office/drawing/2014/main" id="{142E8517-106B-4DBE-B6B6-7DC267367B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0868" y="285476"/>
            <a:ext cx="1153889" cy="332604"/>
          </a:xfrm>
          <a:prstGeom prst="rect">
            <a:avLst/>
          </a:prstGeom>
          <a:solidFill>
            <a:schemeClr val="bg1"/>
          </a:solidFill>
        </p:spPr>
      </p:pic>
      <p:sp>
        <p:nvSpPr>
          <p:cNvPr id="10" name="Botón de acción: ir hacia delante o siguiente 9">
            <a:hlinkClick r:id="" action="ppaction://hlinkshowjump?jump=nextslide" highlightClick="1"/>
            <a:extLst>
              <a:ext uri="{FF2B5EF4-FFF2-40B4-BE49-F238E27FC236}">
                <a16:creationId xmlns:a16="http://schemas.microsoft.com/office/drawing/2014/main" id="{52A3D303-2978-445A-897C-AC7CFBE90C16}"/>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Botón de acción: ir hacia atrás o anterior 11">
            <a:hlinkClick r:id="" action="ppaction://hlinkshowjump?jump=previousslide" highlightClick="1"/>
            <a:extLst>
              <a:ext uri="{FF2B5EF4-FFF2-40B4-BE49-F238E27FC236}">
                <a16:creationId xmlns:a16="http://schemas.microsoft.com/office/drawing/2014/main" id="{1D78D18E-0552-4482-9E0A-154B43C24358}"/>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3852759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2.1.2 modificaciones pólizas </a:t>
            </a:r>
          </a:p>
          <a:p>
            <a:endParaRPr lang="es-ES" b="1" dirty="0">
              <a:solidFill>
                <a:schemeClr val="bg1"/>
              </a:solidFill>
            </a:endParaRP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2423" y="78335"/>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5DBA75FF-48B2-4CBA-B9BD-5DD16C808E10}"/>
              </a:ext>
            </a:extLst>
          </p:cNvPr>
          <p:cNvSpPr/>
          <p:nvPr/>
        </p:nvSpPr>
        <p:spPr>
          <a:xfrm>
            <a:off x="465203" y="478619"/>
            <a:ext cx="11287220" cy="6370975"/>
          </a:xfrm>
          <a:prstGeom prst="rect">
            <a:avLst/>
          </a:prstGeom>
        </p:spPr>
        <p:txBody>
          <a:bodyPr wrap="square">
            <a:spAutoFit/>
          </a:bodyPr>
          <a:lstStyle/>
          <a:p>
            <a:pPr algn="just"/>
            <a:r>
              <a:rPr lang="es-ES" altLang="es-ES" sz="1400" b="1" dirty="0">
                <a:solidFill>
                  <a:srgbClr val="002060"/>
                </a:solidFill>
              </a:rPr>
              <a:t>Si la modificación afecta a prima (Sólo para Telefónica Seguros con Santalucía):</a:t>
            </a:r>
          </a:p>
          <a:p>
            <a:pPr algn="just"/>
            <a:endParaRPr lang="es-ES" altLang="es-ES" sz="1400" b="1" dirty="0">
              <a:solidFill>
                <a:srgbClr val="002060"/>
              </a:solidFill>
            </a:endParaRPr>
          </a:p>
          <a:p>
            <a:pPr marL="285750" indent="-285750" algn="just">
              <a:buFont typeface="Arial" panose="020B0604020202020204" pitchFamily="34" charset="0"/>
              <a:buChar char="•"/>
            </a:pPr>
            <a:r>
              <a:rPr lang="es-ES" altLang="es-ES" sz="1400" dirty="0">
                <a:solidFill>
                  <a:srgbClr val="002060"/>
                </a:solidFill>
                <a:cs typeface="Calibri" panose="020F0502020204030204" pitchFamily="34" charset="0"/>
              </a:rPr>
              <a:t>Se informará al Cliente que la modificación que solicita, </a:t>
            </a:r>
            <a:r>
              <a:rPr lang="es-ES" altLang="es-ES" sz="1400" b="1" dirty="0">
                <a:solidFill>
                  <a:srgbClr val="002060"/>
                </a:solidFill>
                <a:cs typeface="Calibri" panose="020F0502020204030204" pitchFamily="34" charset="0"/>
              </a:rPr>
              <a:t>conlleva dar de baja la póliza contratada y dar de alta una nueva</a:t>
            </a:r>
            <a:r>
              <a:rPr lang="es-ES" altLang="es-ES" sz="1400" dirty="0">
                <a:solidFill>
                  <a:srgbClr val="002060"/>
                </a:solidFill>
                <a:cs typeface="Calibri" panose="020F0502020204030204" pitchFamily="34" charset="0"/>
              </a:rPr>
              <a:t>. La modalidad de la nueva póliza debe de ser la misma que la que se anula para mantener las mismas coberturas, salvo que la modificación solicitada suponga cambiar de modalidad por cambio coberturas.</a:t>
            </a:r>
            <a:endParaRPr lang="es-ES" altLang="es-ES" sz="1400" b="1" dirty="0">
              <a:solidFill>
                <a:srgbClr val="002060"/>
              </a:solidFill>
              <a:cs typeface="Calibri" panose="020F0502020204030204" pitchFamily="34" charset="0"/>
            </a:endParaRPr>
          </a:p>
          <a:p>
            <a:pPr marL="271463" algn="just"/>
            <a:endParaRPr lang="es-ES" altLang="es-ES" sz="1400" dirty="0">
              <a:solidFill>
                <a:srgbClr val="002060"/>
              </a:solidFill>
              <a:cs typeface="Calibri" panose="020F0502020204030204" pitchFamily="34" charset="0"/>
            </a:endParaRPr>
          </a:p>
          <a:p>
            <a:pPr marL="271463" algn="just"/>
            <a:r>
              <a:rPr lang="es-ES" altLang="es-ES" sz="1400" dirty="0">
                <a:solidFill>
                  <a:srgbClr val="002060"/>
                </a:solidFill>
                <a:cs typeface="Calibri" panose="020F0502020204030204" pitchFamily="34" charset="0"/>
              </a:rPr>
              <a:t>Esta nueva alta implicará la generación de una </a:t>
            </a:r>
            <a:r>
              <a:rPr lang="es-ES" altLang="es-ES" sz="1400" b="1" dirty="0">
                <a:solidFill>
                  <a:srgbClr val="002060"/>
                </a:solidFill>
                <a:cs typeface="Calibri" panose="020F0502020204030204" pitchFamily="34" charset="0"/>
              </a:rPr>
              <a:t>póliza nueva con duración anual </a:t>
            </a:r>
            <a:r>
              <a:rPr lang="es-ES" altLang="es-ES" sz="1400" dirty="0">
                <a:solidFill>
                  <a:srgbClr val="002060"/>
                </a:solidFill>
                <a:cs typeface="Calibri" panose="020F0502020204030204" pitchFamily="34" charset="0"/>
              </a:rPr>
              <a:t>y que deja sin valor ni efecto la anterior, cuya documentación y recibo se gestionarán igual que la póliza inicial que contrató y que si le cargan algún recibo vinculado con el anterior seguro, debe solicitar su devolución al banco. </a:t>
            </a:r>
          </a:p>
          <a:p>
            <a:pPr marL="285750" indent="-285750" algn="just">
              <a:buFont typeface="Arial" panose="020B0604020202020204" pitchFamily="34" charset="0"/>
              <a:buChar char="•"/>
            </a:pPr>
            <a:endParaRPr lang="es-ES" altLang="es-ES" sz="1400" dirty="0">
              <a:solidFill>
                <a:srgbClr val="002060"/>
              </a:solidFill>
              <a:cs typeface="Calibri" panose="020F0502020204030204" pitchFamily="34" charset="0"/>
            </a:endParaRPr>
          </a:p>
          <a:p>
            <a:pPr marL="285750" indent="-285750" algn="just">
              <a:buFont typeface="Arial" panose="020B0604020202020204" pitchFamily="34" charset="0"/>
              <a:buChar char="•"/>
            </a:pPr>
            <a:r>
              <a:rPr lang="es-ES" altLang="es-ES" sz="1400" dirty="0">
                <a:solidFill>
                  <a:srgbClr val="002060"/>
                </a:solidFill>
                <a:cs typeface="Calibri" panose="020F0502020204030204" pitchFamily="34" charset="0"/>
              </a:rPr>
              <a:t>Si el Cliente desea continuar con la modificación, ha de confirmar y aceptar la prima resultante y solo en este caso se procederá a validar la modificación. </a:t>
            </a:r>
          </a:p>
          <a:p>
            <a:pPr marL="285750" indent="-285750" algn="just">
              <a:buFont typeface="Arial" panose="020B0604020202020204" pitchFamily="34" charset="0"/>
              <a:buChar char="•"/>
            </a:pPr>
            <a:endParaRPr lang="es-ES" altLang="es-ES" sz="1400" dirty="0">
              <a:solidFill>
                <a:srgbClr val="FF0000"/>
              </a:solidFill>
              <a:cs typeface="Calibri" panose="020F0502020204030204" pitchFamily="34" charset="0"/>
            </a:endParaRPr>
          </a:p>
          <a:p>
            <a:pPr marL="285750" indent="-285750" algn="just">
              <a:buFont typeface="Arial" panose="020B0604020202020204" pitchFamily="34" charset="0"/>
              <a:buChar char="•"/>
            </a:pPr>
            <a:r>
              <a:rPr lang="es-ES" altLang="es-ES" sz="1400" dirty="0">
                <a:solidFill>
                  <a:srgbClr val="002060"/>
                </a:solidFill>
                <a:cs typeface="Calibri" panose="020F0502020204030204" pitchFamily="34" charset="0"/>
              </a:rPr>
              <a:t>Una vez validada el cliente recibirá de forma automática la nueva póliza, y se informará a Santalucía que se trata de un alta vinculada a una modificación que implica baja de la póliza origen. Santalucia se encargará de gestionar la baja, de regularizar el/los recibo/s que estuviesen cargados</a:t>
            </a:r>
          </a:p>
          <a:p>
            <a:pPr marL="285750" indent="-285750" algn="just">
              <a:buFont typeface="Arial" panose="020B0604020202020204" pitchFamily="34" charset="0"/>
              <a:buChar char="•"/>
            </a:pPr>
            <a:endParaRPr lang="es-ES" altLang="es-ES" sz="1400" dirty="0">
              <a:solidFill>
                <a:srgbClr val="002060"/>
              </a:solidFill>
              <a:cs typeface="Calibri" panose="020F0502020204030204" pitchFamily="34" charset="0"/>
            </a:endParaRPr>
          </a:p>
          <a:p>
            <a:pPr marL="285750" indent="-285750" algn="just">
              <a:buFont typeface="Arial" panose="020B0604020202020204" pitchFamily="34" charset="0"/>
              <a:buChar char="•"/>
            </a:pPr>
            <a:r>
              <a:rPr lang="es-ES" altLang="es-ES" sz="1400" b="1" dirty="0">
                <a:solidFill>
                  <a:srgbClr val="002060"/>
                </a:solidFill>
                <a:cs typeface="Calibri" panose="020F0502020204030204" pitchFamily="34" charset="0"/>
              </a:rPr>
              <a:t>No hay comunicación al tomador del seguro </a:t>
            </a:r>
            <a:r>
              <a:rPr lang="es-ES" altLang="es-ES" sz="1400" dirty="0">
                <a:solidFill>
                  <a:srgbClr val="002060"/>
                </a:solidFill>
                <a:cs typeface="Calibri" panose="020F0502020204030204" pitchFamily="34" charset="0"/>
              </a:rPr>
              <a:t>ni de la anulación de la póliza que es reemplazada ni del importe a cobrar/devolver. </a:t>
            </a:r>
            <a:r>
              <a:rPr lang="es-ES" altLang="es-ES" sz="1400" b="1" dirty="0">
                <a:solidFill>
                  <a:srgbClr val="002060"/>
                </a:solidFill>
                <a:cs typeface="Calibri" panose="020F0502020204030204" pitchFamily="34" charset="0"/>
              </a:rPr>
              <a:t>Ante preguntas del cliente indicarle </a:t>
            </a:r>
            <a:r>
              <a:rPr lang="es-ES" altLang="es-ES" sz="1400" u="sng" dirty="0">
                <a:solidFill>
                  <a:srgbClr val="002060"/>
                </a:solidFill>
                <a:cs typeface="Calibri" panose="020F0502020204030204" pitchFamily="34" charset="0"/>
              </a:rPr>
              <a:t>que en este momento no se le puede informar ya que hay variables como los meses pendientes</a:t>
            </a:r>
            <a:r>
              <a:rPr lang="es-ES" altLang="es-ES" sz="1400" dirty="0">
                <a:solidFill>
                  <a:srgbClr val="002060"/>
                </a:solidFill>
                <a:cs typeface="Calibri" panose="020F0502020204030204" pitchFamily="34" charset="0"/>
              </a:rPr>
              <a:t>, si la póliza se pago de forma anual, trimestral o semestral,… que tienen su impacto en el abono/regularización y que debe esperar a verlo reflejado en su banco y entonces puede llamarnos y le comentaremos al respecto.</a:t>
            </a:r>
          </a:p>
          <a:p>
            <a:pPr lvl="2" algn="just"/>
            <a:r>
              <a:rPr lang="es-ES" sz="1400" b="1" dirty="0">
                <a:solidFill>
                  <a:srgbClr val="002060"/>
                </a:solidFill>
                <a:cs typeface="Calibri" panose="020F0502020204030204" pitchFamily="34" charset="0"/>
              </a:rPr>
              <a:t>Importante</a:t>
            </a:r>
            <a:r>
              <a:rPr lang="es-ES" sz="1400" dirty="0">
                <a:solidFill>
                  <a:srgbClr val="002060"/>
                </a:solidFill>
                <a:cs typeface="Calibri" panose="020F0502020204030204" pitchFamily="34" charset="0"/>
              </a:rPr>
              <a:t>: Siempre debe indicarse al cliente que el recibo de la póliza que se va a modificar debe pagarse para que si se hubiese producido un siniestro quede cubierto por el seguro. Una vez abonada la prima, se efectuará la regularización pertinente, en caso contrario, la baja será con efecto del último recibo cobrado y puede quedar en descubierto (sin seguro) el tiempo que transcurra hasta la fecha de efecto de la nueva póliza. </a:t>
            </a:r>
          </a:p>
          <a:p>
            <a:pPr algn="just"/>
            <a:endParaRPr lang="es-ES" sz="1400" b="1" dirty="0">
              <a:solidFill>
                <a:srgbClr val="002060"/>
              </a:solidFill>
            </a:endParaRPr>
          </a:p>
          <a:p>
            <a:pPr algn="just"/>
            <a:r>
              <a:rPr lang="es-ES" sz="1400" b="1" dirty="0">
                <a:solidFill>
                  <a:srgbClr val="002060"/>
                </a:solidFill>
              </a:rPr>
              <a:t>Importante en  Modificación del Tomador</a:t>
            </a:r>
            <a:r>
              <a:rPr lang="es-ES" sz="1400" dirty="0">
                <a:solidFill>
                  <a:srgbClr val="002060"/>
                </a:solidFill>
              </a:rPr>
              <a:t>: Si el cambio afecta al alta de una persona distinta del Tomador actual, debe ser él mismo el que solicite el cambio, facilitando los datos del nuevo Tomador y comprobándose si disponemos de su Documento identificativo (DNI/NIF o NIE). En caso contrario, debe solicitarse y no hacer efectiva la modificación hasta recibir dicho documento.</a:t>
            </a:r>
          </a:p>
          <a:p>
            <a:pPr algn="just"/>
            <a:endParaRPr lang="es-ES" sz="1600" dirty="0"/>
          </a:p>
        </p:txBody>
      </p:sp>
      <p:pic>
        <p:nvPicPr>
          <p:cNvPr id="8" name="Gráfico 7" descr="Advertencia">
            <a:extLst>
              <a:ext uri="{FF2B5EF4-FFF2-40B4-BE49-F238E27FC236}">
                <a16:creationId xmlns:a16="http://schemas.microsoft.com/office/drawing/2014/main" id="{DCD7B861-CBFA-4CC3-BD87-71128551A6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111" y="713755"/>
            <a:ext cx="429092" cy="429092"/>
          </a:xfrm>
          <a:prstGeom prst="rect">
            <a:avLst/>
          </a:prstGeom>
        </p:spPr>
      </p:pic>
      <p:pic>
        <p:nvPicPr>
          <p:cNvPr id="6" name="Gráfico 5" descr="Lupa">
            <a:extLst>
              <a:ext uri="{FF2B5EF4-FFF2-40B4-BE49-F238E27FC236}">
                <a16:creationId xmlns:a16="http://schemas.microsoft.com/office/drawing/2014/main" id="{5D5C1A7F-1B35-4AC2-8447-393B2A57C4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2407" y="3847646"/>
            <a:ext cx="217170" cy="217170"/>
          </a:xfrm>
          <a:prstGeom prst="rect">
            <a:avLst/>
          </a:prstGeom>
        </p:spPr>
      </p:pic>
      <p:pic>
        <p:nvPicPr>
          <p:cNvPr id="7" name="Gráfico 6" descr="Lupa">
            <a:extLst>
              <a:ext uri="{FF2B5EF4-FFF2-40B4-BE49-F238E27FC236}">
                <a16:creationId xmlns:a16="http://schemas.microsoft.com/office/drawing/2014/main" id="{5BB2FB0C-97ED-4B65-924D-A2311B46D5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7408" y="1302200"/>
            <a:ext cx="217170" cy="217170"/>
          </a:xfrm>
          <a:prstGeom prst="rect">
            <a:avLst/>
          </a:prstGeom>
        </p:spPr>
      </p:pic>
      <p:pic>
        <p:nvPicPr>
          <p:cNvPr id="9" name="0 Imagen">
            <a:extLst>
              <a:ext uri="{FF2B5EF4-FFF2-40B4-BE49-F238E27FC236}">
                <a16:creationId xmlns:a16="http://schemas.microsoft.com/office/drawing/2014/main" id="{A1949AB4-E818-4C49-80E9-1CB5C9DDEA43}"/>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4656766" y="184364"/>
            <a:ext cx="827873" cy="252328"/>
          </a:xfrm>
          <a:prstGeom prst="rect">
            <a:avLst/>
          </a:prstGeom>
        </p:spPr>
      </p:pic>
      <p:pic>
        <p:nvPicPr>
          <p:cNvPr id="10" name="Imagen 9" descr="Imagen que contiene Texto&#10;&#10;Descripción generada automáticamente">
            <a:extLst>
              <a:ext uri="{FF2B5EF4-FFF2-40B4-BE49-F238E27FC236}">
                <a16:creationId xmlns:a16="http://schemas.microsoft.com/office/drawing/2014/main" id="{2E51B741-A5DF-4A3B-9367-986BFD1367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6350" y="110168"/>
            <a:ext cx="1153889" cy="332604"/>
          </a:xfrm>
          <a:prstGeom prst="rect">
            <a:avLst/>
          </a:prstGeom>
          <a:solidFill>
            <a:schemeClr val="bg1"/>
          </a:solidFill>
        </p:spPr>
      </p:pic>
      <p:sp>
        <p:nvSpPr>
          <p:cNvPr id="11" name="Botón de acción: ir hacia delante o siguiente 10">
            <a:hlinkClick r:id="" action="ppaction://hlinkshowjump?jump=nextslide" highlightClick="1"/>
            <a:extLst>
              <a:ext uri="{FF2B5EF4-FFF2-40B4-BE49-F238E27FC236}">
                <a16:creationId xmlns:a16="http://schemas.microsoft.com/office/drawing/2014/main" id="{34DE2246-9076-4F38-A8DE-704AD49C198E}"/>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Botón de acción: ir hacia atrás o anterior 12">
            <a:hlinkClick r:id="" action="ppaction://hlinkshowjump?jump=previousslide" highlightClick="1"/>
            <a:extLst>
              <a:ext uri="{FF2B5EF4-FFF2-40B4-BE49-F238E27FC236}">
                <a16:creationId xmlns:a16="http://schemas.microsoft.com/office/drawing/2014/main" id="{2C8D8855-0247-4D24-857D-22B1494BE1AE}"/>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1786509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CE173789-C7F5-4DE9-875A-D0DCF1E62D46}"/>
              </a:ext>
            </a:extLst>
          </p:cNvPr>
          <p:cNvGraphicFramePr>
            <a:graphicFrameLocks noGrp="1"/>
          </p:cNvGraphicFramePr>
          <p:nvPr/>
        </p:nvGraphicFramePr>
        <p:xfrm>
          <a:off x="129745" y="801912"/>
          <a:ext cx="11932509" cy="4616949"/>
        </p:xfrm>
        <a:graphic>
          <a:graphicData uri="http://schemas.openxmlformats.org/drawingml/2006/table">
            <a:tbl>
              <a:tblPr firstRow="1"/>
              <a:tblGrid>
                <a:gridCol w="1968619">
                  <a:extLst>
                    <a:ext uri="{9D8B030D-6E8A-4147-A177-3AD203B41FA5}">
                      <a16:colId xmlns:a16="http://schemas.microsoft.com/office/drawing/2014/main" val="4163888149"/>
                    </a:ext>
                  </a:extLst>
                </a:gridCol>
                <a:gridCol w="4476750">
                  <a:extLst>
                    <a:ext uri="{9D8B030D-6E8A-4147-A177-3AD203B41FA5}">
                      <a16:colId xmlns:a16="http://schemas.microsoft.com/office/drawing/2014/main" val="1027381180"/>
                    </a:ext>
                  </a:extLst>
                </a:gridCol>
                <a:gridCol w="5487140">
                  <a:extLst>
                    <a:ext uri="{9D8B030D-6E8A-4147-A177-3AD203B41FA5}">
                      <a16:colId xmlns:a16="http://schemas.microsoft.com/office/drawing/2014/main" val="44718111"/>
                    </a:ext>
                  </a:extLst>
                </a:gridCol>
              </a:tblGrid>
              <a:tr h="127242">
                <a:tc>
                  <a:txBody>
                    <a:bodyPr/>
                    <a:lstStyle/>
                    <a:p>
                      <a:pPr algn="ctr"/>
                      <a:r>
                        <a:rPr lang="es-ES_tradnl" sz="1100" b="1"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Descripción dato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9156" marR="29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23E4F"/>
                    </a:solidFill>
                  </a:tcPr>
                </a:tc>
                <a:tc>
                  <a:txBody>
                    <a:bodyPr/>
                    <a:lstStyle/>
                    <a:p>
                      <a:pPr algn="ctr"/>
                      <a:r>
                        <a:rPr lang="es-ES_tradnl" sz="11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Modificación</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29156" marR="29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23E4F"/>
                    </a:solidFill>
                  </a:tcPr>
                </a:tc>
                <a:tc>
                  <a:txBody>
                    <a:bodyPr/>
                    <a:lstStyle/>
                    <a:p>
                      <a:pPr algn="ctr"/>
                      <a:r>
                        <a:rPr lang="es-ES_tradnl" sz="1100" b="1"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Desglose modificación</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9156" marR="29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23E4F"/>
                    </a:solidFill>
                  </a:tcPr>
                </a:tc>
                <a:extLst>
                  <a:ext uri="{0D108BD9-81ED-4DB2-BD59-A6C34878D82A}">
                    <a16:rowId xmlns:a16="http://schemas.microsoft.com/office/drawing/2014/main" val="1403926914"/>
                  </a:ext>
                </a:extLst>
              </a:tr>
              <a:tr h="132692">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Datos de Tomador</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Cambio Datos del Tomador*</a:t>
                      </a:r>
                      <a:r>
                        <a:rPr lang="es-ES_tradnl" sz="1050" baseline="30000" dirty="0">
                          <a:solidFill>
                            <a:srgbClr val="000000"/>
                          </a:solidFill>
                          <a:effectLst/>
                          <a:latin typeface="+mn-lt"/>
                          <a:ea typeface="Times New Roman" panose="02020603050405020304" pitchFamily="18" charset="0"/>
                          <a:cs typeface="Calibri" panose="020F0502020204030204" pitchFamily="34" charset="0"/>
                        </a:rPr>
                        <a:t>1</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_tradnl" sz="1050" b="1" dirty="0">
                          <a:solidFill>
                            <a:srgbClr val="000000"/>
                          </a:solidFill>
                          <a:effectLst/>
                          <a:latin typeface="+mn-lt"/>
                          <a:ea typeface="Times New Roman" panose="02020603050405020304" pitchFamily="18" charset="0"/>
                          <a:cs typeface="Calibri" panose="020F0502020204030204" pitchFamily="34" charset="0"/>
                        </a:rPr>
                        <a:t>Cambio de la persona titular del seguro*</a:t>
                      </a:r>
                      <a:r>
                        <a:rPr lang="es-ES_tradnl" sz="1050" b="1" baseline="30000" dirty="0">
                          <a:solidFill>
                            <a:srgbClr val="000000"/>
                          </a:solidFill>
                          <a:effectLst/>
                          <a:latin typeface="+mn-lt"/>
                          <a:ea typeface="Times New Roman" panose="02020603050405020304" pitchFamily="18" charset="0"/>
                          <a:cs typeface="Calibri" panose="020F0502020204030204" pitchFamily="34" charset="0"/>
                        </a:rPr>
                        <a:t>1</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895568371"/>
                  </a:ext>
                </a:extLst>
              </a:tr>
              <a:tr h="202943">
                <a:tc rowSpan="4">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Tipo de Vivienda</a:t>
                      </a:r>
                      <a:endParaRPr lang="es-ES" sz="1050" dirty="0">
                        <a:effectLst/>
                        <a:latin typeface="+mn-lt"/>
                        <a:ea typeface="Calibri" panose="020F0502020204030204" pitchFamily="34" charset="0"/>
                        <a:cs typeface="Times New Roman" panose="02020603050405020304" pitchFamily="18" charset="0"/>
                      </a:endParaRPr>
                    </a:p>
                    <a:p>
                      <a:pPr algn="ctr"/>
                      <a:r>
                        <a:rPr lang="es-ES_tradnl" sz="1050" dirty="0">
                          <a:effectLst/>
                          <a:latin typeface="+mn-lt"/>
                          <a:ea typeface="Times New Roman" panose="02020603050405020304" pitchFamily="18" charset="0"/>
                          <a:cs typeface="Times New Roman" panose="02020603050405020304" pitchFamily="18" charset="0"/>
                        </a:rPr>
                        <a:t> </a:t>
                      </a:r>
                      <a:endParaRPr lang="es-ES" sz="1050" dirty="0">
                        <a:effectLst/>
                        <a:latin typeface="+mn-lt"/>
                        <a:ea typeface="Calibri" panose="020F0502020204030204" pitchFamily="34" charset="0"/>
                        <a:cs typeface="Times New Roman" panose="02020603050405020304" pitchFamily="18" charset="0"/>
                      </a:endParaRPr>
                    </a:p>
                    <a:p>
                      <a:pPr algn="ctr"/>
                      <a:r>
                        <a:rPr lang="es-ES_tradnl" sz="1050" dirty="0">
                          <a:effectLst/>
                          <a:latin typeface="+mn-lt"/>
                          <a:ea typeface="Times New Roman" panose="02020603050405020304" pitchFamily="18" charset="0"/>
                          <a:cs typeface="Times New Roman" panose="02020603050405020304" pitchFamily="18" charset="0"/>
                        </a:rPr>
                        <a:t> </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Ático / Planta media / Planta baja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De ático, planta media o baja a vivienda unifamiliar, adosado o pareado</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39132068"/>
                  </a:ext>
                </a:extLst>
              </a:tr>
              <a:tr h="127242">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Ático / Planta media / Planta baja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De ático a planta media (y viceversa)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21325148"/>
                  </a:ext>
                </a:extLst>
              </a:tr>
              <a:tr h="132692">
                <a:tc vMerge="1">
                  <a:txBody>
                    <a:bodyPr/>
                    <a:lstStyle/>
                    <a:p>
                      <a:endParaRPr lang="es-ES"/>
                    </a:p>
                  </a:txBody>
                  <a:tcPr/>
                </a:tc>
                <a:tc>
                  <a:txBody>
                    <a:bodyPr/>
                    <a:lstStyle/>
                    <a:p>
                      <a:pPr algn="ctr"/>
                      <a:r>
                        <a:rPr lang="es-ES_tradnl" sz="1050">
                          <a:solidFill>
                            <a:srgbClr val="000000"/>
                          </a:solidFill>
                          <a:effectLst/>
                          <a:latin typeface="+mn-lt"/>
                          <a:ea typeface="Times New Roman" panose="02020603050405020304" pitchFamily="18" charset="0"/>
                          <a:cs typeface="Calibri" panose="020F0502020204030204" pitchFamily="34" charset="0"/>
                        </a:rPr>
                        <a:t>Ático / Planta media / Planta baja</a:t>
                      </a:r>
                      <a:endParaRPr lang="es-ES"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_tradnl" sz="1050">
                          <a:solidFill>
                            <a:srgbClr val="000000"/>
                          </a:solidFill>
                          <a:effectLst/>
                          <a:latin typeface="+mn-lt"/>
                          <a:ea typeface="Times New Roman" panose="02020603050405020304" pitchFamily="18" charset="0"/>
                          <a:cs typeface="Calibri" panose="020F0502020204030204" pitchFamily="34" charset="0"/>
                        </a:rPr>
                        <a:t>De ático o planta intermedia a planta baja</a:t>
                      </a:r>
                      <a:endParaRPr lang="es-ES"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11363011"/>
                  </a:ext>
                </a:extLst>
              </a:tr>
              <a:tr h="202943">
                <a:tc vMerge="1">
                  <a:txBody>
                    <a:bodyPr/>
                    <a:lstStyle/>
                    <a:p>
                      <a:endParaRPr lang="es-ES"/>
                    </a:p>
                  </a:txBody>
                  <a:tcPr/>
                </a:tc>
                <a:tc>
                  <a:txBody>
                    <a:bodyPr/>
                    <a:lstStyle/>
                    <a:p>
                      <a:pPr algn="ctr"/>
                      <a:r>
                        <a:rPr lang="es-ES_tradnl" sz="1050">
                          <a:solidFill>
                            <a:srgbClr val="000000"/>
                          </a:solidFill>
                          <a:effectLst/>
                          <a:latin typeface="+mn-lt"/>
                          <a:ea typeface="Times New Roman" panose="02020603050405020304" pitchFamily="18" charset="0"/>
                          <a:cs typeface="Calibri" panose="020F0502020204030204" pitchFamily="34" charset="0"/>
                        </a:rPr>
                        <a:t>Vivienda unifamiliar</a:t>
                      </a:r>
                      <a:endParaRPr lang="es-ES"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_tradnl" sz="1050">
                          <a:solidFill>
                            <a:srgbClr val="000000"/>
                          </a:solidFill>
                          <a:effectLst/>
                          <a:latin typeface="+mn-lt"/>
                          <a:ea typeface="Times New Roman" panose="02020603050405020304" pitchFamily="18" charset="0"/>
                          <a:cs typeface="Calibri" panose="020F0502020204030204" pitchFamily="34" charset="0"/>
                        </a:rPr>
                        <a:t>De vivienda unifamiliar, adosado o pareado a ático, planta media o baja</a:t>
                      </a:r>
                      <a:endParaRPr lang="es-ES"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42496239"/>
                  </a:ext>
                </a:extLst>
              </a:tr>
              <a:tr h="202943">
                <a:tc rowSpan="5">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Dirección de la Vivienda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Domicilio asegurado</a:t>
                      </a:r>
                      <a:r>
                        <a:rPr lang="es-ES" sz="1050" dirty="0">
                          <a:solidFill>
                            <a:srgbClr val="000000"/>
                          </a:solidFill>
                          <a:effectLst/>
                          <a:latin typeface="+mn-lt"/>
                          <a:ea typeface="Calibri" panose="020F0502020204030204" pitchFamily="34" charset="0"/>
                          <a:cs typeface="Times New Roman" panose="02020603050405020304" pitchFamily="18" charset="0"/>
                        </a:rPr>
                        <a:t>  </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_tradnl" sz="1050" b="1">
                          <a:solidFill>
                            <a:srgbClr val="000000"/>
                          </a:solidFill>
                          <a:effectLst/>
                          <a:latin typeface="+mn-lt"/>
                          <a:ea typeface="Times New Roman" panose="02020603050405020304" pitchFamily="18" charset="0"/>
                          <a:cs typeface="Calibri" panose="020F0502020204030204" pitchFamily="34" charset="0"/>
                        </a:rPr>
                        <a:t>Se debe dar de baja la póliza existente y registrar una nueva </a:t>
                      </a:r>
                      <a:r>
                        <a:rPr lang="es-ES_tradnl" sz="1050" b="1" baseline="30000">
                          <a:solidFill>
                            <a:srgbClr val="000000"/>
                          </a:solidFill>
                          <a:effectLst/>
                          <a:latin typeface="+mn-lt"/>
                          <a:ea typeface="Times New Roman" panose="02020603050405020304" pitchFamily="18" charset="0"/>
                          <a:cs typeface="Calibri" panose="020F0502020204030204" pitchFamily="34" charset="0"/>
                        </a:rPr>
                        <a:t>*2</a:t>
                      </a:r>
                      <a:endParaRPr lang="es-ES"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11378773"/>
                  </a:ext>
                </a:extLst>
              </a:tr>
              <a:tr h="127242">
                <a:tc vMerge="1">
                  <a:txBody>
                    <a:bodyPr/>
                    <a:lstStyle/>
                    <a:p>
                      <a:endParaRPr lang="es-ES"/>
                    </a:p>
                  </a:txBody>
                  <a:tcPr/>
                </a:tc>
                <a:tc rowSpan="3">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Superficie</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s-ES_tradnl" sz="1050">
                          <a:solidFill>
                            <a:srgbClr val="000000"/>
                          </a:solidFill>
                          <a:effectLst/>
                          <a:latin typeface="+mn-lt"/>
                          <a:ea typeface="Times New Roman" panose="02020603050405020304" pitchFamily="18" charset="0"/>
                          <a:cs typeface="Calibri" panose="020F0502020204030204" pitchFamily="34" charset="0"/>
                        </a:rPr>
                        <a:t>M</a:t>
                      </a:r>
                      <a:r>
                        <a:rPr lang="es-ES_tradnl" sz="1050" baseline="30000">
                          <a:solidFill>
                            <a:srgbClr val="000000"/>
                          </a:solidFill>
                          <a:effectLst/>
                          <a:latin typeface="+mn-lt"/>
                          <a:ea typeface="Times New Roman" panose="02020603050405020304" pitchFamily="18" charset="0"/>
                          <a:cs typeface="Calibri" panose="020F0502020204030204" pitchFamily="34" charset="0"/>
                        </a:rPr>
                        <a:t>2</a:t>
                      </a:r>
                      <a:r>
                        <a:rPr lang="es-ES_tradnl" sz="1050">
                          <a:solidFill>
                            <a:srgbClr val="000000"/>
                          </a:solidFill>
                          <a:effectLst/>
                          <a:latin typeface="+mn-lt"/>
                          <a:ea typeface="Times New Roman" panose="02020603050405020304" pitchFamily="18" charset="0"/>
                          <a:cs typeface="Calibri" panose="020F0502020204030204" pitchFamily="34" charset="0"/>
                        </a:rPr>
                        <a:t> vivienda construida</a:t>
                      </a:r>
                      <a:endParaRPr lang="es-ES"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2958051"/>
                  </a:ext>
                </a:extLst>
              </a:tr>
              <a:tr h="127242">
                <a:tc vMerge="1">
                  <a:txBody>
                    <a:bodyPr/>
                    <a:lstStyle/>
                    <a:p>
                      <a:endParaRPr lang="es-ES"/>
                    </a:p>
                  </a:txBody>
                  <a:tcPr/>
                </a:tc>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M</a:t>
                      </a:r>
                      <a:r>
                        <a:rPr lang="es-ES_tradnl" sz="1050" baseline="30000" dirty="0">
                          <a:solidFill>
                            <a:srgbClr val="000000"/>
                          </a:solidFill>
                          <a:effectLst/>
                          <a:latin typeface="+mn-lt"/>
                          <a:ea typeface="Times New Roman" panose="02020603050405020304" pitchFamily="18" charset="0"/>
                          <a:cs typeface="Calibri" panose="020F0502020204030204" pitchFamily="34" charset="0"/>
                        </a:rPr>
                        <a:t>2</a:t>
                      </a:r>
                      <a:r>
                        <a:rPr lang="es-ES_tradnl" sz="1050" dirty="0">
                          <a:solidFill>
                            <a:srgbClr val="000000"/>
                          </a:solidFill>
                          <a:effectLst/>
                          <a:latin typeface="+mn-lt"/>
                          <a:ea typeface="Times New Roman" panose="02020603050405020304" pitchFamily="18" charset="0"/>
                          <a:cs typeface="Calibri" panose="020F0502020204030204" pitchFamily="34" charset="0"/>
                        </a:rPr>
                        <a:t> Garaje</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9857765"/>
                  </a:ext>
                </a:extLst>
              </a:tr>
              <a:tr h="127242">
                <a:tc vMerge="1">
                  <a:txBody>
                    <a:bodyPr/>
                    <a:lstStyle/>
                    <a:p>
                      <a:endParaRPr lang="es-ES"/>
                    </a:p>
                  </a:txBody>
                  <a:tcPr/>
                </a:tc>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M</a:t>
                      </a:r>
                      <a:r>
                        <a:rPr lang="es-ES_tradnl" sz="1050" baseline="30000" dirty="0">
                          <a:solidFill>
                            <a:srgbClr val="000000"/>
                          </a:solidFill>
                          <a:effectLst/>
                          <a:latin typeface="+mn-lt"/>
                          <a:ea typeface="Times New Roman" panose="02020603050405020304" pitchFamily="18" charset="0"/>
                          <a:cs typeface="Calibri" panose="020F0502020204030204" pitchFamily="34" charset="0"/>
                        </a:rPr>
                        <a:t>2</a:t>
                      </a:r>
                      <a:r>
                        <a:rPr lang="es-ES_tradnl" sz="1050" dirty="0">
                          <a:solidFill>
                            <a:srgbClr val="000000"/>
                          </a:solidFill>
                          <a:effectLst/>
                          <a:latin typeface="+mn-lt"/>
                          <a:ea typeface="Times New Roman" panose="02020603050405020304" pitchFamily="18" charset="0"/>
                          <a:cs typeface="Calibri" panose="020F0502020204030204" pitchFamily="34" charset="0"/>
                        </a:rPr>
                        <a:t> Trastero</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248901"/>
                  </a:ext>
                </a:extLst>
              </a:tr>
              <a:tr h="127242">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Año de construcción</a:t>
                      </a:r>
                      <a:r>
                        <a:rPr lang="es-ES" sz="1050" dirty="0">
                          <a:solidFill>
                            <a:srgbClr val="000000"/>
                          </a:solidFill>
                          <a:effectLst/>
                          <a:latin typeface="+mn-lt"/>
                          <a:ea typeface="Calibri" panose="020F0502020204030204" pitchFamily="34" charset="0"/>
                          <a:cs typeface="Times New Roman" panose="02020603050405020304" pitchFamily="18" charset="0"/>
                        </a:rPr>
                        <a:t>  </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 </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54578666"/>
                  </a:ext>
                </a:extLst>
              </a:tr>
              <a:tr h="127242">
                <a:tc rowSpan="2">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 Datos Adicionales</a:t>
                      </a:r>
                      <a:r>
                        <a:rPr lang="es-ES" sz="1050" dirty="0">
                          <a:solidFill>
                            <a:srgbClr val="000000"/>
                          </a:solidFill>
                          <a:effectLst/>
                          <a:latin typeface="+mn-lt"/>
                          <a:ea typeface="Calibri" panose="020F0502020204030204" pitchFamily="34" charset="0"/>
                          <a:cs typeface="Times New Roman" panose="02020603050405020304" pitchFamily="18" charset="0"/>
                        </a:rPr>
                        <a:t>  </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Uso de la vivienda a asegurar</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De Principal a Secundaria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76524432"/>
                  </a:ext>
                </a:extLst>
              </a:tr>
              <a:tr h="127242">
                <a:tc vMerge="1">
                  <a:txBody>
                    <a:bodyPr/>
                    <a:lstStyle/>
                    <a:p>
                      <a:endParaRPr lang="es-ES"/>
                    </a:p>
                  </a:txBody>
                  <a:tcPr/>
                </a:tc>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De Secundaria a Principal</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18711739"/>
                  </a:ext>
                </a:extLst>
              </a:tr>
              <a:tr h="127242">
                <a:tc rowSpan="14">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Coberturas</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rowSpan="2">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Continente</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Incremento</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2502330"/>
                  </a:ext>
                </a:extLst>
              </a:tr>
              <a:tr h="127242">
                <a:tc vMerge="1">
                  <a:txBody>
                    <a:bodyPr/>
                    <a:lstStyle/>
                    <a:p>
                      <a:endParaRPr lang="es-ES"/>
                    </a:p>
                  </a:txBody>
                  <a:tcPr/>
                </a:tc>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Disminución</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69592247"/>
                  </a:ext>
                </a:extLst>
              </a:tr>
              <a:tr h="127242">
                <a:tc vMerge="1">
                  <a:txBody>
                    <a:bodyPr/>
                    <a:lstStyle/>
                    <a:p>
                      <a:endParaRPr lang="es-ES"/>
                    </a:p>
                  </a:txBody>
                  <a:tcPr/>
                </a:tc>
                <a:tc rowSpan="2">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Contenido</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Incremento</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1896595"/>
                  </a:ext>
                </a:extLst>
              </a:tr>
              <a:tr h="127242">
                <a:tc vMerge="1">
                  <a:txBody>
                    <a:bodyPr/>
                    <a:lstStyle/>
                    <a:p>
                      <a:endParaRPr lang="es-ES"/>
                    </a:p>
                  </a:txBody>
                  <a:tcPr/>
                </a:tc>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Disminución</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79181619"/>
                  </a:ext>
                </a:extLst>
              </a:tr>
              <a:tr h="127242">
                <a:tc vMerge="1">
                  <a:txBody>
                    <a:bodyPr/>
                    <a:lstStyle/>
                    <a:p>
                      <a:endParaRPr lang="es-ES"/>
                    </a:p>
                  </a:txBody>
                  <a:tcPr/>
                </a:tc>
                <a:tc rowSpan="4">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Ampliación de Continente por Hipoteca</a:t>
                      </a:r>
                      <a:r>
                        <a:rPr lang="es-ES" sz="1050" dirty="0">
                          <a:solidFill>
                            <a:srgbClr val="000000"/>
                          </a:solidFill>
                          <a:effectLst/>
                          <a:latin typeface="+mn-lt"/>
                          <a:ea typeface="Calibri" panose="020F0502020204030204" pitchFamily="34" charset="0"/>
                          <a:cs typeface="Times New Roman" panose="02020603050405020304" pitchFamily="18" charset="0"/>
                        </a:rPr>
                        <a:t>  </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_tradnl" sz="1050">
                          <a:solidFill>
                            <a:srgbClr val="000000"/>
                          </a:solidFill>
                          <a:effectLst/>
                          <a:latin typeface="+mn-lt"/>
                          <a:ea typeface="Times New Roman" panose="02020603050405020304" pitchFamily="18" charset="0"/>
                          <a:cs typeface="Calibri" panose="020F0502020204030204" pitchFamily="34" charset="0"/>
                        </a:rPr>
                        <a:t>Alta</a:t>
                      </a:r>
                      <a:endParaRPr lang="es-ES"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85246283"/>
                  </a:ext>
                </a:extLst>
              </a:tr>
              <a:tr h="127242">
                <a:tc vMerge="1">
                  <a:txBody>
                    <a:bodyPr/>
                    <a:lstStyle/>
                    <a:p>
                      <a:endParaRPr lang="es-ES"/>
                    </a:p>
                  </a:txBody>
                  <a:tcPr/>
                </a:tc>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Baja </a:t>
                      </a:r>
                      <a:r>
                        <a:rPr lang="es-ES_tradnl" sz="1050" baseline="30000" dirty="0">
                          <a:solidFill>
                            <a:srgbClr val="000000"/>
                          </a:solidFill>
                          <a:effectLst/>
                          <a:latin typeface="+mn-lt"/>
                          <a:ea typeface="Times New Roman" panose="02020603050405020304" pitchFamily="18" charset="0"/>
                          <a:cs typeface="Calibri" panose="020F0502020204030204" pitchFamily="34" charset="0"/>
                        </a:rPr>
                        <a:t>*3</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86428364"/>
                  </a:ext>
                </a:extLst>
              </a:tr>
              <a:tr h="127242">
                <a:tc vMerge="1">
                  <a:txBody>
                    <a:bodyPr/>
                    <a:lstStyle/>
                    <a:p>
                      <a:endParaRPr lang="es-ES"/>
                    </a:p>
                  </a:txBody>
                  <a:tcPr/>
                </a:tc>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Incremento</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24275216"/>
                  </a:ext>
                </a:extLst>
              </a:tr>
              <a:tr h="127242">
                <a:tc vMerge="1">
                  <a:txBody>
                    <a:bodyPr/>
                    <a:lstStyle/>
                    <a:p>
                      <a:endParaRPr lang="es-ES"/>
                    </a:p>
                  </a:txBody>
                  <a:tcPr/>
                </a:tc>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Disminución</a:t>
                      </a:r>
                      <a:r>
                        <a:rPr lang="es-ES_tradnl" sz="1050" baseline="30000" dirty="0">
                          <a:solidFill>
                            <a:srgbClr val="000000"/>
                          </a:solidFill>
                          <a:effectLst/>
                          <a:latin typeface="+mn-lt"/>
                          <a:ea typeface="Times New Roman" panose="02020603050405020304" pitchFamily="18" charset="0"/>
                          <a:cs typeface="Calibri" panose="020F0502020204030204" pitchFamily="34" charset="0"/>
                        </a:rPr>
                        <a:t>*3</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13601177"/>
                  </a:ext>
                </a:extLst>
              </a:tr>
              <a:tr h="127242">
                <a:tc vMerge="1">
                  <a:txBody>
                    <a:bodyPr/>
                    <a:lstStyle/>
                    <a:p>
                      <a:endParaRPr lang="es-ES"/>
                    </a:p>
                  </a:txBody>
                  <a:tcPr/>
                </a:tc>
                <a:tc rowSpan="2">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Ampliación de reposición estética del continente</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Alta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5295771"/>
                  </a:ext>
                </a:extLst>
              </a:tr>
              <a:tr h="127242">
                <a:tc vMerge="1">
                  <a:txBody>
                    <a:bodyPr/>
                    <a:lstStyle/>
                    <a:p>
                      <a:endParaRPr lang="es-ES"/>
                    </a:p>
                  </a:txBody>
                  <a:tcPr/>
                </a:tc>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Baja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56358513"/>
                  </a:ext>
                </a:extLst>
              </a:tr>
              <a:tr h="127242">
                <a:tc vMerge="1">
                  <a:txBody>
                    <a:bodyPr/>
                    <a:lstStyle/>
                    <a:p>
                      <a:endParaRPr lang="es-ES"/>
                    </a:p>
                  </a:txBody>
                  <a:tcPr/>
                </a:tc>
                <a:tc rowSpan="2">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Protección jurídica vivienda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Alta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05085561"/>
                  </a:ext>
                </a:extLst>
              </a:tr>
              <a:tr h="127242">
                <a:tc vMerge="1">
                  <a:txBody>
                    <a:bodyPr/>
                    <a:lstStyle/>
                    <a:p>
                      <a:endParaRPr lang="es-ES"/>
                    </a:p>
                  </a:txBody>
                  <a:tcPr/>
                </a:tc>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Baja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3136439"/>
                  </a:ext>
                </a:extLst>
              </a:tr>
              <a:tr h="127242">
                <a:tc vMerge="1">
                  <a:txBody>
                    <a:bodyPr/>
                    <a:lstStyle/>
                    <a:p>
                      <a:endParaRPr lang="es-ES"/>
                    </a:p>
                  </a:txBody>
                  <a:tcPr/>
                </a:tc>
                <a:tc rowSpan="2">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Asistencia Urgente en el Hogar</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Alta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90366997"/>
                  </a:ext>
                </a:extLst>
              </a:tr>
              <a:tr h="127242">
                <a:tc vMerge="1">
                  <a:txBody>
                    <a:bodyPr/>
                    <a:lstStyle/>
                    <a:p>
                      <a:endParaRPr lang="es-ES"/>
                    </a:p>
                  </a:txBody>
                  <a:tcPr/>
                </a:tc>
                <a:tc vMerge="1">
                  <a:txBody>
                    <a:bodyPr/>
                    <a:lstStyle/>
                    <a:p>
                      <a:endParaRPr lang="es-ES"/>
                    </a:p>
                  </a:txBody>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Baja</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70236270"/>
                  </a:ext>
                </a:extLst>
              </a:tr>
              <a:tr h="140094">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Método de Pago</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Modificación fraccionamiento pago</a:t>
                      </a:r>
                      <a:r>
                        <a:rPr lang="es-ES_tradnl" sz="1050" baseline="30000" dirty="0">
                          <a:solidFill>
                            <a:srgbClr val="000000"/>
                          </a:solidFill>
                          <a:effectLst/>
                          <a:latin typeface="+mn-lt"/>
                          <a:ea typeface="Times New Roman" panose="02020603050405020304" pitchFamily="18" charset="0"/>
                          <a:cs typeface="Calibri" panose="020F0502020204030204" pitchFamily="34" charset="0"/>
                        </a:rPr>
                        <a:t> *4</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s-ES_tradnl" sz="1050" dirty="0">
                          <a:solidFill>
                            <a:srgbClr val="000000"/>
                          </a:solidFill>
                          <a:effectLst/>
                          <a:latin typeface="+mn-lt"/>
                          <a:ea typeface="Times New Roman" panose="02020603050405020304" pitchFamily="18" charset="0"/>
                          <a:cs typeface="Calibri" panose="020F0502020204030204" pitchFamily="34" charset="0"/>
                        </a:rPr>
                        <a:t>Entre anual, semestral y trimestral </a:t>
                      </a:r>
                      <a:endParaRPr lang="es-ES"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45529171"/>
                  </a:ext>
                </a:extLst>
              </a:tr>
            </a:tbl>
          </a:graphicData>
        </a:graphic>
      </p:graphicFrame>
      <p:sp>
        <p:nvSpPr>
          <p:cNvPr id="3" name="Rectángulo 2">
            <a:extLst>
              <a:ext uri="{FF2B5EF4-FFF2-40B4-BE49-F238E27FC236}">
                <a16:creationId xmlns:a16="http://schemas.microsoft.com/office/drawing/2014/main" id="{E0CDE03A-3218-43C6-B40A-58DC9B3DF2D8}"/>
              </a:ext>
            </a:extLst>
          </p:cNvPr>
          <p:cNvSpPr/>
          <p:nvPr/>
        </p:nvSpPr>
        <p:spPr>
          <a:xfrm>
            <a:off x="0" y="122750"/>
            <a:ext cx="3365986" cy="369332"/>
          </a:xfrm>
          <a:prstGeom prst="rect">
            <a:avLst/>
          </a:prstGeom>
        </p:spPr>
        <p:txBody>
          <a:bodyPr wrap="none">
            <a:spAutoFit/>
          </a:bodyPr>
          <a:lstStyle/>
          <a:p>
            <a:r>
              <a:rPr lang="es-ES" b="1" dirty="0">
                <a:solidFill>
                  <a:srgbClr val="002060"/>
                </a:solidFill>
              </a:rPr>
              <a:t>Tipos de Modificación económica</a:t>
            </a:r>
            <a:endParaRPr lang="es-ES" dirty="0">
              <a:solidFill>
                <a:srgbClr val="002060"/>
              </a:solidFill>
            </a:endParaRPr>
          </a:p>
        </p:txBody>
      </p:sp>
      <p:sp>
        <p:nvSpPr>
          <p:cNvPr id="4" name="Rectángulo 3">
            <a:extLst>
              <a:ext uri="{FF2B5EF4-FFF2-40B4-BE49-F238E27FC236}">
                <a16:creationId xmlns:a16="http://schemas.microsoft.com/office/drawing/2014/main" id="{02A4BE78-3FDD-4FE7-B8AD-7B1DAF192F80}"/>
              </a:ext>
            </a:extLst>
          </p:cNvPr>
          <p:cNvSpPr>
            <a:spLocks/>
          </p:cNvSpPr>
          <p:nvPr/>
        </p:nvSpPr>
        <p:spPr>
          <a:xfrm>
            <a:off x="129745" y="5558427"/>
            <a:ext cx="11932509" cy="1317348"/>
          </a:xfrm>
          <a:prstGeom prst="rect">
            <a:avLst/>
          </a:prstGeom>
          <a:ln w="12700">
            <a:solidFill>
              <a:schemeClr val="tx1"/>
            </a:solidFill>
          </a:ln>
        </p:spPr>
        <p:txBody>
          <a:bodyPr wrap="square">
            <a:spAutoFit/>
          </a:bodyPr>
          <a:lstStyle/>
          <a:p>
            <a:pPr algn="just">
              <a:lnSpc>
                <a:spcPct val="150000"/>
              </a:lnSpc>
            </a:pPr>
            <a:r>
              <a:rPr lang="es-ES" sz="900" dirty="0">
                <a:solidFill>
                  <a:srgbClr val="002060"/>
                </a:solidFill>
                <a:ea typeface="Calibri" panose="020F0502020204030204" pitchFamily="34" charset="0"/>
                <a:cs typeface="Times New Roman" panose="02020603050405020304" pitchFamily="18" charset="0"/>
              </a:rPr>
              <a:t>*1 No afecta a prima, pero cuando se cambia de Tomador (una persona por otra), debe ejecutarse la modificación por un proceso de baja-alta (por reemplazo, sustitución, dependiendo del momento en el que se efectúa dicho cambio).</a:t>
            </a:r>
          </a:p>
          <a:p>
            <a:pPr algn="just">
              <a:lnSpc>
                <a:spcPct val="150000"/>
              </a:lnSpc>
            </a:pPr>
            <a:r>
              <a:rPr lang="es-ES" sz="900" dirty="0">
                <a:solidFill>
                  <a:srgbClr val="002060"/>
                </a:solidFill>
                <a:ea typeface="Calibri" panose="020F0502020204030204" pitchFamily="34" charset="0"/>
                <a:cs typeface="Times New Roman" panose="02020603050405020304" pitchFamily="18" charset="0"/>
              </a:rPr>
              <a:t>*2 Si se cambia un dato del domicilio, por ejemplo, el número, porque lo haya modificado el Ayuntamiento de la localidad o se haya registrado uno erróneo, no tendrá impacto alguno y no será una modificación económica, pero si se cambia el domicilio entero porque es otra vivienda, SE DEBE DAR DE BAJA LA PÓLIZA Y REGISTRAR UNA NUEVA.</a:t>
            </a:r>
          </a:p>
          <a:p>
            <a:pPr algn="just">
              <a:lnSpc>
                <a:spcPct val="150000"/>
              </a:lnSpc>
            </a:pPr>
            <a:r>
              <a:rPr lang="es-ES" sz="900" dirty="0">
                <a:solidFill>
                  <a:srgbClr val="002060"/>
                </a:solidFill>
                <a:ea typeface="Calibri" panose="020F0502020204030204" pitchFamily="34" charset="0"/>
                <a:cs typeface="Times New Roman" panose="02020603050405020304" pitchFamily="18" charset="0"/>
              </a:rPr>
              <a:t>*3 Las únicas modificaciones que impactan en prima son las que afectan a modificaciones de capitales. Se debe acreditar la anulación del préstamo o que el capital pendiente de amortizar es igual o inferior al Capital de continente contratado a Valor de Reconstrucción. Cualquier otra modificación del número de préstamo, entidad bancarias beneficiaria de la cesión de derechos….. se realizará como cualquier otra modificación SIN IMPACTO EN PRIMA.</a:t>
            </a:r>
          </a:p>
          <a:p>
            <a:pPr algn="just">
              <a:lnSpc>
                <a:spcPct val="150000"/>
              </a:lnSpc>
            </a:pPr>
            <a:r>
              <a:rPr lang="es-ES" sz="900" dirty="0">
                <a:solidFill>
                  <a:srgbClr val="002060"/>
                </a:solidFill>
                <a:ea typeface="Calibri" panose="020F0502020204030204" pitchFamily="34" charset="0"/>
                <a:cs typeface="Times New Roman" panose="02020603050405020304" pitchFamily="18" charset="0"/>
              </a:rPr>
              <a:t>*4 Solo puede solicitarse su modificación 60 días antes del vencimiento anual de la póliza.</a:t>
            </a:r>
          </a:p>
        </p:txBody>
      </p:sp>
      <p:pic>
        <p:nvPicPr>
          <p:cNvPr id="5" name="Picture 6" descr="Resultado de imagen de ir a inicio">
            <a:hlinkClick r:id="rId3" action="ppaction://hlinksldjump"/>
            <a:extLst>
              <a:ext uri="{FF2B5EF4-FFF2-40B4-BE49-F238E27FC236}">
                <a16:creationId xmlns:a16="http://schemas.microsoft.com/office/drawing/2014/main" id="{428EC060-40B3-48D9-B805-FCC032349F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05531" y="108415"/>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6" name="0 Imagen">
            <a:extLst>
              <a:ext uri="{FF2B5EF4-FFF2-40B4-BE49-F238E27FC236}">
                <a16:creationId xmlns:a16="http://schemas.microsoft.com/office/drawing/2014/main" id="{ACE4881E-E913-4E66-A663-C901E78AD89B}"/>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268127" y="239754"/>
            <a:ext cx="827873" cy="252328"/>
          </a:xfrm>
          <a:prstGeom prst="rect">
            <a:avLst/>
          </a:prstGeom>
        </p:spPr>
      </p:pic>
      <p:pic>
        <p:nvPicPr>
          <p:cNvPr id="7" name="Imagen 6" descr="Imagen que contiene Texto&#10;&#10;Descripción generada automáticamente">
            <a:extLst>
              <a:ext uri="{FF2B5EF4-FFF2-40B4-BE49-F238E27FC236}">
                <a16:creationId xmlns:a16="http://schemas.microsoft.com/office/drawing/2014/main" id="{3548C7E2-803E-429C-BC04-E7BE40443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7711" y="165558"/>
            <a:ext cx="1153889" cy="332604"/>
          </a:xfrm>
          <a:prstGeom prst="rect">
            <a:avLst/>
          </a:prstGeom>
          <a:solidFill>
            <a:schemeClr val="bg1"/>
          </a:solidFill>
        </p:spPr>
      </p:pic>
      <p:sp>
        <p:nvSpPr>
          <p:cNvPr id="8" name="Botón de acción: ir hacia delante o siguiente 7">
            <a:hlinkClick r:id="" action="ppaction://hlinkshowjump?jump=nextslide" highlightClick="1"/>
            <a:extLst>
              <a:ext uri="{FF2B5EF4-FFF2-40B4-BE49-F238E27FC236}">
                <a16:creationId xmlns:a16="http://schemas.microsoft.com/office/drawing/2014/main" id="{93F9785D-218E-4B2C-B9DB-4BA41E1FFF9D}"/>
              </a:ext>
            </a:extLst>
          </p:cNvPr>
          <p:cNvSpPr/>
          <p:nvPr/>
        </p:nvSpPr>
        <p:spPr>
          <a:xfrm>
            <a:off x="11620982" y="6479282"/>
            <a:ext cx="356067" cy="289519"/>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Botón de acción: ir hacia atrás o anterior 8">
            <a:hlinkClick r:id="" action="ppaction://hlinkshowjump?jump=previousslide" highlightClick="1"/>
            <a:extLst>
              <a:ext uri="{FF2B5EF4-FFF2-40B4-BE49-F238E27FC236}">
                <a16:creationId xmlns:a16="http://schemas.microsoft.com/office/drawing/2014/main" id="{9CD8E607-4201-4C94-BA42-EDFEA70D4C55}"/>
              </a:ext>
            </a:extLst>
          </p:cNvPr>
          <p:cNvSpPr/>
          <p:nvPr/>
        </p:nvSpPr>
        <p:spPr>
          <a:xfrm>
            <a:off x="11220571" y="6479282"/>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2633522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507D4629-C362-41A3-A8DD-B59D10B0AE5E}"/>
              </a:ext>
            </a:extLst>
          </p:cNvPr>
          <p:cNvSpPr/>
          <p:nvPr/>
        </p:nvSpPr>
        <p:spPr>
          <a:xfrm>
            <a:off x="1533899" y="49738"/>
            <a:ext cx="7641720" cy="4816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dirty="0">
                <a:solidFill>
                  <a:srgbClr val="0000CC"/>
                </a:solidFill>
              </a:rPr>
              <a:t>Seguro de Hogar Modificaciones en Póliza </a:t>
            </a:r>
          </a:p>
        </p:txBody>
      </p:sp>
      <p:sp>
        <p:nvSpPr>
          <p:cNvPr id="4" name="Rectangle 2">
            <a:extLst>
              <a:ext uri="{FF2B5EF4-FFF2-40B4-BE49-F238E27FC236}">
                <a16:creationId xmlns:a16="http://schemas.microsoft.com/office/drawing/2014/main" id="{DEB14AA0-43A4-4D92-8EB6-031E78E14E2D}"/>
              </a:ext>
            </a:extLst>
          </p:cNvPr>
          <p:cNvSpPr>
            <a:spLocks noChangeArrowheads="1"/>
          </p:cNvSpPr>
          <p:nvPr/>
        </p:nvSpPr>
        <p:spPr bwMode="auto">
          <a:xfrm>
            <a:off x="9395927" y="43667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7" name="Imagen 16">
            <a:extLst>
              <a:ext uri="{FF2B5EF4-FFF2-40B4-BE49-F238E27FC236}">
                <a16:creationId xmlns:a16="http://schemas.microsoft.com/office/drawing/2014/main" id="{FD5E8E95-946F-4271-A46B-6B3B62956686}"/>
              </a:ext>
            </a:extLst>
          </p:cNvPr>
          <p:cNvPicPr>
            <a:picLocks noChangeAspect="1"/>
          </p:cNvPicPr>
          <p:nvPr/>
        </p:nvPicPr>
        <p:blipFill>
          <a:blip r:embed="rId2"/>
          <a:stretch>
            <a:fillRect/>
          </a:stretch>
        </p:blipFill>
        <p:spPr>
          <a:xfrm>
            <a:off x="136407" y="0"/>
            <a:ext cx="1054469" cy="382357"/>
          </a:xfrm>
          <a:prstGeom prst="rect">
            <a:avLst/>
          </a:prstGeom>
        </p:spPr>
      </p:pic>
      <p:pic>
        <p:nvPicPr>
          <p:cNvPr id="19" name="0 Imagen">
            <a:hlinkClick r:id="" action="ppaction://noaction"/>
            <a:extLst>
              <a:ext uri="{FF2B5EF4-FFF2-40B4-BE49-F238E27FC236}">
                <a16:creationId xmlns:a16="http://schemas.microsoft.com/office/drawing/2014/main" id="{32FAF759-BDE9-45C8-BB83-F15BA43F55D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sp>
        <p:nvSpPr>
          <p:cNvPr id="20" name="Rectángulo 19">
            <a:extLst>
              <a:ext uri="{FF2B5EF4-FFF2-40B4-BE49-F238E27FC236}">
                <a16:creationId xmlns:a16="http://schemas.microsoft.com/office/drawing/2014/main" id="{A959A3CD-6350-41EC-B23B-7062FC2967DE}"/>
              </a:ext>
            </a:extLst>
          </p:cNvPr>
          <p:cNvSpPr/>
          <p:nvPr/>
        </p:nvSpPr>
        <p:spPr>
          <a:xfrm>
            <a:off x="8591138" y="228749"/>
            <a:ext cx="450764" cy="246221"/>
          </a:xfrm>
          <a:prstGeom prst="rect">
            <a:avLst/>
          </a:prstGeom>
        </p:spPr>
        <p:txBody>
          <a:bodyPr wrap="none">
            <a:spAutoFit/>
          </a:bodyPr>
          <a:lstStyle/>
          <a:p>
            <a:r>
              <a:rPr lang="es-ES" sz="1000" b="1" dirty="0">
                <a:solidFill>
                  <a:schemeClr val="bg1"/>
                </a:solidFill>
              </a:rPr>
              <a:t>(4/5)</a:t>
            </a:r>
            <a:endParaRPr lang="es-ES" sz="1000" dirty="0"/>
          </a:p>
        </p:txBody>
      </p:sp>
      <p:pic>
        <p:nvPicPr>
          <p:cNvPr id="21" name="Imagen 20" descr="Imagen que contiene Texto&#10;&#10;Descripción generada automáticamente">
            <a:extLst>
              <a:ext uri="{FF2B5EF4-FFF2-40B4-BE49-F238E27FC236}">
                <a16:creationId xmlns:a16="http://schemas.microsoft.com/office/drawing/2014/main" id="{FF85F967-ED71-47F9-A6DA-313BF56B54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320" y="67452"/>
            <a:ext cx="1263335" cy="407037"/>
          </a:xfrm>
          <a:prstGeom prst="rect">
            <a:avLst/>
          </a:prstGeom>
          <a:solidFill>
            <a:schemeClr val="bg1"/>
          </a:solidFill>
        </p:spPr>
      </p:pic>
      <p:pic>
        <p:nvPicPr>
          <p:cNvPr id="23" name="Picture 6" descr="Resultado de imagen de ir a inicio">
            <a:hlinkClick r:id="rId5" action="ppaction://hlinksldjump"/>
            <a:extLst>
              <a:ext uri="{FF2B5EF4-FFF2-40B4-BE49-F238E27FC236}">
                <a16:creationId xmlns:a16="http://schemas.microsoft.com/office/drawing/2014/main" id="{8DD26C0C-8988-4BF3-A0A0-92E2212F21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24" name="Rectángulo: esquinas redondeadas 23">
            <a:extLst>
              <a:ext uri="{FF2B5EF4-FFF2-40B4-BE49-F238E27FC236}">
                <a16:creationId xmlns:a16="http://schemas.microsoft.com/office/drawing/2014/main" id="{E40821A2-681A-496B-A1AE-75CFCB287B08}"/>
              </a:ext>
            </a:extLst>
          </p:cNvPr>
          <p:cNvSpPr/>
          <p:nvPr/>
        </p:nvSpPr>
        <p:spPr>
          <a:xfrm>
            <a:off x="184251" y="1081231"/>
            <a:ext cx="11897969" cy="570350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nSpc>
                <a:spcPts val="1700"/>
              </a:lnSpc>
              <a:spcBef>
                <a:spcPts val="600"/>
              </a:spcBef>
              <a:spcAft>
                <a:spcPts val="600"/>
              </a:spcAft>
            </a:pPr>
            <a:r>
              <a:rPr lang="es-ES" sz="1200" b="1" dirty="0">
                <a:solidFill>
                  <a:srgbClr val="002060"/>
                </a:solidFill>
              </a:rPr>
              <a:t>Cualquier modificación que se solicite debe cumplir las normas de contratación establecidas</a:t>
            </a:r>
            <a:r>
              <a:rPr lang="es-ES" sz="1200" dirty="0">
                <a:solidFill>
                  <a:srgbClr val="002060"/>
                </a:solidFill>
              </a:rPr>
              <a:t>, es decir</a:t>
            </a:r>
            <a:r>
              <a:rPr lang="es-ES" sz="1200" b="1" dirty="0">
                <a:solidFill>
                  <a:srgbClr val="002060"/>
                </a:solidFill>
              </a:rPr>
              <a:t>, si la modificación afecta a que la vivienda Asegurada pueda incurrir en alguna de las condiciones establecidas en el proceso contratación </a:t>
            </a:r>
            <a:r>
              <a:rPr lang="es-ES" sz="1200" dirty="0">
                <a:solidFill>
                  <a:srgbClr val="002060"/>
                </a:solidFill>
              </a:rPr>
              <a:t>para las que no es posible la contratación del seguro, </a:t>
            </a:r>
            <a:r>
              <a:rPr lang="es-ES" sz="1200" b="1" u="sng" dirty="0">
                <a:solidFill>
                  <a:srgbClr val="002060"/>
                </a:solidFill>
              </a:rPr>
              <a:t>no se podrá llevar a cabo la modificación y se procederá a anular la póliza actualmente en vigor. </a:t>
            </a:r>
          </a:p>
          <a:p>
            <a:pPr lvl="0">
              <a:lnSpc>
                <a:spcPts val="1700"/>
              </a:lnSpc>
              <a:spcBef>
                <a:spcPts val="600"/>
              </a:spcBef>
              <a:spcAft>
                <a:spcPts val="600"/>
              </a:spcAft>
            </a:pPr>
            <a:r>
              <a:rPr lang="es-ES" sz="1200" dirty="0">
                <a:solidFill>
                  <a:srgbClr val="002060"/>
                </a:solidFill>
              </a:rPr>
              <a:t>Las </a:t>
            </a:r>
            <a:r>
              <a:rPr lang="es-ES" sz="1200" b="1" u="sng" dirty="0">
                <a:solidFill>
                  <a:srgbClr val="002060"/>
                </a:solidFill>
              </a:rPr>
              <a:t>modificaciones que pueden afectar a que no se pueda realizar el cambio </a:t>
            </a:r>
            <a:r>
              <a:rPr lang="es-ES" sz="1200" dirty="0">
                <a:solidFill>
                  <a:srgbClr val="002060"/>
                </a:solidFill>
              </a:rPr>
              <a:t>que se solicita son cuando la vivienda cumple alguna de las siguiente situaciones:</a:t>
            </a:r>
          </a:p>
          <a:p>
            <a:pPr marL="1085850" lvl="2" indent="-171450">
              <a:spcBef>
                <a:spcPts val="600"/>
              </a:spcBef>
              <a:buFont typeface="Arial" panose="020B0604020202020204" pitchFamily="34" charset="0"/>
              <a:buChar char="•"/>
            </a:pPr>
            <a:r>
              <a:rPr lang="es-ES" sz="1200" dirty="0">
                <a:solidFill>
                  <a:srgbClr val="002060"/>
                </a:solidFill>
              </a:rPr>
              <a:t>Está construida íntegra o parcialmente de madera o de materiales combustibles, se trata de una vivienda prefabricada, casas cueva o caravana.</a:t>
            </a:r>
          </a:p>
          <a:p>
            <a:pPr marL="1085850" lvl="2" indent="-171450">
              <a:spcBef>
                <a:spcPts val="600"/>
              </a:spcBef>
              <a:buFont typeface="Arial" panose="020B0604020202020204" pitchFamily="34" charset="0"/>
              <a:buChar char="•"/>
            </a:pPr>
            <a:r>
              <a:rPr lang="es-ES" sz="1200" dirty="0">
                <a:solidFill>
                  <a:srgbClr val="002060"/>
                </a:solidFill>
              </a:rPr>
              <a:t>Hay existencia de líquidos inflamables en más de 500 litros y/o explosivos en la vivienda.</a:t>
            </a:r>
          </a:p>
          <a:p>
            <a:pPr marL="1085850" lvl="2" indent="-171450">
              <a:spcBef>
                <a:spcPts val="600"/>
              </a:spcBef>
              <a:buFont typeface="Arial" panose="020B0604020202020204" pitchFamily="34" charset="0"/>
              <a:buChar char="•"/>
            </a:pPr>
            <a:r>
              <a:rPr lang="es-ES" sz="1200" dirty="0">
                <a:solidFill>
                  <a:srgbClr val="002060"/>
                </a:solidFill>
              </a:rPr>
              <a:t>Está situada en despoblado: Se encuentra situada a más de 1 km, de un núcleo de población (más de 50 viviendas).</a:t>
            </a:r>
          </a:p>
          <a:p>
            <a:pPr marL="1085850" lvl="2" indent="-171450">
              <a:spcBef>
                <a:spcPts val="600"/>
              </a:spcBef>
              <a:buFont typeface="Arial" panose="020B0604020202020204" pitchFamily="34" charset="0"/>
              <a:buChar char="•"/>
            </a:pPr>
            <a:r>
              <a:rPr lang="es-ES" sz="1200" dirty="0">
                <a:solidFill>
                  <a:srgbClr val="002060"/>
                </a:solidFill>
              </a:rPr>
              <a:t>Tiene una antigüedad superior a 100 años.</a:t>
            </a:r>
          </a:p>
          <a:p>
            <a:pPr marL="1085850" lvl="2" indent="-171450">
              <a:spcBef>
                <a:spcPts val="600"/>
              </a:spcBef>
              <a:buFont typeface="Arial" panose="020B0604020202020204" pitchFamily="34" charset="0"/>
              <a:buChar char="•"/>
            </a:pPr>
            <a:r>
              <a:rPr lang="es-ES" sz="1200" dirty="0">
                <a:solidFill>
                  <a:srgbClr val="002060"/>
                </a:solidFill>
              </a:rPr>
              <a:t>La suma asegurada para Continente supera la cantidad de 500.000 €.</a:t>
            </a:r>
          </a:p>
          <a:p>
            <a:pPr marL="1085850" lvl="2" indent="-171450">
              <a:spcBef>
                <a:spcPts val="600"/>
              </a:spcBef>
              <a:buFont typeface="Arial" panose="020B0604020202020204" pitchFamily="34" charset="0"/>
              <a:buChar char="•"/>
            </a:pPr>
            <a:r>
              <a:rPr lang="es-ES" sz="1200" dirty="0">
                <a:solidFill>
                  <a:srgbClr val="002060"/>
                </a:solidFill>
              </a:rPr>
              <a:t>Es la vivienda principal del Asegurado y la suma asegurada para el Contenido supera la cantidad de 50.000 €.</a:t>
            </a:r>
          </a:p>
          <a:p>
            <a:pPr marL="1085850" lvl="2" indent="-171450">
              <a:spcBef>
                <a:spcPts val="600"/>
              </a:spcBef>
              <a:buFont typeface="Arial" panose="020B0604020202020204" pitchFamily="34" charset="0"/>
              <a:buChar char="•"/>
            </a:pPr>
            <a:r>
              <a:rPr lang="es-ES" sz="1200" dirty="0">
                <a:solidFill>
                  <a:srgbClr val="002060"/>
                </a:solidFill>
              </a:rPr>
              <a:t>No es la vivienda principal del Asegurado y la suma asegurada para Contenido es superior a 25.000 €.</a:t>
            </a:r>
          </a:p>
          <a:p>
            <a:pPr marL="1085850" lvl="2" indent="-171450">
              <a:spcBef>
                <a:spcPts val="600"/>
              </a:spcBef>
              <a:buFont typeface="Arial" panose="020B0604020202020204" pitchFamily="34" charset="0"/>
              <a:buChar char="•"/>
            </a:pPr>
            <a:r>
              <a:rPr lang="es-ES" sz="1200" dirty="0">
                <a:solidFill>
                  <a:srgbClr val="002060"/>
                </a:solidFill>
              </a:rPr>
              <a:t>El Tomador no dispone de DNI/NIF o NIE.</a:t>
            </a:r>
          </a:p>
          <a:p>
            <a:pPr lvl="0">
              <a:lnSpc>
                <a:spcPts val="1700"/>
              </a:lnSpc>
              <a:spcBef>
                <a:spcPts val="600"/>
              </a:spcBef>
              <a:spcAft>
                <a:spcPts val="600"/>
              </a:spcAft>
            </a:pPr>
            <a:r>
              <a:rPr lang="es-ES" sz="1200" dirty="0">
                <a:solidFill>
                  <a:srgbClr val="002060"/>
                </a:solidFill>
              </a:rPr>
              <a:t>Qué hacer:</a:t>
            </a:r>
          </a:p>
          <a:p>
            <a:pPr marL="228600" lvl="0" indent="-228600">
              <a:spcBef>
                <a:spcPts val="600"/>
              </a:spcBef>
              <a:buFont typeface="+mj-lt"/>
              <a:buAutoNum type="arabicPeriod"/>
            </a:pPr>
            <a:r>
              <a:rPr lang="es-ES" sz="1200" dirty="0">
                <a:solidFill>
                  <a:srgbClr val="002060"/>
                </a:solidFill>
              </a:rPr>
              <a:t>Volver a </a:t>
            </a:r>
            <a:r>
              <a:rPr lang="es-ES" sz="1200" b="1" dirty="0">
                <a:solidFill>
                  <a:srgbClr val="002060"/>
                </a:solidFill>
              </a:rPr>
              <a:t>verificar los datos del Tomador </a:t>
            </a:r>
            <a:r>
              <a:rPr lang="es-ES" sz="1200" dirty="0">
                <a:solidFill>
                  <a:srgbClr val="002060"/>
                </a:solidFill>
              </a:rPr>
              <a:t>para confirmar que estamos hablando con el</a:t>
            </a:r>
          </a:p>
          <a:p>
            <a:pPr marL="228600" indent="-228600">
              <a:spcBef>
                <a:spcPts val="600"/>
              </a:spcBef>
              <a:buFont typeface="+mj-lt"/>
              <a:buAutoNum type="arabicPeriod"/>
            </a:pPr>
            <a:r>
              <a:rPr lang="es-ES" sz="1200" dirty="0">
                <a:solidFill>
                  <a:srgbClr val="002060"/>
                </a:solidFill>
              </a:rPr>
              <a:t>Se le </a:t>
            </a:r>
            <a:r>
              <a:rPr lang="es-ES" sz="1200" b="1" dirty="0">
                <a:solidFill>
                  <a:srgbClr val="002060"/>
                </a:solidFill>
              </a:rPr>
              <a:t>indicará que no podemos continuar con la modificación </a:t>
            </a:r>
            <a:r>
              <a:rPr lang="es-ES" sz="1200" dirty="0">
                <a:solidFill>
                  <a:srgbClr val="002060"/>
                </a:solidFill>
              </a:rPr>
              <a:t>indicándole la circunstancia que se incumple y que procede la baja de la póliza, en aplicación del Artículo 10 o 11 y 12 de la LCS (*), por inexactitud en las declaraciones en el momento de la contratación y que la circunstancia que se comunica no permite la continuidad del seguro</a:t>
            </a:r>
          </a:p>
          <a:p>
            <a:pPr marL="228600" indent="-228600">
              <a:spcBef>
                <a:spcPts val="600"/>
              </a:spcBef>
              <a:buFont typeface="+mj-lt"/>
              <a:buAutoNum type="arabicPeriod"/>
            </a:pPr>
            <a:r>
              <a:rPr lang="es-ES" sz="1200" dirty="0">
                <a:solidFill>
                  <a:srgbClr val="002060"/>
                </a:solidFill>
              </a:rPr>
              <a:t>Se </a:t>
            </a:r>
            <a:r>
              <a:rPr lang="es-ES" sz="1200" b="1" dirty="0">
                <a:solidFill>
                  <a:srgbClr val="002060"/>
                </a:solidFill>
              </a:rPr>
              <a:t>informará </a:t>
            </a:r>
            <a:r>
              <a:rPr lang="es-ES" sz="1200" dirty="0">
                <a:solidFill>
                  <a:srgbClr val="002060"/>
                </a:solidFill>
              </a:rPr>
              <a:t>al cliente que </a:t>
            </a:r>
            <a:r>
              <a:rPr lang="es-ES" sz="1200" b="1" dirty="0">
                <a:solidFill>
                  <a:srgbClr val="002060"/>
                </a:solidFill>
              </a:rPr>
              <a:t>Movistar Seguros tiene un plazo de un mes para la ejecución de la baja</a:t>
            </a:r>
            <a:r>
              <a:rPr lang="es-ES" sz="1200" dirty="0">
                <a:solidFill>
                  <a:srgbClr val="002060"/>
                </a:solidFill>
              </a:rPr>
              <a:t>, a partir de la fecha de la llamada, pudiéndose finalizar la misma</a:t>
            </a:r>
          </a:p>
          <a:p>
            <a:pPr marL="228600" indent="-228600">
              <a:spcBef>
                <a:spcPts val="600"/>
              </a:spcBef>
              <a:buFont typeface="+mj-lt"/>
              <a:buAutoNum type="arabicPeriod"/>
            </a:pPr>
            <a:r>
              <a:rPr lang="es-ES" sz="1200" b="1" dirty="0">
                <a:solidFill>
                  <a:srgbClr val="002060"/>
                </a:solidFill>
              </a:rPr>
              <a:t>Se remitirá a Santalucía la solicitud de baja de la póliza por esta circunstancia</a:t>
            </a:r>
            <a:r>
              <a:rPr lang="es-ES" sz="1200" dirty="0">
                <a:solidFill>
                  <a:srgbClr val="002060"/>
                </a:solidFill>
              </a:rPr>
              <a:t>. Santalucía revisará el estado de la póliza, la situación de los recibos cargados, y revisará si hay algún siniestro vinculado y remitirá comunicación escrita al Tomador del seguro informándole de la baja de la póliza y los motivos. </a:t>
            </a:r>
          </a:p>
          <a:p>
            <a:pPr lvl="3">
              <a:spcBef>
                <a:spcPts val="600"/>
              </a:spcBef>
              <a:spcAft>
                <a:spcPts val="600"/>
              </a:spcAft>
            </a:pPr>
            <a:br>
              <a:rPr lang="es-ES" sz="1200" dirty="0">
                <a:solidFill>
                  <a:srgbClr val="002060"/>
                </a:solidFill>
              </a:rPr>
            </a:br>
            <a:r>
              <a:rPr lang="es-ES" sz="1000" dirty="0">
                <a:solidFill>
                  <a:srgbClr val="242852"/>
                </a:solidFill>
                <a:latin typeface="Calibri (Cuerpo)"/>
              </a:rPr>
              <a:t>(*) Ley 50/1980 de Contrato de Seguro </a:t>
            </a:r>
          </a:p>
          <a:p>
            <a:pPr lvl="0">
              <a:lnSpc>
                <a:spcPts val="1700"/>
              </a:lnSpc>
              <a:spcBef>
                <a:spcPts val="600"/>
              </a:spcBef>
              <a:spcAft>
                <a:spcPts val="600"/>
              </a:spcAft>
            </a:pPr>
            <a:endParaRPr lang="es-ES_tradnl" sz="1200" dirty="0">
              <a:solidFill>
                <a:srgbClr val="242852"/>
              </a:solidFill>
              <a:latin typeface="Calibri (Cuerpo)"/>
            </a:endParaRPr>
          </a:p>
        </p:txBody>
      </p:sp>
      <p:sp>
        <p:nvSpPr>
          <p:cNvPr id="27" name="Rectángulo: esquinas redondeadas 26">
            <a:extLst>
              <a:ext uri="{FF2B5EF4-FFF2-40B4-BE49-F238E27FC236}">
                <a16:creationId xmlns:a16="http://schemas.microsoft.com/office/drawing/2014/main" id="{8B16CEC8-9494-447D-9382-E084FD92698A}"/>
              </a:ext>
            </a:extLst>
          </p:cNvPr>
          <p:cNvSpPr/>
          <p:nvPr/>
        </p:nvSpPr>
        <p:spPr>
          <a:xfrm>
            <a:off x="149711" y="685190"/>
            <a:ext cx="11932509" cy="3739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s-ES" sz="1400" dirty="0">
                <a:solidFill>
                  <a:srgbClr val="002060"/>
                </a:solidFill>
                <a:cs typeface="Calibri" panose="020F0502020204030204" pitchFamily="34" charset="0"/>
              </a:rPr>
              <a:t>Modificación afecta </a:t>
            </a:r>
            <a:r>
              <a:rPr lang="es-ES" sz="1400" b="1" dirty="0">
                <a:solidFill>
                  <a:srgbClr val="002060"/>
                </a:solidFill>
                <a:cs typeface="Calibri" panose="020F0502020204030204" pitchFamily="34" charset="0"/>
              </a:rPr>
              <a:t>al NO cumplimiento </a:t>
            </a:r>
            <a:r>
              <a:rPr lang="es-ES" sz="1400" dirty="0">
                <a:solidFill>
                  <a:srgbClr val="002060"/>
                </a:solidFill>
                <a:cs typeface="Calibri" panose="020F0502020204030204" pitchFamily="34" charset="0"/>
              </a:rPr>
              <a:t>de las normas de contratación</a:t>
            </a:r>
          </a:p>
        </p:txBody>
      </p:sp>
      <p:sp>
        <p:nvSpPr>
          <p:cNvPr id="14" name="Rectángulo 13">
            <a:extLst>
              <a:ext uri="{FF2B5EF4-FFF2-40B4-BE49-F238E27FC236}">
                <a16:creationId xmlns:a16="http://schemas.microsoft.com/office/drawing/2014/main" id="{A8A4E429-D23B-4F9A-9236-A3F187137E75}"/>
              </a:ext>
            </a:extLst>
          </p:cNvPr>
          <p:cNvSpPr/>
          <p:nvPr/>
        </p:nvSpPr>
        <p:spPr>
          <a:xfrm>
            <a:off x="136407" y="285499"/>
            <a:ext cx="120199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Gráfico 11" descr="Advertencia">
            <a:extLst>
              <a:ext uri="{FF2B5EF4-FFF2-40B4-BE49-F238E27FC236}">
                <a16:creationId xmlns:a16="http://schemas.microsoft.com/office/drawing/2014/main" id="{0D785C27-3DF2-4C55-94E7-25CCE3D59B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4251" y="1376157"/>
            <a:ext cx="315209" cy="315209"/>
          </a:xfrm>
          <a:prstGeom prst="rect">
            <a:avLst/>
          </a:prstGeom>
        </p:spPr>
      </p:pic>
      <p:sp>
        <p:nvSpPr>
          <p:cNvPr id="13" name="Botón de acción: ir hacia delante o siguiente 12">
            <a:hlinkClick r:id="" action="ppaction://hlinkshowjump?jump=nextslide" highlightClick="1"/>
            <a:extLst>
              <a:ext uri="{FF2B5EF4-FFF2-40B4-BE49-F238E27FC236}">
                <a16:creationId xmlns:a16="http://schemas.microsoft.com/office/drawing/2014/main" id="{D29007C9-FD12-41C1-AD13-834C10AD6EAA}"/>
              </a:ext>
            </a:extLst>
          </p:cNvPr>
          <p:cNvSpPr/>
          <p:nvPr/>
        </p:nvSpPr>
        <p:spPr>
          <a:xfrm>
            <a:off x="11620982" y="6479282"/>
            <a:ext cx="356067" cy="289519"/>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Botón de acción: ir hacia atrás o anterior 14">
            <a:hlinkClick r:id="" action="ppaction://hlinkshowjump?jump=previousslide" highlightClick="1"/>
            <a:extLst>
              <a:ext uri="{FF2B5EF4-FFF2-40B4-BE49-F238E27FC236}">
                <a16:creationId xmlns:a16="http://schemas.microsoft.com/office/drawing/2014/main" id="{3CB02DCD-F6F5-44B9-AEE8-69E50FDB6276}"/>
              </a:ext>
            </a:extLst>
          </p:cNvPr>
          <p:cNvSpPr/>
          <p:nvPr/>
        </p:nvSpPr>
        <p:spPr>
          <a:xfrm>
            <a:off x="11220571" y="6479282"/>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1503138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507D4629-C362-41A3-A8DD-B59D10B0AE5E}"/>
              </a:ext>
            </a:extLst>
          </p:cNvPr>
          <p:cNvSpPr/>
          <p:nvPr/>
        </p:nvSpPr>
        <p:spPr>
          <a:xfrm>
            <a:off x="1533899" y="49738"/>
            <a:ext cx="7641720" cy="4816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dirty="0">
                <a:solidFill>
                  <a:srgbClr val="0000CC"/>
                </a:solidFill>
              </a:rPr>
              <a:t>Seguro de Hogar Modificaciones en Póliza </a:t>
            </a:r>
          </a:p>
        </p:txBody>
      </p:sp>
      <p:sp>
        <p:nvSpPr>
          <p:cNvPr id="4" name="Rectangle 2">
            <a:extLst>
              <a:ext uri="{FF2B5EF4-FFF2-40B4-BE49-F238E27FC236}">
                <a16:creationId xmlns:a16="http://schemas.microsoft.com/office/drawing/2014/main" id="{DEB14AA0-43A4-4D92-8EB6-031E78E14E2D}"/>
              </a:ext>
            </a:extLst>
          </p:cNvPr>
          <p:cNvSpPr>
            <a:spLocks noChangeArrowheads="1"/>
          </p:cNvSpPr>
          <p:nvPr/>
        </p:nvSpPr>
        <p:spPr bwMode="auto">
          <a:xfrm>
            <a:off x="9395927" y="43667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7" name="Imagen 16">
            <a:extLst>
              <a:ext uri="{FF2B5EF4-FFF2-40B4-BE49-F238E27FC236}">
                <a16:creationId xmlns:a16="http://schemas.microsoft.com/office/drawing/2014/main" id="{FD5E8E95-946F-4271-A46B-6B3B62956686}"/>
              </a:ext>
            </a:extLst>
          </p:cNvPr>
          <p:cNvPicPr>
            <a:picLocks noChangeAspect="1"/>
          </p:cNvPicPr>
          <p:nvPr/>
        </p:nvPicPr>
        <p:blipFill>
          <a:blip r:embed="rId2"/>
          <a:stretch>
            <a:fillRect/>
          </a:stretch>
        </p:blipFill>
        <p:spPr>
          <a:xfrm>
            <a:off x="136407" y="0"/>
            <a:ext cx="1054469" cy="382357"/>
          </a:xfrm>
          <a:prstGeom prst="rect">
            <a:avLst/>
          </a:prstGeom>
        </p:spPr>
      </p:pic>
      <p:pic>
        <p:nvPicPr>
          <p:cNvPr id="19" name="0 Imagen">
            <a:hlinkClick r:id="" action="ppaction://noaction"/>
            <a:extLst>
              <a:ext uri="{FF2B5EF4-FFF2-40B4-BE49-F238E27FC236}">
                <a16:creationId xmlns:a16="http://schemas.microsoft.com/office/drawing/2014/main" id="{32FAF759-BDE9-45C8-BB83-F15BA43F55D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597372" y="139296"/>
            <a:ext cx="857581" cy="315916"/>
          </a:xfrm>
          <a:prstGeom prst="rect">
            <a:avLst/>
          </a:prstGeom>
        </p:spPr>
      </p:pic>
      <p:sp>
        <p:nvSpPr>
          <p:cNvPr id="20" name="Rectángulo 19">
            <a:extLst>
              <a:ext uri="{FF2B5EF4-FFF2-40B4-BE49-F238E27FC236}">
                <a16:creationId xmlns:a16="http://schemas.microsoft.com/office/drawing/2014/main" id="{A959A3CD-6350-41EC-B23B-7062FC2967DE}"/>
              </a:ext>
            </a:extLst>
          </p:cNvPr>
          <p:cNvSpPr/>
          <p:nvPr/>
        </p:nvSpPr>
        <p:spPr>
          <a:xfrm>
            <a:off x="8591138" y="228749"/>
            <a:ext cx="450764" cy="246221"/>
          </a:xfrm>
          <a:prstGeom prst="rect">
            <a:avLst/>
          </a:prstGeom>
        </p:spPr>
        <p:txBody>
          <a:bodyPr wrap="none">
            <a:spAutoFit/>
          </a:bodyPr>
          <a:lstStyle/>
          <a:p>
            <a:r>
              <a:rPr lang="es-ES" sz="1000" b="1" dirty="0">
                <a:solidFill>
                  <a:schemeClr val="bg1"/>
                </a:solidFill>
              </a:rPr>
              <a:t>(4/5)</a:t>
            </a:r>
            <a:endParaRPr lang="es-ES" sz="1000" dirty="0"/>
          </a:p>
        </p:txBody>
      </p:sp>
      <p:pic>
        <p:nvPicPr>
          <p:cNvPr id="21" name="Imagen 20" descr="Imagen que contiene Texto&#10;&#10;Descripción generada automáticamente">
            <a:extLst>
              <a:ext uri="{FF2B5EF4-FFF2-40B4-BE49-F238E27FC236}">
                <a16:creationId xmlns:a16="http://schemas.microsoft.com/office/drawing/2014/main" id="{FF85F967-ED71-47F9-A6DA-313BF56B54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320" y="67452"/>
            <a:ext cx="1263335" cy="407037"/>
          </a:xfrm>
          <a:prstGeom prst="rect">
            <a:avLst/>
          </a:prstGeom>
          <a:solidFill>
            <a:schemeClr val="bg1"/>
          </a:solidFill>
        </p:spPr>
      </p:pic>
      <p:pic>
        <p:nvPicPr>
          <p:cNvPr id="23" name="Picture 6" descr="Resultado de imagen de ir a inicio">
            <a:hlinkClick r:id="rId5" action="ppaction://hlinksldjump"/>
            <a:extLst>
              <a:ext uri="{FF2B5EF4-FFF2-40B4-BE49-F238E27FC236}">
                <a16:creationId xmlns:a16="http://schemas.microsoft.com/office/drawing/2014/main" id="{8DD26C0C-8988-4BF3-A0A0-92E2212F21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24" name="Rectángulo: esquinas redondeadas 23">
            <a:extLst>
              <a:ext uri="{FF2B5EF4-FFF2-40B4-BE49-F238E27FC236}">
                <a16:creationId xmlns:a16="http://schemas.microsoft.com/office/drawing/2014/main" id="{E40821A2-681A-496B-A1AE-75CFCB287B08}"/>
              </a:ext>
            </a:extLst>
          </p:cNvPr>
          <p:cNvSpPr/>
          <p:nvPr/>
        </p:nvSpPr>
        <p:spPr>
          <a:xfrm>
            <a:off x="184251" y="1081231"/>
            <a:ext cx="11897969" cy="570350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nSpc>
                <a:spcPts val="1700"/>
              </a:lnSpc>
              <a:spcBef>
                <a:spcPts val="600"/>
              </a:spcBef>
              <a:spcAft>
                <a:spcPts val="600"/>
              </a:spcAft>
            </a:pPr>
            <a:r>
              <a:rPr lang="es-ES" sz="1200" b="1" u="sng" dirty="0">
                <a:solidFill>
                  <a:srgbClr val="242852"/>
                </a:solidFill>
                <a:latin typeface="Calibri (Cuerpo)"/>
              </a:rPr>
              <a:t>Cómo comunicar solicitud de baja a Santalucia por este motivo</a:t>
            </a:r>
            <a:r>
              <a:rPr lang="es-ES" sz="1200" dirty="0">
                <a:solidFill>
                  <a:srgbClr val="242852"/>
                </a:solidFill>
                <a:latin typeface="Calibri (Cuerpo)"/>
              </a:rPr>
              <a:t>. </a:t>
            </a:r>
          </a:p>
          <a:p>
            <a:pPr lvl="0">
              <a:lnSpc>
                <a:spcPts val="1700"/>
              </a:lnSpc>
              <a:spcBef>
                <a:spcPts val="600"/>
              </a:spcBef>
              <a:spcAft>
                <a:spcPts val="600"/>
              </a:spcAft>
            </a:pPr>
            <a:r>
              <a:rPr lang="es-ES" sz="1200" dirty="0">
                <a:solidFill>
                  <a:srgbClr val="242852"/>
                </a:solidFill>
                <a:latin typeface="Calibri (Cuerpo)"/>
              </a:rPr>
              <a:t>Comunicación mediante un correo electrónico a las direcciones: </a:t>
            </a:r>
            <a:r>
              <a:rPr lang="es-ES" sz="1200" dirty="0">
                <a:solidFill>
                  <a:srgbClr val="242852"/>
                </a:solidFill>
                <a:latin typeface="Calibri (Cuerpo)"/>
                <a:hlinkClick r:id="rId7">
                  <a:extLst>
                    <a:ext uri="{A12FA001-AC4F-418D-AE19-62706E023703}">
                      <ahyp:hlinkClr xmlns:ahyp="http://schemas.microsoft.com/office/drawing/2018/hyperlinkcolor" val="tx"/>
                    </a:ext>
                  </a:extLst>
                </a:hlinkClick>
              </a:rPr>
              <a:t>gestioncartera@santalucia.es</a:t>
            </a:r>
            <a:r>
              <a:rPr lang="es-ES" sz="1200" dirty="0">
                <a:solidFill>
                  <a:srgbClr val="242852"/>
                </a:solidFill>
                <a:latin typeface="Calibri (Cuerpo)"/>
              </a:rPr>
              <a:t>, </a:t>
            </a:r>
            <a:r>
              <a:rPr lang="es-ES" sz="1200" dirty="0">
                <a:solidFill>
                  <a:srgbClr val="242852"/>
                </a:solidFill>
                <a:latin typeface="Calibri (Cuerpo)"/>
                <a:hlinkClick r:id="rId8">
                  <a:extLst>
                    <a:ext uri="{A12FA001-AC4F-418D-AE19-62706E023703}">
                      <ahyp:hlinkClr xmlns:ahyp="http://schemas.microsoft.com/office/drawing/2018/hyperlinkcolor" val="tx"/>
                    </a:ext>
                  </a:extLst>
                </a:hlinkClick>
              </a:rPr>
              <a:t>supervision-prest.patrimoniales@santalucia.es</a:t>
            </a:r>
            <a:r>
              <a:rPr lang="es-ES" sz="1200" dirty="0">
                <a:solidFill>
                  <a:srgbClr val="242852"/>
                </a:solidFill>
                <a:latin typeface="Calibri (Cuerpo)"/>
              </a:rPr>
              <a:t> </a:t>
            </a:r>
          </a:p>
          <a:p>
            <a:pPr lvl="0">
              <a:lnSpc>
                <a:spcPts val="1700"/>
              </a:lnSpc>
              <a:spcBef>
                <a:spcPts val="600"/>
              </a:spcBef>
              <a:spcAft>
                <a:spcPts val="600"/>
              </a:spcAft>
            </a:pPr>
            <a:r>
              <a:rPr lang="es-ES" sz="1200" dirty="0">
                <a:solidFill>
                  <a:srgbClr val="242852"/>
                </a:solidFill>
                <a:latin typeface="Calibri (Cuerpo)"/>
              </a:rPr>
              <a:t>En dicha comunicación, se indicará:</a:t>
            </a:r>
          </a:p>
          <a:p>
            <a:pPr marL="171450" lvl="0" indent="-171450">
              <a:lnSpc>
                <a:spcPts val="1700"/>
              </a:lnSpc>
              <a:spcBef>
                <a:spcPts val="600"/>
              </a:spcBef>
              <a:spcAft>
                <a:spcPts val="600"/>
              </a:spcAft>
              <a:buFont typeface="Arial" panose="020B0604020202020204" pitchFamily="34" charset="0"/>
              <a:buChar char="•"/>
            </a:pPr>
            <a:r>
              <a:rPr lang="es-ES" sz="1200" dirty="0">
                <a:solidFill>
                  <a:srgbClr val="242852"/>
                </a:solidFill>
                <a:latin typeface="Calibri (Cuerpo)"/>
              </a:rPr>
              <a:t>Asunto: “Solicitud de baja de póliza por inexactitud en la declaración de las características de la vivienda”. </a:t>
            </a:r>
          </a:p>
          <a:p>
            <a:pPr marL="171450" lvl="0" indent="-171450">
              <a:lnSpc>
                <a:spcPts val="1700"/>
              </a:lnSpc>
              <a:spcBef>
                <a:spcPts val="600"/>
              </a:spcBef>
              <a:spcAft>
                <a:spcPts val="600"/>
              </a:spcAft>
              <a:buFont typeface="Arial" panose="020B0604020202020204" pitchFamily="34" charset="0"/>
              <a:buChar char="•"/>
            </a:pPr>
            <a:r>
              <a:rPr lang="es-ES" sz="1200" dirty="0">
                <a:solidFill>
                  <a:srgbClr val="242852"/>
                </a:solidFill>
                <a:latin typeface="Calibri (Cuerpo)"/>
              </a:rPr>
              <a:t>En el asunto, se hará constar:</a:t>
            </a:r>
          </a:p>
          <a:p>
            <a:pPr lvl="0">
              <a:lnSpc>
                <a:spcPts val="1700"/>
              </a:lnSpc>
              <a:spcBef>
                <a:spcPts val="600"/>
              </a:spcBef>
              <a:spcAft>
                <a:spcPts val="600"/>
              </a:spcAft>
            </a:pPr>
            <a:endParaRPr lang="es-ES" sz="1200" dirty="0">
              <a:solidFill>
                <a:srgbClr val="242852"/>
              </a:solidFill>
              <a:latin typeface="Calibri (Cuerpo)"/>
            </a:endParaRPr>
          </a:p>
          <a:p>
            <a:pPr marL="628650" lvl="1" indent="-171450">
              <a:lnSpc>
                <a:spcPts val="1700"/>
              </a:lnSpc>
              <a:spcBef>
                <a:spcPts val="600"/>
              </a:spcBef>
              <a:spcAft>
                <a:spcPts val="600"/>
              </a:spcAft>
              <a:buFont typeface="Courier New" panose="02070309020205020404" pitchFamily="49" charset="0"/>
              <a:buChar char="o"/>
            </a:pPr>
            <a:r>
              <a:rPr lang="es-ES" sz="1200" dirty="0">
                <a:solidFill>
                  <a:srgbClr val="242852"/>
                </a:solidFill>
                <a:latin typeface="Calibri (Cuerpo)"/>
              </a:rPr>
              <a:t>Seguro Hogar Movistar</a:t>
            </a:r>
          </a:p>
          <a:p>
            <a:pPr marL="628650" lvl="1" indent="-171450">
              <a:lnSpc>
                <a:spcPts val="1700"/>
              </a:lnSpc>
              <a:spcBef>
                <a:spcPts val="600"/>
              </a:spcBef>
              <a:spcAft>
                <a:spcPts val="600"/>
              </a:spcAft>
              <a:buFont typeface="Courier New" panose="02070309020205020404" pitchFamily="49" charset="0"/>
              <a:buChar char="o"/>
            </a:pPr>
            <a:r>
              <a:rPr lang="es-ES" sz="1200" dirty="0">
                <a:solidFill>
                  <a:srgbClr val="242852"/>
                </a:solidFill>
                <a:latin typeface="Calibri (Cuerpo)"/>
              </a:rPr>
              <a:t>Número de póliza </a:t>
            </a:r>
          </a:p>
          <a:p>
            <a:pPr marL="628650" lvl="1" indent="-171450">
              <a:lnSpc>
                <a:spcPts val="1700"/>
              </a:lnSpc>
              <a:spcBef>
                <a:spcPts val="600"/>
              </a:spcBef>
              <a:spcAft>
                <a:spcPts val="600"/>
              </a:spcAft>
              <a:buFont typeface="Courier New" panose="02070309020205020404" pitchFamily="49" charset="0"/>
              <a:buChar char="o"/>
            </a:pPr>
            <a:r>
              <a:rPr lang="es-ES" sz="1200" dirty="0">
                <a:solidFill>
                  <a:srgbClr val="242852"/>
                </a:solidFill>
                <a:latin typeface="Calibri (Cuerpo)"/>
              </a:rPr>
              <a:t>Circunstancia: el detalle de la modificación que motiva la solicitud de la baja y todas las circunstancias relevantes.</a:t>
            </a:r>
          </a:p>
          <a:p>
            <a:pPr lvl="0">
              <a:lnSpc>
                <a:spcPts val="1700"/>
              </a:lnSpc>
              <a:spcBef>
                <a:spcPts val="600"/>
              </a:spcBef>
              <a:spcAft>
                <a:spcPts val="600"/>
              </a:spcAft>
            </a:pPr>
            <a:endParaRPr lang="es-ES_tradnl" sz="1200" dirty="0">
              <a:solidFill>
                <a:srgbClr val="242852"/>
              </a:solidFill>
              <a:latin typeface="Calibri (Cuerpo)"/>
            </a:endParaRPr>
          </a:p>
        </p:txBody>
      </p:sp>
      <p:sp>
        <p:nvSpPr>
          <p:cNvPr id="27" name="Rectángulo: esquinas redondeadas 26">
            <a:extLst>
              <a:ext uri="{FF2B5EF4-FFF2-40B4-BE49-F238E27FC236}">
                <a16:creationId xmlns:a16="http://schemas.microsoft.com/office/drawing/2014/main" id="{8B16CEC8-9494-447D-9382-E084FD92698A}"/>
              </a:ext>
            </a:extLst>
          </p:cNvPr>
          <p:cNvSpPr/>
          <p:nvPr/>
        </p:nvSpPr>
        <p:spPr>
          <a:xfrm>
            <a:off x="149711" y="685190"/>
            <a:ext cx="11932509" cy="3739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s-ES" sz="1400" dirty="0">
                <a:solidFill>
                  <a:srgbClr val="002060"/>
                </a:solidFill>
                <a:cs typeface="Calibri" panose="020F0502020204030204" pitchFamily="34" charset="0"/>
              </a:rPr>
              <a:t>Modificación afecta </a:t>
            </a:r>
            <a:r>
              <a:rPr lang="es-ES" sz="1400" b="1" dirty="0">
                <a:solidFill>
                  <a:srgbClr val="002060"/>
                </a:solidFill>
                <a:cs typeface="Calibri" panose="020F0502020204030204" pitchFamily="34" charset="0"/>
              </a:rPr>
              <a:t>al NO cumplimiento </a:t>
            </a:r>
            <a:r>
              <a:rPr lang="es-ES" sz="1400" dirty="0">
                <a:solidFill>
                  <a:srgbClr val="002060"/>
                </a:solidFill>
                <a:cs typeface="Calibri" panose="020F0502020204030204" pitchFamily="34" charset="0"/>
              </a:rPr>
              <a:t>de las normas de contratación</a:t>
            </a:r>
          </a:p>
        </p:txBody>
      </p:sp>
      <p:sp>
        <p:nvSpPr>
          <p:cNvPr id="14" name="Rectángulo 13">
            <a:extLst>
              <a:ext uri="{FF2B5EF4-FFF2-40B4-BE49-F238E27FC236}">
                <a16:creationId xmlns:a16="http://schemas.microsoft.com/office/drawing/2014/main" id="{A8A4E429-D23B-4F9A-9236-A3F187137E75}"/>
              </a:ext>
            </a:extLst>
          </p:cNvPr>
          <p:cNvSpPr/>
          <p:nvPr/>
        </p:nvSpPr>
        <p:spPr>
          <a:xfrm>
            <a:off x="136407" y="285499"/>
            <a:ext cx="120199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Gráfico 11" descr="Advertencia">
            <a:extLst>
              <a:ext uri="{FF2B5EF4-FFF2-40B4-BE49-F238E27FC236}">
                <a16:creationId xmlns:a16="http://schemas.microsoft.com/office/drawing/2014/main" id="{0D785C27-3DF2-4C55-94E7-25CCE3D59B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4251" y="1376157"/>
            <a:ext cx="315209" cy="315209"/>
          </a:xfrm>
          <a:prstGeom prst="rect">
            <a:avLst/>
          </a:prstGeom>
        </p:spPr>
      </p:pic>
      <p:sp>
        <p:nvSpPr>
          <p:cNvPr id="13" name="Botón de acción: ir hacia delante o siguiente 12">
            <a:hlinkClick r:id="" action="ppaction://hlinkshowjump?jump=nextslide" highlightClick="1"/>
            <a:extLst>
              <a:ext uri="{FF2B5EF4-FFF2-40B4-BE49-F238E27FC236}">
                <a16:creationId xmlns:a16="http://schemas.microsoft.com/office/drawing/2014/main" id="{472A6B2E-95AD-4A75-950D-AA8A988A9DA0}"/>
              </a:ext>
            </a:extLst>
          </p:cNvPr>
          <p:cNvSpPr/>
          <p:nvPr/>
        </p:nvSpPr>
        <p:spPr>
          <a:xfrm>
            <a:off x="11784533" y="6517272"/>
            <a:ext cx="356067" cy="289519"/>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Botón de acción: ir hacia atrás o anterior 14">
            <a:hlinkClick r:id="" action="ppaction://hlinkshowjump?jump=previousslide" highlightClick="1"/>
            <a:extLst>
              <a:ext uri="{FF2B5EF4-FFF2-40B4-BE49-F238E27FC236}">
                <a16:creationId xmlns:a16="http://schemas.microsoft.com/office/drawing/2014/main" id="{3E4E03A0-CAE2-4ECF-9D66-1E5DB674CAEF}"/>
              </a:ext>
            </a:extLst>
          </p:cNvPr>
          <p:cNvSpPr/>
          <p:nvPr/>
        </p:nvSpPr>
        <p:spPr>
          <a:xfrm>
            <a:off x="51400" y="6504971"/>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2826887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92FAC812-1630-425A-8225-3F49B5A39508}"/>
              </a:ext>
            </a:extLst>
          </p:cNvPr>
          <p:cNvSpPr/>
          <p:nvPr/>
        </p:nvSpPr>
        <p:spPr>
          <a:xfrm>
            <a:off x="3639493" y="31629"/>
            <a:ext cx="7070758" cy="41861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FICHA PRODUCTO SEGURO DE HOGAR - DESCRIPCION</a:t>
            </a:r>
          </a:p>
        </p:txBody>
      </p:sp>
      <p:sp>
        <p:nvSpPr>
          <p:cNvPr id="24" name="Rectángulo: esquinas redondeadas 23">
            <a:extLst>
              <a:ext uri="{FF2B5EF4-FFF2-40B4-BE49-F238E27FC236}">
                <a16:creationId xmlns:a16="http://schemas.microsoft.com/office/drawing/2014/main" id="{7115695B-786F-470D-A103-1AAADBEC52F8}"/>
              </a:ext>
            </a:extLst>
          </p:cNvPr>
          <p:cNvSpPr/>
          <p:nvPr/>
        </p:nvSpPr>
        <p:spPr>
          <a:xfrm>
            <a:off x="1292541" y="504226"/>
            <a:ext cx="10731274" cy="83572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3" indent="-171450">
              <a:buFont typeface="Arial" panose="020B0604020202020204" pitchFamily="34" charset="0"/>
              <a:buChar char="•"/>
            </a:pPr>
            <a:r>
              <a:rPr lang="es-ES" sz="1000" dirty="0">
                <a:solidFill>
                  <a:prstClr val="black"/>
                </a:solidFill>
              </a:rPr>
              <a:t>Estado: (en comercialización, cerrado con planta, cerrado sin planta)</a:t>
            </a:r>
          </a:p>
          <a:p>
            <a:pPr marL="171450" lvl="3" indent="-171450">
              <a:buFont typeface="Arial" panose="020B0604020202020204" pitchFamily="34" charset="0"/>
              <a:buChar char="•"/>
            </a:pPr>
            <a:r>
              <a:rPr lang="es-ES" sz="1000" dirty="0">
                <a:solidFill>
                  <a:prstClr val="black"/>
                </a:solidFill>
              </a:rPr>
              <a:t>Lanzamiento:   23/11/2021</a:t>
            </a:r>
          </a:p>
          <a:p>
            <a:pPr marL="171450" lvl="3" indent="-171450">
              <a:buFont typeface="Arial" panose="020B0604020202020204" pitchFamily="34" charset="0"/>
              <a:buChar char="•"/>
            </a:pPr>
            <a:r>
              <a:rPr lang="es-ES" sz="1000" dirty="0">
                <a:solidFill>
                  <a:prstClr val="black"/>
                </a:solidFill>
              </a:rPr>
              <a:t>Cierre comercial:   </a:t>
            </a:r>
            <a:r>
              <a:rPr lang="es-ES" sz="1000" dirty="0" err="1">
                <a:solidFill>
                  <a:prstClr val="black"/>
                </a:solidFill>
              </a:rPr>
              <a:t>dd</a:t>
            </a:r>
            <a:r>
              <a:rPr lang="es-ES" sz="1000" dirty="0">
                <a:solidFill>
                  <a:prstClr val="black"/>
                </a:solidFill>
              </a:rPr>
              <a:t>/mm/</a:t>
            </a:r>
            <a:r>
              <a:rPr lang="es-ES" sz="1000" dirty="0" err="1">
                <a:solidFill>
                  <a:prstClr val="black"/>
                </a:solidFill>
              </a:rPr>
              <a:t>aaaa</a:t>
            </a:r>
            <a:r>
              <a:rPr lang="es-ES" sz="1000" dirty="0">
                <a:solidFill>
                  <a:prstClr val="black"/>
                </a:solidFill>
              </a:rPr>
              <a:t>		</a:t>
            </a:r>
          </a:p>
          <a:p>
            <a:pPr marL="171450" lvl="3" indent="-171450">
              <a:buFont typeface="Arial" panose="020B0604020202020204" pitchFamily="34" charset="0"/>
              <a:buChar char="•"/>
            </a:pPr>
            <a:r>
              <a:rPr lang="es-ES" sz="1000" dirty="0">
                <a:solidFill>
                  <a:prstClr val="black"/>
                </a:solidFill>
              </a:rPr>
              <a:t>Cierre servicio para clientes en planta:   </a:t>
            </a:r>
            <a:r>
              <a:rPr lang="es-ES" sz="1000" dirty="0" err="1">
                <a:solidFill>
                  <a:prstClr val="black"/>
                </a:solidFill>
              </a:rPr>
              <a:t>dd</a:t>
            </a:r>
            <a:r>
              <a:rPr lang="es-ES" sz="1000" dirty="0">
                <a:solidFill>
                  <a:prstClr val="black"/>
                </a:solidFill>
              </a:rPr>
              <a:t>/mm/</a:t>
            </a:r>
            <a:r>
              <a:rPr lang="es-ES" sz="1000" dirty="0" err="1">
                <a:solidFill>
                  <a:prstClr val="black"/>
                </a:solidFill>
              </a:rPr>
              <a:t>aaaa</a:t>
            </a:r>
            <a:endParaRPr lang="es-ES" sz="1000" dirty="0">
              <a:solidFill>
                <a:prstClr val="black"/>
              </a:solidFill>
            </a:endParaRPr>
          </a:p>
        </p:txBody>
      </p:sp>
      <p:sp>
        <p:nvSpPr>
          <p:cNvPr id="25" name="Rectángulo: esquinas redondeadas 24">
            <a:extLst>
              <a:ext uri="{FF2B5EF4-FFF2-40B4-BE49-F238E27FC236}">
                <a16:creationId xmlns:a16="http://schemas.microsoft.com/office/drawing/2014/main" id="{26888A4F-5794-4649-8D75-43E73508C016}"/>
              </a:ext>
            </a:extLst>
          </p:cNvPr>
          <p:cNvSpPr/>
          <p:nvPr/>
        </p:nvSpPr>
        <p:spPr>
          <a:xfrm>
            <a:off x="105859" y="507117"/>
            <a:ext cx="1186681" cy="83283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a:solidFill>
                  <a:schemeClr val="tx1"/>
                </a:solidFill>
              </a:rPr>
              <a:t>Estado comercial del servicio</a:t>
            </a:r>
          </a:p>
        </p:txBody>
      </p:sp>
      <p:sp>
        <p:nvSpPr>
          <p:cNvPr id="26" name="Rectángulo: esquinas redondeadas 25">
            <a:extLst>
              <a:ext uri="{FF2B5EF4-FFF2-40B4-BE49-F238E27FC236}">
                <a16:creationId xmlns:a16="http://schemas.microsoft.com/office/drawing/2014/main" id="{E583B284-7018-4329-897F-9694CB930EEF}"/>
              </a:ext>
            </a:extLst>
          </p:cNvPr>
          <p:cNvSpPr/>
          <p:nvPr/>
        </p:nvSpPr>
        <p:spPr>
          <a:xfrm>
            <a:off x="1292541" y="1507651"/>
            <a:ext cx="10731274" cy="243060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3" indent="-171450">
              <a:buFont typeface="Arial" panose="020B0604020202020204" pitchFamily="34" charset="0"/>
              <a:buChar char="•"/>
            </a:pPr>
            <a:r>
              <a:rPr lang="es-ES" sz="1200" dirty="0">
                <a:solidFill>
                  <a:prstClr val="black"/>
                </a:solidFill>
              </a:rPr>
              <a:t>Movistar protege tu casa con su nuevo Seguro de Hogar, una amplia gama de coberturas y productos, para que estés tranquilo ante imprevistos.</a:t>
            </a:r>
          </a:p>
          <a:p>
            <a:pPr marL="171450" lvl="3" indent="-171450">
              <a:buFont typeface="Arial" panose="020B0604020202020204" pitchFamily="34" charset="0"/>
              <a:buChar char="•"/>
            </a:pPr>
            <a:r>
              <a:rPr lang="es-ES" sz="1200" b="1" dirty="0">
                <a:solidFill>
                  <a:prstClr val="black"/>
                </a:solidFill>
              </a:rPr>
              <a:t>¿Qué es un seguro de hogar? </a:t>
            </a:r>
            <a:r>
              <a:rPr lang="es-ES" sz="1200" dirty="0">
                <a:solidFill>
                  <a:prstClr val="black"/>
                </a:solidFill>
              </a:rPr>
              <a:t>? Es un contrato que tiene como finalidad la protección económica de una vivienda y/o contenido de la misma frente a los riesgos que puedan acaecer.. Además incluyen otras coberturas relacionadas con quienes habitan la vivienda (personas y animales, cuando están dentro o fuera del hogar, robo, hurto, asistencia de cerrajeros, electricistas o fontaneros, etc.). La póliza es de </a:t>
            </a:r>
            <a:r>
              <a:rPr lang="es-ES" sz="1200" b="1" dirty="0">
                <a:solidFill>
                  <a:prstClr val="black"/>
                </a:solidFill>
              </a:rPr>
              <a:t>duración anual</a:t>
            </a:r>
            <a:r>
              <a:rPr lang="es-ES" sz="1200" dirty="0">
                <a:solidFill>
                  <a:prstClr val="black"/>
                </a:solidFill>
              </a:rPr>
              <a:t>, y mediante el pago de una prima o importe, en caso de producirse un hecho cubierto por las coberturas contratadas, la compañía aseguradora esta obligada a indemnizar o subsanar al asegurado (tomador o quien firma el seguro) el daño producido según las coberturas contratadas.</a:t>
            </a:r>
          </a:p>
          <a:p>
            <a:pPr marL="0" lvl="3"/>
            <a:endParaRPr lang="es-ES" sz="1200" dirty="0">
              <a:solidFill>
                <a:prstClr val="black"/>
              </a:solidFill>
            </a:endParaRPr>
          </a:p>
          <a:p>
            <a:pPr marL="171450" lvl="3" indent="-171450">
              <a:buFont typeface="Arial" panose="020B0604020202020204" pitchFamily="34" charset="0"/>
              <a:buChar char="•"/>
            </a:pPr>
            <a:r>
              <a:rPr lang="es-ES" sz="1200" dirty="0">
                <a:solidFill>
                  <a:prstClr val="black"/>
                </a:solidFill>
              </a:rPr>
              <a:t>Se puede contratar online (accesible desde movistar.es/</a:t>
            </a:r>
            <a:r>
              <a:rPr lang="es-ES" sz="1200" dirty="0" err="1">
                <a:solidFill>
                  <a:prstClr val="black"/>
                </a:solidFill>
              </a:rPr>
              <a:t>segurodehogar</a:t>
            </a:r>
            <a:r>
              <a:rPr lang="es-ES" sz="1200" dirty="0">
                <a:solidFill>
                  <a:prstClr val="black"/>
                </a:solidFill>
              </a:rPr>
              <a:t>),  a través de un Call Center especializado en seguro de hogar (900 22 22 66) , así como en Tiendas Movistar que dispongan de un puesto especialista. </a:t>
            </a:r>
          </a:p>
          <a:p>
            <a:pPr marL="0" lvl="3"/>
            <a:endParaRPr lang="es-ES" sz="1200" dirty="0">
              <a:solidFill>
                <a:prstClr val="black"/>
              </a:solidFill>
            </a:endParaRPr>
          </a:p>
          <a:p>
            <a:pPr marL="171450" lvl="3" indent="-171450">
              <a:buFont typeface="Arial" panose="020B0604020202020204" pitchFamily="34" charset="0"/>
              <a:buChar char="•"/>
            </a:pPr>
            <a:r>
              <a:rPr lang="es-ES" sz="1200" dirty="0">
                <a:solidFill>
                  <a:prstClr val="black"/>
                </a:solidFill>
              </a:rPr>
              <a:t>Movistar Seguros cuenta en su Seguro de Hogar con partners aseguradores para dar las coberturas en todo el territorio, existiendo una distribución de ventas activas del Seguro de Hogar en territorio nacional.</a:t>
            </a:r>
          </a:p>
        </p:txBody>
      </p:sp>
      <p:sp>
        <p:nvSpPr>
          <p:cNvPr id="27" name="Rectángulo: esquinas redondeadas 26">
            <a:extLst>
              <a:ext uri="{FF2B5EF4-FFF2-40B4-BE49-F238E27FC236}">
                <a16:creationId xmlns:a16="http://schemas.microsoft.com/office/drawing/2014/main" id="{3FE80F0C-9146-4023-A0BB-4E95A4D24090}"/>
              </a:ext>
            </a:extLst>
          </p:cNvPr>
          <p:cNvSpPr/>
          <p:nvPr/>
        </p:nvSpPr>
        <p:spPr>
          <a:xfrm>
            <a:off x="105859" y="1510541"/>
            <a:ext cx="1186681" cy="242771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a:solidFill>
                  <a:schemeClr val="tx1"/>
                </a:solidFill>
              </a:rPr>
              <a:t>¿Qué es?</a:t>
            </a:r>
          </a:p>
        </p:txBody>
      </p:sp>
      <p:sp>
        <p:nvSpPr>
          <p:cNvPr id="28" name="Rectángulo: esquinas redondeadas 27">
            <a:extLst>
              <a:ext uri="{FF2B5EF4-FFF2-40B4-BE49-F238E27FC236}">
                <a16:creationId xmlns:a16="http://schemas.microsoft.com/office/drawing/2014/main" id="{E84BB9FA-22DF-495C-B56E-F41B5AF8627C}"/>
              </a:ext>
            </a:extLst>
          </p:cNvPr>
          <p:cNvSpPr/>
          <p:nvPr/>
        </p:nvSpPr>
        <p:spPr>
          <a:xfrm>
            <a:off x="1298571" y="4306530"/>
            <a:ext cx="10731274" cy="116176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r>
              <a:rPr lang="es-ES" sz="1200" dirty="0">
                <a:solidFill>
                  <a:prstClr val="black"/>
                </a:solidFill>
              </a:rPr>
              <a:t> </a:t>
            </a:r>
          </a:p>
          <a:p>
            <a:pPr marL="171450" lvl="3" indent="-171450">
              <a:buFont typeface="Arial" panose="020B0604020202020204" pitchFamily="34" charset="0"/>
              <a:buChar char="•"/>
            </a:pPr>
            <a:r>
              <a:rPr lang="es-ES" sz="1200" dirty="0">
                <a:solidFill>
                  <a:prstClr val="black"/>
                </a:solidFill>
              </a:rPr>
              <a:t>Clientes y no clientes Movistar, pero no habrá constancia en parque de Movistar.</a:t>
            </a:r>
          </a:p>
          <a:p>
            <a:pPr marL="171450" lvl="3" indent="-171450">
              <a:buFont typeface="Arial" panose="020B0604020202020204" pitchFamily="34" charset="0"/>
              <a:buChar char="•"/>
            </a:pPr>
            <a:r>
              <a:rPr lang="es-ES" sz="1200" dirty="0">
                <a:solidFill>
                  <a:prstClr val="black"/>
                </a:solidFill>
              </a:rPr>
              <a:t>Personas físicas con NIF/NIE (vivienda habitual, secundaria y/o destinada a alquiler)</a:t>
            </a:r>
          </a:p>
          <a:p>
            <a:pPr marL="171450" lvl="3" indent="-171450">
              <a:buFont typeface="Arial" panose="020B0604020202020204" pitchFamily="34" charset="0"/>
              <a:buChar char="•"/>
            </a:pPr>
            <a:r>
              <a:rPr lang="es-ES" sz="1200" dirty="0">
                <a:solidFill>
                  <a:prstClr val="black"/>
                </a:solidFill>
              </a:rPr>
              <a:t>Personas jurídicas (vivienda habitual, secundaria y/o destinada a alquiler)</a:t>
            </a:r>
          </a:p>
          <a:p>
            <a:pPr marL="171450" lvl="3" indent="-171450">
              <a:buFont typeface="Arial" panose="020B0604020202020204" pitchFamily="34" charset="0"/>
              <a:buChar char="•"/>
            </a:pPr>
            <a:r>
              <a:rPr lang="es-ES" sz="1200" dirty="0">
                <a:solidFill>
                  <a:prstClr val="black"/>
                </a:solidFill>
              </a:rPr>
              <a:t>El tomador del seguro ha de ser mayor de edad</a:t>
            </a:r>
          </a:p>
          <a:p>
            <a:pPr marL="171450" lvl="3" indent="-171450">
              <a:buFont typeface="Arial" panose="020B0604020202020204" pitchFamily="34" charset="0"/>
              <a:buChar char="•"/>
            </a:pPr>
            <a:r>
              <a:rPr lang="es-ES" sz="1200" b="1" dirty="0">
                <a:solidFill>
                  <a:schemeClr val="tx1"/>
                </a:solidFill>
              </a:rPr>
              <a:t>Importante</a:t>
            </a:r>
            <a:r>
              <a:rPr lang="es-ES" sz="1200" dirty="0">
                <a:solidFill>
                  <a:schemeClr val="tx1"/>
                </a:solidFill>
              </a:rPr>
              <a:t>: no se permite contratar con pasaporte</a:t>
            </a:r>
            <a:endParaRPr lang="es-ES" sz="1200" dirty="0">
              <a:solidFill>
                <a:prstClr val="black"/>
              </a:solidFill>
            </a:endParaRPr>
          </a:p>
        </p:txBody>
      </p:sp>
      <p:sp>
        <p:nvSpPr>
          <p:cNvPr id="29" name="Rectángulo: esquinas redondeadas 28">
            <a:extLst>
              <a:ext uri="{FF2B5EF4-FFF2-40B4-BE49-F238E27FC236}">
                <a16:creationId xmlns:a16="http://schemas.microsoft.com/office/drawing/2014/main" id="{F6A4B5C5-E98D-44E3-9C50-A82CFE4E6250}"/>
              </a:ext>
            </a:extLst>
          </p:cNvPr>
          <p:cNvSpPr/>
          <p:nvPr/>
        </p:nvSpPr>
        <p:spPr>
          <a:xfrm>
            <a:off x="105858" y="4306530"/>
            <a:ext cx="1186681" cy="1161762"/>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a:solidFill>
                  <a:schemeClr val="tx1"/>
                </a:solidFill>
              </a:rPr>
              <a:t>¿A quién va dirigido?</a:t>
            </a:r>
          </a:p>
        </p:txBody>
      </p:sp>
      <p:sp>
        <p:nvSpPr>
          <p:cNvPr id="30" name="Rectángulo: esquinas redondeadas 29">
            <a:extLst>
              <a:ext uri="{FF2B5EF4-FFF2-40B4-BE49-F238E27FC236}">
                <a16:creationId xmlns:a16="http://schemas.microsoft.com/office/drawing/2014/main" id="{997136D1-3D1E-4E35-830F-697198D82B0C}"/>
              </a:ext>
            </a:extLst>
          </p:cNvPr>
          <p:cNvSpPr/>
          <p:nvPr/>
        </p:nvSpPr>
        <p:spPr>
          <a:xfrm>
            <a:off x="1263045" y="5711294"/>
            <a:ext cx="10731274" cy="104483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3" indent="-171450">
              <a:buFont typeface="Arial" panose="020B0604020202020204" pitchFamily="34" charset="0"/>
              <a:buChar char="•"/>
            </a:pPr>
            <a:r>
              <a:rPr lang="es-ES" sz="1200" dirty="0">
                <a:solidFill>
                  <a:prstClr val="black"/>
                </a:solidFill>
              </a:rPr>
              <a:t>Tiendas con puesto especializado	 </a:t>
            </a:r>
          </a:p>
          <a:p>
            <a:pPr marL="171450" lvl="3" indent="-171450">
              <a:buFont typeface="Arial" panose="020B0604020202020204" pitchFamily="34" charset="0"/>
              <a:buChar char="•"/>
            </a:pPr>
            <a:r>
              <a:rPr lang="es-ES" sz="1200" dirty="0">
                <a:solidFill>
                  <a:prstClr val="black"/>
                </a:solidFill>
              </a:rPr>
              <a:t>Canal Telefónico (Call Center específico -900 22 22 66)</a:t>
            </a:r>
          </a:p>
          <a:p>
            <a:pPr marL="171450" lvl="3" indent="-171450">
              <a:buFont typeface="Arial" panose="020B0604020202020204" pitchFamily="34" charset="0"/>
              <a:buChar char="•"/>
            </a:pPr>
            <a:r>
              <a:rPr lang="es-ES" sz="1200" dirty="0">
                <a:solidFill>
                  <a:prstClr val="black"/>
                </a:solidFill>
              </a:rPr>
              <a:t>Canal Online (movistar.es/</a:t>
            </a:r>
            <a:r>
              <a:rPr lang="es-ES" sz="1200" dirty="0" err="1">
                <a:solidFill>
                  <a:prstClr val="black"/>
                </a:solidFill>
              </a:rPr>
              <a:t>segurodehogar</a:t>
            </a:r>
            <a:r>
              <a:rPr lang="es-ES" sz="1200" dirty="0">
                <a:solidFill>
                  <a:prstClr val="black"/>
                </a:solidFill>
              </a:rPr>
              <a:t>)</a:t>
            </a:r>
          </a:p>
          <a:p>
            <a:pPr marL="0" lvl="3"/>
            <a:endParaRPr lang="es-ES" sz="1200" dirty="0">
              <a:solidFill>
                <a:prstClr val="black"/>
              </a:solidFill>
            </a:endParaRPr>
          </a:p>
        </p:txBody>
      </p:sp>
      <p:sp>
        <p:nvSpPr>
          <p:cNvPr id="31" name="Rectángulo: esquinas redondeadas 30">
            <a:extLst>
              <a:ext uri="{FF2B5EF4-FFF2-40B4-BE49-F238E27FC236}">
                <a16:creationId xmlns:a16="http://schemas.microsoft.com/office/drawing/2014/main" id="{831FF17E-3CF0-4980-BDE8-77975D0B53DE}"/>
              </a:ext>
            </a:extLst>
          </p:cNvPr>
          <p:cNvSpPr/>
          <p:nvPr/>
        </p:nvSpPr>
        <p:spPr>
          <a:xfrm>
            <a:off x="60500" y="5711294"/>
            <a:ext cx="1186681" cy="10448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300" b="1">
                <a:solidFill>
                  <a:schemeClr val="tx1"/>
                </a:solidFill>
              </a:rPr>
              <a:t>Canales de Venta  y Contratación</a:t>
            </a:r>
          </a:p>
        </p:txBody>
      </p:sp>
      <p:pic>
        <p:nvPicPr>
          <p:cNvPr id="13" name="Imagen 12">
            <a:extLst>
              <a:ext uri="{FF2B5EF4-FFF2-40B4-BE49-F238E27FC236}">
                <a16:creationId xmlns:a16="http://schemas.microsoft.com/office/drawing/2014/main" id="{B4B6D2AE-9ADC-4BE4-853E-1DEBE4AD8069}"/>
              </a:ext>
            </a:extLst>
          </p:cNvPr>
          <p:cNvPicPr>
            <a:picLocks noChangeAspect="1"/>
          </p:cNvPicPr>
          <p:nvPr/>
        </p:nvPicPr>
        <p:blipFill>
          <a:blip r:embed="rId2"/>
          <a:stretch>
            <a:fillRect/>
          </a:stretch>
        </p:blipFill>
        <p:spPr>
          <a:xfrm>
            <a:off x="136407" y="0"/>
            <a:ext cx="1054469" cy="382357"/>
          </a:xfrm>
          <a:prstGeom prst="rect">
            <a:avLst/>
          </a:prstGeom>
        </p:spPr>
      </p:pic>
      <p:pic>
        <p:nvPicPr>
          <p:cNvPr id="14" name="Picture 6" descr="Resultado de imagen de ir a inicio">
            <a:hlinkClick r:id="rId3" action="ppaction://hlinksldjump"/>
            <a:extLst>
              <a:ext uri="{FF2B5EF4-FFF2-40B4-BE49-F238E27FC236}">
                <a16:creationId xmlns:a16="http://schemas.microsoft.com/office/drawing/2014/main" id="{9B0F458A-3388-4C59-AD6A-1D88103349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a:extLst>
              <a:ext uri="{FF2B5EF4-FFF2-40B4-BE49-F238E27FC236}">
                <a16:creationId xmlns:a16="http://schemas.microsoft.com/office/drawing/2014/main" id="{044909FA-3E34-4A19-989F-62A84F2C3804}"/>
              </a:ext>
            </a:extLst>
          </p:cNvPr>
          <p:cNvSpPr/>
          <p:nvPr/>
        </p:nvSpPr>
        <p:spPr>
          <a:xfrm>
            <a:off x="136407" y="285499"/>
            <a:ext cx="120199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254442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2.1.3 MODIFICACIÓN DOMICILIO CORRESPONDENCIA</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00673" y="636505"/>
            <a:ext cx="11628052" cy="3046988"/>
          </a:xfrm>
          <a:prstGeom prst="rect">
            <a:avLst/>
          </a:prstGeom>
          <a:noFill/>
        </p:spPr>
        <p:txBody>
          <a:bodyPr wrap="square" rtlCol="0">
            <a:spAutoFit/>
          </a:bodyPr>
          <a:lstStyle/>
          <a:p>
            <a:pPr algn="just"/>
            <a:r>
              <a:rPr lang="es-ES" altLang="es-ES" sz="1400" b="1" u="sng" dirty="0">
                <a:solidFill>
                  <a:srgbClr val="002060"/>
                </a:solidFill>
              </a:rPr>
              <a:t>Definición</a:t>
            </a:r>
            <a:r>
              <a:rPr lang="es-ES" altLang="es-ES" sz="1400" b="1" dirty="0">
                <a:solidFill>
                  <a:srgbClr val="002060"/>
                </a:solidFill>
              </a:rPr>
              <a:t>: </a:t>
            </a:r>
            <a:r>
              <a:rPr lang="es-ES" altLang="es-ES" sz="1400" dirty="0">
                <a:solidFill>
                  <a:srgbClr val="002060"/>
                </a:solidFill>
              </a:rPr>
              <a:t>El alta de domicilio de correspondencia </a:t>
            </a:r>
            <a:r>
              <a:rPr lang="es-ES" altLang="es-ES" sz="1400" b="1" dirty="0">
                <a:solidFill>
                  <a:srgbClr val="002060"/>
                </a:solidFill>
              </a:rPr>
              <a:t>no puede gestionarse en la contratación</a:t>
            </a:r>
            <a:r>
              <a:rPr lang="es-ES" altLang="es-ES" sz="1400" dirty="0">
                <a:solidFill>
                  <a:srgbClr val="002060"/>
                </a:solidFill>
              </a:rPr>
              <a:t>, por lo que siempre se tramitará como </a:t>
            </a:r>
            <a:r>
              <a:rPr lang="es-ES" altLang="es-ES" sz="1400" b="1" dirty="0">
                <a:solidFill>
                  <a:srgbClr val="002060"/>
                </a:solidFill>
              </a:rPr>
              <a:t>modificación</a:t>
            </a:r>
            <a:r>
              <a:rPr lang="es-ES" altLang="es-ES" sz="1400" dirty="0">
                <a:solidFill>
                  <a:srgbClr val="002060"/>
                </a:solidFill>
              </a:rPr>
              <a:t>.</a:t>
            </a:r>
          </a:p>
          <a:p>
            <a:pPr algn="just"/>
            <a:r>
              <a:rPr lang="es-ES" altLang="es-ES" sz="1400" b="1" dirty="0">
                <a:solidFill>
                  <a:srgbClr val="002060"/>
                </a:solidFill>
              </a:rPr>
              <a:t>IMPORTANTE: </a:t>
            </a:r>
            <a:r>
              <a:rPr lang="es-ES" altLang="es-ES" sz="1400" dirty="0">
                <a:solidFill>
                  <a:srgbClr val="002060"/>
                </a:solidFill>
              </a:rPr>
              <a:t>la dirección de correspondencia es a nivel cliente, nunca a nivel de póliza.</a:t>
            </a:r>
          </a:p>
          <a:p>
            <a:pPr algn="just"/>
            <a:r>
              <a:rPr lang="es-ES" altLang="es-ES" sz="1400" b="1" dirty="0">
                <a:solidFill>
                  <a:srgbClr val="002060"/>
                </a:solidFill>
              </a:rPr>
              <a:t>    </a:t>
            </a:r>
          </a:p>
          <a:p>
            <a:pPr algn="just"/>
            <a:r>
              <a:rPr lang="es-ES" altLang="es-ES" sz="1400" b="1" dirty="0">
                <a:solidFill>
                  <a:srgbClr val="002060"/>
                </a:solidFill>
              </a:rPr>
              <a:t>Herramientas: </a:t>
            </a:r>
            <a:r>
              <a:rPr lang="es-ES" altLang="es-ES" sz="1400" dirty="0">
                <a:solidFill>
                  <a:srgbClr val="002060"/>
                </a:solidFill>
              </a:rPr>
              <a:t>Portal Gestor/CRM (Sólo es necesario si el cliente nos solicita el alta de domicilio de correspondencia en una llamada posterior al momento de contratación)</a:t>
            </a:r>
          </a:p>
          <a:p>
            <a:pPr algn="just"/>
            <a:endParaRPr lang="es-ES" altLang="es-ES" sz="1400" b="1" dirty="0">
              <a:solidFill>
                <a:srgbClr val="002060"/>
              </a:solidFill>
            </a:endParaRPr>
          </a:p>
          <a:p>
            <a:pPr algn="just"/>
            <a:r>
              <a:rPr lang="es-ES" altLang="es-ES" sz="1400" b="1" u="sng" dirty="0">
                <a:solidFill>
                  <a:srgbClr val="002060"/>
                </a:solidFill>
              </a:rPr>
              <a:t>Ruta</a:t>
            </a:r>
            <a:r>
              <a:rPr lang="es-ES" altLang="es-ES" sz="1400" b="1" dirty="0">
                <a:solidFill>
                  <a:srgbClr val="002060"/>
                </a:solidFill>
              </a:rPr>
              <a:t>: </a:t>
            </a:r>
            <a:r>
              <a:rPr lang="es-ES" altLang="es-ES" sz="1400" dirty="0">
                <a:solidFill>
                  <a:srgbClr val="002060"/>
                </a:solidFill>
              </a:rPr>
              <a:t>Búsqueda y Listados/Listado de Clientes </a:t>
            </a:r>
          </a:p>
          <a:p>
            <a:pPr algn="just"/>
            <a:r>
              <a:rPr lang="es-ES" altLang="es-ES" sz="1400" dirty="0">
                <a:solidFill>
                  <a:srgbClr val="002060"/>
                </a:solidFill>
              </a:rPr>
              <a:t>Búsqueda Clientes: el mejor campo es NIF/NIE/NIF y pulsar “Buscar” para obtener resultado y elegir al cliente pinchando sobre el código identificación</a:t>
            </a:r>
          </a:p>
          <a:p>
            <a:pPr algn="just"/>
            <a:endParaRPr lang="es-ES" altLang="es-ES" sz="1400" b="1" dirty="0">
              <a:solidFill>
                <a:srgbClr val="002060"/>
              </a:solidFill>
            </a:endParaRPr>
          </a:p>
          <a:p>
            <a:pPr algn="just"/>
            <a:r>
              <a:rPr lang="es-ES" altLang="es-ES" sz="1400" b="1" u="sng" dirty="0">
                <a:solidFill>
                  <a:srgbClr val="002060"/>
                </a:solidFill>
              </a:rPr>
              <a:t>Tramitación</a:t>
            </a:r>
            <a:r>
              <a:rPr lang="es-ES" altLang="es-ES" sz="1400" b="1" dirty="0">
                <a:solidFill>
                  <a:srgbClr val="002060"/>
                </a:solidFill>
              </a:rPr>
              <a:t>: </a:t>
            </a:r>
          </a:p>
          <a:p>
            <a:pPr marL="171450" indent="-171450" algn="just">
              <a:buFont typeface="Arial" panose="020B0604020202020204" pitchFamily="34" charset="0"/>
              <a:buChar char="•"/>
            </a:pPr>
            <a:r>
              <a:rPr lang="es-ES" altLang="es-ES" sz="1400" dirty="0">
                <a:solidFill>
                  <a:srgbClr val="002060"/>
                </a:solidFill>
              </a:rPr>
              <a:t>Datos del cliente: una vez seleccionado el cliente, en la pantalla que sale con Datos del cliente, pinchar en Datos de direcciones:</a:t>
            </a:r>
          </a:p>
          <a:p>
            <a:pPr marL="171450" indent="-171450" algn="just">
              <a:buFont typeface="Arial" panose="020B0604020202020204" pitchFamily="34" charset="0"/>
              <a:buChar char="•"/>
            </a:pPr>
            <a:r>
              <a:rPr lang="es-ES" altLang="es-ES" sz="1400" dirty="0">
                <a:solidFill>
                  <a:srgbClr val="002060"/>
                </a:solidFill>
              </a:rPr>
              <a:t>Datos de direcciones: añadir la dirección para correspondencia y marcar “Correspondencia” y pulsar en “Guardar”. No tiene reflejo en CRM</a:t>
            </a:r>
          </a:p>
          <a:p>
            <a:pPr marL="171450" indent="-171450" algn="just">
              <a:buFont typeface="Arial" panose="020B0604020202020204" pitchFamily="34" charset="0"/>
              <a:buChar char="•"/>
            </a:pPr>
            <a:r>
              <a:rPr lang="es-ES" altLang="es-ES" sz="1400" dirty="0">
                <a:solidFill>
                  <a:srgbClr val="002060"/>
                </a:solidFill>
              </a:rPr>
              <a:t>Telefónica Seguros comunicará a las aseguradoras a posteriori mediante fichero</a:t>
            </a:r>
          </a:p>
          <a:p>
            <a:pPr algn="just"/>
            <a:endParaRPr lang="es-ES" altLang="es-ES" sz="1000" b="1" dirty="0">
              <a:solidFill>
                <a:srgbClr val="FF0000"/>
              </a:solidFill>
              <a:latin typeface="Arial" panose="020B0604020202020204" pitchFamily="34" charset="0"/>
            </a:endParaRP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5320" y="81285"/>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E7E73A6C-19E1-4517-B16C-0A48A224A65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55775" y="4154999"/>
            <a:ext cx="1337148" cy="1680627"/>
          </a:xfrm>
          <a:prstGeom prst="rect">
            <a:avLst/>
          </a:prstGeom>
          <a:noFill/>
        </p:spPr>
      </p:pic>
      <p:sp>
        <p:nvSpPr>
          <p:cNvPr id="5" name="Rectángulo 4">
            <a:extLst>
              <a:ext uri="{FF2B5EF4-FFF2-40B4-BE49-F238E27FC236}">
                <a16:creationId xmlns:a16="http://schemas.microsoft.com/office/drawing/2014/main" id="{4DE7F2B9-0812-496D-9B40-E62593FB06E1}"/>
              </a:ext>
            </a:extLst>
          </p:cNvPr>
          <p:cNvSpPr/>
          <p:nvPr/>
        </p:nvSpPr>
        <p:spPr>
          <a:xfrm>
            <a:off x="655775" y="4907726"/>
            <a:ext cx="1016204" cy="2078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C97AF37C-E599-4AB5-8A6F-2A9E7CCA346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426413" y="3683493"/>
            <a:ext cx="6856095" cy="2809875"/>
          </a:xfrm>
          <a:prstGeom prst="rect">
            <a:avLst/>
          </a:prstGeom>
          <a:noFill/>
        </p:spPr>
      </p:pic>
      <p:cxnSp>
        <p:nvCxnSpPr>
          <p:cNvPr id="14" name="Conector: angular 13">
            <a:extLst>
              <a:ext uri="{FF2B5EF4-FFF2-40B4-BE49-F238E27FC236}">
                <a16:creationId xmlns:a16="http://schemas.microsoft.com/office/drawing/2014/main" id="{4114DF53-B64F-4C06-99D9-4B5AE1A548E3}"/>
              </a:ext>
            </a:extLst>
          </p:cNvPr>
          <p:cNvCxnSpPr>
            <a:cxnSpLocks/>
          </p:cNvCxnSpPr>
          <p:nvPr/>
        </p:nvCxnSpPr>
        <p:spPr>
          <a:xfrm>
            <a:off x="2074931" y="5545015"/>
            <a:ext cx="2500338" cy="54191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Botón de acción: ir hacia delante o siguiente 8">
            <a:hlinkClick r:id="" action="ppaction://hlinkshowjump?jump=nextslide" highlightClick="1"/>
            <a:extLst>
              <a:ext uri="{FF2B5EF4-FFF2-40B4-BE49-F238E27FC236}">
                <a16:creationId xmlns:a16="http://schemas.microsoft.com/office/drawing/2014/main" id="{123EA79F-9BAD-41D2-92D9-A7075B55F3A7}"/>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Botón de acción: ir hacia atrás o anterior 12">
            <a:hlinkClick r:id="" action="ppaction://hlinkshowjump?jump=previousslide" highlightClick="1"/>
            <a:extLst>
              <a:ext uri="{FF2B5EF4-FFF2-40B4-BE49-F238E27FC236}">
                <a16:creationId xmlns:a16="http://schemas.microsoft.com/office/drawing/2014/main" id="{307C70D9-465D-4F1A-9CA7-572081586C95}"/>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2956140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2.1.3 MODIFICACIÓN DOMICILIO CORRESPONDENCIA</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00673" y="636505"/>
            <a:ext cx="11628052" cy="830997"/>
          </a:xfrm>
          <a:prstGeom prst="rect">
            <a:avLst/>
          </a:prstGeom>
          <a:noFill/>
        </p:spPr>
        <p:txBody>
          <a:bodyPr wrap="square" rtlCol="0">
            <a:spAutoFit/>
          </a:bodyPr>
          <a:lstStyle/>
          <a:p>
            <a:pPr algn="just"/>
            <a:r>
              <a:rPr lang="es-ES" altLang="es-ES" sz="1400" b="1" dirty="0">
                <a:solidFill>
                  <a:srgbClr val="002060"/>
                </a:solidFill>
              </a:rPr>
              <a:t>Apertura caso CRM</a:t>
            </a:r>
            <a:r>
              <a:rPr lang="es-ES" altLang="es-ES" sz="1400" dirty="0">
                <a:solidFill>
                  <a:srgbClr val="002060"/>
                </a:solidFill>
              </a:rPr>
              <a:t>: Sólo es necesario si el cliente nos solicita el alta de domicilio de correspondencia en una llamada posterior al momento de contratación</a:t>
            </a:r>
          </a:p>
          <a:p>
            <a:pPr algn="just"/>
            <a:endParaRPr lang="es-ES" altLang="es-ES" sz="1200" b="1" dirty="0">
              <a:solidFill>
                <a:srgbClr val="002060"/>
              </a:solidFill>
            </a:endParaRPr>
          </a:p>
          <a:p>
            <a:pPr algn="just"/>
            <a:endParaRPr lang="es-ES" altLang="es-ES" sz="1200" dirty="0">
              <a:solidFill>
                <a:srgbClr val="002060"/>
              </a:solidFill>
            </a:endParaRPr>
          </a:p>
          <a:p>
            <a:pPr algn="just"/>
            <a:endParaRPr lang="es-ES" altLang="es-ES" sz="1000" b="1" dirty="0">
              <a:solidFill>
                <a:srgbClr val="FF0000"/>
              </a:solidFill>
              <a:latin typeface="Arial" panose="020B0604020202020204" pitchFamily="34" charset="0"/>
            </a:endParaRP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5320" y="81285"/>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D5522F81-CDAE-41BE-8C7C-6A01610752B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106365" y="1324707"/>
            <a:ext cx="7990743" cy="1664677"/>
          </a:xfrm>
          <a:prstGeom prst="rect">
            <a:avLst/>
          </a:prstGeom>
          <a:noFill/>
        </p:spPr>
      </p:pic>
      <p:sp>
        <p:nvSpPr>
          <p:cNvPr id="4" name="Rectángulo 3">
            <a:extLst>
              <a:ext uri="{FF2B5EF4-FFF2-40B4-BE49-F238E27FC236}">
                <a16:creationId xmlns:a16="http://schemas.microsoft.com/office/drawing/2014/main" id="{2A92036A-C9A4-401D-A4ED-8E296BA2667B}"/>
              </a:ext>
            </a:extLst>
          </p:cNvPr>
          <p:cNvSpPr/>
          <p:nvPr/>
        </p:nvSpPr>
        <p:spPr>
          <a:xfrm>
            <a:off x="517903" y="3594343"/>
            <a:ext cx="10958989" cy="523220"/>
          </a:xfrm>
          <a:prstGeom prst="rect">
            <a:avLst/>
          </a:prstGeom>
        </p:spPr>
        <p:txBody>
          <a:bodyPr wrap="square">
            <a:spAutoFit/>
          </a:bodyPr>
          <a:lstStyle/>
          <a:p>
            <a:pPr lvl="0"/>
            <a:r>
              <a:rPr lang="es-ES" sz="1400" b="1" dirty="0">
                <a:solidFill>
                  <a:srgbClr val="002060"/>
                </a:solidFill>
                <a:latin typeface="Calibri" panose="020F0502020204030204" pitchFamily="34" charset="0"/>
                <a:ea typeface="Times New Roman" panose="02020603050405020304" pitchFamily="18" charset="0"/>
              </a:rPr>
              <a:t>INFORMAR AL CLIENTE</a:t>
            </a:r>
            <a:r>
              <a:rPr lang="es-ES" sz="1400" dirty="0">
                <a:solidFill>
                  <a:srgbClr val="002060"/>
                </a:solidFill>
                <a:latin typeface="Calibri" panose="020F0502020204030204" pitchFamily="34" charset="0"/>
                <a:ea typeface="Times New Roman" panose="02020603050405020304" pitchFamily="18" charset="0"/>
              </a:rPr>
              <a:t>: Siguiendo sus instrucciones hemos procedido a incorporar la dirección (detallar la dirección completa) como dirección para envío de correspondencia.</a:t>
            </a:r>
            <a:endParaRPr lang="es-ES" sz="1400" dirty="0">
              <a:solidFill>
                <a:srgbClr val="002060"/>
              </a:solidFill>
              <a:latin typeface="Times New Roman" panose="02020603050405020304" pitchFamily="18" charset="0"/>
              <a:ea typeface="Times New Roman" panose="02020603050405020304" pitchFamily="18" charset="0"/>
            </a:endParaRPr>
          </a:p>
        </p:txBody>
      </p:sp>
      <p:pic>
        <p:nvPicPr>
          <p:cNvPr id="13" name="Gráfico 12" descr="Advertencia">
            <a:extLst>
              <a:ext uri="{FF2B5EF4-FFF2-40B4-BE49-F238E27FC236}">
                <a16:creationId xmlns:a16="http://schemas.microsoft.com/office/drawing/2014/main" id="{06E1A894-8FB0-49FC-9A71-EB03C596C0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464" y="537150"/>
            <a:ext cx="458439" cy="458439"/>
          </a:xfrm>
          <a:prstGeom prst="rect">
            <a:avLst/>
          </a:prstGeom>
        </p:spPr>
      </p:pic>
      <p:pic>
        <p:nvPicPr>
          <p:cNvPr id="8" name="Gráfico 7" descr="Lupa">
            <a:extLst>
              <a:ext uri="{FF2B5EF4-FFF2-40B4-BE49-F238E27FC236}">
                <a16:creationId xmlns:a16="http://schemas.microsoft.com/office/drawing/2014/main" id="{D173D427-B6DF-4EC3-B97A-B829D222B7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026" y="3638783"/>
            <a:ext cx="217170" cy="217170"/>
          </a:xfrm>
          <a:prstGeom prst="rect">
            <a:avLst/>
          </a:prstGeom>
        </p:spPr>
      </p:pic>
      <p:sp>
        <p:nvSpPr>
          <p:cNvPr id="10" name="Botón de acción: ir hacia atrás o anterior 9">
            <a:hlinkClick r:id="" action="ppaction://hlinkshowjump?jump=previousslide" highlightClick="1"/>
            <a:extLst>
              <a:ext uri="{FF2B5EF4-FFF2-40B4-BE49-F238E27FC236}">
                <a16:creationId xmlns:a16="http://schemas.microsoft.com/office/drawing/2014/main" id="{55F008A1-492E-4254-A283-07B47D9FB86D}"/>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1" name="Botón de acción: ir hacia delante o siguiente 10">
            <a:hlinkClick r:id="" action="ppaction://hlinkshowjump?jump=nextslide" highlightClick="1"/>
            <a:extLst>
              <a:ext uri="{FF2B5EF4-FFF2-40B4-BE49-F238E27FC236}">
                <a16:creationId xmlns:a16="http://schemas.microsoft.com/office/drawing/2014/main" id="{21DCE827-7ABC-4576-A0A1-AD9F51C6ACBD}"/>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754879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2.2 MODIFICACIÓN PRESUPUESTOS</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01639" y="801386"/>
            <a:ext cx="11628052" cy="5970865"/>
          </a:xfrm>
          <a:prstGeom prst="rect">
            <a:avLst/>
          </a:prstGeom>
          <a:noFill/>
        </p:spPr>
        <p:txBody>
          <a:bodyPr wrap="square" rtlCol="0">
            <a:spAutoFit/>
          </a:bodyPr>
          <a:lstStyle/>
          <a:p>
            <a:pPr algn="just"/>
            <a:r>
              <a:rPr lang="es-ES" sz="1400" b="1" u="sng" dirty="0">
                <a:solidFill>
                  <a:srgbClr val="002060"/>
                </a:solidFill>
                <a:ea typeface="Calibri" panose="020F0502020204030204" pitchFamily="34" charset="0"/>
                <a:cs typeface="Calibri" panose="020F0502020204030204" pitchFamily="34" charset="0"/>
              </a:rPr>
              <a:t>Definición</a:t>
            </a:r>
            <a:r>
              <a:rPr lang="es-ES" sz="1400" b="1" dirty="0">
                <a:solidFill>
                  <a:srgbClr val="002060"/>
                </a:solidFill>
                <a:ea typeface="Calibri" panose="020F0502020204030204" pitchFamily="34" charset="0"/>
                <a:cs typeface="Calibri" panose="020F0502020204030204" pitchFamily="34" charset="0"/>
              </a:rPr>
              <a:t>: </a:t>
            </a:r>
            <a:r>
              <a:rPr lang="es-E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U</a:t>
            </a:r>
            <a:r>
              <a:rPr lang="es-ES" sz="1400" dirty="0">
                <a:solidFill>
                  <a:srgbClr val="002060"/>
                </a:solidFill>
                <a:latin typeface="Calibri" panose="020F0502020204030204" pitchFamily="34" charset="0"/>
                <a:ea typeface="Times New Roman" panose="02020603050405020304" pitchFamily="18" charset="0"/>
                <a:cs typeface="Times New Roman" panose="02020603050405020304" pitchFamily="18" charset="0"/>
              </a:rPr>
              <a:t>na vez enviado al cliente el presupuesto, si hay erratas en nombre, apellidos, datos viviendas, contenido,…. </a:t>
            </a:r>
            <a:r>
              <a:rPr lang="es-ES" sz="1400" dirty="0">
                <a:solidFill>
                  <a:srgbClr val="002060"/>
                </a:solidFill>
                <a:latin typeface="Calibri" panose="020F0502020204030204" pitchFamily="34" charset="0"/>
                <a:cs typeface="Times New Roman" panose="02020603050405020304" pitchFamily="18" charset="0"/>
              </a:rPr>
              <a:t>Se puede hacer un nuevo presupuesto o modificar el existente, daría igual. </a:t>
            </a:r>
          </a:p>
          <a:p>
            <a:pPr algn="just"/>
            <a:r>
              <a:rPr lang="es-ES" sz="1400" dirty="0">
                <a:solidFill>
                  <a:srgbClr val="002060"/>
                </a:solidFill>
                <a:latin typeface="Calibri" panose="020F0502020204030204" pitchFamily="34" charset="0"/>
                <a:cs typeface="Times New Roman" panose="02020603050405020304" pitchFamily="18" charset="0"/>
              </a:rPr>
              <a:t>El periodo de validez </a:t>
            </a:r>
            <a:r>
              <a:rPr lang="es-ES" sz="1400" b="1" dirty="0">
                <a:solidFill>
                  <a:srgbClr val="002060"/>
                </a:solidFill>
                <a:latin typeface="Calibri" panose="020F0502020204030204" pitchFamily="34" charset="0"/>
                <a:cs typeface="Times New Roman" panose="02020603050405020304" pitchFamily="18" charset="0"/>
              </a:rPr>
              <a:t>son 30 días </a:t>
            </a:r>
            <a:r>
              <a:rPr lang="es-ES" sz="1400" dirty="0">
                <a:solidFill>
                  <a:srgbClr val="002060"/>
                </a:solidFill>
                <a:latin typeface="Calibri" panose="020F0502020204030204" pitchFamily="34" charset="0"/>
                <a:cs typeface="Times New Roman" panose="02020603050405020304" pitchFamily="18" charset="0"/>
              </a:rPr>
              <a:t>desde la fecha de su emisión.</a:t>
            </a:r>
            <a:endParaRPr lang="es-ES" sz="1400" dirty="0">
              <a:solidFill>
                <a:srgbClr val="002060"/>
              </a:solidFill>
              <a:latin typeface="Calibri" panose="020F0502020204030204" pitchFamily="34" charset="0"/>
              <a:cs typeface="Calibri" panose="020F0502020204030204" pitchFamily="34" charset="0"/>
            </a:endParaRPr>
          </a:p>
          <a:p>
            <a:pPr algn="just"/>
            <a:endParaRPr lang="es-ES" sz="1400" b="1" u="sng" dirty="0">
              <a:solidFill>
                <a:srgbClr val="002060"/>
              </a:solidFill>
              <a:cs typeface="Calibri" panose="020F0502020204030204" pitchFamily="34" charset="0"/>
            </a:endParaRPr>
          </a:p>
          <a:p>
            <a:pPr algn="just"/>
            <a:r>
              <a:rPr lang="es-ES" sz="1400" b="1" u="sng" dirty="0">
                <a:solidFill>
                  <a:srgbClr val="002060"/>
                </a:solidFill>
                <a:cs typeface="Calibri" panose="020F0502020204030204" pitchFamily="34" charset="0"/>
              </a:rPr>
              <a:t>Gestión</a:t>
            </a:r>
            <a:r>
              <a:rPr lang="es-ES" sz="1400" b="1" dirty="0">
                <a:solidFill>
                  <a:srgbClr val="002060"/>
                </a:solidFill>
                <a:cs typeface="Calibri" panose="020F0502020204030204" pitchFamily="34" charset="0"/>
              </a:rPr>
              <a:t>: </a:t>
            </a:r>
            <a:r>
              <a:rPr lang="es-ES" sz="1400" dirty="0">
                <a:solidFill>
                  <a:srgbClr val="002060"/>
                </a:solidFill>
              </a:rPr>
              <a:t>Portal Gestor/ búsquedas y listados/ Presupuesto </a:t>
            </a:r>
          </a:p>
          <a:p>
            <a:endParaRPr lang="es-ES" sz="1400" dirty="0">
              <a:solidFill>
                <a:srgbClr val="002060"/>
              </a:solidFill>
            </a:endParaRPr>
          </a:p>
          <a:p>
            <a:pPr algn="just"/>
            <a:endParaRPr lang="es-ES" altLang="es-ES" sz="1400" dirty="0">
              <a:solidFill>
                <a:srgbClr val="002060"/>
              </a:solidFill>
            </a:endParaRPr>
          </a:p>
          <a:p>
            <a:pPr algn="just"/>
            <a:r>
              <a:rPr lang="es-ES" sz="1400" b="1" u="sng" dirty="0">
                <a:solidFill>
                  <a:srgbClr val="002060"/>
                </a:solidFill>
                <a:cs typeface="Calibri" panose="020F0502020204030204" pitchFamily="34" charset="0"/>
              </a:rPr>
              <a:t>Tramitación:</a:t>
            </a:r>
          </a:p>
          <a:p>
            <a:pPr algn="just"/>
            <a:endParaRPr lang="es-ES" altLang="es-ES" sz="1400" b="1" u="sng" dirty="0">
              <a:solidFill>
                <a:srgbClr val="002060"/>
              </a:solidFill>
              <a:latin typeface="Arial" panose="020B0604020202020204" pitchFamily="34" charset="0"/>
              <a:cs typeface="Calibri" panose="020F0502020204030204" pitchFamily="34" charset="0"/>
            </a:endParaRPr>
          </a:p>
          <a:p>
            <a:pPr marL="285750" indent="-285750" algn="just">
              <a:buFontTx/>
              <a:buChar char="-"/>
            </a:pPr>
            <a:r>
              <a:rPr lang="es-ES" altLang="es-ES" sz="1400" dirty="0">
                <a:solidFill>
                  <a:srgbClr val="002060"/>
                </a:solidFill>
                <a:latin typeface="Calibri" panose="020F0502020204030204" pitchFamily="34" charset="0"/>
                <a:cs typeface="Times New Roman" panose="02020603050405020304" pitchFamily="18" charset="0"/>
              </a:rPr>
              <a:t>Si optamos por crear un </a:t>
            </a:r>
            <a:r>
              <a:rPr lang="es-ES" altLang="es-ES" sz="1400" b="1" dirty="0">
                <a:solidFill>
                  <a:srgbClr val="002060"/>
                </a:solidFill>
                <a:latin typeface="Calibri" panose="020F0502020204030204" pitchFamily="34" charset="0"/>
                <a:cs typeface="Times New Roman" panose="02020603050405020304" pitchFamily="18" charset="0"/>
              </a:rPr>
              <a:t>nuevo presupuesto </a:t>
            </a:r>
            <a:r>
              <a:rPr lang="es-ES" altLang="es-ES" sz="1400" dirty="0">
                <a:solidFill>
                  <a:srgbClr val="002060"/>
                </a:solidFill>
                <a:latin typeface="Calibri" panose="020F0502020204030204" pitchFamily="34" charset="0"/>
                <a:cs typeface="Times New Roman" panose="02020603050405020304" pitchFamily="18" charset="0"/>
              </a:rPr>
              <a:t>seguimos operativa </a:t>
            </a:r>
            <a:r>
              <a:rPr lang="es-ES" altLang="es-ES" sz="1400" u="sng" dirty="0">
                <a:solidFill>
                  <a:srgbClr val="002060"/>
                </a:solidFill>
                <a:latin typeface="Calibri" panose="020F0502020204030204" pitchFamily="34" charset="0"/>
                <a:cs typeface="Times New Roman" panose="02020603050405020304" pitchFamily="18" charset="0"/>
              </a:rPr>
              <a:t>“Elaboración presupuesto”</a:t>
            </a:r>
          </a:p>
          <a:p>
            <a:pPr marL="285750" indent="-285750" algn="just">
              <a:buFontTx/>
              <a:buChar char="-"/>
            </a:pPr>
            <a:r>
              <a:rPr lang="es-ES" altLang="es-ES" sz="1400" dirty="0">
                <a:solidFill>
                  <a:srgbClr val="002060"/>
                </a:solidFill>
                <a:latin typeface="Calibri" panose="020F0502020204030204" pitchFamily="34" charset="0"/>
                <a:cs typeface="Times New Roman" panose="02020603050405020304" pitchFamily="18" charset="0"/>
              </a:rPr>
              <a:t>Si deseamos </a:t>
            </a:r>
            <a:r>
              <a:rPr lang="es-ES" altLang="es-ES" sz="1400" b="1" dirty="0">
                <a:solidFill>
                  <a:srgbClr val="002060"/>
                </a:solidFill>
                <a:latin typeface="Calibri" panose="020F0502020204030204" pitchFamily="34" charset="0"/>
                <a:cs typeface="Times New Roman" panose="02020603050405020304" pitchFamily="18" charset="0"/>
              </a:rPr>
              <a:t>modificar el ya existente</a:t>
            </a:r>
            <a:r>
              <a:rPr lang="es-ES" altLang="es-ES" sz="1400" dirty="0">
                <a:solidFill>
                  <a:srgbClr val="002060"/>
                </a:solidFill>
                <a:latin typeface="Calibri" panose="020F0502020204030204" pitchFamily="34" charset="0"/>
                <a:cs typeface="Times New Roman" panose="02020603050405020304" pitchFamily="18" charset="0"/>
              </a:rPr>
              <a:t>, desde el portal gestor a través de Búsquedas y listados, seleccionamos Presupuestos:</a:t>
            </a:r>
          </a:p>
          <a:p>
            <a:pPr marL="285750" indent="-285750" algn="just">
              <a:buFontTx/>
              <a:buChar char="-"/>
            </a:pPr>
            <a:endParaRPr lang="es-ES" altLang="es-ES" sz="1400" dirty="0">
              <a:solidFill>
                <a:srgbClr val="002060"/>
              </a:solidFill>
              <a:latin typeface="Calibri" panose="020F0502020204030204" pitchFamily="34" charset="0"/>
              <a:cs typeface="Times New Roman" panose="02020603050405020304" pitchFamily="18" charset="0"/>
            </a:endParaRPr>
          </a:p>
          <a:p>
            <a:pPr marL="285750" indent="-285750" algn="just">
              <a:buFontTx/>
              <a:buChar char="-"/>
            </a:pPr>
            <a:endParaRPr lang="es-ES" altLang="es-ES" sz="1400" dirty="0">
              <a:solidFill>
                <a:srgbClr val="002060"/>
              </a:solidFill>
              <a:latin typeface="Calibri" panose="020F0502020204030204" pitchFamily="34" charset="0"/>
              <a:cs typeface="Times New Roman" panose="02020603050405020304" pitchFamily="18" charset="0"/>
            </a:endParaRPr>
          </a:p>
          <a:p>
            <a:pPr marL="285750" indent="-285750" algn="just">
              <a:buFontTx/>
              <a:buChar char="-"/>
            </a:pPr>
            <a:endParaRPr lang="es-ES" altLang="es-ES" sz="1400" dirty="0">
              <a:solidFill>
                <a:srgbClr val="002060"/>
              </a:solidFill>
              <a:latin typeface="Calibri" panose="020F0502020204030204" pitchFamily="34" charset="0"/>
              <a:cs typeface="Times New Roman" panose="02020603050405020304" pitchFamily="18" charset="0"/>
            </a:endParaRPr>
          </a:p>
          <a:p>
            <a:pPr marL="285750" indent="-285750" algn="just">
              <a:buFontTx/>
              <a:buChar char="-"/>
            </a:pPr>
            <a:endParaRPr lang="es-ES" altLang="es-ES" sz="1400" dirty="0">
              <a:solidFill>
                <a:srgbClr val="002060"/>
              </a:solidFill>
              <a:latin typeface="Calibri" panose="020F0502020204030204" pitchFamily="34" charset="0"/>
              <a:cs typeface="Times New Roman" panose="02020603050405020304" pitchFamily="18" charset="0"/>
            </a:endParaRPr>
          </a:p>
          <a:p>
            <a:pPr marL="285750" indent="-285750" algn="just">
              <a:buFontTx/>
              <a:buChar char="-"/>
            </a:pPr>
            <a:endParaRPr lang="es-ES" altLang="es-ES" sz="1400" dirty="0">
              <a:solidFill>
                <a:srgbClr val="002060"/>
              </a:solidFill>
              <a:latin typeface="Calibri" panose="020F0502020204030204" pitchFamily="34" charset="0"/>
              <a:cs typeface="Times New Roman" panose="02020603050405020304" pitchFamily="18" charset="0"/>
            </a:endParaRPr>
          </a:p>
          <a:p>
            <a:pPr marL="285750" indent="-285750" algn="just">
              <a:buFontTx/>
              <a:buChar char="-"/>
            </a:pPr>
            <a:endParaRPr lang="es-ES" altLang="es-ES" sz="1400" dirty="0">
              <a:solidFill>
                <a:srgbClr val="002060"/>
              </a:solidFill>
              <a:latin typeface="Calibri" panose="020F0502020204030204" pitchFamily="34" charset="0"/>
              <a:cs typeface="Times New Roman" panose="02020603050405020304" pitchFamily="18" charset="0"/>
            </a:endParaRPr>
          </a:p>
          <a:p>
            <a:pPr marL="285750" indent="-285750" algn="just">
              <a:buFontTx/>
              <a:buChar char="-"/>
            </a:pPr>
            <a:endParaRPr lang="es-ES" altLang="es-ES" sz="1400" dirty="0">
              <a:solidFill>
                <a:srgbClr val="002060"/>
              </a:solidFill>
              <a:latin typeface="Calibri" panose="020F0502020204030204" pitchFamily="34" charset="0"/>
              <a:cs typeface="Times New Roman" panose="02020603050405020304" pitchFamily="18" charset="0"/>
            </a:endParaRPr>
          </a:p>
          <a:p>
            <a:pPr marL="285750" indent="-285750" algn="just">
              <a:buFontTx/>
              <a:buChar char="-"/>
            </a:pPr>
            <a:endParaRPr lang="es-ES" altLang="es-ES" sz="1400" dirty="0">
              <a:solidFill>
                <a:srgbClr val="002060"/>
              </a:solidFill>
              <a:latin typeface="Calibri" panose="020F0502020204030204" pitchFamily="34" charset="0"/>
              <a:cs typeface="Times New Roman" panose="02020603050405020304" pitchFamily="18" charset="0"/>
            </a:endParaRPr>
          </a:p>
          <a:p>
            <a:pPr marL="285750" indent="-285750" algn="just">
              <a:buFontTx/>
              <a:buChar char="-"/>
            </a:pPr>
            <a:endParaRPr lang="es-ES" altLang="es-ES" sz="1400" dirty="0">
              <a:solidFill>
                <a:srgbClr val="002060"/>
              </a:solidFill>
              <a:latin typeface="Calibri" panose="020F0502020204030204" pitchFamily="34" charset="0"/>
              <a:cs typeface="Times New Roman" panose="02020603050405020304" pitchFamily="18" charset="0"/>
            </a:endParaRPr>
          </a:p>
          <a:p>
            <a:pPr marL="285750" indent="-285750" algn="just">
              <a:buFontTx/>
              <a:buChar char="-"/>
            </a:pPr>
            <a:endParaRPr lang="es-ES" altLang="es-ES" sz="1400" dirty="0">
              <a:solidFill>
                <a:srgbClr val="002060"/>
              </a:solidFill>
              <a:latin typeface="Calibri" panose="020F0502020204030204" pitchFamily="34" charset="0"/>
              <a:cs typeface="Times New Roman" panose="02020603050405020304" pitchFamily="18" charset="0"/>
            </a:endParaRPr>
          </a:p>
          <a:p>
            <a:pPr marL="285750" indent="-285750" algn="just">
              <a:buFontTx/>
              <a:buChar char="-"/>
            </a:pPr>
            <a:endParaRPr lang="es-ES" altLang="es-ES" sz="1400" dirty="0">
              <a:solidFill>
                <a:srgbClr val="002060"/>
              </a:solidFill>
              <a:latin typeface="Calibri" panose="020F0502020204030204" pitchFamily="34" charset="0"/>
              <a:cs typeface="Times New Roman" panose="02020603050405020304" pitchFamily="18" charset="0"/>
            </a:endParaRPr>
          </a:p>
          <a:p>
            <a:pPr marL="285750" indent="-285750" algn="just">
              <a:buFontTx/>
              <a:buChar char="-"/>
            </a:pPr>
            <a:endParaRPr lang="es-ES" altLang="es-ES" sz="1400" dirty="0">
              <a:solidFill>
                <a:srgbClr val="002060"/>
              </a:solidFill>
              <a:latin typeface="Calibri" panose="020F0502020204030204" pitchFamily="34" charset="0"/>
              <a:cs typeface="Times New Roman" panose="02020603050405020304" pitchFamily="18" charset="0"/>
            </a:endParaRPr>
          </a:p>
          <a:p>
            <a:pPr algn="just"/>
            <a:r>
              <a:rPr lang="es-ES" altLang="es-ES" sz="1400" dirty="0">
                <a:solidFill>
                  <a:srgbClr val="002060"/>
                </a:solidFill>
                <a:latin typeface="Calibri" panose="020F0502020204030204" pitchFamily="34" charset="0"/>
                <a:cs typeface="Times New Roman" panose="02020603050405020304" pitchFamily="18" charset="0"/>
              </a:rPr>
              <a:t> -     Seleccionamos </a:t>
            </a:r>
            <a:r>
              <a:rPr lang="es-ES" altLang="es-ES" sz="1400" b="1" dirty="0">
                <a:solidFill>
                  <a:srgbClr val="002060"/>
                </a:solidFill>
                <a:latin typeface="Calibri" panose="020F0502020204030204" pitchFamily="34" charset="0"/>
                <a:cs typeface="Times New Roman" panose="02020603050405020304" pitchFamily="18" charset="0"/>
              </a:rPr>
              <a:t>el presupuesto </a:t>
            </a:r>
            <a:r>
              <a:rPr lang="es-ES" altLang="es-ES" sz="1400" dirty="0">
                <a:solidFill>
                  <a:srgbClr val="002060"/>
                </a:solidFill>
                <a:latin typeface="Calibri" panose="020F0502020204030204" pitchFamily="34" charset="0"/>
                <a:cs typeface="Times New Roman" panose="02020603050405020304" pitchFamily="18" charset="0"/>
              </a:rPr>
              <a:t>(con número que nos facilita el cliente o con identificación fiscal ) y </a:t>
            </a:r>
            <a:r>
              <a:rPr lang="es-ES" altLang="es-ES" sz="1400" b="1" u="sng" dirty="0">
                <a:solidFill>
                  <a:srgbClr val="002060"/>
                </a:solidFill>
                <a:latin typeface="Calibri" panose="020F0502020204030204" pitchFamily="34" charset="0"/>
                <a:cs typeface="Times New Roman" panose="02020603050405020304" pitchFamily="18" charset="0"/>
              </a:rPr>
              <a:t>eso nos lleva al proceso de Elaboración de presupuesto </a:t>
            </a:r>
            <a:r>
              <a:rPr lang="es-ES" altLang="es-ES" sz="1400" dirty="0">
                <a:solidFill>
                  <a:srgbClr val="002060"/>
                </a:solidFill>
                <a:latin typeface="Calibri" panose="020F0502020204030204" pitchFamily="34" charset="0"/>
                <a:cs typeface="Times New Roman" panose="02020603050405020304" pitchFamily="18" charset="0"/>
              </a:rPr>
              <a:t>desde la primera pantalla, con los datos ya facilitados por el cliente rellenos y donde procederemos </a:t>
            </a:r>
            <a:r>
              <a:rPr lang="es-ES" altLang="es-ES" sz="1400" b="1" dirty="0">
                <a:solidFill>
                  <a:srgbClr val="002060"/>
                </a:solidFill>
                <a:latin typeface="Calibri" panose="020F0502020204030204" pitchFamily="34" charset="0"/>
                <a:cs typeface="Times New Roman" panose="02020603050405020304" pitchFamily="18" charset="0"/>
              </a:rPr>
              <a:t>a modificar aquel que nos indica.</a:t>
            </a:r>
            <a:endParaRPr lang="es-ES" sz="1400" b="1" u="sng" dirty="0">
              <a:solidFill>
                <a:srgbClr val="002060"/>
              </a:solidFill>
              <a:cs typeface="Calibri" panose="020F0502020204030204" pitchFamily="34" charset="0"/>
            </a:endParaRPr>
          </a:p>
          <a:p>
            <a:pPr algn="just"/>
            <a:endParaRPr lang="es-ES" dirty="0"/>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5320" y="81285"/>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F186FD47-3B33-4112-8F93-8F8C247970B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216160" y="3734478"/>
            <a:ext cx="1337148" cy="1680627"/>
          </a:xfrm>
          <a:prstGeom prst="rect">
            <a:avLst/>
          </a:prstGeom>
          <a:noFill/>
        </p:spPr>
      </p:pic>
      <p:sp>
        <p:nvSpPr>
          <p:cNvPr id="4" name="Rectángulo 3">
            <a:extLst>
              <a:ext uri="{FF2B5EF4-FFF2-40B4-BE49-F238E27FC236}">
                <a16:creationId xmlns:a16="http://schemas.microsoft.com/office/drawing/2014/main" id="{EE622196-3F0C-4B9D-BE20-097AAE9C57DC}"/>
              </a:ext>
            </a:extLst>
          </p:cNvPr>
          <p:cNvSpPr/>
          <p:nvPr/>
        </p:nvSpPr>
        <p:spPr>
          <a:xfrm>
            <a:off x="4248615" y="4574792"/>
            <a:ext cx="758283" cy="2871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ir hacia atrás o anterior 6">
            <a:hlinkClick r:id="" action="ppaction://hlinkshowjump?jump=previousslide" highlightClick="1"/>
            <a:extLst>
              <a:ext uri="{FF2B5EF4-FFF2-40B4-BE49-F238E27FC236}">
                <a16:creationId xmlns:a16="http://schemas.microsoft.com/office/drawing/2014/main" id="{A54A763D-FF89-4BFA-B61F-7E0218B7BC2A}"/>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9" name="Botón de acción: ir hacia delante o siguiente 8">
            <a:hlinkClick r:id="" action="ppaction://hlinkshowjump?jump=nextslide" highlightClick="1"/>
            <a:extLst>
              <a:ext uri="{FF2B5EF4-FFF2-40B4-BE49-F238E27FC236}">
                <a16:creationId xmlns:a16="http://schemas.microsoft.com/office/drawing/2014/main" id="{59948947-5AC0-47E4-B3E8-EB567B1AD2E4}"/>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98171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D411654-ACF2-45EA-95CB-4A312F819F7F}"/>
              </a:ext>
            </a:extLst>
          </p:cNvPr>
          <p:cNvPicPr>
            <a:picLocks noChangeAspect="1"/>
          </p:cNvPicPr>
          <p:nvPr/>
        </p:nvPicPr>
        <p:blipFill>
          <a:blip r:embed="rId2"/>
          <a:stretch>
            <a:fillRect/>
          </a:stretch>
        </p:blipFill>
        <p:spPr>
          <a:xfrm>
            <a:off x="4914392" y="3808007"/>
            <a:ext cx="5618389" cy="1134106"/>
          </a:xfrm>
          <a:prstGeom prst="rect">
            <a:avLst/>
          </a:prstGeom>
        </p:spPr>
      </p:pic>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2.3 reenvío póliza contratada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01639" y="801386"/>
            <a:ext cx="11628052" cy="3539430"/>
          </a:xfrm>
          <a:prstGeom prst="rect">
            <a:avLst/>
          </a:prstGeom>
          <a:noFill/>
        </p:spPr>
        <p:txBody>
          <a:bodyPr wrap="square" rtlCol="0">
            <a:spAutoFit/>
          </a:bodyPr>
          <a:lstStyle/>
          <a:p>
            <a:pPr algn="just"/>
            <a:r>
              <a:rPr lang="es-ES" sz="1400" b="1" u="sng" dirty="0">
                <a:solidFill>
                  <a:srgbClr val="002060"/>
                </a:solidFill>
                <a:ea typeface="Calibri" panose="020F0502020204030204" pitchFamily="34" charset="0"/>
                <a:cs typeface="Calibri" panose="020F0502020204030204" pitchFamily="34" charset="0"/>
              </a:rPr>
              <a:t>Definición</a:t>
            </a:r>
            <a:r>
              <a:rPr lang="es-ES" sz="1400" b="1" dirty="0">
                <a:solidFill>
                  <a:srgbClr val="002060"/>
                </a:solidFill>
                <a:ea typeface="Calibri" panose="020F0502020204030204" pitchFamily="34" charset="0"/>
                <a:cs typeface="Calibri" panose="020F0502020204030204" pitchFamily="34" charset="0"/>
              </a:rPr>
              <a:t>: </a:t>
            </a:r>
            <a:r>
              <a:rPr lang="es-ES" sz="1400" dirty="0">
                <a:solidFill>
                  <a:srgbClr val="002060"/>
                </a:solidFill>
                <a:ea typeface="Calibri" panose="020F0502020204030204" pitchFamily="34" charset="0"/>
                <a:cs typeface="Calibri" panose="020F0502020204030204" pitchFamily="34" charset="0"/>
              </a:rPr>
              <a:t>Cliente nos solicita le enviemos copia de la póliza contratada. Se le enviará por mail y le informaremos que también la tiene a su disposición en el área cliente.</a:t>
            </a:r>
            <a:endParaRPr lang="es-ES" sz="1400" dirty="0">
              <a:solidFill>
                <a:srgbClr val="002060"/>
              </a:solidFill>
            </a:endParaRPr>
          </a:p>
          <a:p>
            <a:pPr algn="just"/>
            <a:endParaRPr lang="es-ES" sz="1400" b="1" u="sng" dirty="0">
              <a:solidFill>
                <a:srgbClr val="002060"/>
              </a:solidFill>
              <a:cs typeface="Calibri" panose="020F0502020204030204" pitchFamily="34" charset="0"/>
            </a:endParaRPr>
          </a:p>
          <a:p>
            <a:pPr algn="just"/>
            <a:r>
              <a:rPr lang="es-ES" sz="1400" b="1" u="sng" dirty="0">
                <a:solidFill>
                  <a:srgbClr val="002060"/>
                </a:solidFill>
                <a:cs typeface="Calibri" panose="020F0502020204030204" pitchFamily="34" charset="0"/>
              </a:rPr>
              <a:t>Gestión</a:t>
            </a:r>
            <a:r>
              <a:rPr lang="es-ES" sz="1400" b="1" dirty="0">
                <a:solidFill>
                  <a:srgbClr val="002060"/>
                </a:solidFill>
                <a:cs typeface="Calibri" panose="020F0502020204030204" pitchFamily="34" charset="0"/>
              </a:rPr>
              <a:t>: </a:t>
            </a:r>
            <a:r>
              <a:rPr lang="es-ES" sz="1400" b="1" dirty="0">
                <a:solidFill>
                  <a:srgbClr val="002060"/>
                </a:solidFill>
              </a:rPr>
              <a:t>Portal Gestor/ Búsqueda y listados/ Póliza </a:t>
            </a:r>
          </a:p>
          <a:p>
            <a:pPr algn="just"/>
            <a:endParaRPr lang="es-ES" altLang="es-ES" sz="1400" dirty="0">
              <a:solidFill>
                <a:srgbClr val="002060"/>
              </a:solidFill>
            </a:endParaRPr>
          </a:p>
          <a:p>
            <a:pPr algn="just"/>
            <a:endParaRPr lang="es-ES" sz="1400" b="1" u="sng" dirty="0">
              <a:solidFill>
                <a:srgbClr val="002060"/>
              </a:solidFill>
              <a:cs typeface="Calibri" panose="020F0502020204030204" pitchFamily="34" charset="0"/>
            </a:endParaRPr>
          </a:p>
          <a:p>
            <a:pPr algn="just"/>
            <a:endParaRPr lang="es-ES" sz="1400" b="1" u="sng" dirty="0">
              <a:solidFill>
                <a:srgbClr val="002060"/>
              </a:solidFill>
              <a:cs typeface="Calibri" panose="020F0502020204030204" pitchFamily="34" charset="0"/>
            </a:endParaRPr>
          </a:p>
          <a:p>
            <a:pPr algn="just"/>
            <a:endParaRPr lang="es-ES" sz="1400" b="1" u="sng" dirty="0">
              <a:solidFill>
                <a:srgbClr val="002060"/>
              </a:solidFill>
              <a:cs typeface="Calibri" panose="020F0502020204030204" pitchFamily="34" charset="0"/>
            </a:endParaRPr>
          </a:p>
          <a:p>
            <a:pPr algn="just"/>
            <a:endParaRPr lang="es-ES" sz="1400" b="1" u="sng" dirty="0">
              <a:solidFill>
                <a:srgbClr val="002060"/>
              </a:solidFill>
              <a:cs typeface="Calibri" panose="020F0502020204030204" pitchFamily="34" charset="0"/>
            </a:endParaRPr>
          </a:p>
          <a:p>
            <a:pPr algn="just"/>
            <a:endParaRPr lang="es-ES" sz="1400" b="1" u="sng" dirty="0">
              <a:solidFill>
                <a:srgbClr val="002060"/>
              </a:solidFill>
              <a:cs typeface="Calibri" panose="020F0502020204030204" pitchFamily="34" charset="0"/>
            </a:endParaRPr>
          </a:p>
          <a:p>
            <a:pPr algn="just"/>
            <a:endParaRPr lang="es-ES" sz="1400" b="1" u="sng" dirty="0">
              <a:solidFill>
                <a:srgbClr val="002060"/>
              </a:solidFill>
              <a:cs typeface="Calibri" panose="020F0502020204030204" pitchFamily="34" charset="0"/>
            </a:endParaRPr>
          </a:p>
          <a:p>
            <a:pPr algn="just"/>
            <a:endParaRPr lang="es-ES" sz="1400" b="1" u="sng" dirty="0">
              <a:solidFill>
                <a:srgbClr val="002060"/>
              </a:solidFill>
              <a:cs typeface="Calibri" panose="020F0502020204030204" pitchFamily="34" charset="0"/>
            </a:endParaRPr>
          </a:p>
          <a:p>
            <a:pPr algn="just"/>
            <a:endParaRPr lang="es-ES" sz="1400" b="1" u="sng" dirty="0">
              <a:solidFill>
                <a:srgbClr val="002060"/>
              </a:solidFill>
              <a:cs typeface="Calibri" panose="020F0502020204030204" pitchFamily="34" charset="0"/>
            </a:endParaRPr>
          </a:p>
          <a:p>
            <a:pPr algn="just"/>
            <a:r>
              <a:rPr lang="es-ES" sz="1400" b="1" u="sng" dirty="0">
                <a:solidFill>
                  <a:srgbClr val="002060"/>
                </a:solidFill>
                <a:cs typeface="Calibri" panose="020F0502020204030204" pitchFamily="34" charset="0"/>
              </a:rPr>
              <a:t>Tramitación:</a:t>
            </a:r>
          </a:p>
          <a:p>
            <a:pPr algn="just"/>
            <a:endParaRPr lang="es-ES" altLang="es-ES" sz="1000" b="1" dirty="0">
              <a:solidFill>
                <a:srgbClr val="FF0000"/>
              </a:solidFill>
              <a:latin typeface="Arial" panose="020B0604020202020204" pitchFamily="34" charset="0"/>
            </a:endParaRPr>
          </a:p>
          <a:p>
            <a:pPr algn="just"/>
            <a:endParaRPr lang="es-ES" dirty="0"/>
          </a:p>
        </p:txBody>
      </p:sp>
      <p:pic>
        <p:nvPicPr>
          <p:cNvPr id="12" name="Picture 6" descr="Resultado de imagen de ir a inicio">
            <a:hlinkClick r:id="rId3"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5320" y="81285"/>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5584DCF1-D2FD-4A05-8A2D-40DF45AA12F0}"/>
              </a:ext>
            </a:extLst>
          </p:cNvPr>
          <p:cNvSpPr txBox="1"/>
          <p:nvPr/>
        </p:nvSpPr>
        <p:spPr>
          <a:xfrm>
            <a:off x="401639" y="4061313"/>
            <a:ext cx="3838176" cy="2246769"/>
          </a:xfrm>
          <a:prstGeom prst="rect">
            <a:avLst/>
          </a:prstGeom>
          <a:noFill/>
        </p:spPr>
        <p:txBody>
          <a:bodyPr wrap="square" rtlCol="0">
            <a:spAutoFit/>
          </a:bodyPr>
          <a:lstStyle/>
          <a:p>
            <a:pPr marL="285750" indent="-285750">
              <a:buFont typeface="Arial" panose="020B0604020202020204" pitchFamily="34" charset="0"/>
              <a:buChar char="•"/>
            </a:pPr>
            <a:r>
              <a:rPr lang="es-ES" sz="1400" dirty="0">
                <a:solidFill>
                  <a:srgbClr val="002060"/>
                </a:solidFill>
                <a:cs typeface="Calibri" panose="020F0502020204030204" pitchFamily="34" charset="0"/>
              </a:rPr>
              <a:t>Se puede realizar la búsqueda por identificación fiscal , número de póliza, fechas etc.. </a:t>
            </a:r>
          </a:p>
          <a:p>
            <a:endParaRPr lang="es-ES" sz="1400" b="1" u="sng" dirty="0">
              <a:solidFill>
                <a:srgbClr val="002060"/>
              </a:solidFill>
              <a:cs typeface="Calibri" panose="020F0502020204030204" pitchFamily="34" charset="0"/>
            </a:endParaRPr>
          </a:p>
          <a:p>
            <a:pPr marL="285750" indent="-285750">
              <a:buFont typeface="Arial" panose="020B0604020202020204" pitchFamily="34" charset="0"/>
              <a:buChar char="•"/>
            </a:pPr>
            <a:r>
              <a:rPr lang="es-ES" sz="1400" dirty="0">
                <a:solidFill>
                  <a:srgbClr val="002060"/>
                </a:solidFill>
              </a:rPr>
              <a:t>En el detalle de la misma, tenemos la opción de </a:t>
            </a:r>
            <a:r>
              <a:rPr lang="es-ES" sz="1400" b="1" dirty="0">
                <a:solidFill>
                  <a:srgbClr val="002060"/>
                </a:solidFill>
              </a:rPr>
              <a:t>envío de documentación</a:t>
            </a:r>
            <a:r>
              <a:rPr lang="es-ES" sz="1400" dirty="0">
                <a:solidFill>
                  <a:srgbClr val="002060"/>
                </a:solidFill>
              </a:rPr>
              <a:t>.</a:t>
            </a:r>
          </a:p>
          <a:p>
            <a:pPr marL="285750" indent="-285750">
              <a:buFont typeface="Arial" panose="020B0604020202020204" pitchFamily="34" charset="0"/>
              <a:buChar char="•"/>
            </a:pPr>
            <a:endParaRPr lang="es-ES" sz="1400" dirty="0">
              <a:solidFill>
                <a:srgbClr val="002060"/>
              </a:solidFill>
            </a:endParaRPr>
          </a:p>
          <a:p>
            <a:pPr marL="285750" indent="-285750">
              <a:buFont typeface="Arial" panose="020B0604020202020204" pitchFamily="34" charset="0"/>
              <a:buChar char="•"/>
            </a:pPr>
            <a:r>
              <a:rPr lang="es-ES" sz="1400" dirty="0">
                <a:solidFill>
                  <a:srgbClr val="002060"/>
                </a:solidFill>
              </a:rPr>
              <a:t>Al pulsarlo nos aparece un </a:t>
            </a:r>
            <a:r>
              <a:rPr lang="es-ES" sz="1400" b="1" dirty="0">
                <a:solidFill>
                  <a:srgbClr val="002060"/>
                </a:solidFill>
              </a:rPr>
              <a:t>cuadro </a:t>
            </a:r>
            <a:r>
              <a:rPr lang="es-ES" sz="1400" dirty="0">
                <a:solidFill>
                  <a:srgbClr val="002060"/>
                </a:solidFill>
              </a:rPr>
              <a:t>donde </a:t>
            </a:r>
            <a:r>
              <a:rPr lang="es-ES" sz="1400" b="1" dirty="0">
                <a:solidFill>
                  <a:srgbClr val="002060"/>
                </a:solidFill>
              </a:rPr>
              <a:t>escribir el email </a:t>
            </a:r>
            <a:r>
              <a:rPr lang="es-ES" sz="1400" dirty="0">
                <a:solidFill>
                  <a:srgbClr val="002060"/>
                </a:solidFill>
              </a:rPr>
              <a:t>donde el cliente desea recibir la póliza.</a:t>
            </a:r>
          </a:p>
        </p:txBody>
      </p:sp>
      <p:sp>
        <p:nvSpPr>
          <p:cNvPr id="13" name="Rectángulo 12">
            <a:extLst>
              <a:ext uri="{FF2B5EF4-FFF2-40B4-BE49-F238E27FC236}">
                <a16:creationId xmlns:a16="http://schemas.microsoft.com/office/drawing/2014/main" id="{DE8D6196-73CF-4A80-81DD-A23A7567A1DF}"/>
              </a:ext>
            </a:extLst>
          </p:cNvPr>
          <p:cNvSpPr/>
          <p:nvPr/>
        </p:nvSpPr>
        <p:spPr>
          <a:xfrm flipV="1">
            <a:off x="7881257" y="4375060"/>
            <a:ext cx="2133600" cy="4364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B3567A63-84B0-4EEC-8AB3-3F585EF1A8E4}"/>
              </a:ext>
            </a:extLst>
          </p:cNvPr>
          <p:cNvPicPr>
            <a:picLocks noChangeAspect="1"/>
          </p:cNvPicPr>
          <p:nvPr/>
        </p:nvPicPr>
        <p:blipFill>
          <a:blip r:embed="rId5"/>
          <a:stretch>
            <a:fillRect/>
          </a:stretch>
        </p:blipFill>
        <p:spPr>
          <a:xfrm>
            <a:off x="524274" y="1905000"/>
            <a:ext cx="1257300" cy="1524000"/>
          </a:xfrm>
          <a:prstGeom prst="rect">
            <a:avLst/>
          </a:prstGeom>
        </p:spPr>
      </p:pic>
      <p:sp>
        <p:nvSpPr>
          <p:cNvPr id="9" name="Botón de acción: ir hacia atrás o anterior 8">
            <a:hlinkClick r:id="" action="ppaction://hlinkshowjump?jump=previousslide" highlightClick="1"/>
            <a:extLst>
              <a:ext uri="{FF2B5EF4-FFF2-40B4-BE49-F238E27FC236}">
                <a16:creationId xmlns:a16="http://schemas.microsoft.com/office/drawing/2014/main" id="{B3A38305-4CD5-45DF-B9E0-2BA9D77B4952}"/>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0" name="Botón de acción: ir hacia delante o siguiente 9">
            <a:hlinkClick r:id="" action="ppaction://hlinkshowjump?jump=nextslide" highlightClick="1"/>
            <a:extLst>
              <a:ext uri="{FF2B5EF4-FFF2-40B4-BE49-F238E27FC236}">
                <a16:creationId xmlns:a16="http://schemas.microsoft.com/office/drawing/2014/main" id="{2648181C-B28A-445B-8FCB-62DB3F600A9D}"/>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357792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2.4 baja por desistimiento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01639" y="801386"/>
            <a:ext cx="11628052" cy="7571303"/>
          </a:xfrm>
          <a:prstGeom prst="rect">
            <a:avLst/>
          </a:prstGeom>
          <a:noFill/>
        </p:spPr>
        <p:txBody>
          <a:bodyPr wrap="square" rtlCol="0">
            <a:spAutoFit/>
          </a:bodyPr>
          <a:lstStyle/>
          <a:p>
            <a:pPr algn="just"/>
            <a:r>
              <a:rPr lang="es-ES" sz="1400" b="1" u="sng" dirty="0">
                <a:solidFill>
                  <a:srgbClr val="002060"/>
                </a:solidFill>
                <a:ea typeface="Calibri" panose="020F0502020204030204" pitchFamily="34" charset="0"/>
                <a:cs typeface="Calibri" panose="020F0502020204030204" pitchFamily="34" charset="0"/>
              </a:rPr>
              <a:t>Definición</a:t>
            </a:r>
            <a:r>
              <a:rPr lang="es-ES" sz="1400" b="1" dirty="0">
                <a:solidFill>
                  <a:srgbClr val="002060"/>
                </a:solidFill>
                <a:ea typeface="Calibri" panose="020F0502020204030204" pitchFamily="34" charset="0"/>
                <a:cs typeface="Calibri" panose="020F0502020204030204" pitchFamily="34" charset="0"/>
              </a:rPr>
              <a:t>: </a:t>
            </a:r>
            <a:r>
              <a:rPr lang="es-ES" sz="1400" dirty="0">
                <a:solidFill>
                  <a:srgbClr val="002060"/>
                </a:solidFill>
                <a:ea typeface="Calibri" panose="020F0502020204030204" pitchFamily="34" charset="0"/>
                <a:cs typeface="Calibri" panose="020F0502020204030204" pitchFamily="34" charset="0"/>
              </a:rPr>
              <a:t>Baja del producto solicitada por el cliente cuando han transcurrido </a:t>
            </a:r>
            <a:r>
              <a:rPr lang="es-ES" sz="1400" b="1" dirty="0">
                <a:solidFill>
                  <a:srgbClr val="002060"/>
                </a:solidFill>
                <a:ea typeface="Calibri" panose="020F0502020204030204" pitchFamily="34" charset="0"/>
                <a:cs typeface="Calibri" panose="020F0502020204030204" pitchFamily="34" charset="0"/>
              </a:rPr>
              <a:t>14 días </a:t>
            </a:r>
            <a:r>
              <a:rPr lang="es-ES" sz="1400" dirty="0">
                <a:solidFill>
                  <a:srgbClr val="002060"/>
                </a:solidFill>
                <a:ea typeface="Calibri" panose="020F0502020204030204" pitchFamily="34" charset="0"/>
                <a:cs typeface="Calibri" panose="020F0502020204030204" pitchFamily="34" charset="0"/>
              </a:rPr>
              <a:t>o menos desde su contratación</a:t>
            </a:r>
            <a:endParaRPr lang="es-ES" sz="1400" dirty="0">
              <a:solidFill>
                <a:srgbClr val="002060"/>
              </a:solidFill>
            </a:endParaRPr>
          </a:p>
          <a:p>
            <a:pPr algn="just"/>
            <a:endParaRPr lang="es-ES" sz="1400" b="1" u="sng" dirty="0">
              <a:solidFill>
                <a:srgbClr val="002060"/>
              </a:solidFill>
              <a:cs typeface="Calibri" panose="020F0502020204030204" pitchFamily="34" charset="0"/>
            </a:endParaRPr>
          </a:p>
          <a:p>
            <a:pPr algn="just"/>
            <a:r>
              <a:rPr lang="es-ES" sz="1400" b="1" u="sng" dirty="0">
                <a:solidFill>
                  <a:srgbClr val="002060"/>
                </a:solidFill>
                <a:cs typeface="Calibri" panose="020F0502020204030204" pitchFamily="34" charset="0"/>
              </a:rPr>
              <a:t>Gestión</a:t>
            </a:r>
            <a:r>
              <a:rPr lang="es-ES" sz="1400" b="1" dirty="0">
                <a:solidFill>
                  <a:srgbClr val="002060"/>
                </a:solidFill>
                <a:cs typeface="Calibri" panose="020F0502020204030204" pitchFamily="34" charset="0"/>
              </a:rPr>
              <a:t>: </a:t>
            </a:r>
            <a:r>
              <a:rPr lang="es-ES" sz="1400" b="1" dirty="0">
                <a:solidFill>
                  <a:srgbClr val="002060"/>
                </a:solidFill>
              </a:rPr>
              <a:t>Portal Gestor/CRM (en función de si la solicitud entra por </a:t>
            </a:r>
            <a:r>
              <a:rPr lang="es-ES" sz="1400" b="1" dirty="0" err="1">
                <a:solidFill>
                  <a:srgbClr val="002060"/>
                </a:solidFill>
              </a:rPr>
              <a:t>call</a:t>
            </a:r>
            <a:r>
              <a:rPr lang="es-ES" sz="1400" b="1" dirty="0">
                <a:solidFill>
                  <a:srgbClr val="002060"/>
                </a:solidFill>
              </a:rPr>
              <a:t> center o mail </a:t>
            </a:r>
            <a:r>
              <a:rPr lang="es-ES" sz="1600" u="sng" dirty="0">
                <a:hlinkClick r:id="rId3"/>
              </a:rPr>
              <a:t>segurohogar@movistar.es</a:t>
            </a:r>
            <a:r>
              <a:rPr lang="es-ES" sz="1400" b="1" dirty="0">
                <a:solidFill>
                  <a:srgbClr val="002060"/>
                </a:solidFill>
              </a:rPr>
              <a:t>)</a:t>
            </a:r>
          </a:p>
          <a:p>
            <a:endParaRPr lang="es-ES" sz="1400" dirty="0">
              <a:solidFill>
                <a:srgbClr val="002060"/>
              </a:solidFill>
            </a:endParaRPr>
          </a:p>
          <a:p>
            <a:pPr lvl="0"/>
            <a:r>
              <a:rPr lang="es-ES" sz="1400" b="1" u="sng" dirty="0">
                <a:solidFill>
                  <a:srgbClr val="002060"/>
                </a:solidFill>
                <a:cs typeface="Calibri" panose="020F0502020204030204" pitchFamily="34" charset="0"/>
              </a:rPr>
              <a:t>A tener en cuenta: </a:t>
            </a:r>
          </a:p>
          <a:p>
            <a:pPr marL="285750" lvl="0" indent="-285750">
              <a:buFont typeface="Arial" panose="020B0604020202020204" pitchFamily="34" charset="0"/>
              <a:buChar char="•"/>
            </a:pPr>
            <a:r>
              <a:rPr lang="es-ES" sz="1400" b="1" dirty="0">
                <a:solidFill>
                  <a:srgbClr val="002060"/>
                </a:solidFill>
                <a:cs typeface="Calibri" panose="020F0502020204030204" pitchFamily="34" charset="0"/>
              </a:rPr>
              <a:t>Todas las pólizas </a:t>
            </a:r>
            <a:r>
              <a:rPr lang="es-ES" sz="1400" dirty="0">
                <a:solidFill>
                  <a:srgbClr val="002060"/>
                </a:solidFill>
                <a:cs typeface="Calibri" panose="020F0502020204030204" pitchFamily="34" charset="0"/>
              </a:rPr>
              <a:t>se consideran susceptibles de desistimiento, condicionado a que el cliente no haya declarado </a:t>
            </a:r>
            <a:r>
              <a:rPr lang="es-ES" sz="1400" b="1" dirty="0">
                <a:solidFill>
                  <a:srgbClr val="002060"/>
                </a:solidFill>
                <a:cs typeface="Calibri" panose="020F0502020204030204" pitchFamily="34" charset="0"/>
              </a:rPr>
              <a:t>ningún siniestro </a:t>
            </a:r>
            <a:r>
              <a:rPr lang="es-ES" sz="1400" dirty="0">
                <a:solidFill>
                  <a:srgbClr val="002060"/>
                </a:solidFill>
                <a:cs typeface="Calibri" panose="020F0502020204030204" pitchFamily="34" charset="0"/>
              </a:rPr>
              <a:t>y éste se haya aceptado o pendiente de resolución.</a:t>
            </a:r>
          </a:p>
          <a:p>
            <a:pPr marL="285750" lvl="0" indent="-285750">
              <a:buFont typeface="Arial" panose="020B0604020202020204" pitchFamily="34" charset="0"/>
              <a:buChar char="•"/>
            </a:pPr>
            <a:r>
              <a:rPr lang="es-ES" sz="1400" dirty="0">
                <a:solidFill>
                  <a:srgbClr val="002060"/>
                </a:solidFill>
                <a:cs typeface="Calibri" panose="020F0502020204030204" pitchFamily="34" charset="0"/>
              </a:rPr>
              <a:t>La solicitud debe realizarla el </a:t>
            </a:r>
            <a:r>
              <a:rPr lang="es-ES" sz="1400" b="1" dirty="0">
                <a:solidFill>
                  <a:srgbClr val="002060"/>
                </a:solidFill>
                <a:cs typeface="Calibri" panose="020F0502020204030204" pitchFamily="34" charset="0"/>
              </a:rPr>
              <a:t>tomador del seguro</a:t>
            </a:r>
            <a:r>
              <a:rPr lang="es-ES" sz="1400" dirty="0">
                <a:solidFill>
                  <a:srgbClr val="002060"/>
                </a:solidFill>
                <a:cs typeface="Calibri" panose="020F0502020204030204" pitchFamily="34" charset="0"/>
              </a:rPr>
              <a:t>. Si no es el tomador se informará que la baja debe solicitarla el Tomador debiendo remitir dicha solicitud de baja por escrito, indicando el número de póliza afectado, junto con una copia del DNI del Tomador, vía email o correo ordinario a las aseguradoras.</a:t>
            </a:r>
          </a:p>
          <a:p>
            <a:pPr marL="285750" lvl="0" indent="-285750">
              <a:buFont typeface="Arial" panose="020B0604020202020204" pitchFamily="34" charset="0"/>
              <a:buChar char="•"/>
            </a:pPr>
            <a:r>
              <a:rPr lang="es-ES" sz="1400" dirty="0">
                <a:solidFill>
                  <a:srgbClr val="002060"/>
                </a:solidFill>
                <a:cs typeface="Calibri" panose="020F0502020204030204" pitchFamily="34" charset="0"/>
              </a:rPr>
              <a:t>La solicitud podemos recibirla vía llamada o vía email. </a:t>
            </a:r>
            <a:r>
              <a:rPr lang="es-ES" sz="1400" b="1" dirty="0">
                <a:solidFill>
                  <a:srgbClr val="002060"/>
                </a:solidFill>
                <a:cs typeface="Calibri" panose="020F0502020204030204" pitchFamily="34" charset="0"/>
              </a:rPr>
              <a:t>Si la recibimos por email, el remitente debe ser el mail que nos consta en la ficha cliente</a:t>
            </a:r>
            <a:r>
              <a:rPr lang="es-ES" sz="1400" dirty="0">
                <a:solidFill>
                  <a:srgbClr val="002060"/>
                </a:solidFill>
                <a:cs typeface="Calibri" panose="020F0502020204030204" pitchFamily="34" charset="0"/>
              </a:rPr>
              <a:t>. Ante cualquier duda, llamar al cliente para verificar. (Seguir protocolo verificación correo recibido)</a:t>
            </a:r>
          </a:p>
          <a:p>
            <a:pPr marL="285750" indent="-285750">
              <a:buFont typeface="Arial" panose="020B0604020202020204" pitchFamily="34" charset="0"/>
              <a:buChar char="•"/>
            </a:pPr>
            <a:r>
              <a:rPr lang="es-ES" altLang="es-ES" sz="1400" dirty="0">
                <a:solidFill>
                  <a:srgbClr val="002060"/>
                </a:solidFill>
                <a:cs typeface="Calibri" panose="020F0502020204030204" pitchFamily="34" charset="0"/>
              </a:rPr>
              <a:t>IMPORTANTE:  En las llamadas telefónicas de motivo desistimiento, recordar al cliente que la llamada va a ser grabada para que quede constancia de su solicitud de baja por desistimiento. Siempre intentaremos retener la baja en la llamada.</a:t>
            </a:r>
          </a:p>
          <a:p>
            <a:r>
              <a:rPr lang="es-ES" dirty="0"/>
              <a:t> </a:t>
            </a:r>
            <a:endParaRPr lang="es-ES" altLang="es-ES" sz="1400" dirty="0">
              <a:solidFill>
                <a:srgbClr val="002060"/>
              </a:solidFill>
            </a:endParaRPr>
          </a:p>
          <a:p>
            <a:pPr algn="just"/>
            <a:r>
              <a:rPr lang="es-ES" sz="1400" b="1" u="sng" dirty="0">
                <a:solidFill>
                  <a:srgbClr val="002060"/>
                </a:solidFill>
                <a:cs typeface="Calibri" panose="020F0502020204030204" pitchFamily="34" charset="0"/>
              </a:rPr>
              <a:t>Comprobaciones previas:</a:t>
            </a:r>
          </a:p>
          <a:p>
            <a:pPr marL="285750" indent="-285750" algn="just">
              <a:buFont typeface="Arial" panose="020B0604020202020204" pitchFamily="34" charset="0"/>
              <a:buChar char="•"/>
            </a:pPr>
            <a:r>
              <a:rPr lang="es-ES" altLang="es-ES" sz="1400" dirty="0">
                <a:solidFill>
                  <a:srgbClr val="002060"/>
                </a:solidFill>
                <a:cs typeface="Calibri" panose="020F0502020204030204" pitchFamily="34" charset="0"/>
              </a:rPr>
              <a:t>Ruta por el portal gestor: Búsqueda y listados/ Listados de Clientes y buscar por número identificación o nombre y apellidos/ Seleccionar el cliente/ Seleccionar póliza pulsando por icono tipo documento</a:t>
            </a:r>
          </a:p>
          <a:p>
            <a:pPr marL="285750" indent="-285750" algn="just">
              <a:buFont typeface="Arial" panose="020B0604020202020204" pitchFamily="34" charset="0"/>
              <a:buChar char="•"/>
            </a:pPr>
            <a:r>
              <a:rPr lang="es-ES" altLang="es-ES" sz="1400" dirty="0">
                <a:solidFill>
                  <a:srgbClr val="002060"/>
                </a:solidFill>
                <a:cs typeface="Calibri" panose="020F0502020204030204" pitchFamily="34" charset="0"/>
              </a:rPr>
              <a:t>Comprobar la fecha de emisión:</a:t>
            </a:r>
          </a:p>
          <a:p>
            <a:pPr marL="285750" indent="-285750" algn="just">
              <a:buFont typeface="Arial" panose="020B0604020202020204" pitchFamily="34" charset="0"/>
              <a:buChar char="•"/>
            </a:pPr>
            <a:endParaRPr lang="es-ES" altLang="es-ES" sz="1400" dirty="0">
              <a:solidFill>
                <a:srgbClr val="002060"/>
              </a:solidFill>
              <a:cs typeface="Calibri" panose="020F0502020204030204" pitchFamily="34" charset="0"/>
            </a:endParaRPr>
          </a:p>
          <a:p>
            <a:pPr algn="just"/>
            <a:endParaRPr lang="es-ES" altLang="es-ES" sz="1400" dirty="0">
              <a:solidFill>
                <a:srgbClr val="002060"/>
              </a:solidFill>
              <a:cs typeface="Calibri" panose="020F0502020204030204" pitchFamily="34" charset="0"/>
            </a:endParaRPr>
          </a:p>
          <a:p>
            <a:pPr algn="just"/>
            <a:endParaRPr lang="es-ES" altLang="es-ES" sz="1400" dirty="0">
              <a:solidFill>
                <a:srgbClr val="002060"/>
              </a:solidFill>
              <a:cs typeface="Calibri" panose="020F0502020204030204" pitchFamily="34" charset="0"/>
            </a:endParaRPr>
          </a:p>
          <a:p>
            <a:pPr algn="just"/>
            <a:endParaRPr lang="es-ES" altLang="es-ES" sz="1400" dirty="0">
              <a:solidFill>
                <a:srgbClr val="002060"/>
              </a:solidFill>
              <a:cs typeface="Calibri" panose="020F0502020204030204" pitchFamily="34" charset="0"/>
            </a:endParaRPr>
          </a:p>
          <a:p>
            <a:pPr algn="just"/>
            <a:endParaRPr lang="es-ES" altLang="es-ES" sz="1400" dirty="0">
              <a:solidFill>
                <a:srgbClr val="002060"/>
              </a:solidFill>
              <a:cs typeface="Calibri" panose="020F0502020204030204" pitchFamily="34" charset="0"/>
            </a:endParaRPr>
          </a:p>
          <a:p>
            <a:pPr algn="just"/>
            <a:endParaRPr lang="es-ES" altLang="es-ES" sz="1400" dirty="0">
              <a:solidFill>
                <a:srgbClr val="002060"/>
              </a:solidFill>
              <a:cs typeface="Calibri" panose="020F0502020204030204" pitchFamily="34" charset="0"/>
            </a:endParaRPr>
          </a:p>
          <a:p>
            <a:pPr algn="just"/>
            <a:endParaRPr lang="es-ES" altLang="es-ES" sz="1400" dirty="0">
              <a:solidFill>
                <a:srgbClr val="002060"/>
              </a:solidFill>
              <a:cs typeface="Calibri" panose="020F0502020204030204" pitchFamily="34" charset="0"/>
            </a:endParaRPr>
          </a:p>
          <a:p>
            <a:pPr marL="285750" indent="-285750">
              <a:buFont typeface="Arial" panose="020B0604020202020204" pitchFamily="34" charset="0"/>
              <a:buChar char="•"/>
            </a:pPr>
            <a:r>
              <a:rPr lang="es-ES" sz="1400" dirty="0">
                <a:solidFill>
                  <a:srgbClr val="002060"/>
                </a:solidFill>
              </a:rPr>
              <a:t>Comprobar que </a:t>
            </a:r>
            <a:r>
              <a:rPr lang="es-ES" sz="1400" b="1" dirty="0">
                <a:solidFill>
                  <a:srgbClr val="002060"/>
                </a:solidFill>
              </a:rPr>
              <a:t>no existan siniestros</a:t>
            </a:r>
            <a:r>
              <a:rPr lang="es-ES" sz="1400" dirty="0">
                <a:solidFill>
                  <a:srgbClr val="002060"/>
                </a:solidFill>
              </a:rPr>
              <a:t>, pulsando sobre </a:t>
            </a:r>
            <a:r>
              <a:rPr lang="es-ES" sz="1400" b="1" dirty="0">
                <a:solidFill>
                  <a:srgbClr val="002060"/>
                </a:solidFill>
              </a:rPr>
              <a:t>número póliza </a:t>
            </a:r>
            <a:r>
              <a:rPr lang="es-ES" sz="1400" dirty="0">
                <a:solidFill>
                  <a:srgbClr val="002060"/>
                </a:solidFill>
              </a:rPr>
              <a:t>y pulsar sobre </a:t>
            </a:r>
            <a:r>
              <a:rPr lang="es-ES" sz="1400" b="1" dirty="0">
                <a:solidFill>
                  <a:srgbClr val="002060"/>
                </a:solidFill>
              </a:rPr>
              <a:t>“siniestros</a:t>
            </a:r>
            <a:r>
              <a:rPr lang="es-ES" sz="1400" dirty="0">
                <a:solidFill>
                  <a:srgbClr val="002060"/>
                </a:solidFill>
              </a:rPr>
              <a:t>”</a:t>
            </a:r>
          </a:p>
          <a:p>
            <a:endParaRPr lang="es-ES" sz="1400" dirty="0">
              <a:solidFill>
                <a:srgbClr val="002060"/>
              </a:solidFill>
            </a:endParaRPr>
          </a:p>
          <a:p>
            <a:r>
              <a:rPr lang="es-ES" sz="1400" dirty="0">
                <a:solidFill>
                  <a:srgbClr val="002060"/>
                </a:solidFill>
              </a:rPr>
              <a:t> </a:t>
            </a:r>
          </a:p>
          <a:p>
            <a:r>
              <a:rPr lang="es-ES" sz="1400" dirty="0"/>
              <a:t> </a:t>
            </a:r>
            <a:endParaRPr lang="es-ES" sz="1200" b="1" u="sng" dirty="0">
              <a:solidFill>
                <a:srgbClr val="002060"/>
              </a:solidFill>
              <a:cs typeface="Calibri" panose="020F0502020204030204" pitchFamily="34" charset="0"/>
            </a:endParaRPr>
          </a:p>
          <a:p>
            <a:pPr algn="just"/>
            <a:endParaRPr lang="es-ES" altLang="es-ES" sz="1400" dirty="0">
              <a:solidFill>
                <a:srgbClr val="002060"/>
              </a:solidFill>
              <a:cs typeface="Calibri" panose="020F0502020204030204" pitchFamily="34" charset="0"/>
            </a:endParaRPr>
          </a:p>
          <a:p>
            <a:pPr algn="just"/>
            <a:endParaRPr lang="es-ES" altLang="es-ES" sz="1400" dirty="0">
              <a:solidFill>
                <a:srgbClr val="002060"/>
              </a:solidFill>
              <a:cs typeface="Calibri" panose="020F0502020204030204" pitchFamily="34" charset="0"/>
            </a:endParaRPr>
          </a:p>
          <a:p>
            <a:pPr algn="just"/>
            <a:endParaRPr lang="es-ES" altLang="es-ES" sz="1400" dirty="0">
              <a:solidFill>
                <a:srgbClr val="002060"/>
              </a:solidFill>
              <a:cs typeface="Calibri" panose="020F0502020204030204" pitchFamily="34" charset="0"/>
            </a:endParaRPr>
          </a:p>
          <a:p>
            <a:pPr algn="just"/>
            <a:endParaRPr lang="es-ES" sz="1400" b="1" u="sng" dirty="0">
              <a:solidFill>
                <a:srgbClr val="002060"/>
              </a:solidFill>
              <a:cs typeface="Calibri" panose="020F0502020204030204" pitchFamily="34" charset="0"/>
            </a:endParaRPr>
          </a:p>
          <a:p>
            <a:pPr algn="just"/>
            <a:endParaRPr lang="es-ES" dirty="0"/>
          </a:p>
        </p:txBody>
      </p:sp>
      <p:pic>
        <p:nvPicPr>
          <p:cNvPr id="12" name="Picture 6" descr="Resultado de imagen de ir a inicio">
            <a:hlinkClick r:id="rId4"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8318" y="81285"/>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5733E37C-8F8C-4023-8D8A-AF0F0C8CF8BA}"/>
              </a:ext>
            </a:extLst>
          </p:cNvPr>
          <p:cNvPicPr/>
          <p:nvPr/>
        </p:nvPicPr>
        <p:blipFill>
          <a:blip r:embed="rId6"/>
          <a:stretch>
            <a:fillRect/>
          </a:stretch>
        </p:blipFill>
        <p:spPr>
          <a:xfrm>
            <a:off x="8003278" y="5189147"/>
            <a:ext cx="4188722" cy="1394562"/>
          </a:xfrm>
          <a:prstGeom prst="rect">
            <a:avLst/>
          </a:prstGeom>
        </p:spPr>
      </p:pic>
      <p:sp>
        <p:nvSpPr>
          <p:cNvPr id="11" name="Rectángulo 10">
            <a:extLst>
              <a:ext uri="{FF2B5EF4-FFF2-40B4-BE49-F238E27FC236}">
                <a16:creationId xmlns:a16="http://schemas.microsoft.com/office/drawing/2014/main" id="{DEDF28AA-21A6-4F16-9352-4D522FA04FAC}"/>
              </a:ext>
            </a:extLst>
          </p:cNvPr>
          <p:cNvSpPr/>
          <p:nvPr/>
        </p:nvSpPr>
        <p:spPr>
          <a:xfrm>
            <a:off x="8216955" y="6402449"/>
            <a:ext cx="278781" cy="2604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3" name="Conector: angular 12">
            <a:extLst>
              <a:ext uri="{FF2B5EF4-FFF2-40B4-BE49-F238E27FC236}">
                <a16:creationId xmlns:a16="http://schemas.microsoft.com/office/drawing/2014/main" id="{3EBB25A9-0E1F-4617-AE02-39CB641CFAB1}"/>
              </a:ext>
            </a:extLst>
          </p:cNvPr>
          <p:cNvCxnSpPr>
            <a:cxnSpLocks/>
          </p:cNvCxnSpPr>
          <p:nvPr/>
        </p:nvCxnSpPr>
        <p:spPr>
          <a:xfrm>
            <a:off x="6215665" y="6329696"/>
            <a:ext cx="1544090" cy="1881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Botón de acción: ir hacia delante o siguiente 8">
            <a:hlinkClick r:id="" action="ppaction://hlinkshowjump?jump=nextslide" highlightClick="1"/>
            <a:extLst>
              <a:ext uri="{FF2B5EF4-FFF2-40B4-BE49-F238E27FC236}">
                <a16:creationId xmlns:a16="http://schemas.microsoft.com/office/drawing/2014/main" id="{9CE8B277-8365-4214-9E2E-6C881AC26658}"/>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a:extLst>
              <a:ext uri="{FF2B5EF4-FFF2-40B4-BE49-F238E27FC236}">
                <a16:creationId xmlns:a16="http://schemas.microsoft.com/office/drawing/2014/main" id="{D01BDC19-85C5-4D12-9EC7-5EB631E2373C}"/>
              </a:ext>
            </a:extLst>
          </p:cNvPr>
          <p:cNvPicPr>
            <a:picLocks noChangeAspect="1"/>
          </p:cNvPicPr>
          <p:nvPr/>
        </p:nvPicPr>
        <p:blipFill>
          <a:blip r:embed="rId7"/>
          <a:stretch>
            <a:fillRect/>
          </a:stretch>
        </p:blipFill>
        <p:spPr>
          <a:xfrm>
            <a:off x="644323" y="4398860"/>
            <a:ext cx="6935527" cy="717149"/>
          </a:xfrm>
          <a:prstGeom prst="rect">
            <a:avLst/>
          </a:prstGeom>
        </p:spPr>
      </p:pic>
      <p:sp>
        <p:nvSpPr>
          <p:cNvPr id="14" name="Botón de acción: ir hacia atrás o anterior 13">
            <a:hlinkClick r:id="" action="ppaction://hlinkshowjump?jump=previousslide" highlightClick="1"/>
            <a:extLst>
              <a:ext uri="{FF2B5EF4-FFF2-40B4-BE49-F238E27FC236}">
                <a16:creationId xmlns:a16="http://schemas.microsoft.com/office/drawing/2014/main" id="{3220A3D8-F489-4EC9-9D09-57ECAB83109D}"/>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pic>
        <p:nvPicPr>
          <p:cNvPr id="15" name="Gráfico 14" descr="Advertencia">
            <a:extLst>
              <a:ext uri="{FF2B5EF4-FFF2-40B4-BE49-F238E27FC236}">
                <a16:creationId xmlns:a16="http://schemas.microsoft.com/office/drawing/2014/main" id="{4322D886-13CB-435F-87A8-6D20748414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4034" y="2859487"/>
            <a:ext cx="315209" cy="315209"/>
          </a:xfrm>
          <a:prstGeom prst="rect">
            <a:avLst/>
          </a:prstGeom>
        </p:spPr>
      </p:pic>
    </p:spTree>
    <p:extLst>
      <p:ext uri="{BB962C8B-B14F-4D97-AF65-F5344CB8AC3E}">
        <p14:creationId xmlns:p14="http://schemas.microsoft.com/office/powerpoint/2010/main" val="421425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2.4 baja por desistimiento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01639" y="801386"/>
            <a:ext cx="11628052" cy="6832640"/>
          </a:xfrm>
          <a:prstGeom prst="rect">
            <a:avLst/>
          </a:prstGeom>
          <a:noFill/>
        </p:spPr>
        <p:txBody>
          <a:bodyPr wrap="square" rtlCol="0">
            <a:spAutoFit/>
          </a:bodyPr>
          <a:lstStyle/>
          <a:p>
            <a:r>
              <a:rPr lang="es-ES" altLang="es-ES" sz="1400" dirty="0">
                <a:solidFill>
                  <a:srgbClr val="002060"/>
                </a:solidFill>
                <a:cs typeface="Calibri" panose="020F0502020204030204" pitchFamily="34" charset="0"/>
              </a:rPr>
              <a:t>Una vez identificada la póliza, verificar si la petición baja por desistimiento cumple los requisitos y se intentará </a:t>
            </a:r>
            <a:r>
              <a:rPr lang="es-ES" altLang="es-ES" sz="1400" b="1" dirty="0">
                <a:solidFill>
                  <a:srgbClr val="002060"/>
                </a:solidFill>
                <a:cs typeface="Calibri" panose="020F0502020204030204" pitchFamily="34" charset="0"/>
              </a:rPr>
              <a:t>retener la baja (solo en llamada telefónica) </a:t>
            </a:r>
            <a:r>
              <a:rPr lang="es-ES" altLang="es-ES" sz="1400" dirty="0">
                <a:solidFill>
                  <a:srgbClr val="002060"/>
                </a:solidFill>
                <a:cs typeface="Calibri" panose="020F0502020204030204" pitchFamily="34" charset="0"/>
              </a:rPr>
              <a:t>con argumentos de valor del producto contratado (poner en valor los puntos fuertes de la modalidad de seguro contratada):</a:t>
            </a:r>
          </a:p>
          <a:p>
            <a:pPr algn="just"/>
            <a:endParaRPr lang="es-ES" altLang="es-ES" sz="1400" dirty="0">
              <a:solidFill>
                <a:srgbClr val="002060"/>
              </a:solidFill>
              <a:cs typeface="Calibri" panose="020F0502020204030204" pitchFamily="34" charset="0"/>
            </a:endParaRPr>
          </a:p>
          <a:p>
            <a:pPr algn="just"/>
            <a:r>
              <a:rPr lang="es-ES" altLang="es-ES" sz="1400" dirty="0">
                <a:solidFill>
                  <a:srgbClr val="002060"/>
                </a:solidFill>
                <a:cs typeface="Calibri" panose="020F0502020204030204" pitchFamily="34" charset="0"/>
              </a:rPr>
              <a:t>•Si se consigue retener la póliza, </a:t>
            </a:r>
            <a:r>
              <a:rPr lang="es-ES" altLang="es-ES" sz="1400" b="1" u="sng" dirty="0">
                <a:solidFill>
                  <a:srgbClr val="002060"/>
                </a:solidFill>
                <a:cs typeface="Calibri" panose="020F0502020204030204" pitchFamily="34" charset="0"/>
              </a:rPr>
              <a:t>abrir caso en CRM </a:t>
            </a:r>
            <a:r>
              <a:rPr lang="es-ES" altLang="es-ES" sz="1400" dirty="0">
                <a:solidFill>
                  <a:srgbClr val="002060"/>
                </a:solidFill>
                <a:cs typeface="Calibri" panose="020F0502020204030204" pitchFamily="34" charset="0"/>
              </a:rPr>
              <a:t>para que quede constancia de la llamada. </a:t>
            </a:r>
          </a:p>
          <a:p>
            <a:pPr algn="just"/>
            <a:endParaRPr lang="es-ES" altLang="es-ES" sz="1400" dirty="0">
              <a:solidFill>
                <a:srgbClr val="002060"/>
              </a:solidFill>
              <a:cs typeface="Calibri" panose="020F0502020204030204" pitchFamily="34" charset="0"/>
            </a:endParaRPr>
          </a:p>
          <a:p>
            <a:pPr algn="just"/>
            <a:r>
              <a:rPr lang="es-ES" altLang="es-ES" sz="1400" dirty="0">
                <a:solidFill>
                  <a:srgbClr val="002060"/>
                </a:solidFill>
                <a:cs typeface="Calibri" panose="020F0502020204030204" pitchFamily="34" charset="0"/>
              </a:rPr>
              <a:t>•Si NO se consigue la retención no es necesario abrir caso en CRM, pues hay gestión comercial en el Portal Gestor. </a:t>
            </a:r>
          </a:p>
          <a:p>
            <a:pPr algn="just"/>
            <a:r>
              <a:rPr lang="es-ES" altLang="es-ES" sz="1400" dirty="0">
                <a:solidFill>
                  <a:srgbClr val="002060"/>
                </a:solidFill>
                <a:cs typeface="Calibri" panose="020F0502020204030204" pitchFamily="34" charset="0"/>
              </a:rPr>
              <a:t>Esta gestión se realiza en dos pasos: </a:t>
            </a:r>
          </a:p>
          <a:p>
            <a:pPr algn="just"/>
            <a:endParaRPr lang="es-ES" altLang="es-ES" sz="1400" dirty="0">
              <a:solidFill>
                <a:srgbClr val="002060"/>
              </a:solidFill>
              <a:cs typeface="Calibri" panose="020F0502020204030204" pitchFamily="34" charset="0"/>
            </a:endParaRPr>
          </a:p>
          <a:p>
            <a:r>
              <a:rPr lang="es-ES" sz="1400" b="1" dirty="0">
                <a:solidFill>
                  <a:srgbClr val="0000CC"/>
                </a:solidFill>
              </a:rPr>
              <a:t> PASO 1 </a:t>
            </a:r>
          </a:p>
          <a:p>
            <a:endParaRPr lang="es-ES" sz="1400" dirty="0">
              <a:solidFill>
                <a:srgbClr val="002060"/>
              </a:solidFill>
            </a:endParaRPr>
          </a:p>
          <a:p>
            <a:pPr marL="285750" indent="-285750">
              <a:buFont typeface="Wingdings" panose="05000000000000000000" pitchFamily="2" charset="2"/>
              <a:buChar char="ü"/>
            </a:pPr>
            <a:r>
              <a:rPr lang="es-ES" sz="1400" dirty="0">
                <a:solidFill>
                  <a:srgbClr val="002060"/>
                </a:solidFill>
              </a:rPr>
              <a:t>Desde la póliza pinchar “</a:t>
            </a:r>
            <a:r>
              <a:rPr lang="es-ES" sz="1400" b="1" dirty="0">
                <a:solidFill>
                  <a:srgbClr val="002060"/>
                </a:solidFill>
              </a:rPr>
              <a:t>Nueva solicitud”</a:t>
            </a:r>
          </a:p>
          <a:p>
            <a:pPr marL="285750" indent="-285750">
              <a:buFont typeface="Wingdings" panose="05000000000000000000" pitchFamily="2" charset="2"/>
              <a:buChar char="ü"/>
            </a:pPr>
            <a:r>
              <a:rPr lang="es-ES" sz="1400" dirty="0">
                <a:solidFill>
                  <a:srgbClr val="002060"/>
                </a:solidFill>
              </a:rPr>
              <a:t>Elegimos la opción </a:t>
            </a:r>
            <a:r>
              <a:rPr lang="es-ES" sz="1400" b="1" dirty="0">
                <a:solidFill>
                  <a:srgbClr val="002060"/>
                </a:solidFill>
              </a:rPr>
              <a:t>“Baja de póliza” </a:t>
            </a:r>
            <a:r>
              <a:rPr lang="es-ES" sz="1400" dirty="0">
                <a:solidFill>
                  <a:srgbClr val="002060"/>
                </a:solidFill>
              </a:rPr>
              <a:t>y seleccionar motivo </a:t>
            </a:r>
            <a:r>
              <a:rPr lang="es-ES" sz="1400" b="1" dirty="0">
                <a:solidFill>
                  <a:srgbClr val="002060"/>
                </a:solidFill>
              </a:rPr>
              <a:t>“Baja por desistimiento” </a:t>
            </a:r>
          </a:p>
          <a:p>
            <a:pPr marL="285750" indent="-285750">
              <a:buFont typeface="Wingdings" panose="05000000000000000000" pitchFamily="2" charset="2"/>
              <a:buChar char="ü"/>
            </a:pPr>
            <a:r>
              <a:rPr lang="es-ES" sz="1400" dirty="0">
                <a:solidFill>
                  <a:srgbClr val="002060"/>
                </a:solidFill>
              </a:rPr>
              <a:t>La fecha de </a:t>
            </a:r>
            <a:r>
              <a:rPr lang="es-ES" sz="1400" u="sng" dirty="0">
                <a:solidFill>
                  <a:srgbClr val="002060"/>
                </a:solidFill>
              </a:rPr>
              <a:t>efecto de póliza </a:t>
            </a:r>
            <a:r>
              <a:rPr lang="es-ES" sz="1400" dirty="0">
                <a:solidFill>
                  <a:srgbClr val="002060"/>
                </a:solidFill>
              </a:rPr>
              <a:t>viene indicada por defecto y no se puede modificar.</a:t>
            </a:r>
          </a:p>
          <a:p>
            <a:pPr marL="285750" indent="-285750">
              <a:buFont typeface="Wingdings" panose="05000000000000000000" pitchFamily="2" charset="2"/>
              <a:buChar char="ü"/>
            </a:pPr>
            <a:r>
              <a:rPr lang="es-ES" sz="1400" dirty="0">
                <a:solidFill>
                  <a:srgbClr val="002060"/>
                </a:solidFill>
              </a:rPr>
              <a:t>Observaciones: Indicar el motivo de desistimiento.</a:t>
            </a:r>
          </a:p>
          <a:p>
            <a:pPr marL="285750" indent="-285750">
              <a:buFont typeface="Wingdings" panose="05000000000000000000" pitchFamily="2" charset="2"/>
              <a:buChar char="ü"/>
            </a:pPr>
            <a:r>
              <a:rPr lang="es-ES" sz="1400" dirty="0">
                <a:solidFill>
                  <a:srgbClr val="002060"/>
                </a:solidFill>
              </a:rPr>
              <a:t>Ficheros adjuntos: No aplica </a:t>
            </a:r>
          </a:p>
          <a:p>
            <a:pPr marL="285750" indent="-285750">
              <a:buFont typeface="Wingdings" panose="05000000000000000000" pitchFamily="2" charset="2"/>
              <a:buChar char="ü"/>
            </a:pPr>
            <a:r>
              <a:rPr lang="es-ES" sz="1400" dirty="0">
                <a:solidFill>
                  <a:srgbClr val="002060"/>
                </a:solidFill>
              </a:rPr>
              <a:t>Pulsar botón </a:t>
            </a:r>
            <a:r>
              <a:rPr lang="es-ES" sz="1400" b="1" dirty="0">
                <a:solidFill>
                  <a:srgbClr val="002060"/>
                </a:solidFill>
              </a:rPr>
              <a:t>“Aceptar”</a:t>
            </a:r>
          </a:p>
          <a:p>
            <a:pPr marL="285750" indent="-285750">
              <a:buFont typeface="Wingdings" panose="05000000000000000000" pitchFamily="2" charset="2"/>
              <a:buChar char="ü"/>
            </a:pPr>
            <a:r>
              <a:rPr lang="es-ES" sz="1400" dirty="0">
                <a:solidFill>
                  <a:srgbClr val="002060"/>
                </a:solidFill>
              </a:rPr>
              <a:t>Aparecerá mensaje “</a:t>
            </a:r>
            <a:r>
              <a:rPr lang="es-ES" sz="1400" b="1" dirty="0">
                <a:solidFill>
                  <a:srgbClr val="002060"/>
                </a:solidFill>
              </a:rPr>
              <a:t>Solicitud creada correctamente”</a:t>
            </a:r>
            <a:r>
              <a:rPr lang="es-ES" sz="1400" dirty="0">
                <a:solidFill>
                  <a:srgbClr val="002060"/>
                </a:solidFill>
              </a:rPr>
              <a:t> y pulsar en </a:t>
            </a:r>
            <a:r>
              <a:rPr lang="es-ES" sz="1400" b="1" dirty="0">
                <a:solidFill>
                  <a:srgbClr val="002060"/>
                </a:solidFill>
              </a:rPr>
              <a:t>“aceptar”</a:t>
            </a:r>
          </a:p>
          <a:p>
            <a:pPr algn="just"/>
            <a:endParaRPr lang="es-ES" altLang="es-ES" sz="1400" dirty="0">
              <a:solidFill>
                <a:srgbClr val="002060"/>
              </a:solidFill>
              <a:cs typeface="Calibri" panose="020F0502020204030204" pitchFamily="34" charset="0"/>
            </a:endParaRPr>
          </a:p>
          <a:p>
            <a:pPr algn="just"/>
            <a:endParaRPr lang="es-ES" altLang="es-ES" sz="1400" dirty="0">
              <a:solidFill>
                <a:srgbClr val="002060"/>
              </a:solidFill>
              <a:cs typeface="Calibri" panose="020F0502020204030204" pitchFamily="34" charset="0"/>
            </a:endParaRPr>
          </a:p>
          <a:p>
            <a:pPr algn="just"/>
            <a:endParaRPr lang="es-ES" altLang="es-ES" sz="1400" dirty="0">
              <a:solidFill>
                <a:srgbClr val="002060"/>
              </a:solidFill>
              <a:cs typeface="Calibri" panose="020F0502020204030204" pitchFamily="34" charset="0"/>
            </a:endParaRPr>
          </a:p>
          <a:p>
            <a:pPr algn="just"/>
            <a:endParaRPr lang="es-ES" altLang="es-ES" sz="1400" dirty="0">
              <a:solidFill>
                <a:srgbClr val="002060"/>
              </a:solidFill>
              <a:cs typeface="Calibri" panose="020F0502020204030204" pitchFamily="34" charset="0"/>
            </a:endParaRPr>
          </a:p>
          <a:p>
            <a:pPr algn="just"/>
            <a:endParaRPr lang="es-ES" altLang="es-ES" sz="1400" dirty="0">
              <a:solidFill>
                <a:srgbClr val="002060"/>
              </a:solidFill>
              <a:cs typeface="Calibri" panose="020F0502020204030204" pitchFamily="34" charset="0"/>
            </a:endParaRPr>
          </a:p>
          <a:p>
            <a:endParaRPr lang="es-ES" sz="1400" dirty="0">
              <a:solidFill>
                <a:srgbClr val="002060"/>
              </a:solidFill>
            </a:endParaRPr>
          </a:p>
          <a:p>
            <a:r>
              <a:rPr lang="es-ES" sz="1400" dirty="0">
                <a:solidFill>
                  <a:srgbClr val="002060"/>
                </a:solidFill>
              </a:rPr>
              <a:t> </a:t>
            </a:r>
          </a:p>
          <a:p>
            <a:r>
              <a:rPr lang="es-ES" sz="1400" dirty="0"/>
              <a:t> </a:t>
            </a:r>
            <a:endParaRPr lang="es-ES" sz="1200" b="1" u="sng" dirty="0">
              <a:solidFill>
                <a:srgbClr val="002060"/>
              </a:solidFill>
              <a:cs typeface="Calibri" panose="020F0502020204030204" pitchFamily="34" charset="0"/>
            </a:endParaRPr>
          </a:p>
          <a:p>
            <a:pPr algn="just"/>
            <a:endParaRPr lang="es-ES" altLang="es-ES" sz="1400" dirty="0">
              <a:solidFill>
                <a:srgbClr val="002060"/>
              </a:solidFill>
              <a:cs typeface="Calibri" panose="020F0502020204030204" pitchFamily="34" charset="0"/>
            </a:endParaRPr>
          </a:p>
          <a:p>
            <a:pPr algn="just"/>
            <a:endParaRPr lang="es-ES" altLang="es-ES" sz="1400" dirty="0">
              <a:solidFill>
                <a:srgbClr val="002060"/>
              </a:solidFill>
              <a:cs typeface="Calibri" panose="020F0502020204030204" pitchFamily="34" charset="0"/>
            </a:endParaRPr>
          </a:p>
          <a:p>
            <a:pPr algn="just"/>
            <a:endParaRPr lang="es-ES" altLang="es-ES" sz="1400" dirty="0">
              <a:solidFill>
                <a:srgbClr val="002060"/>
              </a:solidFill>
              <a:cs typeface="Calibri" panose="020F0502020204030204" pitchFamily="34" charset="0"/>
            </a:endParaRPr>
          </a:p>
          <a:p>
            <a:pPr algn="just"/>
            <a:endParaRPr lang="es-ES" sz="1400" b="1" u="sng" dirty="0">
              <a:solidFill>
                <a:srgbClr val="002060"/>
              </a:solidFill>
              <a:cs typeface="Calibri" panose="020F0502020204030204" pitchFamily="34" charset="0"/>
            </a:endParaRPr>
          </a:p>
          <a:p>
            <a:pPr algn="just"/>
            <a:endParaRPr lang="es-ES" dirty="0"/>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5320" y="110168"/>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49A988F9-4D9E-4152-8269-AB73650293BD}"/>
              </a:ext>
            </a:extLst>
          </p:cNvPr>
          <p:cNvPicPr>
            <a:picLocks noChangeAspect="1"/>
          </p:cNvPicPr>
          <p:nvPr/>
        </p:nvPicPr>
        <p:blipFill>
          <a:blip r:embed="rId4"/>
          <a:stretch>
            <a:fillRect/>
          </a:stretch>
        </p:blipFill>
        <p:spPr>
          <a:xfrm>
            <a:off x="2296885" y="4631913"/>
            <a:ext cx="5889171" cy="1749075"/>
          </a:xfrm>
          <a:prstGeom prst="rect">
            <a:avLst/>
          </a:prstGeom>
        </p:spPr>
      </p:pic>
      <p:pic>
        <p:nvPicPr>
          <p:cNvPr id="5" name="Imagen 4">
            <a:extLst>
              <a:ext uri="{FF2B5EF4-FFF2-40B4-BE49-F238E27FC236}">
                <a16:creationId xmlns:a16="http://schemas.microsoft.com/office/drawing/2014/main" id="{8DD9AF00-163D-4920-B152-1C70AD52CDFA}"/>
              </a:ext>
            </a:extLst>
          </p:cNvPr>
          <p:cNvPicPr>
            <a:picLocks noChangeAspect="1"/>
          </p:cNvPicPr>
          <p:nvPr/>
        </p:nvPicPr>
        <p:blipFill>
          <a:blip r:embed="rId5"/>
          <a:stretch>
            <a:fillRect/>
          </a:stretch>
        </p:blipFill>
        <p:spPr>
          <a:xfrm>
            <a:off x="7307036" y="2667000"/>
            <a:ext cx="1257300" cy="1524000"/>
          </a:xfrm>
          <a:prstGeom prst="rect">
            <a:avLst/>
          </a:prstGeom>
        </p:spPr>
      </p:pic>
      <p:pic>
        <p:nvPicPr>
          <p:cNvPr id="6" name="Imagen 5">
            <a:extLst>
              <a:ext uri="{FF2B5EF4-FFF2-40B4-BE49-F238E27FC236}">
                <a16:creationId xmlns:a16="http://schemas.microsoft.com/office/drawing/2014/main" id="{834FBF52-BE04-478C-BB2F-EC221EEB9471}"/>
              </a:ext>
            </a:extLst>
          </p:cNvPr>
          <p:cNvPicPr>
            <a:picLocks noChangeAspect="1"/>
          </p:cNvPicPr>
          <p:nvPr/>
        </p:nvPicPr>
        <p:blipFill>
          <a:blip r:embed="rId6"/>
          <a:stretch>
            <a:fillRect/>
          </a:stretch>
        </p:blipFill>
        <p:spPr>
          <a:xfrm>
            <a:off x="8625030" y="4292841"/>
            <a:ext cx="3131024" cy="795896"/>
          </a:xfrm>
          <a:prstGeom prst="rect">
            <a:avLst/>
          </a:prstGeom>
        </p:spPr>
      </p:pic>
      <p:cxnSp>
        <p:nvCxnSpPr>
          <p:cNvPr id="20" name="Conector: angular 19">
            <a:extLst>
              <a:ext uri="{FF2B5EF4-FFF2-40B4-BE49-F238E27FC236}">
                <a16:creationId xmlns:a16="http://schemas.microsoft.com/office/drawing/2014/main" id="{AAAF3A80-91B7-49D7-89F5-CA79C9017E5E}"/>
              </a:ext>
            </a:extLst>
          </p:cNvPr>
          <p:cNvCxnSpPr>
            <a:cxnSpLocks/>
          </p:cNvCxnSpPr>
          <p:nvPr/>
        </p:nvCxnSpPr>
        <p:spPr>
          <a:xfrm rot="16200000" flipH="1">
            <a:off x="8438539" y="3586747"/>
            <a:ext cx="795896" cy="4126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a:extLst>
              <a:ext uri="{FF2B5EF4-FFF2-40B4-BE49-F238E27FC236}">
                <a16:creationId xmlns:a16="http://schemas.microsoft.com/office/drawing/2014/main" id="{1B3247DB-6A5A-4168-968B-ABCDF33520C0}"/>
              </a:ext>
            </a:extLst>
          </p:cNvPr>
          <p:cNvCxnSpPr>
            <a:cxnSpLocks/>
          </p:cNvCxnSpPr>
          <p:nvPr/>
        </p:nvCxnSpPr>
        <p:spPr>
          <a:xfrm rot="10800000" flipV="1">
            <a:off x="8285357" y="5642517"/>
            <a:ext cx="1443799" cy="4140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Botón de acción: ir hacia delante o siguiente 9">
            <a:hlinkClick r:id="" action="ppaction://hlinkshowjump?jump=nextslide" highlightClick="1"/>
            <a:extLst>
              <a:ext uri="{FF2B5EF4-FFF2-40B4-BE49-F238E27FC236}">
                <a16:creationId xmlns:a16="http://schemas.microsoft.com/office/drawing/2014/main" id="{8C8380A9-4E10-446C-9EA0-D486252A66D4}"/>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Botón de acción: ir hacia atrás o anterior 10">
            <a:hlinkClick r:id="" action="ppaction://hlinkshowjump?jump=previousslide" highlightClick="1"/>
            <a:extLst>
              <a:ext uri="{FF2B5EF4-FFF2-40B4-BE49-F238E27FC236}">
                <a16:creationId xmlns:a16="http://schemas.microsoft.com/office/drawing/2014/main" id="{4054F06B-9151-4B05-9BBA-223CAEC4769F}"/>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2790680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Imagen 37">
            <a:extLst>
              <a:ext uri="{FF2B5EF4-FFF2-40B4-BE49-F238E27FC236}">
                <a16:creationId xmlns:a16="http://schemas.microsoft.com/office/drawing/2014/main" id="{DF5EB835-8683-4264-8183-E585C9A3A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486" y="2881600"/>
            <a:ext cx="7750136" cy="363800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2.4 baja por desistimiento</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281974" y="564277"/>
            <a:ext cx="11628052" cy="2585323"/>
          </a:xfrm>
          <a:prstGeom prst="rect">
            <a:avLst/>
          </a:prstGeom>
          <a:noFill/>
        </p:spPr>
        <p:txBody>
          <a:bodyPr wrap="square" rtlCol="0">
            <a:spAutoFit/>
          </a:bodyPr>
          <a:lstStyle/>
          <a:p>
            <a:r>
              <a:rPr lang="es-ES" sz="1600" b="1" u="sng" dirty="0">
                <a:solidFill>
                  <a:srgbClr val="002060"/>
                </a:solidFill>
              </a:rPr>
              <a:t>Tramitación:</a:t>
            </a:r>
          </a:p>
          <a:p>
            <a:endParaRPr lang="es-ES" sz="1600" dirty="0">
              <a:solidFill>
                <a:srgbClr val="002060"/>
              </a:solidFill>
            </a:endParaRPr>
          </a:p>
          <a:p>
            <a:r>
              <a:rPr lang="es-ES" sz="1400" b="1" dirty="0">
                <a:solidFill>
                  <a:srgbClr val="0000CC"/>
                </a:solidFill>
              </a:rPr>
              <a:t> PASO 2</a:t>
            </a:r>
          </a:p>
          <a:p>
            <a:endParaRPr lang="es-ES" sz="1400" dirty="0">
              <a:solidFill>
                <a:srgbClr val="002060"/>
              </a:solidFill>
            </a:endParaRPr>
          </a:p>
          <a:p>
            <a:pPr marL="285750" indent="-285750">
              <a:buFont typeface="Wingdings" panose="05000000000000000000" pitchFamily="2" charset="2"/>
              <a:buChar char="ü"/>
            </a:pPr>
            <a:r>
              <a:rPr lang="es-ES" sz="1400" b="1" dirty="0">
                <a:solidFill>
                  <a:srgbClr val="002060"/>
                </a:solidFill>
              </a:rPr>
              <a:t>Buscamos la solicitud de desistimiento </a:t>
            </a:r>
            <a:r>
              <a:rPr lang="es-ES" sz="1400" dirty="0">
                <a:solidFill>
                  <a:srgbClr val="002060"/>
                </a:solidFill>
              </a:rPr>
              <a:t>que acabamos de crear a través de búsqueda cliente, póliza o solicitud. </a:t>
            </a:r>
          </a:p>
          <a:p>
            <a:pPr marL="285750" indent="-285750">
              <a:buFont typeface="Wingdings" panose="05000000000000000000" pitchFamily="2" charset="2"/>
              <a:buChar char="ü"/>
            </a:pPr>
            <a:r>
              <a:rPr lang="es-ES" sz="1400" dirty="0">
                <a:solidFill>
                  <a:srgbClr val="002060"/>
                </a:solidFill>
              </a:rPr>
              <a:t>Localizada, pulsar sobre el botón </a:t>
            </a:r>
            <a:r>
              <a:rPr lang="es-ES" sz="1400" b="1" dirty="0">
                <a:solidFill>
                  <a:srgbClr val="002060"/>
                </a:solidFill>
              </a:rPr>
              <a:t>“Aceptar”</a:t>
            </a:r>
          </a:p>
          <a:p>
            <a:pPr marL="285750" indent="-285750">
              <a:buFont typeface="Wingdings" panose="05000000000000000000" pitchFamily="2" charset="2"/>
              <a:buChar char="ü"/>
            </a:pPr>
            <a:r>
              <a:rPr lang="es-ES" sz="1400" dirty="0">
                <a:solidFill>
                  <a:srgbClr val="002060"/>
                </a:solidFill>
              </a:rPr>
              <a:t>Pulsar en el botón </a:t>
            </a:r>
            <a:r>
              <a:rPr lang="es-ES" sz="1400" b="1" dirty="0">
                <a:solidFill>
                  <a:srgbClr val="002060"/>
                </a:solidFill>
              </a:rPr>
              <a:t>“Confirmar”. </a:t>
            </a:r>
            <a:r>
              <a:rPr lang="es-ES" sz="1400" dirty="0">
                <a:solidFill>
                  <a:srgbClr val="002060"/>
                </a:solidFill>
              </a:rPr>
              <a:t>El cliente recibirá por email y de forma automática la correspondiente comunicación de aceptación</a:t>
            </a:r>
          </a:p>
          <a:p>
            <a:endParaRPr lang="es-ES" sz="1400" dirty="0">
              <a:solidFill>
                <a:srgbClr val="002060"/>
              </a:solidFill>
            </a:endParaRPr>
          </a:p>
          <a:p>
            <a:r>
              <a:rPr lang="es-ES" sz="1400" dirty="0">
                <a:solidFill>
                  <a:srgbClr val="002060"/>
                </a:solidFill>
              </a:rPr>
              <a:t>Nota: La casilla “Enviar acuse del recibo” viene marcada por defecto.</a:t>
            </a:r>
          </a:p>
          <a:p>
            <a:pPr marL="285750" indent="-285750">
              <a:buFont typeface="Wingdings" panose="05000000000000000000" pitchFamily="2" charset="2"/>
              <a:buChar char="ü"/>
            </a:pPr>
            <a:endParaRPr lang="es-ES" sz="1400" b="1" u="sng" dirty="0">
              <a:solidFill>
                <a:srgbClr val="002060"/>
              </a:solidFill>
              <a:cs typeface="Calibri" panose="020F0502020204030204" pitchFamily="34" charset="0"/>
            </a:endParaRPr>
          </a:p>
          <a:p>
            <a:pPr algn="just"/>
            <a:endParaRPr lang="es-ES" dirty="0"/>
          </a:p>
        </p:txBody>
      </p:sp>
      <p:pic>
        <p:nvPicPr>
          <p:cNvPr id="12" name="Picture 6" descr="Resultado de imagen de ir a inicio">
            <a:hlinkClick r:id="rId3"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5320" y="167543"/>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A27F2862-7D28-4F47-B8D6-356663D939BC}"/>
              </a:ext>
            </a:extLst>
          </p:cNvPr>
          <p:cNvSpPr>
            <a:spLocks noChangeArrowheads="1"/>
          </p:cNvSpPr>
          <p:nvPr/>
        </p:nvSpPr>
        <p:spPr bwMode="auto">
          <a:xfrm>
            <a:off x="591015" y="260855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5" name="Rectángulo 14">
            <a:extLst>
              <a:ext uri="{FF2B5EF4-FFF2-40B4-BE49-F238E27FC236}">
                <a16:creationId xmlns:a16="http://schemas.microsoft.com/office/drawing/2014/main" id="{CE2AD72D-3F9A-4AF2-880F-FC2FBC047E6C}"/>
              </a:ext>
            </a:extLst>
          </p:cNvPr>
          <p:cNvSpPr/>
          <p:nvPr/>
        </p:nvSpPr>
        <p:spPr>
          <a:xfrm>
            <a:off x="4038184" y="4502721"/>
            <a:ext cx="679612" cy="2226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69E1FF5F-065B-44BD-8D76-7A89D188603A}"/>
              </a:ext>
            </a:extLst>
          </p:cNvPr>
          <p:cNvSpPr/>
          <p:nvPr/>
        </p:nvSpPr>
        <p:spPr>
          <a:xfrm>
            <a:off x="3567750" y="3460920"/>
            <a:ext cx="940869" cy="2226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21DF14FA-B0C3-46D7-96E0-2C4294E2FB57}"/>
              </a:ext>
            </a:extLst>
          </p:cNvPr>
          <p:cNvSpPr/>
          <p:nvPr/>
        </p:nvSpPr>
        <p:spPr>
          <a:xfrm>
            <a:off x="4038184" y="6212355"/>
            <a:ext cx="751530" cy="2102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2">
            <a:extLst>
              <a:ext uri="{FF2B5EF4-FFF2-40B4-BE49-F238E27FC236}">
                <a16:creationId xmlns:a16="http://schemas.microsoft.com/office/drawing/2014/main" id="{E27AC11E-492B-4E90-95AE-F2419AF89B0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4" name="Rectangle 3">
            <a:extLst>
              <a:ext uri="{FF2B5EF4-FFF2-40B4-BE49-F238E27FC236}">
                <a16:creationId xmlns:a16="http://schemas.microsoft.com/office/drawing/2014/main" id="{8751EFC2-4C51-4078-BDFE-D2D9A993AD00}"/>
              </a:ext>
            </a:extLst>
          </p:cNvPr>
          <p:cNvSpPr>
            <a:spLocks noChangeArrowheads="1"/>
          </p:cNvSpPr>
          <p:nvPr/>
        </p:nvSpPr>
        <p:spPr bwMode="auto">
          <a:xfrm>
            <a:off x="228600" y="2990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Botón de acción: ir hacia delante o siguiente 12">
            <a:hlinkClick r:id="" action="ppaction://hlinkshowjump?jump=nextslide" highlightClick="1"/>
            <a:extLst>
              <a:ext uri="{FF2B5EF4-FFF2-40B4-BE49-F238E27FC236}">
                <a16:creationId xmlns:a16="http://schemas.microsoft.com/office/drawing/2014/main" id="{714DAE97-A7FE-48F7-95D1-84E87BC367DC}"/>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Botón de acción: ir hacia atrás o anterior 16">
            <a:hlinkClick r:id="" action="ppaction://hlinkshowjump?jump=previousslide" highlightClick="1"/>
            <a:extLst>
              <a:ext uri="{FF2B5EF4-FFF2-40B4-BE49-F238E27FC236}">
                <a16:creationId xmlns:a16="http://schemas.microsoft.com/office/drawing/2014/main" id="{584D5162-0FB1-439B-8F1D-BAFCA722D988}"/>
              </a:ext>
            </a:extLst>
          </p:cNvPr>
          <p:cNvSpPr/>
          <p:nvPr/>
        </p:nvSpPr>
        <p:spPr>
          <a:xfrm>
            <a:off x="124371"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10496247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2.4 baja por desistimiento</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281974" y="564277"/>
            <a:ext cx="11628052" cy="1569660"/>
          </a:xfrm>
          <a:prstGeom prst="rect">
            <a:avLst/>
          </a:prstGeom>
          <a:noFill/>
        </p:spPr>
        <p:txBody>
          <a:bodyPr wrap="square" rtlCol="0">
            <a:spAutoFit/>
          </a:bodyPr>
          <a:lstStyle/>
          <a:p>
            <a:r>
              <a:rPr lang="es-ES" sz="1600" b="1" u="sng" dirty="0">
                <a:solidFill>
                  <a:srgbClr val="002060"/>
                </a:solidFill>
              </a:rPr>
              <a:t>Tramitación:</a:t>
            </a:r>
          </a:p>
          <a:p>
            <a:endParaRPr lang="es-ES" sz="1600" b="1" u="sng" dirty="0">
              <a:solidFill>
                <a:srgbClr val="002060"/>
              </a:solidFill>
            </a:endParaRPr>
          </a:p>
          <a:p>
            <a:r>
              <a:rPr lang="es-ES" sz="1600" dirty="0">
                <a:solidFill>
                  <a:srgbClr val="002060"/>
                </a:solidFill>
              </a:rPr>
              <a:t>Si la petición no cumple todos los requisitos (esto puede ocurrir cuando la solicitud se ha realizado a través del correo electrónico) hay que rechazar la solicitud</a:t>
            </a:r>
            <a:endParaRPr lang="es-ES" sz="1400" b="1" dirty="0">
              <a:solidFill>
                <a:srgbClr val="0000CC"/>
              </a:solidFill>
            </a:endParaRPr>
          </a:p>
          <a:p>
            <a:endParaRPr lang="es-ES" sz="1400" dirty="0">
              <a:solidFill>
                <a:srgbClr val="002060"/>
              </a:solidFill>
            </a:endParaRPr>
          </a:p>
          <a:p>
            <a:pPr algn="just"/>
            <a:endParaRPr lang="es-ES" dirty="0"/>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5320" y="167543"/>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A27F2862-7D28-4F47-B8D6-356663D939BC}"/>
              </a:ext>
            </a:extLst>
          </p:cNvPr>
          <p:cNvSpPr>
            <a:spLocks noChangeArrowheads="1"/>
          </p:cNvSpPr>
          <p:nvPr/>
        </p:nvSpPr>
        <p:spPr bwMode="auto">
          <a:xfrm>
            <a:off x="591015" y="260855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1" name="Rectangle 2">
            <a:extLst>
              <a:ext uri="{FF2B5EF4-FFF2-40B4-BE49-F238E27FC236}">
                <a16:creationId xmlns:a16="http://schemas.microsoft.com/office/drawing/2014/main" id="{E27AC11E-492B-4E90-95AE-F2419AF89B0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4" name="Rectangle 3">
            <a:extLst>
              <a:ext uri="{FF2B5EF4-FFF2-40B4-BE49-F238E27FC236}">
                <a16:creationId xmlns:a16="http://schemas.microsoft.com/office/drawing/2014/main" id="{8751EFC2-4C51-4078-BDFE-D2D9A993AD00}"/>
              </a:ext>
            </a:extLst>
          </p:cNvPr>
          <p:cNvSpPr>
            <a:spLocks noChangeArrowheads="1"/>
          </p:cNvSpPr>
          <p:nvPr/>
        </p:nvSpPr>
        <p:spPr bwMode="auto">
          <a:xfrm>
            <a:off x="228600" y="2990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a:extLst>
              <a:ext uri="{FF2B5EF4-FFF2-40B4-BE49-F238E27FC236}">
                <a16:creationId xmlns:a16="http://schemas.microsoft.com/office/drawing/2014/main" id="{1A4823F7-DF43-477E-9AD3-CBAB3630D93A}"/>
              </a:ext>
            </a:extLst>
          </p:cNvPr>
          <p:cNvSpPr>
            <a:spLocks noChangeArrowheads="1"/>
          </p:cNvSpPr>
          <p:nvPr/>
        </p:nvSpPr>
        <p:spPr bwMode="auto">
          <a:xfrm>
            <a:off x="0" y="-40704"/>
            <a:ext cx="231154"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s-ES" altLang="es-ES" sz="1100" b="0" i="0" u="none" strike="noStrike" cap="none" normalizeH="0" baseline="0" dirty="0">
                <a:ln>
                  <a:noFill/>
                </a:ln>
                <a:solidFill>
                  <a:srgbClr val="000000"/>
                </a:solidFill>
                <a:effectLst/>
                <a:latin typeface="Arial" panose="020B0604020202020204" pitchFamily="34" charset="0"/>
                <a:ea typeface="Calibri" panose="020F0502020204030204" pitchFamily="34" charset="0"/>
              </a:rPr>
              <a:t>”</a:t>
            </a:r>
            <a:endParaRPr kumimoji="0" lang="es-ES" altLang="es-E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7" name="CuadroTexto 6">
            <a:extLst>
              <a:ext uri="{FF2B5EF4-FFF2-40B4-BE49-F238E27FC236}">
                <a16:creationId xmlns:a16="http://schemas.microsoft.com/office/drawing/2014/main" id="{2D245E43-627C-4620-9197-A2E766B957BC}"/>
              </a:ext>
            </a:extLst>
          </p:cNvPr>
          <p:cNvSpPr txBox="1"/>
          <p:nvPr/>
        </p:nvSpPr>
        <p:spPr>
          <a:xfrm>
            <a:off x="216676" y="2006458"/>
            <a:ext cx="11398644" cy="338554"/>
          </a:xfrm>
          <a:prstGeom prst="rect">
            <a:avLst/>
          </a:prstGeom>
          <a:noFill/>
        </p:spPr>
        <p:txBody>
          <a:bodyPr wrap="square" rtlCol="0">
            <a:spAutoFit/>
          </a:bodyPr>
          <a:lstStyle/>
          <a:p>
            <a:r>
              <a:rPr lang="es-ES" sz="1600" dirty="0">
                <a:solidFill>
                  <a:srgbClr val="002060"/>
                </a:solidFill>
              </a:rPr>
              <a:t>Elegir el tipo de rechazo en el desplegable</a:t>
            </a:r>
          </a:p>
        </p:txBody>
      </p:sp>
      <p:pic>
        <p:nvPicPr>
          <p:cNvPr id="2053" name="Imagen 59">
            <a:extLst>
              <a:ext uri="{FF2B5EF4-FFF2-40B4-BE49-F238E27FC236}">
                <a16:creationId xmlns:a16="http://schemas.microsoft.com/office/drawing/2014/main" id="{89114620-01C2-480B-9007-C69F1D0AA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369" y="2652754"/>
            <a:ext cx="4997450" cy="1555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Imagen 4">
            <a:extLst>
              <a:ext uri="{FF2B5EF4-FFF2-40B4-BE49-F238E27FC236}">
                <a16:creationId xmlns:a16="http://schemas.microsoft.com/office/drawing/2014/main" id="{CCEF405F-2569-40D9-BEF4-24C070A692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9843" y="5066060"/>
            <a:ext cx="1913885" cy="8889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70694367-80D3-41F4-8D50-08FC31D716F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9" name="Rectangle 7">
            <a:extLst>
              <a:ext uri="{FF2B5EF4-FFF2-40B4-BE49-F238E27FC236}">
                <a16:creationId xmlns:a16="http://schemas.microsoft.com/office/drawing/2014/main" id="{4BC15A67-2B83-43D4-A932-B1603E4B10EE}"/>
              </a:ext>
            </a:extLst>
          </p:cNvPr>
          <p:cNvSpPr>
            <a:spLocks noChangeArrowheads="1"/>
          </p:cNvSpPr>
          <p:nvPr/>
        </p:nvSpPr>
        <p:spPr bwMode="auto">
          <a:xfrm>
            <a:off x="5957838" y="2678450"/>
            <a:ext cx="5952188" cy="164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1" i="0" u="none" strike="noStrike" cap="none" normalizeH="0" baseline="0" dirty="0">
                <a:ln>
                  <a:noFill/>
                </a:ln>
                <a:solidFill>
                  <a:srgbClr val="002060"/>
                </a:solidFill>
                <a:effectLst/>
                <a:latin typeface="Calibri" panose="020F0502020204030204" pitchFamily="34" charset="0"/>
                <a:ea typeface="Calibri" panose="020F0502020204030204" pitchFamily="34" charset="0"/>
                <a:cs typeface="Calibri" panose="020F0502020204030204" pitchFamily="34" charset="0"/>
              </a:rPr>
              <a:t>Importante</a:t>
            </a:r>
            <a:r>
              <a:rPr kumimoji="0" lang="es-ES" altLang="es-ES" sz="1200" b="0" i="0" u="none" strike="noStrike" cap="none" normalizeH="0" baseline="0" dirty="0">
                <a:ln>
                  <a:noFill/>
                </a:ln>
                <a:solidFill>
                  <a:srgbClr val="002060"/>
                </a:solidFill>
                <a:effectLst/>
                <a:latin typeface="Calibri" panose="020F0502020204030204" pitchFamily="34" charset="0"/>
                <a:ea typeface="Calibri" panose="020F0502020204030204" pitchFamily="34" charset="0"/>
                <a:cs typeface="Calibri" panose="020F0502020204030204" pitchFamily="34" charset="0"/>
              </a:rPr>
              <a:t>: especial cuidado con el texto libre del cuadro motivo de rechazo, ya que todo lo que se ponga aparece reflejado en el correo que de forma automática recibe el cliente..</a:t>
            </a:r>
            <a:endParaRPr kumimoji="0" lang="es-ES" altLang="es-ES" sz="1200" b="0" i="0" u="none" strike="noStrike" cap="none" normalizeH="0" baseline="0" dirty="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bmk="_Hlk81809373">
                <a:ln>
                  <a:noFill/>
                </a:ln>
                <a:solidFill>
                  <a:srgbClr val="002060"/>
                </a:solidFill>
                <a:effectLst/>
                <a:latin typeface="Calibri" panose="020F0502020204030204" pitchFamily="34" charset="0"/>
                <a:ea typeface="Calibri" panose="020F0502020204030204" pitchFamily="34" charset="0"/>
                <a:cs typeface="Calibri" panose="020F0502020204030204" pitchFamily="34" charset="0"/>
              </a:rPr>
              <a:t>Textos propuestos: </a:t>
            </a:r>
            <a:r>
              <a:rPr kumimoji="0" lang="es-ES" altLang="es-ES" sz="1200" b="0" i="0" u="none" strike="noStrike" cap="none" normalizeH="0" baseline="0" dirty="0" bmk="_Hlk81809373">
                <a:ln>
                  <a:noFill/>
                </a:ln>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“No procede por superar los 14 días desde la emisión póliza”</a:t>
            </a:r>
            <a:endParaRPr kumimoji="0" lang="es-ES" altLang="es-ES" sz="1200" b="0" i="0" u="none" strike="noStrike" cap="none" normalizeH="0" baseline="0" dirty="0" bmk="_Hlk81809373">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200" b="0" i="0" u="none" strike="noStrike" cap="none" normalizeH="0" baseline="0" dirty="0" bmk="_Hlk81809373">
                <a:ln>
                  <a:noFill/>
                </a:ln>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“No procede por tener declarados siniestros” </a:t>
            </a:r>
            <a:endParaRPr kumimoji="0" lang="es-ES" altLang="es-ES" sz="1200" b="0" i="0" u="none" strike="noStrike" cap="none" normalizeH="0" baseline="0" dirty="0" bmk="_Hlk81809373">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200" b="0" i="0" u="none" strike="noStrike" cap="none" normalizeH="0" baseline="0" dirty="0" bmk="_Hlk81809373">
                <a:ln>
                  <a:noFill/>
                </a:ln>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“No procede por superar los 14 días desde la emisión póliza y por tener siniestros declarados”</a:t>
            </a:r>
            <a:endParaRPr kumimoji="0" lang="es-ES" altLang="es-ES" sz="1200" b="0" i="0" u="none" strike="noStrike" cap="none" normalizeH="0" baseline="0" dirty="0" bmk="_Hlk81809373">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100" b="0" i="0" u="none" strike="noStrike" cap="none" normalizeH="0" baseline="0" dirty="0" bmk="_Hlk81809373">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1" name="Rectángulo 20">
            <a:extLst>
              <a:ext uri="{FF2B5EF4-FFF2-40B4-BE49-F238E27FC236}">
                <a16:creationId xmlns:a16="http://schemas.microsoft.com/office/drawing/2014/main" id="{06FB9067-9849-4983-9E74-7E3967A3BD77}"/>
              </a:ext>
            </a:extLst>
          </p:cNvPr>
          <p:cNvSpPr/>
          <p:nvPr/>
        </p:nvSpPr>
        <p:spPr>
          <a:xfrm>
            <a:off x="375993" y="5107656"/>
            <a:ext cx="4135684" cy="338554"/>
          </a:xfrm>
          <a:prstGeom prst="rect">
            <a:avLst/>
          </a:prstGeom>
        </p:spPr>
        <p:txBody>
          <a:bodyPr wrap="none">
            <a:spAutoFit/>
          </a:bodyPr>
          <a:lstStyle/>
          <a:p>
            <a:pPr lvl="0" eaLnBrk="0" fontAlgn="base" hangingPunct="0">
              <a:spcBef>
                <a:spcPct val="0"/>
              </a:spcBef>
              <a:spcAft>
                <a:spcPct val="0"/>
              </a:spcAft>
            </a:pPr>
            <a:r>
              <a:rPr lang="es-ES" altLang="es-ES" sz="1600" dirty="0">
                <a:solidFill>
                  <a:srgbClr val="002060"/>
                </a:solidFill>
                <a:latin typeface="Calibri" panose="020F0502020204030204" pitchFamily="34" charset="0"/>
                <a:ea typeface="Calibri" panose="020F0502020204030204" pitchFamily="34" charset="0"/>
                <a:cs typeface="Calibri" panose="020F0502020204030204" pitchFamily="34" charset="0"/>
              </a:rPr>
              <a:t>Pulsar botón “Rechazar” y aparecerá mensaje </a:t>
            </a:r>
            <a:endParaRPr lang="es-ES" altLang="es-ES" sz="1600" dirty="0">
              <a:solidFill>
                <a:srgbClr val="002060"/>
              </a:solidFill>
            </a:endParaRPr>
          </a:p>
        </p:txBody>
      </p:sp>
      <p:sp>
        <p:nvSpPr>
          <p:cNvPr id="22" name="Rectángulo 21">
            <a:extLst>
              <a:ext uri="{FF2B5EF4-FFF2-40B4-BE49-F238E27FC236}">
                <a16:creationId xmlns:a16="http://schemas.microsoft.com/office/drawing/2014/main" id="{F0624F19-C06F-40FB-AABA-54F325ECB366}"/>
              </a:ext>
            </a:extLst>
          </p:cNvPr>
          <p:cNvSpPr/>
          <p:nvPr/>
        </p:nvSpPr>
        <p:spPr>
          <a:xfrm>
            <a:off x="678837" y="6039472"/>
            <a:ext cx="11337856" cy="743024"/>
          </a:xfrm>
          <a:prstGeom prst="rect">
            <a:avLst/>
          </a:prstGeom>
        </p:spPr>
        <p:txBody>
          <a:bodyPr wrap="square">
            <a:spAutoFit/>
          </a:bodyPr>
          <a:lstStyle/>
          <a:p>
            <a:pPr marL="228600">
              <a:lnSpc>
                <a:spcPct val="107000"/>
              </a:lnSpc>
              <a:spcAft>
                <a:spcPts val="800"/>
              </a:spcAft>
            </a:pPr>
            <a:r>
              <a:rPr lang="es-ES" dirty="0">
                <a:latin typeface="Calibri" panose="020F0502020204030204" pitchFamily="34" charset="0"/>
                <a:ea typeface="Calibri" panose="020F0502020204030204" pitchFamily="34" charset="0"/>
                <a:cs typeface="Calibri" panose="020F0502020204030204" pitchFamily="34" charset="0"/>
              </a:rPr>
              <a:t> </a:t>
            </a:r>
            <a:endParaRPr lang="es-ES"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s-ES" sz="1600" dirty="0">
                <a:solidFill>
                  <a:srgbClr val="002060"/>
                </a:solidFill>
                <a:latin typeface="Calibri" panose="020F0502020204030204" pitchFamily="34" charset="0"/>
                <a:ea typeface="Calibri" panose="020F0502020204030204" pitchFamily="34" charset="0"/>
                <a:cs typeface="Calibri" panose="020F0502020204030204" pitchFamily="34" charset="0"/>
              </a:rPr>
              <a:t>Al pulsar sobre “Cerrar”, el cliente recibirá por email y de forma automática la correspondiente comunicación de no aceptación</a:t>
            </a:r>
            <a:endParaRPr lang="es-ES" sz="16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6" name="Botón de acción: ir hacia atrás o anterior 15">
            <a:hlinkClick r:id="" action="ppaction://hlinkshowjump?jump=previousslide" highlightClick="1"/>
            <a:extLst>
              <a:ext uri="{FF2B5EF4-FFF2-40B4-BE49-F238E27FC236}">
                <a16:creationId xmlns:a16="http://schemas.microsoft.com/office/drawing/2014/main" id="{E85ED015-0848-47C4-B1EE-883015BFC6D6}"/>
              </a:ext>
            </a:extLst>
          </p:cNvPr>
          <p:cNvSpPr/>
          <p:nvPr/>
        </p:nvSpPr>
        <p:spPr>
          <a:xfrm>
            <a:off x="24163"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7" name="Botón de acción: ir hacia delante o siguiente 16">
            <a:hlinkClick r:id="" action="ppaction://hlinkshowjump?jump=nextslide" highlightClick="1"/>
            <a:extLst>
              <a:ext uri="{FF2B5EF4-FFF2-40B4-BE49-F238E27FC236}">
                <a16:creationId xmlns:a16="http://schemas.microsoft.com/office/drawing/2014/main" id="{6E0752A4-BEA2-4E04-B6FF-4B394917D4CA}"/>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08501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2.5 bajas no renovación solo telefónica seguros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65222" y="462959"/>
            <a:ext cx="11350784" cy="4278094"/>
          </a:xfrm>
          <a:prstGeom prst="rect">
            <a:avLst/>
          </a:prstGeom>
          <a:noFill/>
        </p:spPr>
        <p:txBody>
          <a:bodyPr wrap="square" rtlCol="0">
            <a:spAutoFit/>
          </a:bodyPr>
          <a:lstStyle/>
          <a:p>
            <a:pPr algn="just"/>
            <a:r>
              <a:rPr lang="es-ES" sz="1400" b="1" u="sng" dirty="0">
                <a:solidFill>
                  <a:srgbClr val="002060"/>
                </a:solidFill>
                <a:ea typeface="Calibri" panose="020F0502020204030204" pitchFamily="34" charset="0"/>
                <a:cs typeface="Calibri" panose="020F0502020204030204" pitchFamily="34" charset="0"/>
              </a:rPr>
              <a:t>Definición</a:t>
            </a:r>
            <a:r>
              <a:rPr lang="es-ES" sz="1400" b="1" dirty="0">
                <a:solidFill>
                  <a:srgbClr val="002060"/>
                </a:solidFill>
                <a:ea typeface="Calibri" panose="020F0502020204030204" pitchFamily="34" charset="0"/>
                <a:cs typeface="Calibri" panose="020F0502020204030204" pitchFamily="34" charset="0"/>
              </a:rPr>
              <a:t>: </a:t>
            </a:r>
            <a:r>
              <a:rPr lang="es-ES" sz="1400" dirty="0">
                <a:solidFill>
                  <a:srgbClr val="002060"/>
                </a:solidFill>
                <a:ea typeface="Calibri" panose="020F0502020204030204" pitchFamily="34" charset="0"/>
                <a:cs typeface="Calibri" panose="020F0502020204030204" pitchFamily="34" charset="0"/>
              </a:rPr>
              <a:t>Baja solicitada por el cliente para evitar la renovación de su póliza en la fecha de vencimiento. Tiene que solicitarlo al menos con un </a:t>
            </a:r>
            <a:r>
              <a:rPr lang="es-ES" sz="1400" b="1" dirty="0">
                <a:solidFill>
                  <a:srgbClr val="002060"/>
                </a:solidFill>
                <a:ea typeface="Calibri" panose="020F0502020204030204" pitchFamily="34" charset="0"/>
                <a:cs typeface="Calibri" panose="020F0502020204030204" pitchFamily="34" charset="0"/>
              </a:rPr>
              <a:t>mes de antelación</a:t>
            </a:r>
            <a:endParaRPr lang="es-ES" sz="1400" b="1" dirty="0">
              <a:solidFill>
                <a:srgbClr val="002060"/>
              </a:solidFill>
            </a:endParaRPr>
          </a:p>
          <a:p>
            <a:pPr algn="just"/>
            <a:endParaRPr lang="es-ES" sz="1400" b="1" dirty="0">
              <a:solidFill>
                <a:srgbClr val="002060"/>
              </a:solidFill>
            </a:endParaRPr>
          </a:p>
          <a:p>
            <a:pPr algn="just"/>
            <a:r>
              <a:rPr lang="es-ES" sz="1400" b="1" u="sng" dirty="0">
                <a:solidFill>
                  <a:srgbClr val="002060"/>
                </a:solidFill>
              </a:rPr>
              <a:t>Aplica</a:t>
            </a:r>
            <a:r>
              <a:rPr lang="es-ES" sz="1400" dirty="0">
                <a:solidFill>
                  <a:srgbClr val="002060"/>
                </a:solidFill>
              </a:rPr>
              <a:t>: Solo Telefónica Seguros. No aplica a Telefónica Seguros con Santalucía </a:t>
            </a:r>
          </a:p>
          <a:p>
            <a:pPr algn="just"/>
            <a:endParaRPr lang="es-ES" sz="1400" b="1" u="sng" dirty="0">
              <a:solidFill>
                <a:srgbClr val="002060"/>
              </a:solidFill>
              <a:cs typeface="Calibri" panose="020F0502020204030204" pitchFamily="34" charset="0"/>
            </a:endParaRPr>
          </a:p>
          <a:p>
            <a:pPr algn="just"/>
            <a:r>
              <a:rPr lang="es-ES" sz="1400" b="1" u="sng" dirty="0">
                <a:solidFill>
                  <a:srgbClr val="002060"/>
                </a:solidFill>
                <a:cs typeface="Calibri" panose="020F0502020204030204" pitchFamily="34" charset="0"/>
              </a:rPr>
              <a:t>Gestión</a:t>
            </a:r>
            <a:r>
              <a:rPr lang="es-ES" sz="1400" b="1" dirty="0">
                <a:solidFill>
                  <a:srgbClr val="002060"/>
                </a:solidFill>
                <a:cs typeface="Calibri" panose="020F0502020204030204" pitchFamily="34" charset="0"/>
              </a:rPr>
              <a:t>: </a:t>
            </a:r>
            <a:r>
              <a:rPr lang="es-ES" sz="1400" b="1" dirty="0">
                <a:solidFill>
                  <a:srgbClr val="002060"/>
                </a:solidFill>
              </a:rPr>
              <a:t>Portal Gestor</a:t>
            </a:r>
          </a:p>
          <a:p>
            <a:endParaRPr lang="es-ES" sz="1400" dirty="0">
              <a:solidFill>
                <a:srgbClr val="002060"/>
              </a:solidFill>
            </a:endParaRPr>
          </a:p>
          <a:p>
            <a:pPr algn="just"/>
            <a:r>
              <a:rPr lang="es-ES" sz="1400" b="1" u="sng" dirty="0">
                <a:solidFill>
                  <a:srgbClr val="002060"/>
                </a:solidFill>
                <a:cs typeface="Calibri" panose="020F0502020204030204" pitchFamily="34" charset="0"/>
              </a:rPr>
              <a:t>Tramitación: </a:t>
            </a:r>
          </a:p>
          <a:p>
            <a:pPr algn="just"/>
            <a:r>
              <a:rPr lang="es-ES" sz="1200" b="1" dirty="0">
                <a:solidFill>
                  <a:srgbClr val="0000CC"/>
                </a:solidFill>
              </a:rPr>
              <a:t>PASO 1 </a:t>
            </a:r>
          </a:p>
          <a:p>
            <a:pPr algn="just"/>
            <a:r>
              <a:rPr lang="es-ES" sz="1200" dirty="0">
                <a:solidFill>
                  <a:srgbClr val="002060"/>
                </a:solidFill>
                <a:cs typeface="Calibri" panose="020F0502020204030204" pitchFamily="34" charset="0"/>
              </a:rPr>
              <a:t>Desde el portal gestor, a través de </a:t>
            </a:r>
            <a:r>
              <a:rPr lang="es-ES" sz="1200" b="1" dirty="0">
                <a:solidFill>
                  <a:srgbClr val="002060"/>
                </a:solidFill>
                <a:cs typeface="Calibri" panose="020F0502020204030204" pitchFamily="34" charset="0"/>
              </a:rPr>
              <a:t>Búsqueda de póliza</a:t>
            </a:r>
            <a:r>
              <a:rPr lang="es-ES" sz="1200" dirty="0">
                <a:solidFill>
                  <a:srgbClr val="002060"/>
                </a:solidFill>
                <a:cs typeface="Calibri" panose="020F0502020204030204" pitchFamily="34" charset="0"/>
              </a:rPr>
              <a:t>:</a:t>
            </a:r>
          </a:p>
          <a:p>
            <a:pPr algn="just"/>
            <a:endParaRPr lang="es-ES" sz="1200" dirty="0">
              <a:solidFill>
                <a:srgbClr val="002060"/>
              </a:solidFill>
              <a:cs typeface="Calibri" panose="020F0502020204030204" pitchFamily="34" charset="0"/>
            </a:endParaRPr>
          </a:p>
          <a:p>
            <a:pPr algn="just"/>
            <a:endParaRPr lang="es-ES" sz="1200" b="1" u="sng" dirty="0">
              <a:solidFill>
                <a:srgbClr val="002060"/>
              </a:solidFill>
              <a:cs typeface="Calibri" panose="020F0502020204030204" pitchFamily="34" charset="0"/>
            </a:endParaRPr>
          </a:p>
          <a:p>
            <a:pPr lvl="0"/>
            <a:endParaRPr lang="es-ES" sz="1400" dirty="0">
              <a:solidFill>
                <a:srgbClr val="002060"/>
              </a:solidFill>
            </a:endParaRPr>
          </a:p>
          <a:p>
            <a:pPr lvl="0"/>
            <a:endParaRPr lang="es-ES" sz="1400" dirty="0">
              <a:solidFill>
                <a:srgbClr val="002060"/>
              </a:solidFill>
            </a:endParaRPr>
          </a:p>
          <a:p>
            <a:pPr lvl="0"/>
            <a:endParaRPr lang="es-ES" sz="1400" dirty="0">
              <a:solidFill>
                <a:srgbClr val="002060"/>
              </a:solidFill>
            </a:endParaRPr>
          </a:p>
          <a:p>
            <a:pPr lvl="0"/>
            <a:endParaRPr lang="es-ES" sz="1400" dirty="0">
              <a:solidFill>
                <a:srgbClr val="002060"/>
              </a:solidFill>
            </a:endParaRPr>
          </a:p>
          <a:p>
            <a:pPr lvl="0"/>
            <a:endParaRPr lang="es-ES" sz="1400" dirty="0">
              <a:solidFill>
                <a:srgbClr val="002060"/>
              </a:solidFill>
            </a:endParaRPr>
          </a:p>
          <a:p>
            <a:pPr lvl="0"/>
            <a:endParaRPr lang="es-ES" sz="1400" dirty="0">
              <a:solidFill>
                <a:srgbClr val="002060"/>
              </a:solidFill>
            </a:endParaRPr>
          </a:p>
          <a:p>
            <a:pPr lvl="0"/>
            <a:endParaRPr lang="es-ES" sz="1400" dirty="0">
              <a:solidFill>
                <a:srgbClr val="002060"/>
              </a:solidFill>
            </a:endParaRPr>
          </a:p>
          <a:p>
            <a:pPr lvl="0"/>
            <a:endParaRPr lang="es-ES" sz="1400" dirty="0">
              <a:solidFill>
                <a:srgbClr val="002060"/>
              </a:solidFill>
            </a:endParaRP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5320" y="81285"/>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descr="Imagen que contiene Texto&#10;&#10;Descripción generada automáticamente">
            <a:hlinkClick r:id="" action="ppaction://noaction"/>
            <a:extLst>
              <a:ext uri="{FF2B5EF4-FFF2-40B4-BE49-F238E27FC236}">
                <a16:creationId xmlns:a16="http://schemas.microsoft.com/office/drawing/2014/main" id="{097D8303-41A5-41F0-A104-FC80BABEA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7434" y="135114"/>
            <a:ext cx="1124107" cy="302899"/>
          </a:xfrm>
          <a:prstGeom prst="rect">
            <a:avLst/>
          </a:prstGeom>
          <a:solidFill>
            <a:schemeClr val="bg1"/>
          </a:solidFill>
        </p:spPr>
      </p:pic>
      <p:pic>
        <p:nvPicPr>
          <p:cNvPr id="10" name="Imagen 9">
            <a:extLst>
              <a:ext uri="{FF2B5EF4-FFF2-40B4-BE49-F238E27FC236}">
                <a16:creationId xmlns:a16="http://schemas.microsoft.com/office/drawing/2014/main" id="{5461B1B8-596E-4E71-A1CD-F4B5F3CB06E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263895" y="2706295"/>
            <a:ext cx="1337148" cy="1680627"/>
          </a:xfrm>
          <a:prstGeom prst="rect">
            <a:avLst/>
          </a:prstGeom>
          <a:noFill/>
        </p:spPr>
      </p:pic>
      <p:sp>
        <p:nvSpPr>
          <p:cNvPr id="4" name="Rectángulo 3">
            <a:extLst>
              <a:ext uri="{FF2B5EF4-FFF2-40B4-BE49-F238E27FC236}">
                <a16:creationId xmlns:a16="http://schemas.microsoft.com/office/drawing/2014/main" id="{6610A355-2CA1-4C6F-A673-A6B2E2FF04DC}"/>
              </a:ext>
            </a:extLst>
          </p:cNvPr>
          <p:cNvSpPr/>
          <p:nvPr/>
        </p:nvSpPr>
        <p:spPr>
          <a:xfrm>
            <a:off x="8141664" y="4846866"/>
            <a:ext cx="512476" cy="1850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5D93303A-337C-423A-92E2-5D076FEBE5D5}"/>
              </a:ext>
            </a:extLst>
          </p:cNvPr>
          <p:cNvPicPr>
            <a:picLocks noChangeAspect="1"/>
          </p:cNvPicPr>
          <p:nvPr/>
        </p:nvPicPr>
        <p:blipFill>
          <a:blip r:embed="rId6"/>
          <a:stretch>
            <a:fillRect/>
          </a:stretch>
        </p:blipFill>
        <p:spPr>
          <a:xfrm>
            <a:off x="5562673" y="3987437"/>
            <a:ext cx="5630225" cy="2030186"/>
          </a:xfrm>
          <a:prstGeom prst="rect">
            <a:avLst/>
          </a:prstGeom>
        </p:spPr>
      </p:pic>
      <p:sp>
        <p:nvSpPr>
          <p:cNvPr id="13" name="Rectángulo 12">
            <a:extLst>
              <a:ext uri="{FF2B5EF4-FFF2-40B4-BE49-F238E27FC236}">
                <a16:creationId xmlns:a16="http://schemas.microsoft.com/office/drawing/2014/main" id="{D88C881D-B86E-47B2-851E-70AB7887B8DC}"/>
              </a:ext>
            </a:extLst>
          </p:cNvPr>
          <p:cNvSpPr/>
          <p:nvPr/>
        </p:nvSpPr>
        <p:spPr>
          <a:xfrm>
            <a:off x="6601868" y="4109357"/>
            <a:ext cx="512476" cy="1850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B37D3262-E433-48AF-A9F8-86E8D7F59902}"/>
              </a:ext>
            </a:extLst>
          </p:cNvPr>
          <p:cNvSpPr/>
          <p:nvPr/>
        </p:nvSpPr>
        <p:spPr>
          <a:xfrm>
            <a:off x="8177692" y="5758543"/>
            <a:ext cx="512476" cy="1850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F1A47946-58A8-44CF-A5F5-C0823DF2C717}"/>
              </a:ext>
            </a:extLst>
          </p:cNvPr>
          <p:cNvSpPr/>
          <p:nvPr/>
        </p:nvSpPr>
        <p:spPr>
          <a:xfrm>
            <a:off x="1263895" y="3765502"/>
            <a:ext cx="512476" cy="1850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A1AF84AF-A143-49C6-B4DF-CF948289B71E}"/>
              </a:ext>
            </a:extLst>
          </p:cNvPr>
          <p:cNvSpPr/>
          <p:nvPr/>
        </p:nvSpPr>
        <p:spPr>
          <a:xfrm>
            <a:off x="7871601" y="4812302"/>
            <a:ext cx="1012371" cy="3804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7" name="Conector: angular 16">
            <a:extLst>
              <a:ext uri="{FF2B5EF4-FFF2-40B4-BE49-F238E27FC236}">
                <a16:creationId xmlns:a16="http://schemas.microsoft.com/office/drawing/2014/main" id="{2983D398-552F-456E-94CA-EFE821D10355}"/>
              </a:ext>
            </a:extLst>
          </p:cNvPr>
          <p:cNvCxnSpPr>
            <a:cxnSpLocks/>
          </p:cNvCxnSpPr>
          <p:nvPr/>
        </p:nvCxnSpPr>
        <p:spPr>
          <a:xfrm>
            <a:off x="2656369" y="3950559"/>
            <a:ext cx="2600590" cy="436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149623FC-2EBF-42DE-8AB1-3A0368647757}"/>
              </a:ext>
            </a:extLst>
          </p:cNvPr>
          <p:cNvSpPr txBox="1"/>
          <p:nvPr/>
        </p:nvSpPr>
        <p:spPr>
          <a:xfrm>
            <a:off x="370398" y="4456009"/>
            <a:ext cx="4865963" cy="1846659"/>
          </a:xfrm>
          <a:prstGeom prst="rect">
            <a:avLst/>
          </a:prstGeom>
          <a:noFill/>
        </p:spPr>
        <p:txBody>
          <a:bodyPr wrap="square" rtlCol="0">
            <a:spAutoFit/>
          </a:bodyPr>
          <a:lstStyle/>
          <a:p>
            <a:pPr marL="171450" lvl="0" indent="-171450">
              <a:buFont typeface="Arial" panose="020B0604020202020204" pitchFamily="34" charset="0"/>
              <a:buChar char="•"/>
            </a:pPr>
            <a:r>
              <a:rPr lang="es-ES" sz="1200" dirty="0">
                <a:solidFill>
                  <a:srgbClr val="002060"/>
                </a:solidFill>
              </a:rPr>
              <a:t>Una vez seleccionada la póliza sobre la que hay que actuar, se pincha sobre el botón </a:t>
            </a:r>
            <a:r>
              <a:rPr lang="es-ES" sz="1200" b="1" dirty="0">
                <a:solidFill>
                  <a:srgbClr val="002060"/>
                </a:solidFill>
              </a:rPr>
              <a:t>NUEVA SOLICITUD</a:t>
            </a:r>
            <a:r>
              <a:rPr lang="es-ES" sz="1200" dirty="0">
                <a:solidFill>
                  <a:srgbClr val="002060"/>
                </a:solidFill>
              </a:rPr>
              <a:t> y elegimos la opción </a:t>
            </a:r>
            <a:r>
              <a:rPr lang="es-ES" sz="1200" b="1" dirty="0">
                <a:solidFill>
                  <a:srgbClr val="002060"/>
                </a:solidFill>
              </a:rPr>
              <a:t>“Baja de póliza”.</a:t>
            </a:r>
          </a:p>
          <a:p>
            <a:pPr marL="171450" lvl="0" indent="-171450">
              <a:buFont typeface="Arial" panose="020B0604020202020204" pitchFamily="34" charset="0"/>
              <a:buChar char="•"/>
            </a:pPr>
            <a:r>
              <a:rPr lang="es-ES" sz="1200" dirty="0">
                <a:solidFill>
                  <a:srgbClr val="002060"/>
                </a:solidFill>
              </a:rPr>
              <a:t>En tipo de solicitud, elegir el </a:t>
            </a:r>
            <a:r>
              <a:rPr lang="es-ES" sz="1200" b="1" dirty="0">
                <a:solidFill>
                  <a:srgbClr val="002060"/>
                </a:solidFill>
              </a:rPr>
              <a:t>motivo correspondiente</a:t>
            </a:r>
          </a:p>
          <a:p>
            <a:pPr marL="171450" lvl="0" indent="-171450">
              <a:buFont typeface="Arial" panose="020B0604020202020204" pitchFamily="34" charset="0"/>
              <a:buChar char="•"/>
            </a:pPr>
            <a:r>
              <a:rPr lang="es-ES" sz="1200" b="1" dirty="0">
                <a:solidFill>
                  <a:srgbClr val="002060"/>
                </a:solidFill>
              </a:rPr>
              <a:t>Cumplimentar los datos </a:t>
            </a:r>
            <a:r>
              <a:rPr lang="es-ES" sz="1200" dirty="0">
                <a:solidFill>
                  <a:srgbClr val="002060"/>
                </a:solidFill>
              </a:rPr>
              <a:t>solicitados e incluir comentarios en observaciones</a:t>
            </a:r>
          </a:p>
          <a:p>
            <a:pPr marL="171450" lvl="0" indent="-171450">
              <a:buFont typeface="Arial" panose="020B0604020202020204" pitchFamily="34" charset="0"/>
              <a:buChar char="•"/>
            </a:pPr>
            <a:r>
              <a:rPr lang="es-ES" sz="1200" b="1" dirty="0">
                <a:solidFill>
                  <a:srgbClr val="002060"/>
                </a:solidFill>
              </a:rPr>
              <a:t>Fecha efecto solicitud</a:t>
            </a:r>
            <a:r>
              <a:rPr lang="es-ES" sz="1200" dirty="0">
                <a:solidFill>
                  <a:srgbClr val="002060"/>
                </a:solidFill>
              </a:rPr>
              <a:t>: Es automática, fecha fin de póliza vigente.</a:t>
            </a:r>
          </a:p>
          <a:p>
            <a:pPr marL="171450" lvl="0" indent="-171450">
              <a:buFont typeface="Arial" panose="020B0604020202020204" pitchFamily="34" charset="0"/>
              <a:buChar char="•"/>
            </a:pPr>
            <a:r>
              <a:rPr lang="es-ES" sz="1200" dirty="0">
                <a:solidFill>
                  <a:srgbClr val="002060"/>
                </a:solidFill>
              </a:rPr>
              <a:t>Pulsar botón </a:t>
            </a:r>
            <a:r>
              <a:rPr lang="es-ES" sz="1200" b="1" dirty="0">
                <a:solidFill>
                  <a:srgbClr val="002060"/>
                </a:solidFill>
              </a:rPr>
              <a:t>“Aceptar</a:t>
            </a:r>
            <a:r>
              <a:rPr lang="es-ES" sz="1200" dirty="0">
                <a:solidFill>
                  <a:srgbClr val="002060"/>
                </a:solidFill>
              </a:rPr>
              <a:t>” y aparecerá mensaje “</a:t>
            </a:r>
            <a:r>
              <a:rPr lang="es-ES" sz="1200" b="1" dirty="0">
                <a:solidFill>
                  <a:srgbClr val="002060"/>
                </a:solidFill>
              </a:rPr>
              <a:t>Solicitud creada correctamente”</a:t>
            </a:r>
            <a:r>
              <a:rPr lang="es-ES" sz="1200" dirty="0">
                <a:solidFill>
                  <a:srgbClr val="002060"/>
                </a:solidFill>
              </a:rPr>
              <a:t> y pulsar en “</a:t>
            </a:r>
            <a:r>
              <a:rPr lang="es-ES" sz="1200" b="1" dirty="0">
                <a:solidFill>
                  <a:srgbClr val="002060"/>
                </a:solidFill>
              </a:rPr>
              <a:t>aceptar”</a:t>
            </a:r>
            <a:endParaRPr lang="es-ES" sz="1200" b="1" dirty="0"/>
          </a:p>
          <a:p>
            <a:endParaRPr lang="es-ES" dirty="0"/>
          </a:p>
        </p:txBody>
      </p:sp>
      <p:sp>
        <p:nvSpPr>
          <p:cNvPr id="18" name="Botón de acción: ir hacia delante o siguiente 17">
            <a:hlinkClick r:id="" action="ppaction://hlinkshowjump?jump=nextslide" highlightClick="1"/>
            <a:extLst>
              <a:ext uri="{FF2B5EF4-FFF2-40B4-BE49-F238E27FC236}">
                <a16:creationId xmlns:a16="http://schemas.microsoft.com/office/drawing/2014/main" id="{AE411CB1-58B3-49EF-AE25-DC6443DD5498}"/>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Botón de acción: ir hacia atrás o anterior 18">
            <a:hlinkClick r:id="" action="ppaction://hlinkshowjump?jump=previousslide" highlightClick="1"/>
            <a:extLst>
              <a:ext uri="{FF2B5EF4-FFF2-40B4-BE49-F238E27FC236}">
                <a16:creationId xmlns:a16="http://schemas.microsoft.com/office/drawing/2014/main" id="{FAF4EB6B-4EAE-4B8B-8A74-1AF11E4BEB8D}"/>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8377975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Imagen 37">
            <a:extLst>
              <a:ext uri="{FF2B5EF4-FFF2-40B4-BE49-F238E27FC236}">
                <a16:creationId xmlns:a16="http://schemas.microsoft.com/office/drawing/2014/main" id="{DF5EB835-8683-4264-8183-E585C9A3A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486" y="2881600"/>
            <a:ext cx="7750136" cy="363800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2.5 baja no renovación solo telefónica seguros </a:t>
            </a:r>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281974" y="771459"/>
            <a:ext cx="11628052" cy="2523768"/>
          </a:xfrm>
          <a:prstGeom prst="rect">
            <a:avLst/>
          </a:prstGeom>
          <a:noFill/>
        </p:spPr>
        <p:txBody>
          <a:bodyPr wrap="square" rtlCol="0">
            <a:spAutoFit/>
          </a:bodyPr>
          <a:lstStyle/>
          <a:p>
            <a:r>
              <a:rPr lang="es-ES" sz="1600" b="1" u="sng" dirty="0">
                <a:solidFill>
                  <a:srgbClr val="002060"/>
                </a:solidFill>
              </a:rPr>
              <a:t>Tramitación:</a:t>
            </a:r>
          </a:p>
          <a:p>
            <a:endParaRPr lang="es-ES" sz="1600" dirty="0">
              <a:solidFill>
                <a:srgbClr val="002060"/>
              </a:solidFill>
            </a:endParaRPr>
          </a:p>
          <a:p>
            <a:r>
              <a:rPr lang="es-ES" sz="1200" b="1" dirty="0">
                <a:solidFill>
                  <a:srgbClr val="0000CC"/>
                </a:solidFill>
              </a:rPr>
              <a:t> PASO 2 </a:t>
            </a:r>
          </a:p>
          <a:p>
            <a:endParaRPr lang="es-ES" sz="1200" dirty="0">
              <a:solidFill>
                <a:srgbClr val="002060"/>
              </a:solidFill>
            </a:endParaRPr>
          </a:p>
          <a:p>
            <a:pPr marL="285750" indent="-285750">
              <a:buFont typeface="Wingdings" panose="05000000000000000000" pitchFamily="2" charset="2"/>
              <a:buChar char="ü"/>
            </a:pPr>
            <a:r>
              <a:rPr lang="es-ES" sz="1400" b="1" dirty="0">
                <a:solidFill>
                  <a:srgbClr val="002060"/>
                </a:solidFill>
              </a:rPr>
              <a:t>Buscamos la solicitud </a:t>
            </a:r>
            <a:r>
              <a:rPr lang="es-ES" sz="1400" dirty="0">
                <a:solidFill>
                  <a:srgbClr val="002060"/>
                </a:solidFill>
              </a:rPr>
              <a:t>de desistimiento que acabamos de crear a través de búsqueda cliente, póliza o solicitud. </a:t>
            </a:r>
          </a:p>
          <a:p>
            <a:pPr marL="285750" indent="-285750">
              <a:buFont typeface="Wingdings" panose="05000000000000000000" pitchFamily="2" charset="2"/>
              <a:buChar char="ü"/>
            </a:pPr>
            <a:r>
              <a:rPr lang="es-ES" sz="1400" dirty="0">
                <a:solidFill>
                  <a:srgbClr val="002060"/>
                </a:solidFill>
              </a:rPr>
              <a:t>Localizada, pulsar sobre el botón “</a:t>
            </a:r>
            <a:r>
              <a:rPr lang="es-ES" sz="1400" b="1" dirty="0">
                <a:solidFill>
                  <a:srgbClr val="002060"/>
                </a:solidFill>
              </a:rPr>
              <a:t>Aceptar”</a:t>
            </a:r>
          </a:p>
          <a:p>
            <a:pPr marL="285750" indent="-285750">
              <a:buFont typeface="Wingdings" panose="05000000000000000000" pitchFamily="2" charset="2"/>
              <a:buChar char="ü"/>
            </a:pPr>
            <a:r>
              <a:rPr lang="es-ES" sz="1400" dirty="0">
                <a:solidFill>
                  <a:srgbClr val="002060"/>
                </a:solidFill>
              </a:rPr>
              <a:t>Pulsar en el botón </a:t>
            </a:r>
            <a:r>
              <a:rPr lang="es-ES" sz="1400" b="1" dirty="0">
                <a:solidFill>
                  <a:srgbClr val="002060"/>
                </a:solidFill>
              </a:rPr>
              <a:t>“Confirmar”</a:t>
            </a:r>
            <a:r>
              <a:rPr lang="es-ES" sz="1400" dirty="0">
                <a:solidFill>
                  <a:srgbClr val="002060"/>
                </a:solidFill>
              </a:rPr>
              <a:t>. El cliente recibirá por email y de forma automática la correspondiente comunicación de aceptación</a:t>
            </a:r>
          </a:p>
          <a:p>
            <a:endParaRPr lang="es-ES" sz="1400" dirty="0">
              <a:solidFill>
                <a:srgbClr val="002060"/>
              </a:solidFill>
            </a:endParaRPr>
          </a:p>
          <a:p>
            <a:r>
              <a:rPr lang="es-ES" sz="1400" dirty="0">
                <a:solidFill>
                  <a:srgbClr val="002060"/>
                </a:solidFill>
              </a:rPr>
              <a:t>Nota: La casilla “Enviar acuse del recibo” viene marcada por defecto.</a:t>
            </a:r>
          </a:p>
          <a:p>
            <a:endParaRPr lang="es-ES" sz="1400" b="1" u="sng" dirty="0">
              <a:solidFill>
                <a:srgbClr val="002060"/>
              </a:solidFill>
              <a:cs typeface="Calibri" panose="020F0502020204030204" pitchFamily="34" charset="0"/>
            </a:endParaRPr>
          </a:p>
          <a:p>
            <a:pPr algn="just"/>
            <a:endParaRPr lang="es-ES" dirty="0"/>
          </a:p>
        </p:txBody>
      </p:sp>
      <p:pic>
        <p:nvPicPr>
          <p:cNvPr id="12" name="Picture 6" descr="Resultado de imagen de ir a inicio">
            <a:hlinkClick r:id="rId3"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5320" y="103065"/>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descr="Imagen que contiene Texto&#10;&#10;Descripción generada automáticamente">
            <a:hlinkClick r:id="" action="ppaction://noaction"/>
            <a:extLst>
              <a:ext uri="{FF2B5EF4-FFF2-40B4-BE49-F238E27FC236}">
                <a16:creationId xmlns:a16="http://schemas.microsoft.com/office/drawing/2014/main" id="{097D8303-41A5-41F0-A104-FC80BABEA6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7434" y="135114"/>
            <a:ext cx="1124107" cy="302899"/>
          </a:xfrm>
          <a:prstGeom prst="rect">
            <a:avLst/>
          </a:prstGeom>
          <a:solidFill>
            <a:schemeClr val="bg1"/>
          </a:solidFill>
        </p:spPr>
      </p:pic>
      <p:sp>
        <p:nvSpPr>
          <p:cNvPr id="5" name="Rectangle 2">
            <a:extLst>
              <a:ext uri="{FF2B5EF4-FFF2-40B4-BE49-F238E27FC236}">
                <a16:creationId xmlns:a16="http://schemas.microsoft.com/office/drawing/2014/main" id="{A27F2862-7D28-4F47-B8D6-356663D939BC}"/>
              </a:ext>
            </a:extLst>
          </p:cNvPr>
          <p:cNvSpPr>
            <a:spLocks noChangeArrowheads="1"/>
          </p:cNvSpPr>
          <p:nvPr/>
        </p:nvSpPr>
        <p:spPr bwMode="auto">
          <a:xfrm>
            <a:off x="591015" y="260855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5" name="Rectángulo 14">
            <a:extLst>
              <a:ext uri="{FF2B5EF4-FFF2-40B4-BE49-F238E27FC236}">
                <a16:creationId xmlns:a16="http://schemas.microsoft.com/office/drawing/2014/main" id="{CE2AD72D-3F9A-4AF2-880F-FC2FBC047E6C}"/>
              </a:ext>
            </a:extLst>
          </p:cNvPr>
          <p:cNvSpPr/>
          <p:nvPr/>
        </p:nvSpPr>
        <p:spPr>
          <a:xfrm>
            <a:off x="4038184" y="4502721"/>
            <a:ext cx="679612" cy="2226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69E1FF5F-065B-44BD-8D76-7A89D188603A}"/>
              </a:ext>
            </a:extLst>
          </p:cNvPr>
          <p:cNvSpPr/>
          <p:nvPr/>
        </p:nvSpPr>
        <p:spPr>
          <a:xfrm>
            <a:off x="3567750" y="3460920"/>
            <a:ext cx="940869" cy="2226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21DF14FA-B0C3-46D7-96E0-2C4294E2FB57}"/>
              </a:ext>
            </a:extLst>
          </p:cNvPr>
          <p:cNvSpPr/>
          <p:nvPr/>
        </p:nvSpPr>
        <p:spPr>
          <a:xfrm>
            <a:off x="4038184" y="6212355"/>
            <a:ext cx="751530" cy="2102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2">
            <a:extLst>
              <a:ext uri="{FF2B5EF4-FFF2-40B4-BE49-F238E27FC236}">
                <a16:creationId xmlns:a16="http://schemas.microsoft.com/office/drawing/2014/main" id="{E27AC11E-492B-4E90-95AE-F2419AF89B0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4" name="Rectangle 3">
            <a:extLst>
              <a:ext uri="{FF2B5EF4-FFF2-40B4-BE49-F238E27FC236}">
                <a16:creationId xmlns:a16="http://schemas.microsoft.com/office/drawing/2014/main" id="{8751EFC2-4C51-4078-BDFE-D2D9A993AD00}"/>
              </a:ext>
            </a:extLst>
          </p:cNvPr>
          <p:cNvSpPr>
            <a:spLocks noChangeArrowheads="1"/>
          </p:cNvSpPr>
          <p:nvPr/>
        </p:nvSpPr>
        <p:spPr bwMode="auto">
          <a:xfrm>
            <a:off x="228600" y="2990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Botón de acción: ir hacia atrás o anterior 12">
            <a:hlinkClick r:id="" action="ppaction://hlinkshowjump?jump=previousslide" highlightClick="1"/>
            <a:extLst>
              <a:ext uri="{FF2B5EF4-FFF2-40B4-BE49-F238E27FC236}">
                <a16:creationId xmlns:a16="http://schemas.microsoft.com/office/drawing/2014/main" id="{F23A0A17-A628-420E-9BB6-D2C71B313D02}"/>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7" name="Botón de acción: ir hacia delante o siguiente 16">
            <a:hlinkClick r:id="" action="ppaction://hlinkshowjump?jump=nextslide" highlightClick="1"/>
            <a:extLst>
              <a:ext uri="{FF2B5EF4-FFF2-40B4-BE49-F238E27FC236}">
                <a16:creationId xmlns:a16="http://schemas.microsoft.com/office/drawing/2014/main" id="{99163770-F00D-4B29-8E3B-2A0F6AC7FE87}"/>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75585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ángulo: esquinas redondeadas 61">
            <a:extLst>
              <a:ext uri="{FF2B5EF4-FFF2-40B4-BE49-F238E27FC236}">
                <a16:creationId xmlns:a16="http://schemas.microsoft.com/office/drawing/2014/main" id="{022C56E5-B6D8-44DA-A645-A5D0F88DC93B}"/>
              </a:ext>
            </a:extLst>
          </p:cNvPr>
          <p:cNvSpPr/>
          <p:nvPr/>
        </p:nvSpPr>
        <p:spPr>
          <a:xfrm>
            <a:off x="1556744" y="76814"/>
            <a:ext cx="9416056" cy="71798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pPr algn="ctr"/>
            <a:r>
              <a:rPr lang="es-ES" sz="2400" b="1" cap="all" dirty="0">
                <a:solidFill>
                  <a:srgbClr val="002060"/>
                </a:solidFill>
              </a:rPr>
              <a:t>Presentación recepción llamadas/ click to </a:t>
            </a:r>
            <a:r>
              <a:rPr lang="es-ES" sz="2400" b="1" cap="all" dirty="0" err="1">
                <a:solidFill>
                  <a:srgbClr val="002060"/>
                </a:solidFill>
              </a:rPr>
              <a:t>call</a:t>
            </a:r>
            <a:endParaRPr lang="es-ES" sz="2400" b="1" cap="all" dirty="0">
              <a:solidFill>
                <a:srgbClr val="002060"/>
              </a:solidFill>
            </a:endParaRPr>
          </a:p>
          <a:p>
            <a:pPr algn="ctr"/>
            <a:r>
              <a:rPr lang="es-ES" sz="1400" dirty="0">
                <a:solidFill>
                  <a:srgbClr val="002060"/>
                </a:solidFill>
              </a:rPr>
              <a:t>Todas las llamadas serán grabadas íntegramente y de forma automática sin tener que activar este proceso             1/1</a:t>
            </a:r>
            <a:endParaRPr lang="es-ES" sz="1400" cap="all" dirty="0">
              <a:solidFill>
                <a:srgbClr val="002060"/>
              </a:solidFill>
            </a:endParaRPr>
          </a:p>
        </p:txBody>
      </p:sp>
      <p:pic>
        <p:nvPicPr>
          <p:cNvPr id="14" name="Imagen 13">
            <a:extLst>
              <a:ext uri="{FF2B5EF4-FFF2-40B4-BE49-F238E27FC236}">
                <a16:creationId xmlns:a16="http://schemas.microsoft.com/office/drawing/2014/main" id="{8A3DB0BF-62A4-44F0-897E-3D315762CA8E}"/>
              </a:ext>
            </a:extLst>
          </p:cNvPr>
          <p:cNvPicPr>
            <a:picLocks noChangeAspect="1"/>
          </p:cNvPicPr>
          <p:nvPr/>
        </p:nvPicPr>
        <p:blipFill>
          <a:blip r:embed="rId2"/>
          <a:stretch>
            <a:fillRect/>
          </a:stretch>
        </p:blipFill>
        <p:spPr>
          <a:xfrm>
            <a:off x="136407" y="18106"/>
            <a:ext cx="1054469" cy="382357"/>
          </a:xfrm>
          <a:prstGeom prst="rect">
            <a:avLst/>
          </a:prstGeom>
        </p:spPr>
      </p:pic>
      <p:pic>
        <p:nvPicPr>
          <p:cNvPr id="17" name="Picture 6" descr="Resultado de imagen de ir a inicio">
            <a:hlinkClick r:id="rId3" action="ppaction://hlinksldjump"/>
            <a:extLst>
              <a:ext uri="{FF2B5EF4-FFF2-40B4-BE49-F238E27FC236}">
                <a16:creationId xmlns:a16="http://schemas.microsoft.com/office/drawing/2014/main" id="{8822AC41-E6C9-4E81-8BE1-1FDB42BC09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19" name="Rectángulo: esquinas redondeadas 18">
            <a:extLst>
              <a:ext uri="{FF2B5EF4-FFF2-40B4-BE49-F238E27FC236}">
                <a16:creationId xmlns:a16="http://schemas.microsoft.com/office/drawing/2014/main" id="{81984444-284E-44D3-9C05-7F333376BBAD}"/>
              </a:ext>
            </a:extLst>
          </p:cNvPr>
          <p:cNvSpPr/>
          <p:nvPr/>
        </p:nvSpPr>
        <p:spPr>
          <a:xfrm>
            <a:off x="270139" y="975709"/>
            <a:ext cx="11921861" cy="95963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nSpc>
                <a:spcPct val="107000"/>
              </a:lnSpc>
            </a:pPr>
            <a:r>
              <a:rPr lang="es-ES" sz="1200" b="1" u="sng" dirty="0">
                <a:solidFill>
                  <a:srgbClr val="002060"/>
                </a:solidFill>
                <a:ea typeface="Times New Roman" panose="02020603050405020304" pitchFamily="18" charset="0"/>
                <a:cs typeface="Calibri" panose="020F0502020204030204" pitchFamily="34" charset="0"/>
              </a:rPr>
              <a:t>Importante:</a:t>
            </a:r>
            <a:r>
              <a:rPr lang="es-ES" sz="1200" dirty="0">
                <a:solidFill>
                  <a:srgbClr val="002060"/>
                </a:solidFill>
                <a:ea typeface="Times New Roman" panose="02020603050405020304" pitchFamily="18" charset="0"/>
                <a:cs typeface="Calibri" panose="020F0502020204030204" pitchFamily="34" charset="0"/>
              </a:rPr>
              <a:t> </a:t>
            </a:r>
            <a:r>
              <a:rPr lang="es-ES" sz="1200" dirty="0">
                <a:solidFill>
                  <a:srgbClr val="002060"/>
                </a:solidFill>
                <a:ea typeface="Times New Roman" panose="02020603050405020304" pitchFamily="18" charset="0"/>
                <a:cs typeface="Arial" panose="020B0604020202020204" pitchFamily="34" charset="0"/>
              </a:rPr>
              <a:t>Si el cliente solicita ser atendido en catalán, caracterizar (introducir)  el teléfono o teléfonos que indique el cliente a través de la opción “Cambio idioma" de la botonera. El cambio de idioma es </a:t>
            </a:r>
            <a:r>
              <a:rPr lang="es-ES" sz="1200" b="1" dirty="0">
                <a:solidFill>
                  <a:srgbClr val="002060"/>
                </a:solidFill>
                <a:ea typeface="Times New Roman" panose="02020603050405020304" pitchFamily="18" charset="0"/>
                <a:cs typeface="Arial" panose="020B0604020202020204" pitchFamily="34" charset="0"/>
              </a:rPr>
              <a:t>efectivo a partir de la siguiente llamada al teléfono 900 22 22 66</a:t>
            </a:r>
            <a:r>
              <a:rPr lang="es-ES" sz="1200" dirty="0">
                <a:solidFill>
                  <a:srgbClr val="002060"/>
                </a:solidFill>
                <a:ea typeface="Times New Roman" panose="02020603050405020304" pitchFamily="18" charset="0"/>
                <a:cs typeface="Arial" panose="020B0604020202020204" pitchFamily="34" charset="0"/>
              </a:rPr>
              <a:t>.</a:t>
            </a:r>
          </a:p>
          <a:p>
            <a:pPr marL="171450" indent="-171450">
              <a:lnSpc>
                <a:spcPct val="107000"/>
              </a:lnSpc>
              <a:buFont typeface="Arial" panose="020B0604020202020204" pitchFamily="34" charset="0"/>
              <a:buChar char="•"/>
            </a:pPr>
            <a:r>
              <a:rPr lang="es-ES" sz="1200" dirty="0">
                <a:solidFill>
                  <a:srgbClr val="002060"/>
                </a:solidFill>
                <a:ea typeface="Times New Roman" panose="02020603050405020304" pitchFamily="18" charset="0"/>
                <a:cs typeface="Arial" panose="020B0604020202020204" pitchFamily="34" charset="0"/>
              </a:rPr>
              <a:t>Ante la solicitud de ser atendido en otros idiomas, y dado que no es posible, el agente dirá: </a:t>
            </a:r>
            <a:r>
              <a:rPr lang="es-ES" sz="1200" b="1" dirty="0">
                <a:solidFill>
                  <a:srgbClr val="0000CC"/>
                </a:solidFill>
                <a:cs typeface="Calibri" panose="020F0502020204030204" pitchFamily="34" charset="0"/>
              </a:rPr>
              <a:t>Agente</a:t>
            </a:r>
            <a:r>
              <a:rPr lang="es-ES" sz="1200" dirty="0">
                <a:solidFill>
                  <a:srgbClr val="002060"/>
                </a:solidFill>
                <a:ea typeface="Calibri" panose="020F0502020204030204" pitchFamily="34" charset="0"/>
                <a:cs typeface="Times New Roman" panose="02020603050405020304" pitchFamily="18" charset="0"/>
              </a:rPr>
              <a:t> </a:t>
            </a:r>
            <a:r>
              <a:rPr lang="es-ES" sz="1200" i="1" dirty="0">
                <a:solidFill>
                  <a:srgbClr val="002060"/>
                </a:solidFill>
                <a:latin typeface="Calibri" panose="020F0502020204030204" pitchFamily="34" charset="0"/>
                <a:cs typeface="Arial" panose="020B0604020202020204" pitchFamily="34" charset="0"/>
              </a:rPr>
              <a:t>Actualmente, Movistar Seguros no tiene atención en este idioma.</a:t>
            </a:r>
          </a:p>
          <a:p>
            <a:pPr marL="171450" indent="-171450">
              <a:lnSpc>
                <a:spcPct val="107000"/>
              </a:lnSpc>
              <a:buFont typeface="Arial" panose="020B0604020202020204" pitchFamily="34" charset="0"/>
              <a:buChar char="•"/>
            </a:pPr>
            <a:r>
              <a:rPr lang="es-ES" sz="1200" dirty="0">
                <a:solidFill>
                  <a:srgbClr val="002060"/>
                </a:solidFill>
                <a:latin typeface="Calibri" panose="020F0502020204030204" pitchFamily="34" charset="0"/>
                <a:cs typeface="Arial" panose="020B0604020202020204" pitchFamily="34" charset="0"/>
              </a:rPr>
              <a:t>Si la persona que llama </a:t>
            </a:r>
            <a:r>
              <a:rPr lang="es-ES" sz="1200" b="1" dirty="0">
                <a:solidFill>
                  <a:srgbClr val="002060"/>
                </a:solidFill>
                <a:latin typeface="Calibri" panose="020F0502020204030204" pitchFamily="34" charset="0"/>
                <a:cs typeface="Arial" panose="020B0604020202020204" pitchFamily="34" charset="0"/>
              </a:rPr>
              <a:t>dice tener contratado un seguro </a:t>
            </a:r>
            <a:r>
              <a:rPr lang="es-ES" sz="1200" dirty="0">
                <a:solidFill>
                  <a:srgbClr val="002060"/>
                </a:solidFill>
                <a:latin typeface="Calibri" panose="020F0502020204030204" pitchFamily="34" charset="0"/>
                <a:cs typeface="Arial" panose="020B0604020202020204" pitchFamily="34" charset="0"/>
              </a:rPr>
              <a:t>de hogar de Movistar Seguros</a:t>
            </a:r>
            <a:r>
              <a:rPr lang="es-ES" sz="1200" i="1" dirty="0">
                <a:solidFill>
                  <a:srgbClr val="002060"/>
                </a:solidFill>
                <a:latin typeface="Calibri" panose="020F0502020204030204" pitchFamily="34" charset="0"/>
                <a:cs typeface="Arial" panose="020B0604020202020204" pitchFamily="34" charset="0"/>
              </a:rPr>
              <a:t>, </a:t>
            </a:r>
            <a:r>
              <a:rPr lang="es-ES" sz="1200" i="1" u="sng" dirty="0">
                <a:solidFill>
                  <a:srgbClr val="002060"/>
                </a:solidFill>
                <a:latin typeface="Calibri" panose="020F0502020204030204" pitchFamily="34" charset="0"/>
                <a:cs typeface="Arial" panose="020B0604020202020204" pitchFamily="34" charset="0"/>
              </a:rPr>
              <a:t>a</a:t>
            </a:r>
            <a:r>
              <a:rPr lang="es-ES" sz="1200" u="sng" dirty="0">
                <a:solidFill>
                  <a:srgbClr val="002060"/>
                </a:solidFill>
                <a:latin typeface="Calibri" panose="020F0502020204030204" pitchFamily="34" charset="0"/>
                <a:cs typeface="Arial" panose="020B0604020202020204" pitchFamily="34" charset="0"/>
              </a:rPr>
              <a:t>ntes de hacer ninguna gestión hay que asegurarse que es el </a:t>
            </a:r>
            <a:r>
              <a:rPr lang="es-ES" sz="1200" b="1" u="sng" dirty="0">
                <a:solidFill>
                  <a:srgbClr val="002060"/>
                </a:solidFill>
                <a:latin typeface="Calibri" panose="020F0502020204030204" pitchFamily="34" charset="0"/>
                <a:cs typeface="Arial" panose="020B0604020202020204" pitchFamily="34" charset="0"/>
              </a:rPr>
              <a:t>tomador </a:t>
            </a:r>
            <a:r>
              <a:rPr lang="es-ES" sz="1200" dirty="0">
                <a:solidFill>
                  <a:srgbClr val="002060"/>
                </a:solidFill>
                <a:latin typeface="Calibri" panose="020F0502020204030204" pitchFamily="34" charset="0"/>
                <a:cs typeface="Arial" panose="020B0604020202020204" pitchFamily="34" charset="0"/>
                <a:hlinkClick r:id="rId5" action="ppaction://hlinksldjump"/>
              </a:rPr>
              <a:t>(</a:t>
            </a:r>
            <a:r>
              <a:rPr lang="es-ES" sz="1000" u="sng" dirty="0">
                <a:solidFill>
                  <a:srgbClr val="0000CC"/>
                </a:solidFill>
                <a:latin typeface="Calibri" panose="020F0502020204030204" pitchFamily="34" charset="0"/>
                <a:cs typeface="Arial" panose="020B0604020202020204" pitchFamily="34" charset="0"/>
                <a:hlinkClick r:id="rId5" action="ppaction://hlinksldjump"/>
              </a:rPr>
              <a:t>más info protocolo identificación</a:t>
            </a:r>
            <a:r>
              <a:rPr lang="es-ES" sz="1000" u="sng" dirty="0">
                <a:solidFill>
                  <a:srgbClr val="002060"/>
                </a:solidFill>
                <a:latin typeface="Calibri" panose="020F0502020204030204" pitchFamily="34" charset="0"/>
                <a:cs typeface="Arial" panose="020B0604020202020204" pitchFamily="34" charset="0"/>
                <a:hlinkClick r:id="rId5" action="ppaction://hlinksldjump"/>
              </a:rPr>
              <a:t>) </a:t>
            </a:r>
            <a:endParaRPr lang="es-ES" sz="1000" b="1" i="1" u="sng" dirty="0">
              <a:solidFill>
                <a:srgbClr val="002060"/>
              </a:solidFill>
              <a:latin typeface="Calibri" panose="020F0502020204030204" pitchFamily="34" charset="0"/>
              <a:cs typeface="Arial" panose="020B0604020202020204" pitchFamily="34" charset="0"/>
            </a:endParaRPr>
          </a:p>
        </p:txBody>
      </p:sp>
      <p:sp>
        <p:nvSpPr>
          <p:cNvPr id="15" name="Rectángulo: esquinas redondeadas 14">
            <a:extLst>
              <a:ext uri="{FF2B5EF4-FFF2-40B4-BE49-F238E27FC236}">
                <a16:creationId xmlns:a16="http://schemas.microsoft.com/office/drawing/2014/main" id="{174CC659-BF86-4946-A693-06C171117BB8}"/>
              </a:ext>
            </a:extLst>
          </p:cNvPr>
          <p:cNvSpPr/>
          <p:nvPr/>
        </p:nvSpPr>
        <p:spPr>
          <a:xfrm>
            <a:off x="66409" y="2116257"/>
            <a:ext cx="11921861" cy="13236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800"/>
              </a:spcAft>
            </a:pPr>
            <a:r>
              <a:rPr lang="es-ES" sz="1200" b="1" u="sng" dirty="0">
                <a:solidFill>
                  <a:srgbClr val="002060"/>
                </a:solidFill>
              </a:rPr>
              <a:t>Presentación para Recepción llamadas</a:t>
            </a:r>
            <a:endParaRPr lang="es-ES" sz="1200" b="1" u="sng" dirty="0">
              <a:solidFill>
                <a:srgbClr val="002060"/>
              </a:solidFill>
              <a:ea typeface="Calibri" panose="020F0502020204030204" pitchFamily="34" charset="0"/>
              <a:cs typeface="Calibri" panose="020F0502020204030204" pitchFamily="34" charset="0"/>
            </a:endParaRPr>
          </a:p>
          <a:p>
            <a:pPr lvl="0">
              <a:spcAft>
                <a:spcPts val="800"/>
              </a:spcAft>
            </a:pPr>
            <a:r>
              <a:rPr lang="es-ES" sz="1200" b="1" dirty="0">
                <a:solidFill>
                  <a:srgbClr val="0000CC"/>
                </a:solidFill>
                <a:ea typeface="Calibri" panose="020F0502020204030204" pitchFamily="34" charset="0"/>
                <a:cs typeface="Calibri" panose="020F0502020204030204" pitchFamily="34" charset="0"/>
              </a:rPr>
              <a:t>Agente:</a:t>
            </a:r>
            <a:r>
              <a:rPr lang="es-ES" sz="1200" b="1" dirty="0">
                <a:solidFill>
                  <a:srgbClr val="002060"/>
                </a:solidFill>
                <a:ea typeface="Calibri" panose="020F0502020204030204" pitchFamily="34" charset="0"/>
                <a:cs typeface="Calibri" panose="020F0502020204030204" pitchFamily="34" charset="0"/>
              </a:rPr>
              <a:t> </a:t>
            </a:r>
            <a:r>
              <a:rPr lang="es-ES" sz="1200" dirty="0">
                <a:solidFill>
                  <a:srgbClr val="002060"/>
                </a:solidFill>
                <a:ea typeface="Calibri" panose="020F0502020204030204" pitchFamily="34" charset="0"/>
                <a:cs typeface="Calibri" panose="020F0502020204030204" pitchFamily="34" charset="0"/>
              </a:rPr>
              <a:t> </a:t>
            </a:r>
            <a:r>
              <a:rPr lang="es-ES_tradnl" sz="1200" i="1" dirty="0">
                <a:solidFill>
                  <a:srgbClr val="002060"/>
                </a:solidFill>
                <a:cs typeface="Arial" panose="020B0604020202020204" pitchFamily="34" charset="0"/>
              </a:rPr>
              <a:t>“Buenos días/Buenas tardes, mi nombre es _______,”</a:t>
            </a:r>
            <a:endParaRPr lang="es-ES" sz="1200" dirty="0">
              <a:solidFill>
                <a:srgbClr val="002060"/>
              </a:solidFill>
              <a:ea typeface="Calibri" panose="020F0502020204030204" pitchFamily="34" charset="0"/>
              <a:cs typeface="Calibri" panose="020F0502020204030204" pitchFamily="34" charset="0"/>
            </a:endParaRPr>
          </a:p>
          <a:p>
            <a:pPr lvl="0">
              <a:spcAft>
                <a:spcPts val="800"/>
              </a:spcAft>
            </a:pPr>
            <a:r>
              <a:rPr lang="es-ES" sz="1200" i="1" dirty="0">
                <a:solidFill>
                  <a:srgbClr val="002060"/>
                </a:solidFill>
                <a:cs typeface="Arial" panose="020B0604020202020204" pitchFamily="34" charset="0"/>
              </a:rPr>
              <a:t>                  ¿Para poder dirigirme a ti, me puedes facilitar tu nombre?</a:t>
            </a:r>
            <a:r>
              <a:rPr lang="es-ES" sz="1200" dirty="0">
                <a:solidFill>
                  <a:srgbClr val="002060"/>
                </a:solidFill>
                <a:ea typeface="Calibri" panose="020F0502020204030204" pitchFamily="34" charset="0"/>
                <a:cs typeface="Calibri" panose="020F0502020204030204" pitchFamily="34" charset="0"/>
              </a:rPr>
              <a:t> </a:t>
            </a:r>
            <a:endParaRPr lang="es-ES_tradnl" sz="1200" dirty="0">
              <a:solidFill>
                <a:srgbClr val="002060"/>
              </a:solidFill>
              <a:ea typeface="Calibri" panose="020F0502020204030204" pitchFamily="34" charset="0"/>
              <a:cs typeface="Calibri" panose="020F0502020204030204" pitchFamily="34" charset="0"/>
            </a:endParaRPr>
          </a:p>
          <a:p>
            <a:pPr lvl="0">
              <a:spcAft>
                <a:spcPts val="800"/>
              </a:spcAft>
            </a:pPr>
            <a:r>
              <a:rPr lang="es-ES_tradnl" sz="1200" i="1" dirty="0">
                <a:solidFill>
                  <a:srgbClr val="002060"/>
                </a:solidFill>
                <a:cs typeface="Calibri" panose="020F0502020204030204" pitchFamily="34" charset="0"/>
              </a:rPr>
              <a:t>                 </a:t>
            </a:r>
            <a:r>
              <a:rPr lang="es-ES" sz="1200" i="1" dirty="0">
                <a:solidFill>
                  <a:srgbClr val="002060"/>
                </a:solidFill>
                <a:cs typeface="Arial" panose="020B0604020202020204" pitchFamily="34" charset="0"/>
              </a:rPr>
              <a:t>[Nombre cliente], en que puedo ayudarte?</a:t>
            </a:r>
          </a:p>
          <a:p>
            <a:pPr lvl="0">
              <a:spcAft>
                <a:spcPts val="800"/>
              </a:spcAft>
            </a:pPr>
            <a:endParaRPr lang="es-ES" sz="1000" b="1" i="1" dirty="0">
              <a:solidFill>
                <a:srgbClr val="002060"/>
              </a:solidFill>
              <a:latin typeface="Calibri" panose="020F0502020204030204" pitchFamily="34" charset="0"/>
              <a:cs typeface="Arial" panose="020B0604020202020204" pitchFamily="34" charset="0"/>
            </a:endParaRPr>
          </a:p>
          <a:p>
            <a:pPr lvl="0">
              <a:spcAft>
                <a:spcPts val="800"/>
              </a:spcAft>
            </a:pPr>
            <a:endParaRPr lang="es-ES" sz="1000" b="1" i="1" dirty="0">
              <a:solidFill>
                <a:srgbClr val="002060"/>
              </a:solidFill>
              <a:latin typeface="Calibri" panose="020F0502020204030204" pitchFamily="34" charset="0"/>
              <a:cs typeface="Arial" panose="020B0604020202020204" pitchFamily="34" charset="0"/>
            </a:endParaRPr>
          </a:p>
          <a:p>
            <a:pPr lvl="0">
              <a:spcAft>
                <a:spcPts val="800"/>
              </a:spcAft>
            </a:pPr>
            <a:endParaRPr lang="es-ES" sz="1000" b="1" i="1" dirty="0">
              <a:solidFill>
                <a:srgbClr val="002060"/>
              </a:solidFill>
              <a:latin typeface="Calibri" panose="020F0502020204030204" pitchFamily="34" charset="0"/>
              <a:cs typeface="Arial" panose="020B0604020202020204" pitchFamily="34" charset="0"/>
            </a:endParaRPr>
          </a:p>
          <a:p>
            <a:pPr lvl="0">
              <a:lnSpc>
                <a:spcPct val="107000"/>
              </a:lnSpc>
            </a:pPr>
            <a:endParaRPr lang="es-ES" sz="1000" b="1" i="1" dirty="0">
              <a:solidFill>
                <a:srgbClr val="FF0000"/>
              </a:solidFill>
              <a:latin typeface="Calibri" panose="020F0502020204030204" pitchFamily="34" charset="0"/>
              <a:cs typeface="Arial" panose="020B0604020202020204" pitchFamily="34" charset="0"/>
            </a:endParaRPr>
          </a:p>
        </p:txBody>
      </p:sp>
      <p:sp>
        <p:nvSpPr>
          <p:cNvPr id="23" name="Rectángulo 22">
            <a:extLst>
              <a:ext uri="{FF2B5EF4-FFF2-40B4-BE49-F238E27FC236}">
                <a16:creationId xmlns:a16="http://schemas.microsoft.com/office/drawing/2014/main" id="{A4406135-CB4E-4575-965C-53DD8AACFFC8}"/>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Rectángulo: esquinas redondeadas 23">
            <a:extLst>
              <a:ext uri="{FF2B5EF4-FFF2-40B4-BE49-F238E27FC236}">
                <a16:creationId xmlns:a16="http://schemas.microsoft.com/office/drawing/2014/main" id="{DD22A9AC-5AD5-4052-A81F-C8B7E16BC1EE}"/>
              </a:ext>
            </a:extLst>
          </p:cNvPr>
          <p:cNvSpPr/>
          <p:nvPr/>
        </p:nvSpPr>
        <p:spPr>
          <a:xfrm>
            <a:off x="66409" y="3665335"/>
            <a:ext cx="11921861" cy="30817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800"/>
              </a:spcAft>
            </a:pPr>
            <a:r>
              <a:rPr lang="es-ES" sz="1200" b="1" u="sng" dirty="0">
                <a:solidFill>
                  <a:srgbClr val="002060"/>
                </a:solidFill>
              </a:rPr>
              <a:t>Presentación para Emisión llamadas de </a:t>
            </a:r>
            <a:r>
              <a:rPr lang="es-ES" sz="1200" b="1" u="sng" dirty="0" err="1">
                <a:solidFill>
                  <a:srgbClr val="002060"/>
                </a:solidFill>
              </a:rPr>
              <a:t>Click</a:t>
            </a:r>
            <a:r>
              <a:rPr lang="es-ES" sz="1200" b="1" u="sng" dirty="0">
                <a:solidFill>
                  <a:srgbClr val="002060"/>
                </a:solidFill>
              </a:rPr>
              <a:t> to </a:t>
            </a:r>
            <a:r>
              <a:rPr lang="es-ES" sz="1200" b="1" u="sng" dirty="0" err="1">
                <a:solidFill>
                  <a:srgbClr val="002060"/>
                </a:solidFill>
              </a:rPr>
              <a:t>call</a:t>
            </a:r>
            <a:endParaRPr lang="es-ES" sz="1200" b="1" u="sng" dirty="0">
              <a:solidFill>
                <a:srgbClr val="002060"/>
              </a:solidFill>
              <a:ea typeface="Calibri" panose="020F0502020204030204" pitchFamily="34" charset="0"/>
              <a:cs typeface="Calibri" panose="020F0502020204030204" pitchFamily="34" charset="0"/>
            </a:endParaRPr>
          </a:p>
          <a:p>
            <a:pPr lvl="0">
              <a:spcAft>
                <a:spcPts val="800"/>
              </a:spcAft>
            </a:pPr>
            <a:r>
              <a:rPr lang="es-ES" sz="1200" b="1" dirty="0">
                <a:solidFill>
                  <a:srgbClr val="0000CC"/>
                </a:solidFill>
                <a:ea typeface="Calibri" panose="020F0502020204030204" pitchFamily="34" charset="0"/>
                <a:cs typeface="Calibri" panose="020F0502020204030204" pitchFamily="34" charset="0"/>
              </a:rPr>
              <a:t>Agente:</a:t>
            </a:r>
            <a:r>
              <a:rPr lang="es-ES" sz="1200" b="1" dirty="0">
                <a:solidFill>
                  <a:srgbClr val="002060"/>
                </a:solidFill>
                <a:ea typeface="Calibri" panose="020F0502020204030204" pitchFamily="34" charset="0"/>
                <a:cs typeface="Calibri" panose="020F0502020204030204" pitchFamily="34" charset="0"/>
              </a:rPr>
              <a:t> </a:t>
            </a:r>
            <a:r>
              <a:rPr lang="es-ES" sz="1200" dirty="0">
                <a:solidFill>
                  <a:srgbClr val="002060"/>
                </a:solidFill>
                <a:ea typeface="Calibri" panose="020F0502020204030204" pitchFamily="34" charset="0"/>
                <a:cs typeface="Calibri" panose="020F0502020204030204" pitchFamily="34" charset="0"/>
              </a:rPr>
              <a:t> </a:t>
            </a:r>
            <a:r>
              <a:rPr lang="es-ES_tradnl" sz="1200" i="1" dirty="0">
                <a:solidFill>
                  <a:srgbClr val="002060"/>
                </a:solidFill>
                <a:cs typeface="Arial" panose="020B0604020202020204" pitchFamily="34" charset="0"/>
              </a:rPr>
              <a:t>“Buenos días/Buenas tardes, mi nombre es _______,”</a:t>
            </a:r>
            <a:r>
              <a:rPr lang="es-ES" sz="1200" i="1" dirty="0">
                <a:solidFill>
                  <a:srgbClr val="002060"/>
                </a:solidFill>
                <a:cs typeface="Arial" panose="020B0604020202020204" pitchFamily="34" charset="0"/>
              </a:rPr>
              <a:t> te llamo de </a:t>
            </a:r>
            <a:r>
              <a:rPr lang="es-ES" sz="1200" i="1" dirty="0" err="1">
                <a:solidFill>
                  <a:srgbClr val="002060"/>
                </a:solidFill>
                <a:cs typeface="Arial" panose="020B0604020202020204" pitchFamily="34" charset="0"/>
              </a:rPr>
              <a:t>Abai</a:t>
            </a:r>
            <a:r>
              <a:rPr lang="es-ES" sz="1200" i="1" dirty="0">
                <a:solidFill>
                  <a:srgbClr val="002060"/>
                </a:solidFill>
                <a:cs typeface="Arial" panose="020B0604020202020204" pitchFamily="34" charset="0"/>
              </a:rPr>
              <a:t>, colaborador externo de  Movistar, agencia de seguros exclusiva de Telefónica Seguros referente a tu solicitud de información sobre el Seguro de Hogar de Movistar Seguros. Te informamos de que, por motivos de seguridad, esta llamada podrá ser grabada,  ¿Deseas acceder a mayor información sobre la política de privacidad e información legal?</a:t>
            </a:r>
          </a:p>
          <a:p>
            <a:pPr lvl="0">
              <a:spcAft>
                <a:spcPts val="800"/>
              </a:spcAft>
            </a:pPr>
            <a:r>
              <a:rPr lang="es-ES" sz="1200" i="1" dirty="0">
                <a:solidFill>
                  <a:srgbClr val="002060"/>
                </a:solidFill>
                <a:cs typeface="Arial" panose="020B0604020202020204" pitchFamily="34" charset="0"/>
              </a:rPr>
              <a:t>Si el cliente quiere más información sobre privacidad y legal:  Agente A continuación te pondré una locución donde se amplía la información sobre nuestra política de privacidad e información legal.</a:t>
            </a:r>
          </a:p>
          <a:p>
            <a:pPr lvl="0">
              <a:spcAft>
                <a:spcPts val="800"/>
              </a:spcAft>
            </a:pPr>
            <a:r>
              <a:rPr lang="es-ES" sz="1200" i="1" dirty="0">
                <a:solidFill>
                  <a:srgbClr val="002060"/>
                </a:solidFill>
                <a:cs typeface="Arial" panose="020B0604020202020204" pitchFamily="34" charset="0"/>
              </a:rPr>
              <a:t> Locución larga…… Se activará mediante botonera telefónica y tendrá que estar escuchando. </a:t>
            </a:r>
          </a:p>
          <a:p>
            <a:pPr lvl="0">
              <a:spcAft>
                <a:spcPts val="800"/>
              </a:spcAft>
            </a:pPr>
            <a:r>
              <a:rPr lang="es-ES" sz="1200" i="1" dirty="0">
                <a:solidFill>
                  <a:srgbClr val="002060"/>
                </a:solidFill>
                <a:cs typeface="Arial" panose="020B0604020202020204" pitchFamily="34" charset="0"/>
              </a:rPr>
              <a:t>Si el cliente no manifiesta querer más información o una vez finalizada la locución larga: </a:t>
            </a:r>
          </a:p>
          <a:p>
            <a:pPr lvl="0">
              <a:spcAft>
                <a:spcPts val="800"/>
              </a:spcAft>
            </a:pPr>
            <a:r>
              <a:rPr lang="es-ES" sz="1200" b="1" i="1" dirty="0">
                <a:solidFill>
                  <a:srgbClr val="0000CC"/>
                </a:solidFill>
                <a:cs typeface="Arial" panose="020B0604020202020204" pitchFamily="34" charset="0"/>
              </a:rPr>
              <a:t>Agente</a:t>
            </a:r>
            <a:r>
              <a:rPr lang="es-ES" sz="1200" b="1" i="1" dirty="0">
                <a:solidFill>
                  <a:srgbClr val="002060"/>
                </a:solidFill>
                <a:cs typeface="Arial" panose="020B0604020202020204" pitchFamily="34" charset="0"/>
              </a:rPr>
              <a:t>: </a:t>
            </a:r>
            <a:r>
              <a:rPr lang="es-ES" sz="1200" i="1" dirty="0">
                <a:solidFill>
                  <a:srgbClr val="002060"/>
                </a:solidFill>
                <a:cs typeface="Arial" panose="020B0604020202020204" pitchFamily="34" charset="0"/>
              </a:rPr>
              <a:t>¿Para poder dirigirme a ti, me puedes facilitar tu nombre? </a:t>
            </a:r>
          </a:p>
          <a:p>
            <a:pPr lvl="0">
              <a:spcAft>
                <a:spcPts val="800"/>
              </a:spcAft>
            </a:pPr>
            <a:r>
              <a:rPr lang="es-ES" sz="1200" i="1" dirty="0">
                <a:solidFill>
                  <a:srgbClr val="002060"/>
                </a:solidFill>
                <a:cs typeface="Arial" panose="020B0604020202020204" pitchFamily="34" charset="0"/>
              </a:rPr>
              <a:t>               [Nombre cliente], en que puedo ayudarte?</a:t>
            </a:r>
          </a:p>
          <a:p>
            <a:pPr lvl="0">
              <a:spcAft>
                <a:spcPts val="800"/>
              </a:spcAft>
            </a:pPr>
            <a:endParaRPr lang="es-ES" sz="1000" b="1" i="1" dirty="0">
              <a:solidFill>
                <a:srgbClr val="002060"/>
              </a:solidFill>
              <a:latin typeface="Calibri" panose="020F0502020204030204" pitchFamily="34" charset="0"/>
              <a:cs typeface="Arial" panose="020B0604020202020204" pitchFamily="34" charset="0"/>
            </a:endParaRPr>
          </a:p>
          <a:p>
            <a:pPr lvl="0">
              <a:lnSpc>
                <a:spcPct val="107000"/>
              </a:lnSpc>
            </a:pPr>
            <a:endParaRPr lang="es-ES" sz="1000" b="1" i="1" dirty="0">
              <a:solidFill>
                <a:srgbClr val="FF0000"/>
              </a:solidFill>
              <a:latin typeface="Calibri" panose="020F0502020204030204" pitchFamily="34" charset="0"/>
              <a:cs typeface="Arial" panose="020B0604020202020204" pitchFamily="34" charset="0"/>
            </a:endParaRPr>
          </a:p>
        </p:txBody>
      </p:sp>
      <p:pic>
        <p:nvPicPr>
          <p:cNvPr id="9" name="Gráfico 8" descr="Advertencia">
            <a:extLst>
              <a:ext uri="{FF2B5EF4-FFF2-40B4-BE49-F238E27FC236}">
                <a16:creationId xmlns:a16="http://schemas.microsoft.com/office/drawing/2014/main" id="{B05326C1-96D3-4ED4-86B2-F189DE3FE8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409" y="992413"/>
            <a:ext cx="315209" cy="315209"/>
          </a:xfrm>
          <a:prstGeom prst="rect">
            <a:avLst/>
          </a:prstGeom>
        </p:spPr>
      </p:pic>
      <p:pic>
        <p:nvPicPr>
          <p:cNvPr id="10" name="Gráfico 9" descr="Lupa">
            <a:extLst>
              <a:ext uri="{FF2B5EF4-FFF2-40B4-BE49-F238E27FC236}">
                <a16:creationId xmlns:a16="http://schemas.microsoft.com/office/drawing/2014/main" id="{88E21E2E-8332-4DF7-B0C9-42A18EB971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4448" y="1560776"/>
            <a:ext cx="217170" cy="217170"/>
          </a:xfrm>
          <a:prstGeom prst="rect">
            <a:avLst/>
          </a:prstGeom>
        </p:spPr>
      </p:pic>
    </p:spTree>
    <p:extLst>
      <p:ext uri="{BB962C8B-B14F-4D97-AF65-F5344CB8AC3E}">
        <p14:creationId xmlns:p14="http://schemas.microsoft.com/office/powerpoint/2010/main" val="12315507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2.6 bajas no renovación solo Telefónica seguros con </a:t>
            </a:r>
            <a:r>
              <a:rPr lang="es-ES" sz="1600" b="1" cap="all" dirty="0" err="1">
                <a:solidFill>
                  <a:srgbClr val="002060"/>
                </a:solidFill>
              </a:rPr>
              <a:t>santalucía</a:t>
            </a:r>
            <a:r>
              <a:rPr lang="es-ES" sz="1600" b="1" cap="all" dirty="0">
                <a:solidFill>
                  <a:srgbClr val="002060"/>
                </a:solidFill>
              </a:rPr>
              <a:t>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281974" y="814496"/>
            <a:ext cx="11628052" cy="5909310"/>
          </a:xfrm>
          <a:prstGeom prst="rect">
            <a:avLst/>
          </a:prstGeom>
          <a:noFill/>
        </p:spPr>
        <p:txBody>
          <a:bodyPr wrap="square" rtlCol="0">
            <a:spAutoFit/>
          </a:bodyPr>
          <a:lstStyle/>
          <a:p>
            <a:pPr algn="just"/>
            <a:r>
              <a:rPr lang="es-ES" sz="1400" b="1" u="sng" dirty="0">
                <a:solidFill>
                  <a:srgbClr val="002060"/>
                </a:solidFill>
                <a:ea typeface="Calibri" panose="020F0502020204030204" pitchFamily="34" charset="0"/>
                <a:cs typeface="Calibri" panose="020F0502020204030204" pitchFamily="34" charset="0"/>
              </a:rPr>
              <a:t>Definición</a:t>
            </a:r>
            <a:r>
              <a:rPr lang="es-ES" sz="1400" b="1" dirty="0">
                <a:solidFill>
                  <a:srgbClr val="002060"/>
                </a:solidFill>
                <a:ea typeface="Calibri" panose="020F0502020204030204" pitchFamily="34" charset="0"/>
                <a:cs typeface="Calibri" panose="020F0502020204030204" pitchFamily="34" charset="0"/>
              </a:rPr>
              <a:t>: </a:t>
            </a:r>
            <a:r>
              <a:rPr lang="es-ES" sz="1400" dirty="0">
                <a:solidFill>
                  <a:srgbClr val="002060"/>
                </a:solidFill>
              </a:rPr>
              <a:t>Cualquier solicitud de baja del Seguro de Hogar </a:t>
            </a:r>
            <a:r>
              <a:rPr lang="es-ES" sz="1400" b="1" dirty="0">
                <a:solidFill>
                  <a:srgbClr val="002060"/>
                </a:solidFill>
              </a:rPr>
              <a:t>por motivo no renovación o por motivo distinto a desistimiento son gestionadas por Santalucía</a:t>
            </a:r>
            <a:r>
              <a:rPr lang="es-ES" sz="1400" dirty="0">
                <a:solidFill>
                  <a:srgbClr val="002060"/>
                </a:solidFill>
              </a:rPr>
              <a:t> </a:t>
            </a:r>
          </a:p>
          <a:p>
            <a:pPr algn="just"/>
            <a:r>
              <a:rPr lang="es-ES" sz="1400" b="1" u="sng" dirty="0">
                <a:solidFill>
                  <a:srgbClr val="002060"/>
                </a:solidFill>
              </a:rPr>
              <a:t>Aplica</a:t>
            </a:r>
            <a:r>
              <a:rPr lang="es-ES" sz="1400" dirty="0">
                <a:solidFill>
                  <a:srgbClr val="002060"/>
                </a:solidFill>
              </a:rPr>
              <a:t>: Solo a las pólizas de Telefónica Seguros con Santalucía. No aplica a Telefónica Seguros </a:t>
            </a:r>
            <a:endParaRPr lang="es-ES" sz="1400" b="1" u="sng" dirty="0">
              <a:solidFill>
                <a:srgbClr val="002060"/>
              </a:solidFill>
              <a:cs typeface="Calibri" panose="020F0502020204030204" pitchFamily="34" charset="0"/>
            </a:endParaRPr>
          </a:p>
          <a:p>
            <a:pPr algn="just"/>
            <a:r>
              <a:rPr lang="es-ES" sz="1400" b="1" u="sng" dirty="0">
                <a:solidFill>
                  <a:srgbClr val="002060"/>
                </a:solidFill>
                <a:cs typeface="Calibri" panose="020F0502020204030204" pitchFamily="34" charset="0"/>
              </a:rPr>
              <a:t>Gestión</a:t>
            </a:r>
            <a:r>
              <a:rPr lang="es-ES" sz="1400" b="1" dirty="0">
                <a:solidFill>
                  <a:srgbClr val="002060"/>
                </a:solidFill>
                <a:cs typeface="Calibri" panose="020F0502020204030204" pitchFamily="34" charset="0"/>
              </a:rPr>
              <a:t>: CRM </a:t>
            </a:r>
            <a:endParaRPr lang="es-ES" sz="1400" dirty="0">
              <a:solidFill>
                <a:srgbClr val="002060"/>
              </a:solidFill>
            </a:endParaRPr>
          </a:p>
          <a:p>
            <a:pPr algn="just"/>
            <a:r>
              <a:rPr lang="es-ES" sz="1400" b="1" u="sng" dirty="0">
                <a:solidFill>
                  <a:srgbClr val="002060"/>
                </a:solidFill>
                <a:cs typeface="Calibri" panose="020F0502020204030204" pitchFamily="34" charset="0"/>
              </a:rPr>
              <a:t>Tramitación:</a:t>
            </a:r>
          </a:p>
          <a:p>
            <a:pPr algn="just"/>
            <a:endParaRPr lang="es-ES" altLang="es-ES" sz="1400" b="1" u="sng" dirty="0">
              <a:solidFill>
                <a:srgbClr val="002060"/>
              </a:solidFill>
              <a:latin typeface="Arial" panose="020B0604020202020204" pitchFamily="34" charset="0"/>
              <a:cs typeface="Calibri" panose="020F0502020204030204" pitchFamily="34" charset="0"/>
            </a:endParaRPr>
          </a:p>
          <a:p>
            <a:pPr marL="342900" indent="-342900" algn="just">
              <a:buFont typeface="+mj-lt"/>
              <a:buAutoNum type="arabicPeriod"/>
            </a:pPr>
            <a:r>
              <a:rPr lang="es-ES" altLang="es-ES" sz="1400" dirty="0">
                <a:solidFill>
                  <a:srgbClr val="0000CC"/>
                </a:solidFill>
              </a:rPr>
              <a:t>Si cliente contacta </a:t>
            </a:r>
            <a:r>
              <a:rPr lang="es-ES" altLang="es-ES" sz="1400" b="1" u="sng" dirty="0">
                <a:solidFill>
                  <a:srgbClr val="0000CC"/>
                </a:solidFill>
              </a:rPr>
              <a:t>telefónicamente </a:t>
            </a:r>
          </a:p>
          <a:p>
            <a:pPr marL="342900" indent="-342900" algn="just">
              <a:buFont typeface="+mj-lt"/>
              <a:buAutoNum type="arabicPeriod"/>
            </a:pPr>
            <a:endParaRPr lang="es-ES" altLang="es-ES" sz="1400" dirty="0">
              <a:solidFill>
                <a:srgbClr val="0000CC"/>
              </a:solidFill>
            </a:endParaRPr>
          </a:p>
          <a:p>
            <a:pPr algn="just"/>
            <a:r>
              <a:rPr lang="es-ES" altLang="es-ES" sz="1400" b="1" dirty="0">
                <a:solidFill>
                  <a:srgbClr val="002060"/>
                </a:solidFill>
              </a:rPr>
              <a:t>Paso1</a:t>
            </a:r>
            <a:r>
              <a:rPr lang="es-ES" altLang="es-ES" sz="1400" dirty="0">
                <a:solidFill>
                  <a:srgbClr val="002060"/>
                </a:solidFill>
              </a:rPr>
              <a:t>: Apertura del caso en CRM seleccionando el correspondiente origen del caso (llamada, correo electrónico..) y proceder según lo indicado en cada uno de ellos </a:t>
            </a:r>
          </a:p>
          <a:p>
            <a:pPr marL="342900" indent="-342900" algn="just">
              <a:buFont typeface="+mj-lt"/>
              <a:buAutoNum type="arabicPeriod"/>
            </a:pPr>
            <a:endParaRPr lang="es-ES" altLang="es-ES" sz="1400" dirty="0">
              <a:solidFill>
                <a:srgbClr val="0000CC"/>
              </a:solidFill>
            </a:endParaRPr>
          </a:p>
          <a:p>
            <a:pPr marL="342900" indent="-342900" algn="just">
              <a:buFont typeface="+mj-lt"/>
              <a:buAutoNum type="arabicPeriod"/>
            </a:pPr>
            <a:endParaRPr lang="es-ES" altLang="es-ES" sz="1400" dirty="0">
              <a:solidFill>
                <a:srgbClr val="0000CC"/>
              </a:solidFill>
            </a:endParaRPr>
          </a:p>
          <a:p>
            <a:pPr marL="342900" indent="-342900" algn="just">
              <a:buFont typeface="+mj-lt"/>
              <a:buAutoNum type="arabicPeriod"/>
            </a:pPr>
            <a:endParaRPr lang="es-ES" altLang="es-ES" sz="1400" dirty="0">
              <a:solidFill>
                <a:srgbClr val="0000CC"/>
              </a:solidFill>
            </a:endParaRPr>
          </a:p>
          <a:p>
            <a:pPr marL="342900" indent="-342900" algn="just">
              <a:buFont typeface="+mj-lt"/>
              <a:buAutoNum type="arabicPeriod"/>
            </a:pPr>
            <a:endParaRPr lang="es-ES" altLang="es-ES" sz="1400" dirty="0">
              <a:solidFill>
                <a:srgbClr val="0000CC"/>
              </a:solidFill>
            </a:endParaRPr>
          </a:p>
          <a:p>
            <a:pPr marL="342900" indent="-342900" algn="just">
              <a:buFont typeface="+mj-lt"/>
              <a:buAutoNum type="arabicPeriod"/>
            </a:pPr>
            <a:endParaRPr lang="es-ES" altLang="es-ES" sz="1400" dirty="0">
              <a:solidFill>
                <a:srgbClr val="0000CC"/>
              </a:solidFill>
            </a:endParaRPr>
          </a:p>
          <a:p>
            <a:pPr marL="342900" indent="-342900" algn="just">
              <a:buFont typeface="+mj-lt"/>
              <a:buAutoNum type="arabicPeriod"/>
            </a:pPr>
            <a:endParaRPr lang="es-ES" altLang="es-ES" sz="1400" dirty="0">
              <a:solidFill>
                <a:srgbClr val="0000CC"/>
              </a:solidFill>
            </a:endParaRPr>
          </a:p>
          <a:p>
            <a:pPr marL="342900" indent="-342900" algn="just">
              <a:buFont typeface="+mj-lt"/>
              <a:buAutoNum type="arabicPeriod"/>
            </a:pPr>
            <a:endParaRPr lang="es-ES" altLang="es-ES" sz="1400" dirty="0">
              <a:solidFill>
                <a:srgbClr val="0000CC"/>
              </a:solidFill>
            </a:endParaRPr>
          </a:p>
          <a:p>
            <a:pPr marL="342900" indent="-342900" algn="just">
              <a:buFont typeface="+mj-lt"/>
              <a:buAutoNum type="arabicPeriod"/>
            </a:pPr>
            <a:endParaRPr lang="es-ES" altLang="es-ES" sz="1400" dirty="0">
              <a:solidFill>
                <a:srgbClr val="0000CC"/>
              </a:solidFill>
            </a:endParaRPr>
          </a:p>
          <a:p>
            <a:pPr algn="just"/>
            <a:r>
              <a:rPr lang="es-ES" altLang="es-ES" sz="1400" b="1" dirty="0">
                <a:solidFill>
                  <a:srgbClr val="002060"/>
                </a:solidFill>
              </a:rPr>
              <a:t>Paso 2</a:t>
            </a:r>
            <a:r>
              <a:rPr lang="es-ES" altLang="es-ES" sz="1400" dirty="0">
                <a:solidFill>
                  <a:srgbClr val="002060"/>
                </a:solidFill>
              </a:rPr>
              <a:t>:Transfiere por botonera al equipo de Retención de Santa Lucía, facilitando los datos del cliente y número de póliza </a:t>
            </a:r>
          </a:p>
          <a:p>
            <a:pPr algn="just"/>
            <a:endParaRPr lang="es-ES" altLang="es-ES" sz="1400" dirty="0">
              <a:solidFill>
                <a:srgbClr val="002060"/>
              </a:solidFill>
            </a:endParaRPr>
          </a:p>
          <a:p>
            <a:pPr algn="just"/>
            <a:endParaRPr lang="es-ES" altLang="es-ES" sz="1400" dirty="0">
              <a:solidFill>
                <a:srgbClr val="002060"/>
              </a:solidFill>
            </a:endParaRPr>
          </a:p>
          <a:p>
            <a:pPr algn="just"/>
            <a:endParaRPr lang="es-ES" altLang="es-ES" sz="1400" dirty="0">
              <a:solidFill>
                <a:srgbClr val="002060"/>
              </a:solidFill>
            </a:endParaRPr>
          </a:p>
          <a:p>
            <a:pPr algn="just"/>
            <a:r>
              <a:rPr lang="es-ES" altLang="es-ES" sz="1400" dirty="0">
                <a:solidFill>
                  <a:srgbClr val="002060"/>
                </a:solidFill>
              </a:rPr>
              <a:t>2  </a:t>
            </a:r>
            <a:r>
              <a:rPr lang="es-ES" altLang="es-ES" sz="1400" dirty="0">
                <a:solidFill>
                  <a:srgbClr val="0000CC"/>
                </a:solidFill>
              </a:rPr>
              <a:t>   Si cliente solicita </a:t>
            </a:r>
            <a:r>
              <a:rPr lang="es-ES" altLang="es-ES" sz="1400" b="1" u="sng" dirty="0">
                <a:solidFill>
                  <a:srgbClr val="0000CC"/>
                </a:solidFill>
              </a:rPr>
              <a:t>por escrito o email </a:t>
            </a:r>
          </a:p>
          <a:p>
            <a:pPr algn="just"/>
            <a:endParaRPr lang="es-ES" sz="1400" b="1" u="sng" dirty="0">
              <a:solidFill>
                <a:srgbClr val="002060"/>
              </a:solidFill>
              <a:cs typeface="Calibri" panose="020F0502020204030204" pitchFamily="34" charset="0"/>
            </a:endParaRPr>
          </a:p>
          <a:p>
            <a:pPr algn="just"/>
            <a:r>
              <a:rPr lang="es-ES" altLang="es-ES" sz="1400" b="1" dirty="0">
                <a:solidFill>
                  <a:srgbClr val="002060"/>
                </a:solidFill>
              </a:rPr>
              <a:t>Paso1: </a:t>
            </a:r>
            <a:r>
              <a:rPr lang="es-ES" altLang="es-ES" sz="1400" dirty="0">
                <a:solidFill>
                  <a:srgbClr val="002060"/>
                </a:solidFill>
              </a:rPr>
              <a:t>Apertura del caso en CRM seleccionando el correspondiente origen del caso (llamada, correo electrónico..) y proceder según lo indicado en cada uno de ellos </a:t>
            </a:r>
          </a:p>
          <a:p>
            <a:r>
              <a:rPr lang="es-ES" sz="1400" b="1" dirty="0">
                <a:solidFill>
                  <a:srgbClr val="002060"/>
                </a:solidFill>
              </a:rPr>
              <a:t>P</a:t>
            </a:r>
            <a:r>
              <a:rPr lang="es-ES" altLang="es-ES" sz="1400" b="1" dirty="0">
                <a:solidFill>
                  <a:srgbClr val="002060"/>
                </a:solidFill>
              </a:rPr>
              <a:t>aso 2: </a:t>
            </a:r>
            <a:r>
              <a:rPr lang="es-ES" altLang="es-ES" sz="1400" dirty="0">
                <a:solidFill>
                  <a:srgbClr val="002060"/>
                </a:solidFill>
              </a:rPr>
              <a:t>Remite correo electrónico a </a:t>
            </a:r>
            <a:r>
              <a:rPr lang="es-ES" sz="1400" u="sng" dirty="0">
                <a:hlinkClick r:id="rId2"/>
              </a:rPr>
              <a:t>gestioncartera@santalucia.es</a:t>
            </a:r>
            <a:r>
              <a:rPr lang="es-ES" sz="1400" dirty="0"/>
              <a:t> </a:t>
            </a:r>
          </a:p>
          <a:p>
            <a:endParaRPr lang="es-ES" sz="1400" dirty="0">
              <a:solidFill>
                <a:srgbClr val="002060"/>
              </a:solidFill>
            </a:endParaRPr>
          </a:p>
        </p:txBody>
      </p:sp>
      <p:pic>
        <p:nvPicPr>
          <p:cNvPr id="12" name="Picture 6" descr="Resultado de imagen de ir a inicio">
            <a:hlinkClick r:id="rId3"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5320" y="87840"/>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10" name="0 Imagen">
            <a:hlinkClick r:id="" action="ppaction://noaction"/>
            <a:extLst>
              <a:ext uri="{FF2B5EF4-FFF2-40B4-BE49-F238E27FC236}">
                <a16:creationId xmlns:a16="http://schemas.microsoft.com/office/drawing/2014/main" id="{3DECFA00-B9A2-42E8-9693-1982579E31B0}"/>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403388" y="120822"/>
            <a:ext cx="827873" cy="252328"/>
          </a:xfrm>
          <a:prstGeom prst="rect">
            <a:avLst/>
          </a:prstGeom>
        </p:spPr>
      </p:pic>
      <p:pic>
        <p:nvPicPr>
          <p:cNvPr id="11" name="Imagen 10">
            <a:extLst>
              <a:ext uri="{FF2B5EF4-FFF2-40B4-BE49-F238E27FC236}">
                <a16:creationId xmlns:a16="http://schemas.microsoft.com/office/drawing/2014/main" id="{254F0566-2BCF-4FE6-9550-4FBEC17493A6}"/>
              </a:ext>
            </a:extLst>
          </p:cNvPr>
          <p:cNvPicPr/>
          <p:nvPr/>
        </p:nvPicPr>
        <p:blipFill>
          <a:blip r:embed="rId6"/>
          <a:stretch>
            <a:fillRect/>
          </a:stretch>
        </p:blipFill>
        <p:spPr>
          <a:xfrm>
            <a:off x="702102" y="2818241"/>
            <a:ext cx="6382385" cy="1419225"/>
          </a:xfrm>
          <a:prstGeom prst="rect">
            <a:avLst/>
          </a:prstGeom>
        </p:spPr>
      </p:pic>
      <p:pic>
        <p:nvPicPr>
          <p:cNvPr id="7" name="Imagen 6" descr="Imagen que contiene Texto&#10;&#10;Descripción generada automáticamente">
            <a:hlinkClick r:id="" action="ppaction://noaction"/>
            <a:extLst>
              <a:ext uri="{FF2B5EF4-FFF2-40B4-BE49-F238E27FC236}">
                <a16:creationId xmlns:a16="http://schemas.microsoft.com/office/drawing/2014/main" id="{21526CE9-AE00-4DFF-AFA4-385AC6C522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28289" y="110168"/>
            <a:ext cx="1124107" cy="302899"/>
          </a:xfrm>
          <a:prstGeom prst="rect">
            <a:avLst/>
          </a:prstGeom>
          <a:solidFill>
            <a:schemeClr val="bg1"/>
          </a:solidFill>
        </p:spPr>
      </p:pic>
      <p:sp>
        <p:nvSpPr>
          <p:cNvPr id="8" name="Botón de acción: ir hacia atrás o anterior 7">
            <a:hlinkClick r:id="" action="ppaction://hlinkshowjump?jump=previousslide" highlightClick="1"/>
            <a:extLst>
              <a:ext uri="{FF2B5EF4-FFF2-40B4-BE49-F238E27FC236}">
                <a16:creationId xmlns:a16="http://schemas.microsoft.com/office/drawing/2014/main" id="{C5869C91-D733-459C-A2FF-8E50721B9306}"/>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9" name="Botón de acción: ir hacia delante o siguiente 8">
            <a:hlinkClick r:id="" action="ppaction://hlinkshowjump?jump=nextslide" highlightClick="1"/>
            <a:extLst>
              <a:ext uri="{FF2B5EF4-FFF2-40B4-BE49-F238E27FC236}">
                <a16:creationId xmlns:a16="http://schemas.microsoft.com/office/drawing/2014/main" id="{11FC6D24-7664-4679-A1B3-FC58AC0965CA}"/>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92878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2.7 gestión derechos protección de datos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01639" y="636133"/>
            <a:ext cx="11628052" cy="5909310"/>
          </a:xfrm>
          <a:prstGeom prst="rect">
            <a:avLst/>
          </a:prstGeom>
          <a:noFill/>
        </p:spPr>
        <p:txBody>
          <a:bodyPr wrap="square" rtlCol="0">
            <a:spAutoFit/>
          </a:bodyPr>
          <a:lstStyle/>
          <a:p>
            <a:pPr algn="just"/>
            <a:r>
              <a:rPr lang="es-ES" sz="1400" b="1" u="sng" dirty="0">
                <a:solidFill>
                  <a:srgbClr val="002060"/>
                </a:solidFill>
                <a:ea typeface="Calibri" panose="020F0502020204030204" pitchFamily="34" charset="0"/>
                <a:cs typeface="Calibri" panose="020F0502020204030204" pitchFamily="34" charset="0"/>
              </a:rPr>
              <a:t>Definición</a:t>
            </a:r>
            <a:r>
              <a:rPr lang="es-ES" sz="1400" b="1" dirty="0">
                <a:solidFill>
                  <a:srgbClr val="002060"/>
                </a:solidFill>
                <a:ea typeface="Calibri" panose="020F0502020204030204" pitchFamily="34" charset="0"/>
                <a:cs typeface="Calibri" panose="020F0502020204030204" pitchFamily="34" charset="0"/>
              </a:rPr>
              <a:t>: </a:t>
            </a:r>
            <a:r>
              <a:rPr lang="es-ES" sz="1400" dirty="0">
                <a:solidFill>
                  <a:srgbClr val="002060"/>
                </a:solidFill>
                <a:ea typeface="Calibri" panose="020F0502020204030204" pitchFamily="34" charset="0"/>
                <a:cs typeface="Calibri" panose="020F0502020204030204" pitchFamily="34" charset="0"/>
              </a:rPr>
              <a:t>Para proteger los datos personales, los clientes tienen una serie de derechos (acceso, rectificación, cancelación…) con el objetivo de dotarles de mayor transparencia y control sobre sus datos personales y la utilización que de ellos se haga. </a:t>
            </a:r>
            <a:endParaRPr lang="es-ES" sz="1400" dirty="0">
              <a:solidFill>
                <a:srgbClr val="002060"/>
              </a:solidFill>
            </a:endParaRPr>
          </a:p>
          <a:p>
            <a:endParaRPr lang="es-ES" sz="1400" dirty="0">
              <a:solidFill>
                <a:srgbClr val="002060"/>
              </a:solidFill>
            </a:endParaRPr>
          </a:p>
          <a:p>
            <a:pPr algn="just"/>
            <a:r>
              <a:rPr lang="es-ES" sz="1400" b="1" u="sng" dirty="0">
                <a:solidFill>
                  <a:srgbClr val="002060"/>
                </a:solidFill>
                <a:cs typeface="Calibri" panose="020F0502020204030204" pitchFamily="34" charset="0"/>
              </a:rPr>
              <a:t>A tener en cuenta:</a:t>
            </a:r>
            <a:endParaRPr lang="es-ES" altLang="es-ES" sz="1400" b="1" dirty="0">
              <a:solidFill>
                <a:srgbClr val="FF0000"/>
              </a:solidFill>
            </a:endParaRPr>
          </a:p>
          <a:p>
            <a:pPr algn="just"/>
            <a:endParaRPr lang="es-ES" altLang="es-ES" sz="1400" dirty="0">
              <a:solidFill>
                <a:srgbClr val="002060"/>
              </a:solidFill>
            </a:endParaRPr>
          </a:p>
          <a:p>
            <a:pPr algn="just"/>
            <a:r>
              <a:rPr lang="es-ES" altLang="es-ES" sz="1400" dirty="0">
                <a:solidFill>
                  <a:srgbClr val="002060"/>
                </a:solidFill>
                <a:cs typeface="Calibri" panose="020F0502020204030204" pitchFamily="34" charset="0"/>
              </a:rPr>
              <a:t>Para el ejercicio de estos derechos, el cliente deberá enviar su solicitud </a:t>
            </a:r>
            <a:r>
              <a:rPr lang="es-ES" altLang="es-ES" sz="1400" b="1" dirty="0">
                <a:solidFill>
                  <a:srgbClr val="002060"/>
                </a:solidFill>
                <a:cs typeface="Calibri" panose="020F0502020204030204" pitchFamily="34" charset="0"/>
              </a:rPr>
              <a:t>por correo electrónico. </a:t>
            </a:r>
            <a:r>
              <a:rPr lang="es-ES" altLang="es-ES" sz="1400" dirty="0">
                <a:solidFill>
                  <a:srgbClr val="002060"/>
                </a:solidFill>
                <a:cs typeface="Calibri" panose="020F0502020204030204" pitchFamily="34" charset="0"/>
              </a:rPr>
              <a:t>También puede hacerlo por correo ordinario a la dirección que se facilita en las condiciones del seguro (desde el </a:t>
            </a:r>
            <a:r>
              <a:rPr lang="es-ES" altLang="es-ES" sz="1400" dirty="0" err="1">
                <a:solidFill>
                  <a:srgbClr val="002060"/>
                </a:solidFill>
                <a:cs typeface="Calibri" panose="020F0502020204030204" pitchFamily="34" charset="0"/>
              </a:rPr>
              <a:t>call</a:t>
            </a:r>
            <a:r>
              <a:rPr lang="es-ES" altLang="es-ES" sz="1400" dirty="0">
                <a:solidFill>
                  <a:srgbClr val="002060"/>
                </a:solidFill>
                <a:cs typeface="Calibri" panose="020F0502020204030204" pitchFamily="34" charset="0"/>
              </a:rPr>
              <a:t> center no facilitamos este dato, sólo el mail)</a:t>
            </a:r>
            <a:endParaRPr lang="es-ES" altLang="es-ES" sz="1400" b="1" u="sng" dirty="0">
              <a:solidFill>
                <a:srgbClr val="002060"/>
              </a:solidFill>
              <a:cs typeface="Calibri" panose="020F0502020204030204" pitchFamily="34" charset="0"/>
            </a:endParaRPr>
          </a:p>
          <a:p>
            <a:pPr algn="just"/>
            <a:r>
              <a:rPr lang="es-ES" altLang="es-ES" sz="1400" b="1" u="sng" dirty="0">
                <a:solidFill>
                  <a:srgbClr val="002060"/>
                </a:solidFill>
                <a:cs typeface="Calibri" panose="020F0502020204030204" pitchFamily="34" charset="0"/>
              </a:rPr>
              <a:t>Datos necesarios: </a:t>
            </a:r>
          </a:p>
          <a:p>
            <a:pPr algn="just"/>
            <a:endParaRPr lang="es-ES" altLang="es-ES" sz="1400" b="1" u="sng" dirty="0">
              <a:solidFill>
                <a:srgbClr val="002060"/>
              </a:solidFill>
              <a:cs typeface="Calibri" panose="020F0502020204030204" pitchFamily="34" charset="0"/>
            </a:endParaRPr>
          </a:p>
          <a:p>
            <a:pPr algn="just"/>
            <a:r>
              <a:rPr lang="es-ES" altLang="es-ES" sz="1400" dirty="0">
                <a:solidFill>
                  <a:srgbClr val="002060"/>
                </a:solidFill>
                <a:cs typeface="Calibri" panose="020F0502020204030204" pitchFamily="34" charset="0"/>
              </a:rPr>
              <a:t>Se atenderá la solicitud del interesado siempre y cuando sea éste quien lo solicite, o bien, su representante legal o voluntario.:</a:t>
            </a:r>
          </a:p>
          <a:p>
            <a:pPr algn="just"/>
            <a:endParaRPr lang="es-ES" altLang="es-ES" sz="1400" dirty="0">
              <a:solidFill>
                <a:srgbClr val="002060"/>
              </a:solidFill>
              <a:cs typeface="Calibri" panose="020F0502020204030204" pitchFamily="34" charset="0"/>
            </a:endParaRPr>
          </a:p>
          <a:p>
            <a:pPr marL="285750" indent="-285750" algn="just">
              <a:buFont typeface="Arial" panose="020B0604020202020204" pitchFamily="34" charset="0"/>
              <a:buChar char="•"/>
            </a:pPr>
            <a:r>
              <a:rPr lang="es-ES" altLang="es-ES" sz="1400" dirty="0">
                <a:solidFill>
                  <a:srgbClr val="002060"/>
                </a:solidFill>
                <a:cs typeface="Calibri" panose="020F0502020204030204" pitchFamily="34" charset="0"/>
              </a:rPr>
              <a:t>Datos del interesado: Nombre y apellidos.</a:t>
            </a:r>
          </a:p>
          <a:p>
            <a:pPr marL="285750" indent="-285750" algn="just">
              <a:buFont typeface="Arial" panose="020B0604020202020204" pitchFamily="34" charset="0"/>
              <a:buChar char="•"/>
            </a:pPr>
            <a:r>
              <a:rPr lang="es-ES" altLang="es-ES" sz="1400" dirty="0">
                <a:solidFill>
                  <a:srgbClr val="002060"/>
                </a:solidFill>
                <a:cs typeface="Calibri" panose="020F0502020204030204" pitchFamily="34" charset="0"/>
              </a:rPr>
              <a:t>Documento de identificación aportado.</a:t>
            </a:r>
          </a:p>
          <a:p>
            <a:pPr marL="285750" indent="-285750" algn="just">
              <a:buFont typeface="Arial" panose="020B0604020202020204" pitchFamily="34" charset="0"/>
              <a:buChar char="•"/>
            </a:pPr>
            <a:r>
              <a:rPr lang="es-ES" altLang="es-ES" sz="1400" dirty="0">
                <a:solidFill>
                  <a:srgbClr val="002060"/>
                </a:solidFill>
                <a:cs typeface="Calibri" panose="020F0502020204030204" pitchFamily="34" charset="0"/>
              </a:rPr>
              <a:t>Derecho que ejercita el interesado.</a:t>
            </a:r>
          </a:p>
          <a:p>
            <a:pPr marL="285750" indent="-285750" algn="just">
              <a:buFont typeface="Arial" panose="020B0604020202020204" pitchFamily="34" charset="0"/>
              <a:buChar char="•"/>
            </a:pPr>
            <a:r>
              <a:rPr lang="es-ES" altLang="es-ES" sz="1400" dirty="0">
                <a:solidFill>
                  <a:srgbClr val="002060"/>
                </a:solidFill>
                <a:cs typeface="Calibri" panose="020F0502020204030204" pitchFamily="34" charset="0"/>
              </a:rPr>
              <a:t>En el caso de un representante legal o voluntario, se deberá verificar la acreditación de la representación. </a:t>
            </a:r>
          </a:p>
          <a:p>
            <a:pPr algn="just"/>
            <a:endParaRPr lang="es-ES" altLang="es-ES" sz="1400" dirty="0">
              <a:solidFill>
                <a:srgbClr val="002060"/>
              </a:solidFill>
              <a:cs typeface="Calibri" panose="020F0502020204030204" pitchFamily="34" charset="0"/>
            </a:endParaRPr>
          </a:p>
          <a:p>
            <a:pPr algn="just"/>
            <a:r>
              <a:rPr lang="es-ES" altLang="es-ES" sz="1400" dirty="0">
                <a:solidFill>
                  <a:srgbClr val="002060"/>
                </a:solidFill>
                <a:cs typeface="Calibri" panose="020F0502020204030204" pitchFamily="34" charset="0"/>
              </a:rPr>
              <a:t>En el caso de que un cliente solicite información en el Call Center de Movistar Seguros se le </a:t>
            </a:r>
            <a:r>
              <a:rPr lang="es-ES" altLang="es-ES" sz="1400" b="1" dirty="0">
                <a:solidFill>
                  <a:srgbClr val="002060"/>
                </a:solidFill>
                <a:cs typeface="Calibri" panose="020F0502020204030204" pitchFamily="34" charset="0"/>
              </a:rPr>
              <a:t>facilitará la dirección el correo electrónico</a:t>
            </a:r>
            <a:r>
              <a:rPr lang="es-ES" altLang="es-ES" sz="1400" dirty="0">
                <a:solidFill>
                  <a:srgbClr val="002060"/>
                </a:solidFill>
                <a:cs typeface="Calibri" panose="020F0502020204030204" pitchFamily="34" charset="0"/>
              </a:rPr>
              <a:t> donde debe enviar su solicitud según el seguro de hogar contratado, por lo que hay que verificar con qué aseguradora tiene contratado el seguro de hogar:</a:t>
            </a:r>
          </a:p>
          <a:p>
            <a:pPr algn="just"/>
            <a:endParaRPr lang="es-ES" altLang="es-ES" sz="1400" dirty="0">
              <a:solidFill>
                <a:srgbClr val="002060"/>
              </a:solidFill>
              <a:cs typeface="Calibri" panose="020F0502020204030204" pitchFamily="34" charset="0"/>
            </a:endParaRPr>
          </a:p>
          <a:p>
            <a:pPr marL="1200150" lvl="2" indent="-285750" algn="just">
              <a:buFont typeface="Wingdings" panose="05000000000000000000" pitchFamily="2" charset="2"/>
              <a:buChar char="Ø"/>
            </a:pPr>
            <a:r>
              <a:rPr lang="es-ES" altLang="es-ES" sz="1400" dirty="0">
                <a:solidFill>
                  <a:srgbClr val="002060"/>
                </a:solidFill>
                <a:cs typeface="Calibri" panose="020F0502020204030204" pitchFamily="34" charset="0"/>
              </a:rPr>
              <a:t>Telefónica Seguros con Santalucía: </a:t>
            </a:r>
            <a:r>
              <a:rPr lang="es-ES" altLang="es-ES" sz="1400" dirty="0">
                <a:solidFill>
                  <a:srgbClr val="0000CC"/>
                </a:solidFill>
                <a:cs typeface="Calibri" panose="020F0502020204030204" pitchFamily="34" charset="0"/>
              </a:rPr>
              <a:t>arcolopd@santalucia.es </a:t>
            </a:r>
          </a:p>
          <a:p>
            <a:pPr marL="1200150" lvl="2" indent="-285750" algn="just">
              <a:buFont typeface="Wingdings" panose="05000000000000000000" pitchFamily="2" charset="2"/>
              <a:buChar char="Ø"/>
            </a:pPr>
            <a:r>
              <a:rPr lang="es-ES" altLang="es-ES" sz="1400" dirty="0">
                <a:solidFill>
                  <a:srgbClr val="002060"/>
                </a:solidFill>
                <a:cs typeface="Calibri" panose="020F0502020204030204" pitchFamily="34" charset="0"/>
              </a:rPr>
              <a:t>Telefónica Seguros: </a:t>
            </a:r>
            <a:r>
              <a:rPr lang="es-ES" altLang="es-ES" sz="1400" dirty="0">
                <a:solidFill>
                  <a:srgbClr val="0000CC"/>
                </a:solidFill>
                <a:cs typeface="Calibri" panose="020F0502020204030204" pitchFamily="34" charset="0"/>
              </a:rPr>
              <a:t>privacidad.telefonicaseguros@telefonica.com </a:t>
            </a:r>
          </a:p>
          <a:p>
            <a:pPr algn="just"/>
            <a:endParaRPr lang="es-ES" altLang="es-ES" sz="1400" dirty="0">
              <a:solidFill>
                <a:srgbClr val="002060"/>
              </a:solidFill>
              <a:cs typeface="Calibri" panose="020F0502020204030204" pitchFamily="34" charset="0"/>
            </a:endParaRPr>
          </a:p>
          <a:p>
            <a:pPr algn="just"/>
            <a:r>
              <a:rPr lang="es-ES" altLang="es-ES" sz="1400" dirty="0">
                <a:solidFill>
                  <a:srgbClr val="002060"/>
                </a:solidFill>
                <a:cs typeface="Calibri" panose="020F0502020204030204" pitchFamily="34" charset="0"/>
              </a:rPr>
              <a:t>Si la solicitud se recibe en la cuenta segurohogar@movistar.es se hará acuse de recibo al cliente informándole del correo electrónico donde debe enviar su solicitud según el seguro de hogar contratado.</a:t>
            </a:r>
          </a:p>
          <a:p>
            <a:pPr algn="just"/>
            <a:endParaRPr lang="es-ES" altLang="es-ES" sz="1400" dirty="0">
              <a:solidFill>
                <a:srgbClr val="002060"/>
              </a:solidFill>
              <a:cs typeface="Calibri" panose="020F0502020204030204" pitchFamily="34" charset="0"/>
            </a:endParaRPr>
          </a:p>
          <a:p>
            <a:pPr algn="just"/>
            <a:endParaRPr lang="es-ES" altLang="es-ES" sz="1400" dirty="0">
              <a:solidFill>
                <a:srgbClr val="002060"/>
              </a:solidFill>
              <a:cs typeface="Calibri" panose="020F0502020204030204" pitchFamily="34" charset="0"/>
            </a:endParaRPr>
          </a:p>
          <a:p>
            <a:pPr algn="just"/>
            <a:r>
              <a:rPr lang="es-ES" altLang="es-ES" sz="1400" b="1" dirty="0">
                <a:solidFill>
                  <a:srgbClr val="002060"/>
                </a:solidFill>
                <a:cs typeface="Calibri" panose="020F0502020204030204" pitchFamily="34" charset="0"/>
              </a:rPr>
              <a:t>Nota: </a:t>
            </a:r>
            <a:r>
              <a:rPr lang="es-ES" altLang="es-ES" sz="1400" dirty="0">
                <a:solidFill>
                  <a:srgbClr val="002060"/>
                </a:solidFill>
                <a:cs typeface="Calibri" panose="020F0502020204030204" pitchFamily="34" charset="0"/>
              </a:rPr>
              <a:t>si el cliente manifiesta que quiere enviar la solicitud a Telefónica Seguros, facilitar el correo privacidad.telefonicaseguros@telefonica.com </a:t>
            </a:r>
            <a:endParaRPr lang="es-ES" dirty="0"/>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8318" y="141613"/>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5" name="Botón de acción: ir hacia atrás o anterior 4">
            <a:hlinkClick r:id="" action="ppaction://hlinkshowjump?jump=previousslide" highlightClick="1"/>
            <a:extLst>
              <a:ext uri="{FF2B5EF4-FFF2-40B4-BE49-F238E27FC236}">
                <a16:creationId xmlns:a16="http://schemas.microsoft.com/office/drawing/2014/main" id="{964E448B-E00B-427E-8A23-81305B525174}"/>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6" name="Botón de acción: ir hacia delante o siguiente 5">
            <a:hlinkClick r:id="" action="ppaction://hlinkshowjump?jump=nextslide" highlightClick="1"/>
            <a:extLst>
              <a:ext uri="{FF2B5EF4-FFF2-40B4-BE49-F238E27FC236}">
                <a16:creationId xmlns:a16="http://schemas.microsoft.com/office/drawing/2014/main" id="{50B8DE9D-C31D-4FD9-8FC0-472641C87377}"/>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63311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3.1 definición y tipologías QUEJAS</a:t>
            </a:r>
          </a:p>
          <a:p>
            <a:endParaRPr lang="es-ES" b="1" dirty="0">
              <a:solidFill>
                <a:schemeClr val="bg1"/>
              </a:solidFill>
            </a:endParaRP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5320" y="110168"/>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034258B0-F16F-4BF4-A11F-E80C68F69367}"/>
              </a:ext>
            </a:extLst>
          </p:cNvPr>
          <p:cNvSpPr txBox="1"/>
          <p:nvPr/>
        </p:nvSpPr>
        <p:spPr>
          <a:xfrm>
            <a:off x="375994" y="537497"/>
            <a:ext cx="5719958" cy="5693866"/>
          </a:xfrm>
          <a:prstGeom prst="rect">
            <a:avLst/>
          </a:prstGeom>
          <a:noFill/>
        </p:spPr>
        <p:txBody>
          <a:bodyPr wrap="square" rtlCol="0">
            <a:spAutoFit/>
          </a:bodyPr>
          <a:lstStyle/>
          <a:p>
            <a:pPr algn="just"/>
            <a:r>
              <a:rPr lang="es-ES" sz="1400" b="1" u="sng" dirty="0">
                <a:solidFill>
                  <a:srgbClr val="002060"/>
                </a:solidFill>
                <a:ea typeface="Calibri" panose="020F0502020204030204" pitchFamily="34" charset="0"/>
                <a:cs typeface="Calibri" panose="020F0502020204030204" pitchFamily="34" charset="0"/>
              </a:rPr>
              <a:t>Definición</a:t>
            </a:r>
            <a:r>
              <a:rPr lang="es-ES" sz="1400" b="1" dirty="0">
                <a:solidFill>
                  <a:srgbClr val="002060"/>
                </a:solidFill>
                <a:ea typeface="Calibri" panose="020F0502020204030204" pitchFamily="34" charset="0"/>
                <a:cs typeface="Calibri" panose="020F0502020204030204" pitchFamily="34" charset="0"/>
              </a:rPr>
              <a:t>: </a:t>
            </a:r>
            <a:r>
              <a:rPr lang="es-ES" sz="1400" dirty="0">
                <a:solidFill>
                  <a:srgbClr val="002060"/>
                </a:solidFill>
                <a:cs typeface="Calibri" panose="020F0502020204030204" pitchFamily="34" charset="0"/>
              </a:rPr>
              <a:t>Se entiende como concepto </a:t>
            </a:r>
            <a:r>
              <a:rPr lang="es-ES" sz="1400" b="1" dirty="0">
                <a:solidFill>
                  <a:srgbClr val="002060"/>
                </a:solidFill>
                <a:cs typeface="Calibri" panose="020F0502020204030204" pitchFamily="34" charset="0"/>
              </a:rPr>
              <a:t>“</a:t>
            </a:r>
            <a:r>
              <a:rPr lang="es-ES" sz="1400" b="1" dirty="0">
                <a:solidFill>
                  <a:srgbClr val="0000CC"/>
                </a:solidFill>
                <a:cs typeface="Calibri" panose="020F0502020204030204" pitchFamily="34" charset="0"/>
              </a:rPr>
              <a:t>queja”</a:t>
            </a:r>
            <a:r>
              <a:rPr lang="es-ES" sz="1400" b="1" dirty="0">
                <a:solidFill>
                  <a:srgbClr val="002060"/>
                </a:solidFill>
                <a:cs typeface="Calibri" panose="020F0502020204030204" pitchFamily="34" charset="0"/>
              </a:rPr>
              <a:t> </a:t>
            </a:r>
            <a:r>
              <a:rPr lang="es-ES" sz="1400" dirty="0">
                <a:solidFill>
                  <a:srgbClr val="002060"/>
                </a:solidFill>
                <a:cs typeface="Calibri" panose="020F0502020204030204" pitchFamily="34" charset="0"/>
              </a:rPr>
              <a:t>toda disconformidad manifestada por el cliente </a:t>
            </a:r>
            <a:r>
              <a:rPr lang="es-ES" sz="1400" b="1" dirty="0">
                <a:solidFill>
                  <a:srgbClr val="0000CC"/>
                </a:solidFill>
                <a:cs typeface="Calibri" panose="020F0502020204030204" pitchFamily="34" charset="0"/>
              </a:rPr>
              <a:t>vía telefónica</a:t>
            </a:r>
            <a:r>
              <a:rPr lang="es-ES" sz="1400" dirty="0">
                <a:solidFill>
                  <a:srgbClr val="0000CC"/>
                </a:solidFill>
                <a:cs typeface="Calibri" panose="020F0502020204030204" pitchFamily="34" charset="0"/>
              </a:rPr>
              <a:t>. </a:t>
            </a:r>
            <a:r>
              <a:rPr lang="es-ES" sz="1400" dirty="0">
                <a:solidFill>
                  <a:srgbClr val="002060"/>
                </a:solidFill>
                <a:cs typeface="Calibri" panose="020F0502020204030204" pitchFamily="34" charset="0"/>
              </a:rPr>
              <a:t>Son todas aquellas relacionadas con la venta o contratación del seguro. </a:t>
            </a:r>
          </a:p>
          <a:p>
            <a:pPr algn="just"/>
            <a:endParaRPr lang="es-ES" sz="1400" b="1" u="sng" dirty="0">
              <a:solidFill>
                <a:srgbClr val="002060"/>
              </a:solidFill>
              <a:cs typeface="Calibri" panose="020F0502020204030204" pitchFamily="34" charset="0"/>
            </a:endParaRPr>
          </a:p>
          <a:p>
            <a:pPr algn="just"/>
            <a:r>
              <a:rPr lang="es-ES" sz="1400" b="1" u="sng" dirty="0">
                <a:solidFill>
                  <a:srgbClr val="002060"/>
                </a:solidFill>
                <a:cs typeface="Calibri" panose="020F0502020204030204" pitchFamily="34" charset="0"/>
              </a:rPr>
              <a:t>Gestión</a:t>
            </a:r>
            <a:r>
              <a:rPr lang="es-ES" sz="1400" b="1" dirty="0">
                <a:solidFill>
                  <a:srgbClr val="002060"/>
                </a:solidFill>
                <a:cs typeface="Calibri" panose="020F0502020204030204" pitchFamily="34" charset="0"/>
              </a:rPr>
              <a:t>: </a:t>
            </a:r>
            <a:r>
              <a:rPr lang="es-ES" sz="1400" dirty="0">
                <a:solidFill>
                  <a:srgbClr val="002060"/>
                </a:solidFill>
                <a:cs typeface="Calibri" panose="020F0502020204030204" pitchFamily="34" charset="0"/>
              </a:rPr>
              <a:t>CRM y </a:t>
            </a:r>
            <a:r>
              <a:rPr lang="es-ES" sz="1400" dirty="0">
                <a:solidFill>
                  <a:srgbClr val="002060"/>
                </a:solidFill>
              </a:rPr>
              <a:t>Portal Gestor cuando aplique</a:t>
            </a:r>
          </a:p>
          <a:p>
            <a:pPr algn="just"/>
            <a:endParaRPr lang="es-ES" sz="1400" dirty="0">
              <a:solidFill>
                <a:srgbClr val="002060"/>
              </a:solidFill>
            </a:endParaRPr>
          </a:p>
          <a:p>
            <a:pPr algn="just"/>
            <a:r>
              <a:rPr lang="es-ES" sz="1400" b="1" u="sng" dirty="0">
                <a:solidFill>
                  <a:srgbClr val="002060"/>
                </a:solidFill>
                <a:cs typeface="Calibri" panose="020F0502020204030204" pitchFamily="34" charset="0"/>
              </a:rPr>
              <a:t>A tener en cuenta : </a:t>
            </a:r>
            <a:endParaRPr lang="es-ES" altLang="es-ES" sz="1000" b="1" dirty="0">
              <a:solidFill>
                <a:srgbClr val="FF0000"/>
              </a:solidFill>
              <a:latin typeface="Arial" panose="020B0604020202020204" pitchFamily="34" charset="0"/>
            </a:endParaRPr>
          </a:p>
          <a:p>
            <a:pPr algn="just"/>
            <a:endParaRPr lang="es-ES" altLang="es-ES" sz="1400" dirty="0">
              <a:solidFill>
                <a:srgbClr val="002060"/>
              </a:solidFill>
            </a:endParaRPr>
          </a:p>
          <a:p>
            <a:pPr marL="285750" lvl="0" indent="-285750">
              <a:buFont typeface="Arial" panose="020B0604020202020204" pitchFamily="34" charset="0"/>
              <a:buChar char="•"/>
            </a:pPr>
            <a:r>
              <a:rPr lang="es-ES" sz="1400" dirty="0">
                <a:solidFill>
                  <a:srgbClr val="002060"/>
                </a:solidFill>
                <a:cs typeface="Calibri" panose="020F0502020204030204" pitchFamily="34" charset="0"/>
              </a:rPr>
              <a:t>Una vez identificada el tipo de queja, consultar en Portal Gestor la información relativa a la póliza objeto de la queja para responder al cliente:</a:t>
            </a:r>
          </a:p>
          <a:p>
            <a:pPr marL="620713" lvl="0" indent="-285750">
              <a:buFont typeface="Wingdings" panose="05000000000000000000" pitchFamily="2" charset="2"/>
              <a:buChar char="Ø"/>
            </a:pPr>
            <a:r>
              <a:rPr lang="es-ES" sz="1400" dirty="0">
                <a:solidFill>
                  <a:srgbClr val="002060"/>
                </a:solidFill>
                <a:cs typeface="Calibri" panose="020F0502020204030204" pitchFamily="34" charset="0"/>
              </a:rPr>
              <a:t>La información que se facilitará al cliente será </a:t>
            </a:r>
            <a:r>
              <a:rPr lang="es-ES" sz="1400" b="1" dirty="0">
                <a:solidFill>
                  <a:srgbClr val="002060"/>
                </a:solidFill>
                <a:cs typeface="Calibri" panose="020F0502020204030204" pitchFamily="34" charset="0"/>
              </a:rPr>
              <a:t>verbal</a:t>
            </a:r>
            <a:r>
              <a:rPr lang="es-ES" sz="1400" dirty="0">
                <a:solidFill>
                  <a:srgbClr val="002060"/>
                </a:solidFill>
                <a:cs typeface="Calibri" panose="020F0502020204030204" pitchFamily="34" charset="0"/>
              </a:rPr>
              <a:t> nunca por escrito. </a:t>
            </a:r>
          </a:p>
          <a:p>
            <a:pPr marL="620713" lvl="0" indent="-285750">
              <a:buFont typeface="Wingdings" panose="05000000000000000000" pitchFamily="2" charset="2"/>
              <a:buChar char="Ø"/>
            </a:pPr>
            <a:r>
              <a:rPr lang="es-ES" sz="1400" dirty="0">
                <a:solidFill>
                  <a:srgbClr val="002060"/>
                </a:solidFill>
                <a:cs typeface="Calibri" panose="020F0502020204030204" pitchFamily="34" charset="0"/>
              </a:rPr>
              <a:t>Si se resuelve en la llamada cerrar el caso</a:t>
            </a:r>
          </a:p>
          <a:p>
            <a:pPr marL="620713" lvl="0" indent="-285750">
              <a:buFont typeface="Wingdings" panose="05000000000000000000" pitchFamily="2" charset="2"/>
              <a:buChar char="Ø"/>
            </a:pPr>
            <a:r>
              <a:rPr lang="es-ES" sz="1400" dirty="0">
                <a:solidFill>
                  <a:srgbClr val="002060"/>
                </a:solidFill>
                <a:cs typeface="Calibri" panose="020F0502020204030204" pitchFamily="34" charset="0"/>
              </a:rPr>
              <a:t>Si no se puede resolver, dar al cliente la posibilidad de llamarle en otro momento (agendar cita)</a:t>
            </a:r>
          </a:p>
          <a:p>
            <a:pPr marL="620713" lvl="0" indent="-285750">
              <a:buFont typeface="Wingdings" panose="05000000000000000000" pitchFamily="2" charset="2"/>
              <a:buChar char="Ø"/>
            </a:pPr>
            <a:r>
              <a:rPr lang="es-ES" sz="1400" dirty="0">
                <a:solidFill>
                  <a:srgbClr val="002060"/>
                </a:solidFill>
                <a:cs typeface="Calibri" panose="020F0502020204030204" pitchFamily="34" charset="0"/>
              </a:rPr>
              <a:t>Si el cliente no queda satisfecho o indica que quiere presentar reclamación, se le indicará que ha de hacerlo por escrito, siguiendo el procedimiento establecido en operativas reclamación. </a:t>
            </a:r>
          </a:p>
          <a:p>
            <a:pPr marL="620713" lvl="0" indent="-285750">
              <a:buFont typeface="Wingdings" panose="05000000000000000000" pitchFamily="2" charset="2"/>
              <a:buChar char="Ø"/>
            </a:pPr>
            <a:r>
              <a:rPr lang="es-ES" sz="1400" dirty="0">
                <a:solidFill>
                  <a:srgbClr val="002060"/>
                </a:solidFill>
                <a:cs typeface="Calibri" panose="020F0502020204030204" pitchFamily="34" charset="0"/>
              </a:rPr>
              <a:t>Si es necesario realizar </a:t>
            </a:r>
            <a:r>
              <a:rPr lang="es-ES" sz="1400" b="1" dirty="0">
                <a:solidFill>
                  <a:srgbClr val="002060"/>
                </a:solidFill>
                <a:cs typeface="Calibri" panose="020F0502020204030204" pitchFamily="34" charset="0"/>
              </a:rPr>
              <a:t>cualquier gestión comercial </a:t>
            </a:r>
            <a:r>
              <a:rPr lang="es-ES" sz="1400" dirty="0">
                <a:solidFill>
                  <a:srgbClr val="002060"/>
                </a:solidFill>
                <a:cs typeface="Calibri" panose="020F0502020204030204" pitchFamily="34" charset="0"/>
              </a:rPr>
              <a:t>en el Portal Gestor actuar según protocolo definido para gestión a realizar (baja por desistimiento, modificaciones en póliza, reenvío póliza…). Asegura que el que llama es el </a:t>
            </a:r>
            <a:r>
              <a:rPr lang="es-ES" sz="1400" b="1" dirty="0">
                <a:solidFill>
                  <a:srgbClr val="002060"/>
                </a:solidFill>
                <a:cs typeface="Calibri" panose="020F0502020204030204" pitchFamily="34" charset="0"/>
              </a:rPr>
              <a:t>tomador del seguro </a:t>
            </a:r>
            <a:r>
              <a:rPr lang="es-ES" sz="1400" dirty="0">
                <a:solidFill>
                  <a:srgbClr val="002060"/>
                </a:solidFill>
                <a:cs typeface="Calibri" panose="020F0502020204030204" pitchFamily="34" charset="0"/>
              </a:rPr>
              <a:t>para lo que se deberá seguir el protocolo identificación definido.</a:t>
            </a:r>
          </a:p>
          <a:p>
            <a:r>
              <a:rPr lang="es-ES" sz="1400" dirty="0">
                <a:solidFill>
                  <a:srgbClr val="002060"/>
                </a:solidFill>
                <a:cs typeface="Calibri" panose="020F0502020204030204" pitchFamily="34" charset="0"/>
              </a:rPr>
              <a:t> </a:t>
            </a:r>
          </a:p>
          <a:p>
            <a:pPr lvl="0"/>
            <a:endParaRPr lang="es-ES" sz="1400" dirty="0">
              <a:solidFill>
                <a:srgbClr val="002060"/>
              </a:solidFill>
              <a:cs typeface="Calibri" panose="020F0502020204030204" pitchFamily="34" charset="0"/>
            </a:endParaRPr>
          </a:p>
        </p:txBody>
      </p:sp>
      <p:pic>
        <p:nvPicPr>
          <p:cNvPr id="8" name="Gráfico 7" descr="Advertencia">
            <a:extLst>
              <a:ext uri="{FF2B5EF4-FFF2-40B4-BE49-F238E27FC236}">
                <a16:creationId xmlns:a16="http://schemas.microsoft.com/office/drawing/2014/main" id="{D88D88CD-36EF-459F-B320-0EF13099D9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2754" y="1782437"/>
            <a:ext cx="315209" cy="315209"/>
          </a:xfrm>
          <a:prstGeom prst="rect">
            <a:avLst/>
          </a:prstGeom>
        </p:spPr>
      </p:pic>
      <p:sp>
        <p:nvSpPr>
          <p:cNvPr id="14" name="CuadroTexto 13">
            <a:extLst>
              <a:ext uri="{FF2B5EF4-FFF2-40B4-BE49-F238E27FC236}">
                <a16:creationId xmlns:a16="http://schemas.microsoft.com/office/drawing/2014/main" id="{179BCC30-8342-4D8B-88E4-6B3831FB9E07}"/>
              </a:ext>
            </a:extLst>
          </p:cNvPr>
          <p:cNvSpPr txBox="1"/>
          <p:nvPr/>
        </p:nvSpPr>
        <p:spPr>
          <a:xfrm>
            <a:off x="6286994" y="1405255"/>
            <a:ext cx="5866802" cy="523220"/>
          </a:xfrm>
          <a:prstGeom prst="rect">
            <a:avLst/>
          </a:prstGeom>
          <a:noFill/>
        </p:spPr>
        <p:txBody>
          <a:bodyPr wrap="square" rtlCol="0">
            <a:spAutoFit/>
          </a:bodyPr>
          <a:lstStyle/>
          <a:p>
            <a:endParaRPr lang="es-ES" sz="1400" dirty="0">
              <a:solidFill>
                <a:srgbClr val="002060"/>
              </a:solidFill>
            </a:endParaRPr>
          </a:p>
          <a:p>
            <a:pPr algn="just"/>
            <a:r>
              <a:rPr lang="es-ES" sz="1400" b="1" u="sng" dirty="0">
                <a:solidFill>
                  <a:srgbClr val="002060"/>
                </a:solidFill>
                <a:cs typeface="Calibri" panose="020F0502020204030204" pitchFamily="34" charset="0"/>
              </a:rPr>
              <a:t>Tipologías: </a:t>
            </a:r>
            <a:endParaRPr lang="es-ES" dirty="0"/>
          </a:p>
        </p:txBody>
      </p:sp>
      <p:pic>
        <p:nvPicPr>
          <p:cNvPr id="4" name="Imagen 3">
            <a:extLst>
              <a:ext uri="{FF2B5EF4-FFF2-40B4-BE49-F238E27FC236}">
                <a16:creationId xmlns:a16="http://schemas.microsoft.com/office/drawing/2014/main" id="{48400947-6314-48FF-9C59-B0A8F11F04BC}"/>
              </a:ext>
            </a:extLst>
          </p:cNvPr>
          <p:cNvPicPr>
            <a:picLocks noChangeAspect="1"/>
          </p:cNvPicPr>
          <p:nvPr/>
        </p:nvPicPr>
        <p:blipFill>
          <a:blip r:embed="rId6"/>
          <a:stretch>
            <a:fillRect/>
          </a:stretch>
        </p:blipFill>
        <p:spPr>
          <a:xfrm>
            <a:off x="6254668" y="2097646"/>
            <a:ext cx="5930405" cy="3529431"/>
          </a:xfrm>
          <a:prstGeom prst="rect">
            <a:avLst/>
          </a:prstGeom>
        </p:spPr>
      </p:pic>
      <p:sp>
        <p:nvSpPr>
          <p:cNvPr id="9" name="Botón de acción: ir hacia atrás o anterior 8">
            <a:hlinkClick r:id="" action="ppaction://hlinkshowjump?jump=previousslide" highlightClick="1"/>
            <a:extLst>
              <a:ext uri="{FF2B5EF4-FFF2-40B4-BE49-F238E27FC236}">
                <a16:creationId xmlns:a16="http://schemas.microsoft.com/office/drawing/2014/main" id="{F936EF83-1BE3-4BC3-8895-8F50FEA88616}"/>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1" name="Botón de acción: ir hacia delante o siguiente 10">
            <a:hlinkClick r:id="" action="ppaction://hlinkshowjump?jump=nextslide" highlightClick="1"/>
            <a:extLst>
              <a:ext uri="{FF2B5EF4-FFF2-40B4-BE49-F238E27FC236}">
                <a16:creationId xmlns:a16="http://schemas.microsoft.com/office/drawing/2014/main" id="{A28AD879-F525-4E53-82DD-984274291DF4}"/>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65816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3.2 operativa quejas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01639" y="801386"/>
            <a:ext cx="11628052" cy="5262979"/>
          </a:xfrm>
          <a:prstGeom prst="rect">
            <a:avLst/>
          </a:prstGeom>
          <a:noFill/>
        </p:spPr>
        <p:txBody>
          <a:bodyPr wrap="square" rtlCol="0">
            <a:spAutoFit/>
          </a:bodyPr>
          <a:lstStyle/>
          <a:p>
            <a:pPr algn="just"/>
            <a:r>
              <a:rPr lang="es-ES" sz="1400" b="1" u="sng" dirty="0">
                <a:solidFill>
                  <a:srgbClr val="002060"/>
                </a:solidFill>
                <a:cs typeface="Calibri" panose="020F0502020204030204" pitchFamily="34" charset="0"/>
              </a:rPr>
              <a:t>Operativa :</a:t>
            </a:r>
          </a:p>
          <a:p>
            <a:pPr algn="just"/>
            <a:endParaRPr lang="es-ES" altLang="es-ES" sz="1400" b="1" u="sng" dirty="0">
              <a:solidFill>
                <a:srgbClr val="002060"/>
              </a:solidFill>
              <a:latin typeface="Arial" panose="020B0604020202020204" pitchFamily="34" charset="0"/>
              <a:cs typeface="Calibri" panose="020F0502020204030204" pitchFamily="34" charset="0"/>
            </a:endParaRPr>
          </a:p>
          <a:p>
            <a:pPr algn="just"/>
            <a:r>
              <a:rPr lang="es-ES" altLang="es-ES" sz="1400" b="1" dirty="0">
                <a:solidFill>
                  <a:srgbClr val="002060"/>
                </a:solidFill>
              </a:rPr>
              <a:t>Paso1</a:t>
            </a:r>
            <a:r>
              <a:rPr lang="es-ES" altLang="es-ES" sz="1400" dirty="0">
                <a:solidFill>
                  <a:srgbClr val="002060"/>
                </a:solidFill>
              </a:rPr>
              <a:t>: Apertura del caso en CRM como </a:t>
            </a:r>
            <a:r>
              <a:rPr lang="es-ES" altLang="es-ES" sz="1400" b="1" dirty="0">
                <a:solidFill>
                  <a:srgbClr val="002060"/>
                </a:solidFill>
              </a:rPr>
              <a:t>“queja”. </a:t>
            </a:r>
            <a:r>
              <a:rPr lang="es-ES" altLang="es-ES" sz="1400" dirty="0">
                <a:solidFill>
                  <a:srgbClr val="002060"/>
                </a:solidFill>
              </a:rPr>
              <a:t>En el asunto </a:t>
            </a:r>
            <a:r>
              <a:rPr lang="es-ES" altLang="es-ES" sz="1400" b="1" dirty="0">
                <a:solidFill>
                  <a:srgbClr val="002060"/>
                </a:solidFill>
              </a:rPr>
              <a:t>seleccionar la casuística </a:t>
            </a:r>
            <a:r>
              <a:rPr lang="es-ES" altLang="es-ES" sz="1400" dirty="0">
                <a:solidFill>
                  <a:srgbClr val="002060"/>
                </a:solidFill>
              </a:rPr>
              <a:t>correspondiente del desplegable y en el </a:t>
            </a:r>
            <a:r>
              <a:rPr lang="es-ES" altLang="es-ES" sz="1400" b="1" dirty="0">
                <a:solidFill>
                  <a:srgbClr val="002060"/>
                </a:solidFill>
              </a:rPr>
              <a:t>título</a:t>
            </a:r>
            <a:r>
              <a:rPr lang="es-ES" altLang="es-ES" sz="1400" dirty="0">
                <a:solidFill>
                  <a:srgbClr val="002060"/>
                </a:solidFill>
              </a:rPr>
              <a:t> añadir una breve descripción.  </a:t>
            </a:r>
          </a:p>
          <a:p>
            <a:pPr algn="just"/>
            <a:endParaRPr lang="es-ES" altLang="es-ES" sz="1400" b="1" dirty="0">
              <a:solidFill>
                <a:srgbClr val="002060"/>
              </a:solidFill>
              <a:latin typeface="Arial" panose="020B0604020202020204" pitchFamily="34" charset="0"/>
            </a:endParaRPr>
          </a:p>
          <a:p>
            <a:pPr algn="just"/>
            <a:endParaRPr lang="es-ES" altLang="es-ES" sz="1400" b="1" dirty="0">
              <a:solidFill>
                <a:srgbClr val="002060"/>
              </a:solidFill>
              <a:latin typeface="Arial" panose="020B0604020202020204" pitchFamily="34" charset="0"/>
            </a:endParaRPr>
          </a:p>
          <a:p>
            <a:pPr algn="just"/>
            <a:endParaRPr lang="es-ES" altLang="es-ES" sz="1400" b="1" dirty="0">
              <a:solidFill>
                <a:srgbClr val="002060"/>
              </a:solidFill>
              <a:latin typeface="Arial" panose="020B0604020202020204" pitchFamily="34" charset="0"/>
            </a:endParaRPr>
          </a:p>
          <a:p>
            <a:pPr algn="just"/>
            <a:endParaRPr lang="es-ES" altLang="es-ES" sz="1400" b="1" dirty="0">
              <a:solidFill>
                <a:srgbClr val="002060"/>
              </a:solidFill>
              <a:latin typeface="Arial" panose="020B0604020202020204" pitchFamily="34" charset="0"/>
            </a:endParaRPr>
          </a:p>
          <a:p>
            <a:pPr algn="just"/>
            <a:endParaRPr lang="es-ES" altLang="es-ES" sz="1400" b="1" dirty="0">
              <a:solidFill>
                <a:srgbClr val="002060"/>
              </a:solidFill>
              <a:latin typeface="Arial" panose="020B0604020202020204" pitchFamily="34" charset="0"/>
            </a:endParaRPr>
          </a:p>
          <a:p>
            <a:pPr algn="just"/>
            <a:endParaRPr lang="es-ES" altLang="es-ES" sz="1000" b="1" dirty="0">
              <a:solidFill>
                <a:srgbClr val="FF0000"/>
              </a:solidFill>
              <a:latin typeface="Arial" panose="020B0604020202020204" pitchFamily="34" charset="0"/>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r>
              <a:rPr lang="es-ES" altLang="es-ES" sz="1400" b="1" dirty="0">
                <a:solidFill>
                  <a:srgbClr val="002060"/>
                </a:solidFill>
              </a:rPr>
              <a:t>Paso2</a:t>
            </a:r>
            <a:r>
              <a:rPr lang="es-ES" altLang="es-ES" sz="1400" dirty="0">
                <a:solidFill>
                  <a:srgbClr val="002060"/>
                </a:solidFill>
              </a:rPr>
              <a:t>: ¿Como se solucionan? </a:t>
            </a:r>
            <a:r>
              <a:rPr lang="es-ES" altLang="es-ES" sz="1400" dirty="0">
                <a:solidFill>
                  <a:srgbClr val="FF0000"/>
                </a:solidFill>
              </a:rPr>
              <a:t> </a:t>
            </a:r>
          </a:p>
          <a:p>
            <a:pPr algn="just"/>
            <a:r>
              <a:rPr lang="es-ES" altLang="es-ES" sz="1400" dirty="0">
                <a:solidFill>
                  <a:srgbClr val="002060"/>
                </a:solidFill>
              </a:rPr>
              <a:t>Si el cliente es  </a:t>
            </a:r>
            <a:r>
              <a:rPr lang="es-ES" altLang="es-ES" sz="1400" b="1" dirty="0">
                <a:solidFill>
                  <a:srgbClr val="002060"/>
                </a:solidFill>
              </a:rPr>
              <a:t>Telefónica Seguros con Santa Lucia </a:t>
            </a:r>
            <a:r>
              <a:rPr lang="es-ES" altLang="es-ES" sz="1400" dirty="0">
                <a:solidFill>
                  <a:srgbClr val="002060"/>
                </a:solidFill>
                <a:hlinkClick r:id="rId2" action="ppaction://hlinksldjump"/>
              </a:rPr>
              <a:t>pincha aquí</a:t>
            </a:r>
            <a:endParaRPr lang="es-ES" altLang="es-ES" sz="1400" dirty="0">
              <a:solidFill>
                <a:srgbClr val="002060"/>
              </a:solidFill>
            </a:endParaRPr>
          </a:p>
          <a:p>
            <a:pPr algn="just"/>
            <a:r>
              <a:rPr lang="es-ES" sz="1400" dirty="0">
                <a:solidFill>
                  <a:srgbClr val="002060"/>
                </a:solidFill>
              </a:rPr>
              <a:t>Si el cliente es </a:t>
            </a:r>
            <a:r>
              <a:rPr lang="es-ES" sz="1400" b="1" dirty="0">
                <a:solidFill>
                  <a:srgbClr val="002060"/>
                </a:solidFill>
              </a:rPr>
              <a:t>Telefónica Seguros </a:t>
            </a:r>
            <a:r>
              <a:rPr lang="es-ES" sz="1400" dirty="0">
                <a:solidFill>
                  <a:srgbClr val="002060"/>
                </a:solidFill>
                <a:hlinkClick r:id="rId3" action="ppaction://hlinksldjump"/>
              </a:rPr>
              <a:t>pincha </a:t>
            </a:r>
            <a:r>
              <a:rPr lang="es-ES" sz="1400" dirty="0" err="1">
                <a:solidFill>
                  <a:srgbClr val="002060"/>
                </a:solidFill>
                <a:hlinkClick r:id="rId3" action="ppaction://hlinksldjump"/>
              </a:rPr>
              <a:t>aqui</a:t>
            </a:r>
            <a:endParaRPr lang="es-ES" sz="1400" dirty="0">
              <a:solidFill>
                <a:srgbClr val="002060"/>
              </a:solidFill>
            </a:endParaRPr>
          </a:p>
          <a:p>
            <a:pPr algn="just"/>
            <a:endParaRPr lang="es-ES" sz="1400" b="1" u="sng" dirty="0">
              <a:solidFill>
                <a:srgbClr val="FF0000"/>
              </a:solidFill>
              <a:cs typeface="Calibri" panose="020F0502020204030204" pitchFamily="34" charset="0"/>
            </a:endParaRPr>
          </a:p>
          <a:p>
            <a:pPr algn="just"/>
            <a:r>
              <a:rPr lang="es-ES" altLang="es-ES" sz="1400" b="1" dirty="0">
                <a:solidFill>
                  <a:srgbClr val="002060"/>
                </a:solidFill>
              </a:rPr>
              <a:t>Paso3</a:t>
            </a:r>
            <a:r>
              <a:rPr lang="es-ES" altLang="es-ES" sz="1400" dirty="0">
                <a:solidFill>
                  <a:srgbClr val="002060"/>
                </a:solidFill>
              </a:rPr>
              <a:t>: Una vez solucionado, se cierra caso </a:t>
            </a:r>
          </a:p>
          <a:p>
            <a:pPr algn="just"/>
            <a:endParaRPr lang="es-ES" altLang="es-ES" sz="1400" dirty="0">
              <a:solidFill>
                <a:srgbClr val="002060"/>
              </a:solidFill>
            </a:endParaRPr>
          </a:p>
          <a:p>
            <a:pPr algn="just"/>
            <a:r>
              <a:rPr lang="es-ES" altLang="es-ES" sz="1400" dirty="0">
                <a:solidFill>
                  <a:srgbClr val="002060"/>
                </a:solidFill>
              </a:rPr>
              <a:t>  </a:t>
            </a:r>
            <a:endParaRPr lang="es-ES" altLang="es-ES" sz="1000" b="1" dirty="0">
              <a:solidFill>
                <a:srgbClr val="FF0000"/>
              </a:solidFill>
              <a:latin typeface="Arial" panose="020B0604020202020204" pitchFamily="34" charset="0"/>
            </a:endParaRPr>
          </a:p>
          <a:p>
            <a:pPr algn="just"/>
            <a:endParaRPr lang="es-ES" sz="1400" b="1" u="sng" dirty="0">
              <a:solidFill>
                <a:srgbClr val="FF0000"/>
              </a:solidFill>
              <a:cs typeface="Calibri" panose="020F0502020204030204" pitchFamily="34" charset="0"/>
            </a:endParaRPr>
          </a:p>
          <a:p>
            <a:pPr algn="just"/>
            <a:endParaRPr lang="es-ES" sz="1400" b="1" u="sng" dirty="0">
              <a:solidFill>
                <a:srgbClr val="FF0000"/>
              </a:solidFill>
              <a:cs typeface="Calibri" panose="020F0502020204030204" pitchFamily="34" charset="0"/>
            </a:endParaRPr>
          </a:p>
          <a:p>
            <a:pPr algn="just"/>
            <a:endParaRPr lang="es-ES" dirty="0"/>
          </a:p>
        </p:txBody>
      </p:sp>
      <p:pic>
        <p:nvPicPr>
          <p:cNvPr id="12" name="Picture 6" descr="Resultado de imagen de ir a inicio">
            <a:hlinkClick r:id="rId4"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88747" y="110168"/>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50F837FC-F2F6-4C58-89CD-D6A0AE32DED0}"/>
              </a:ext>
            </a:extLst>
          </p:cNvPr>
          <p:cNvPicPr>
            <a:picLocks noChangeAspect="1"/>
          </p:cNvPicPr>
          <p:nvPr/>
        </p:nvPicPr>
        <p:blipFill>
          <a:blip r:embed="rId6"/>
          <a:stretch>
            <a:fillRect/>
          </a:stretch>
        </p:blipFill>
        <p:spPr>
          <a:xfrm>
            <a:off x="2778369" y="1548835"/>
            <a:ext cx="5684593" cy="1994396"/>
          </a:xfrm>
          <a:prstGeom prst="rect">
            <a:avLst/>
          </a:prstGeom>
        </p:spPr>
      </p:pic>
      <p:pic>
        <p:nvPicPr>
          <p:cNvPr id="5" name="Imagen 4">
            <a:extLst>
              <a:ext uri="{FF2B5EF4-FFF2-40B4-BE49-F238E27FC236}">
                <a16:creationId xmlns:a16="http://schemas.microsoft.com/office/drawing/2014/main" id="{3896F4C4-55D7-432A-990E-991C0EE8FCD8}"/>
              </a:ext>
            </a:extLst>
          </p:cNvPr>
          <p:cNvPicPr>
            <a:picLocks noChangeAspect="1"/>
          </p:cNvPicPr>
          <p:nvPr/>
        </p:nvPicPr>
        <p:blipFill>
          <a:blip r:embed="rId7"/>
          <a:stretch>
            <a:fillRect/>
          </a:stretch>
        </p:blipFill>
        <p:spPr>
          <a:xfrm>
            <a:off x="2089142" y="5048416"/>
            <a:ext cx="8253046" cy="1441613"/>
          </a:xfrm>
          <a:prstGeom prst="rect">
            <a:avLst/>
          </a:prstGeom>
        </p:spPr>
      </p:pic>
      <p:sp>
        <p:nvSpPr>
          <p:cNvPr id="7" name="Botón de acción: ir hacia delante o siguiente 6">
            <a:hlinkClick r:id="" action="ppaction://hlinkshowjump?jump=nextslide" highlightClick="1"/>
            <a:extLst>
              <a:ext uri="{FF2B5EF4-FFF2-40B4-BE49-F238E27FC236}">
                <a16:creationId xmlns:a16="http://schemas.microsoft.com/office/drawing/2014/main" id="{D5EC4672-5C31-41E9-A093-FDBE22B188EF}"/>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Botón de acción: ir hacia atrás o anterior 7">
            <a:hlinkClick r:id="" action="ppaction://hlinkshowjump?jump=previousslide" highlightClick="1"/>
            <a:extLst>
              <a:ext uri="{FF2B5EF4-FFF2-40B4-BE49-F238E27FC236}">
                <a16:creationId xmlns:a16="http://schemas.microsoft.com/office/drawing/2014/main" id="{10087060-3A64-4175-BAFC-8036E2D980D1}"/>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2666955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3.2 operativa quejas  </a:t>
            </a:r>
          </a:p>
          <a:p>
            <a:endParaRPr lang="es-ES" b="1" dirty="0">
              <a:solidFill>
                <a:schemeClr val="bg1"/>
              </a:solidFill>
            </a:endParaRP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8747" y="110168"/>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3908E6FC-8DB5-4952-B466-4167F804FC69}"/>
              </a:ext>
            </a:extLst>
          </p:cNvPr>
          <p:cNvSpPr/>
          <p:nvPr/>
        </p:nvSpPr>
        <p:spPr>
          <a:xfrm>
            <a:off x="212413" y="829879"/>
            <a:ext cx="11476334" cy="4692375"/>
          </a:xfrm>
          <a:prstGeom prst="rect">
            <a:avLst/>
          </a:prstGeom>
        </p:spPr>
        <p:txBody>
          <a:bodyPr wrap="square">
            <a:spAutoFit/>
          </a:bodyPr>
          <a:lstStyle/>
          <a:p>
            <a:pPr marL="276225" lvl="0" indent="-190500">
              <a:lnSpc>
                <a:spcPct val="107000"/>
              </a:lnSpc>
              <a:spcBef>
                <a:spcPts val="15"/>
              </a:spcBef>
              <a:tabLst>
                <a:tab pos="180975" algn="l"/>
                <a:tab pos="3546475" algn="l"/>
              </a:tabLst>
              <a:defRPr/>
            </a:pPr>
            <a:r>
              <a:rPr lang="es-ES" sz="1400" b="1" u="sng" dirty="0">
                <a:solidFill>
                  <a:srgbClr val="002060"/>
                </a:solidFill>
              </a:rPr>
              <a:t>GESTIÓN QUEJAS </a:t>
            </a:r>
            <a:r>
              <a:rPr lang="es-ES" sz="1400" b="1" u="sng" dirty="0" err="1">
                <a:solidFill>
                  <a:srgbClr val="002060"/>
                </a:solidFill>
              </a:rPr>
              <a:t>TELEFONICA</a:t>
            </a:r>
            <a:r>
              <a:rPr lang="es-ES" sz="1400" b="1" u="sng" dirty="0">
                <a:solidFill>
                  <a:srgbClr val="002060"/>
                </a:solidFill>
              </a:rPr>
              <a:t> SEGUROS CON SANTALUCIA</a:t>
            </a:r>
          </a:p>
          <a:p>
            <a:pPr marL="276225" lvl="0" indent="-190500">
              <a:lnSpc>
                <a:spcPct val="107000"/>
              </a:lnSpc>
              <a:spcBef>
                <a:spcPts val="15"/>
              </a:spcBef>
              <a:tabLst>
                <a:tab pos="180975" algn="l"/>
                <a:tab pos="3546475" algn="l"/>
              </a:tabLst>
              <a:defRPr/>
            </a:pPr>
            <a:endParaRPr lang="es-ES" sz="1400" dirty="0">
              <a:solidFill>
                <a:srgbClr val="002060"/>
              </a:solidFill>
            </a:endParaRPr>
          </a:p>
          <a:p>
            <a:pPr marL="276225" lvl="0" indent="-190500">
              <a:lnSpc>
                <a:spcPct val="107000"/>
              </a:lnSpc>
              <a:spcBef>
                <a:spcPts val="15"/>
              </a:spcBef>
              <a:tabLst>
                <a:tab pos="180975" algn="l"/>
                <a:tab pos="3546475" algn="l"/>
              </a:tabLst>
              <a:defRPr/>
            </a:pPr>
            <a:r>
              <a:rPr lang="es-ES" sz="1400" dirty="0">
                <a:solidFill>
                  <a:srgbClr val="002060"/>
                </a:solidFill>
              </a:rPr>
              <a:t>Queja relacionada con la </a:t>
            </a:r>
            <a:r>
              <a:rPr lang="es-ES" sz="1400" b="1" dirty="0">
                <a:solidFill>
                  <a:srgbClr val="002060"/>
                </a:solidFill>
              </a:rPr>
              <a:t>ventas y bajas por desistimiento del seguro </a:t>
            </a:r>
            <a:r>
              <a:rPr lang="es-ES" sz="1400" dirty="0">
                <a:solidFill>
                  <a:srgbClr val="002060"/>
                </a:solidFill>
              </a:rPr>
              <a:t>(</a:t>
            </a:r>
            <a:r>
              <a:rPr lang="es-ES" sz="1400" dirty="0" err="1">
                <a:solidFill>
                  <a:srgbClr val="002060"/>
                </a:solidFill>
              </a:rPr>
              <a:t>p.ej</a:t>
            </a:r>
            <a:r>
              <a:rPr lang="es-ES" sz="1400" dirty="0">
                <a:solidFill>
                  <a:srgbClr val="002060"/>
                </a:solidFill>
              </a:rPr>
              <a:t>: modalidad contratada, datos del contrato, modificación del contrato,…):</a:t>
            </a:r>
          </a:p>
          <a:p>
            <a:pPr marL="276225" lvl="0" indent="-190500">
              <a:lnSpc>
                <a:spcPct val="107000"/>
              </a:lnSpc>
              <a:spcBef>
                <a:spcPts val="15"/>
              </a:spcBef>
              <a:buFont typeface="Arial" panose="020B0604020202020204" pitchFamily="34" charset="0"/>
              <a:buChar char="•"/>
              <a:tabLst>
                <a:tab pos="3547110" algn="l"/>
              </a:tabLst>
              <a:defRPr/>
            </a:pPr>
            <a:r>
              <a:rPr lang="es-ES" sz="1400" dirty="0">
                <a:solidFill>
                  <a:srgbClr val="002060"/>
                </a:solidFill>
              </a:rPr>
              <a:t>El Call Center de Movistar Seguros dará respuesta telefónica con la información de la que dispone en el portal gestor/ CRM</a:t>
            </a:r>
          </a:p>
          <a:p>
            <a:pPr marL="276225" lvl="0" indent="-190500">
              <a:lnSpc>
                <a:spcPct val="107000"/>
              </a:lnSpc>
              <a:spcBef>
                <a:spcPts val="15"/>
              </a:spcBef>
              <a:buFont typeface="Arial" panose="020B0604020202020204" pitchFamily="34" charset="0"/>
              <a:buChar char="•"/>
              <a:tabLst>
                <a:tab pos="3547110" algn="l"/>
              </a:tabLst>
              <a:defRPr/>
            </a:pPr>
            <a:r>
              <a:rPr lang="es-ES" sz="1400" dirty="0">
                <a:solidFill>
                  <a:srgbClr val="002060"/>
                </a:solidFill>
              </a:rPr>
              <a:t>Si el cliente queda satisfecho, la queja queda resuelta.</a:t>
            </a:r>
          </a:p>
          <a:p>
            <a:pPr marL="276225" lvl="0" indent="-190500">
              <a:lnSpc>
                <a:spcPct val="107000"/>
              </a:lnSpc>
              <a:spcBef>
                <a:spcPts val="15"/>
              </a:spcBef>
              <a:buFont typeface="Arial" panose="020B0604020202020204" pitchFamily="34" charset="0"/>
              <a:buChar char="•"/>
              <a:tabLst>
                <a:tab pos="3547110" algn="l"/>
              </a:tabLst>
              <a:defRPr/>
            </a:pPr>
            <a:r>
              <a:rPr lang="es-ES" sz="1400" dirty="0">
                <a:solidFill>
                  <a:srgbClr val="002060"/>
                </a:solidFill>
              </a:rPr>
              <a:t>Si el cliente no queda satisfecho y quiere presentar reclamación, se le informará que ha de presentarla por escrito, bien por correo electrónico (</a:t>
            </a:r>
            <a:r>
              <a:rPr lang="es-ES" sz="1400" dirty="0">
                <a:solidFill>
                  <a:srgbClr val="002060"/>
                </a:solidFill>
                <a:hlinkClick r:id="rId4">
                  <a:extLst>
                    <a:ext uri="{A12FA001-AC4F-418D-AE19-62706E023703}">
                      <ahyp:hlinkClr xmlns:ahyp="http://schemas.microsoft.com/office/drawing/2018/hyperlinkcolor" val="tx"/>
                    </a:ext>
                  </a:extLst>
                </a:hlinkClick>
              </a:rPr>
              <a:t>segurohogar@movistar.es</a:t>
            </a:r>
            <a:r>
              <a:rPr lang="es-ES" sz="1400" dirty="0">
                <a:solidFill>
                  <a:srgbClr val="002060"/>
                </a:solidFill>
              </a:rPr>
              <a:t>) o por carta dirigida al Servicio de Atención al Cliente de Telefónica Seguros (Distrito Telefónica, Ronda de la Comunicación s/n, edificio Oeste 2, 2ª planta, 28050 Madrid)</a:t>
            </a:r>
          </a:p>
          <a:p>
            <a:pPr marL="85725" lvl="0">
              <a:lnSpc>
                <a:spcPct val="107000"/>
              </a:lnSpc>
              <a:spcBef>
                <a:spcPts val="15"/>
              </a:spcBef>
              <a:tabLst>
                <a:tab pos="3547110" algn="l"/>
              </a:tabLst>
              <a:defRPr/>
            </a:pPr>
            <a:endParaRPr lang="es-ES" sz="1400" dirty="0">
              <a:solidFill>
                <a:srgbClr val="002060"/>
              </a:solidFill>
            </a:endParaRPr>
          </a:p>
          <a:p>
            <a:pPr marL="104775" lvl="0" indent="-19050">
              <a:lnSpc>
                <a:spcPct val="107000"/>
              </a:lnSpc>
              <a:spcBef>
                <a:spcPts val="15"/>
              </a:spcBef>
              <a:tabLst>
                <a:tab pos="85725" algn="l"/>
                <a:tab pos="3546475" algn="l"/>
              </a:tabLst>
              <a:defRPr/>
            </a:pPr>
            <a:r>
              <a:rPr lang="es-ES" sz="1400" dirty="0">
                <a:solidFill>
                  <a:srgbClr val="002060"/>
                </a:solidFill>
              </a:rPr>
              <a:t>Queja relacionada con </a:t>
            </a:r>
            <a:r>
              <a:rPr lang="es-ES" sz="1400" b="1" dirty="0">
                <a:solidFill>
                  <a:srgbClr val="002060"/>
                </a:solidFill>
              </a:rPr>
              <a:t>cobros, recibos </a:t>
            </a:r>
            <a:r>
              <a:rPr lang="es-ES" sz="1400" dirty="0">
                <a:solidFill>
                  <a:srgbClr val="002060"/>
                </a:solidFill>
              </a:rPr>
              <a:t>(</a:t>
            </a:r>
            <a:r>
              <a:rPr lang="es-ES" sz="1400" dirty="0" err="1">
                <a:solidFill>
                  <a:srgbClr val="002060"/>
                </a:solidFill>
              </a:rPr>
              <a:t>p.ej</a:t>
            </a:r>
            <a:r>
              <a:rPr lang="es-ES" sz="1400" dirty="0">
                <a:solidFill>
                  <a:srgbClr val="002060"/>
                </a:solidFill>
              </a:rPr>
              <a:t>: desacuerdo con el importe cobrado, duplicado recibo,…)</a:t>
            </a:r>
          </a:p>
          <a:p>
            <a:pPr marL="276225" lvl="0" indent="-190500">
              <a:lnSpc>
                <a:spcPct val="107000"/>
              </a:lnSpc>
              <a:spcBef>
                <a:spcPts val="15"/>
              </a:spcBef>
              <a:buFont typeface="Arial" panose="020B0604020202020204" pitchFamily="34" charset="0"/>
              <a:buChar char="•"/>
              <a:tabLst>
                <a:tab pos="3547110" algn="l"/>
              </a:tabLst>
              <a:defRPr/>
            </a:pPr>
            <a:r>
              <a:rPr lang="es-ES" sz="1400" dirty="0">
                <a:solidFill>
                  <a:srgbClr val="002060"/>
                </a:solidFill>
              </a:rPr>
              <a:t>El Call Center Movistar Seguros dará respuesta telefónica con la información de la que dispone en el portal gestor/ CRM</a:t>
            </a:r>
          </a:p>
          <a:p>
            <a:pPr marL="276225" lvl="0" indent="-190500">
              <a:lnSpc>
                <a:spcPct val="107000"/>
              </a:lnSpc>
              <a:spcBef>
                <a:spcPts val="15"/>
              </a:spcBef>
              <a:buFont typeface="Arial" panose="020B0604020202020204" pitchFamily="34" charset="0"/>
              <a:buChar char="•"/>
              <a:tabLst>
                <a:tab pos="3547110" algn="l"/>
              </a:tabLst>
              <a:defRPr/>
            </a:pPr>
            <a:r>
              <a:rPr lang="es-ES" sz="1400" dirty="0">
                <a:solidFill>
                  <a:srgbClr val="002060"/>
                </a:solidFill>
              </a:rPr>
              <a:t>En caso que el cliente no queda satisfecho con la explicación o quiera que se le pase con otro área, se le facilitará correo electrónico </a:t>
            </a:r>
            <a:r>
              <a:rPr lang="es-ES" sz="1400" dirty="0">
                <a:solidFill>
                  <a:srgbClr val="002060"/>
                </a:solidFill>
                <a:hlinkClick r:id="rId5">
                  <a:extLst>
                    <a:ext uri="{A12FA001-AC4F-418D-AE19-62706E023703}">
                      <ahyp:hlinkClr xmlns:ahyp="http://schemas.microsoft.com/office/drawing/2018/hyperlinkcolor" val="tx"/>
                    </a:ext>
                  </a:extLst>
                </a:hlinkClick>
              </a:rPr>
              <a:t>atencion@santalucia.es</a:t>
            </a:r>
            <a:r>
              <a:rPr lang="es-ES" sz="1400" dirty="0">
                <a:solidFill>
                  <a:srgbClr val="002060"/>
                </a:solidFill>
              </a:rPr>
              <a:t>  y la dirección postal:  Plaza de España </a:t>
            </a:r>
            <a:r>
              <a:rPr lang="es-ES" sz="1400" dirty="0" err="1">
                <a:solidFill>
                  <a:srgbClr val="002060"/>
                </a:solidFill>
              </a:rPr>
              <a:t>nº</a:t>
            </a:r>
            <a:r>
              <a:rPr lang="es-ES" sz="1400" dirty="0">
                <a:solidFill>
                  <a:srgbClr val="002060"/>
                </a:solidFill>
              </a:rPr>
              <a:t> 15, 28008 Madrid, para que ejerza su derecho a reclamar por escrito.</a:t>
            </a:r>
          </a:p>
          <a:p>
            <a:pPr marL="85725" lvl="0">
              <a:lnSpc>
                <a:spcPct val="107000"/>
              </a:lnSpc>
              <a:spcBef>
                <a:spcPts val="15"/>
              </a:spcBef>
              <a:tabLst>
                <a:tab pos="3547110" algn="l"/>
              </a:tabLst>
              <a:defRPr/>
            </a:pPr>
            <a:endParaRPr lang="es-ES" sz="1400" dirty="0">
              <a:solidFill>
                <a:srgbClr val="002060"/>
              </a:solidFill>
            </a:endParaRPr>
          </a:p>
          <a:p>
            <a:pPr marL="104775" lvl="0" indent="-19050">
              <a:lnSpc>
                <a:spcPct val="107000"/>
              </a:lnSpc>
              <a:spcBef>
                <a:spcPts val="15"/>
              </a:spcBef>
              <a:tabLst>
                <a:tab pos="85725" algn="l"/>
                <a:tab pos="3546475" algn="l"/>
              </a:tabLst>
              <a:defRPr/>
            </a:pPr>
            <a:r>
              <a:rPr lang="es-ES" sz="1400" dirty="0">
                <a:solidFill>
                  <a:srgbClr val="002060"/>
                </a:solidFill>
              </a:rPr>
              <a:t>Queja relacionada con </a:t>
            </a:r>
            <a:r>
              <a:rPr lang="es-ES" sz="1400" b="1" dirty="0">
                <a:solidFill>
                  <a:srgbClr val="002060"/>
                </a:solidFill>
              </a:rPr>
              <a:t>siniestros, bajas por no renovación </a:t>
            </a:r>
            <a:r>
              <a:rPr lang="es-ES" sz="1400" dirty="0">
                <a:solidFill>
                  <a:srgbClr val="002060"/>
                </a:solidFill>
              </a:rPr>
              <a:t>(</a:t>
            </a:r>
            <a:r>
              <a:rPr lang="es-ES" sz="1400" dirty="0" err="1">
                <a:solidFill>
                  <a:srgbClr val="002060"/>
                </a:solidFill>
              </a:rPr>
              <a:t>p.ej</a:t>
            </a:r>
            <a:r>
              <a:rPr lang="es-ES" sz="1400" dirty="0">
                <a:solidFill>
                  <a:srgbClr val="002060"/>
                </a:solidFill>
              </a:rPr>
              <a:t>: falta de información previa Siniestro, no le han dado de baja, .…)</a:t>
            </a:r>
          </a:p>
          <a:p>
            <a:pPr marL="276225" lvl="0" indent="-190500">
              <a:lnSpc>
                <a:spcPct val="107000"/>
              </a:lnSpc>
              <a:spcBef>
                <a:spcPts val="15"/>
              </a:spcBef>
              <a:buFont typeface="Arial" panose="020B0604020202020204" pitchFamily="34" charset="0"/>
              <a:buChar char="•"/>
              <a:tabLst>
                <a:tab pos="3547110" algn="l"/>
              </a:tabLst>
              <a:defRPr/>
            </a:pPr>
            <a:r>
              <a:rPr lang="es-ES" sz="1400" b="1" dirty="0">
                <a:solidFill>
                  <a:srgbClr val="002060"/>
                </a:solidFill>
              </a:rPr>
              <a:t>Transferir la llamada </a:t>
            </a:r>
            <a:r>
              <a:rPr lang="es-ES" sz="1400" dirty="0">
                <a:solidFill>
                  <a:srgbClr val="002060"/>
                </a:solidFill>
              </a:rPr>
              <a:t>al área correspondiente de Santalucía por botonera telefónica</a:t>
            </a:r>
          </a:p>
          <a:p>
            <a:pPr marL="276225" lvl="0" indent="-190500">
              <a:lnSpc>
                <a:spcPct val="107000"/>
              </a:lnSpc>
              <a:spcBef>
                <a:spcPts val="15"/>
              </a:spcBef>
              <a:buFont typeface="Arial" panose="020B0604020202020204" pitchFamily="34" charset="0"/>
              <a:buChar char="•"/>
              <a:tabLst>
                <a:tab pos="3547110" algn="l"/>
              </a:tabLst>
              <a:defRPr/>
            </a:pPr>
            <a:r>
              <a:rPr lang="es-ES" sz="1400" dirty="0">
                <a:solidFill>
                  <a:srgbClr val="002060"/>
                </a:solidFill>
              </a:rPr>
              <a:t>En caso no sea posible transferir o el cliente no quiera que se le pase con otro área, se le facilitará correo electrónico </a:t>
            </a:r>
            <a:r>
              <a:rPr lang="es-ES" sz="1400" dirty="0">
                <a:solidFill>
                  <a:srgbClr val="002060"/>
                </a:solidFill>
                <a:hlinkClick r:id="rId5">
                  <a:extLst>
                    <a:ext uri="{A12FA001-AC4F-418D-AE19-62706E023703}">
                      <ahyp:hlinkClr xmlns:ahyp="http://schemas.microsoft.com/office/drawing/2018/hyperlinkcolor" val="tx"/>
                    </a:ext>
                  </a:extLst>
                </a:hlinkClick>
              </a:rPr>
              <a:t>atencion@santalucia.es</a:t>
            </a:r>
            <a:r>
              <a:rPr lang="es-ES" sz="1400" dirty="0">
                <a:solidFill>
                  <a:srgbClr val="002060"/>
                </a:solidFill>
              </a:rPr>
              <a:t>  y la dirección postal:  Plaza de España </a:t>
            </a:r>
            <a:r>
              <a:rPr lang="es-ES" sz="1400" dirty="0" err="1">
                <a:solidFill>
                  <a:srgbClr val="002060"/>
                </a:solidFill>
              </a:rPr>
              <a:t>nº</a:t>
            </a:r>
            <a:r>
              <a:rPr lang="es-ES" sz="1400" dirty="0">
                <a:solidFill>
                  <a:srgbClr val="002060"/>
                </a:solidFill>
              </a:rPr>
              <a:t> 15, 28008 Madrid, para que ejerza su derecho a reclamar por escrito</a:t>
            </a:r>
            <a:r>
              <a:rPr lang="es-ES" sz="1400" dirty="0">
                <a:solidFill>
                  <a:prstClr val="black"/>
                </a:solidFill>
                <a:latin typeface="Calibri" panose="020F0502020204030204" pitchFamily="34" charset="0"/>
                <a:ea typeface="Calibri" panose="020F0502020204030204" pitchFamily="34" charset="0"/>
                <a:cs typeface="Calibri" panose="020F0502020204030204" pitchFamily="34" charset="0"/>
              </a:rPr>
              <a:t>.</a:t>
            </a:r>
            <a:endParaRPr lang="es-ES" sz="1400" dirty="0">
              <a:solidFill>
                <a:prstClr val="white"/>
              </a:solidFill>
            </a:endParaRPr>
          </a:p>
          <a:p>
            <a:pPr marL="85725" lvl="0">
              <a:lnSpc>
                <a:spcPct val="107000"/>
              </a:lnSpc>
              <a:spcBef>
                <a:spcPts val="15"/>
              </a:spcBef>
              <a:tabLst>
                <a:tab pos="3547110" algn="l"/>
              </a:tabLst>
              <a:defRPr/>
            </a:pPr>
            <a:endParaRPr lang="es-ES" sz="1400" dirty="0">
              <a:solidFill>
                <a:srgbClr val="002060"/>
              </a:solidFill>
            </a:endParaRPr>
          </a:p>
          <a:p>
            <a:pPr marL="85725" lvl="0">
              <a:lnSpc>
                <a:spcPct val="107000"/>
              </a:lnSpc>
              <a:spcBef>
                <a:spcPts val="15"/>
              </a:spcBef>
              <a:tabLst>
                <a:tab pos="3547110" algn="l"/>
              </a:tabLst>
              <a:defRPr/>
            </a:pPr>
            <a:endParaRPr lang="es-ES" sz="1400" dirty="0">
              <a:solidFill>
                <a:srgbClr val="002060"/>
              </a:solidFill>
            </a:endParaRPr>
          </a:p>
        </p:txBody>
      </p:sp>
      <p:pic>
        <p:nvPicPr>
          <p:cNvPr id="8" name="Imagen 7" descr="Imagen que contiene Texto&#10;&#10;Descripción generada automáticamente">
            <a:hlinkClick r:id="" action="ppaction://noaction"/>
            <a:extLst>
              <a:ext uri="{FF2B5EF4-FFF2-40B4-BE49-F238E27FC236}">
                <a16:creationId xmlns:a16="http://schemas.microsoft.com/office/drawing/2014/main" id="{AE65C2D7-5797-44E3-A40F-A2C22103D2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8289" y="110168"/>
            <a:ext cx="1124107" cy="302899"/>
          </a:xfrm>
          <a:prstGeom prst="rect">
            <a:avLst/>
          </a:prstGeom>
          <a:solidFill>
            <a:schemeClr val="bg1"/>
          </a:solidFill>
        </p:spPr>
      </p:pic>
      <p:pic>
        <p:nvPicPr>
          <p:cNvPr id="9" name="0 Imagen">
            <a:hlinkClick r:id="" action="ppaction://noaction"/>
            <a:extLst>
              <a:ext uri="{FF2B5EF4-FFF2-40B4-BE49-F238E27FC236}">
                <a16:creationId xmlns:a16="http://schemas.microsoft.com/office/drawing/2014/main" id="{5B543074-7A6C-42ED-9F7B-E2C96BACA5A1}"/>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8496174" y="110168"/>
            <a:ext cx="1524397" cy="302900"/>
          </a:xfrm>
          <a:prstGeom prst="rect">
            <a:avLst/>
          </a:prstGeom>
        </p:spPr>
      </p:pic>
      <p:sp>
        <p:nvSpPr>
          <p:cNvPr id="7" name="Botón de acción: ir hacia atrás o anterior 6">
            <a:hlinkClick r:id="" action="ppaction://hlinkshowjump?jump=previousslide" highlightClick="1"/>
            <a:extLst>
              <a:ext uri="{FF2B5EF4-FFF2-40B4-BE49-F238E27FC236}">
                <a16:creationId xmlns:a16="http://schemas.microsoft.com/office/drawing/2014/main" id="{9D144FD8-D24C-4991-88B9-281AB6091C69}"/>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0" name="Botón de acción: ir hacia delante o siguiente 9">
            <a:hlinkClick r:id="" action="ppaction://hlinkshowjump?jump=nextslide" highlightClick="1"/>
            <a:extLst>
              <a:ext uri="{FF2B5EF4-FFF2-40B4-BE49-F238E27FC236}">
                <a16:creationId xmlns:a16="http://schemas.microsoft.com/office/drawing/2014/main" id="{BB2BDDA9-EBB0-4851-81DE-AE484FF90DAC}"/>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94736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3.2 operativa quejas  </a:t>
            </a:r>
          </a:p>
          <a:p>
            <a:endParaRPr lang="es-ES" b="1" dirty="0">
              <a:solidFill>
                <a:schemeClr val="bg1"/>
              </a:solidFill>
            </a:endParaRP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8747" y="110168"/>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3908E6FC-8DB5-4952-B466-4167F804FC69}"/>
              </a:ext>
            </a:extLst>
          </p:cNvPr>
          <p:cNvSpPr/>
          <p:nvPr/>
        </p:nvSpPr>
        <p:spPr>
          <a:xfrm>
            <a:off x="212413" y="829879"/>
            <a:ext cx="11476334" cy="4461862"/>
          </a:xfrm>
          <a:prstGeom prst="rect">
            <a:avLst/>
          </a:prstGeom>
        </p:spPr>
        <p:txBody>
          <a:bodyPr wrap="square">
            <a:spAutoFit/>
          </a:bodyPr>
          <a:lstStyle/>
          <a:p>
            <a:pPr marL="276225" lvl="0" indent="-190500">
              <a:lnSpc>
                <a:spcPct val="107000"/>
              </a:lnSpc>
              <a:spcBef>
                <a:spcPts val="15"/>
              </a:spcBef>
              <a:tabLst>
                <a:tab pos="180975" algn="l"/>
                <a:tab pos="3546475" algn="l"/>
              </a:tabLst>
              <a:defRPr/>
            </a:pPr>
            <a:r>
              <a:rPr lang="es-ES" sz="1400" b="1" u="sng" dirty="0">
                <a:solidFill>
                  <a:srgbClr val="002060"/>
                </a:solidFill>
              </a:rPr>
              <a:t>GESTIÓN QUEJAS TELEFÓNICA SEGUROS</a:t>
            </a:r>
            <a:endParaRPr lang="es-ES" sz="1400" dirty="0">
              <a:solidFill>
                <a:srgbClr val="002060"/>
              </a:solidFill>
            </a:endParaRPr>
          </a:p>
          <a:p>
            <a:pPr marL="276225" lvl="0" indent="-190500">
              <a:lnSpc>
                <a:spcPct val="107000"/>
              </a:lnSpc>
              <a:spcBef>
                <a:spcPts val="15"/>
              </a:spcBef>
              <a:tabLst>
                <a:tab pos="180975" algn="l"/>
                <a:tab pos="3546475" algn="l"/>
              </a:tabLst>
              <a:defRPr/>
            </a:pPr>
            <a:endParaRPr lang="es-ES" sz="1400" dirty="0">
              <a:solidFill>
                <a:srgbClr val="002060"/>
              </a:solidFill>
            </a:endParaRPr>
          </a:p>
          <a:p>
            <a:pPr marL="276225" lvl="0" indent="-190500">
              <a:lnSpc>
                <a:spcPct val="107000"/>
              </a:lnSpc>
              <a:spcBef>
                <a:spcPts val="15"/>
              </a:spcBef>
              <a:tabLst>
                <a:tab pos="180975" algn="l"/>
                <a:tab pos="3546475" algn="l"/>
              </a:tabLst>
              <a:defRPr/>
            </a:pPr>
            <a:r>
              <a:rPr lang="es-ES" sz="1400" dirty="0">
                <a:solidFill>
                  <a:srgbClr val="002060"/>
                </a:solidFill>
              </a:rPr>
              <a:t>Queja relacionada con la </a:t>
            </a:r>
            <a:r>
              <a:rPr lang="es-ES" sz="1400" b="1" dirty="0">
                <a:solidFill>
                  <a:srgbClr val="002060"/>
                </a:solidFill>
              </a:rPr>
              <a:t>ventas y bajas por desistimiento del seguro </a:t>
            </a:r>
            <a:r>
              <a:rPr lang="es-ES" sz="1400" dirty="0">
                <a:solidFill>
                  <a:srgbClr val="002060"/>
                </a:solidFill>
              </a:rPr>
              <a:t>(</a:t>
            </a:r>
            <a:r>
              <a:rPr lang="es-ES" sz="1400" dirty="0" err="1">
                <a:solidFill>
                  <a:srgbClr val="002060"/>
                </a:solidFill>
              </a:rPr>
              <a:t>p.ej</a:t>
            </a:r>
            <a:r>
              <a:rPr lang="es-ES" sz="1400" dirty="0">
                <a:solidFill>
                  <a:srgbClr val="002060"/>
                </a:solidFill>
              </a:rPr>
              <a:t>: modalidad contratada, datos del contrato, modificación del contrato,…):</a:t>
            </a:r>
          </a:p>
          <a:p>
            <a:pPr marL="276225" lvl="0" indent="-190500">
              <a:lnSpc>
                <a:spcPct val="107000"/>
              </a:lnSpc>
              <a:spcBef>
                <a:spcPts val="15"/>
              </a:spcBef>
              <a:buFont typeface="Arial" panose="020B0604020202020204" pitchFamily="34" charset="0"/>
              <a:buChar char="•"/>
              <a:tabLst>
                <a:tab pos="3547110" algn="l"/>
              </a:tabLst>
              <a:defRPr/>
            </a:pPr>
            <a:r>
              <a:rPr lang="es-ES" sz="1400" dirty="0">
                <a:solidFill>
                  <a:srgbClr val="002060"/>
                </a:solidFill>
              </a:rPr>
              <a:t>El Call Center de Movistar Seguros dará respuesta telefónica con la información de la que dispone en el portal gestor/ CRM </a:t>
            </a:r>
          </a:p>
          <a:p>
            <a:pPr marL="276225" lvl="0" indent="-190500">
              <a:lnSpc>
                <a:spcPct val="107000"/>
              </a:lnSpc>
              <a:spcBef>
                <a:spcPts val="15"/>
              </a:spcBef>
              <a:buFont typeface="Arial" panose="020B0604020202020204" pitchFamily="34" charset="0"/>
              <a:buChar char="•"/>
              <a:tabLst>
                <a:tab pos="3547110" algn="l"/>
              </a:tabLst>
              <a:defRPr/>
            </a:pPr>
            <a:r>
              <a:rPr lang="es-ES" sz="1400" dirty="0">
                <a:solidFill>
                  <a:srgbClr val="002060"/>
                </a:solidFill>
              </a:rPr>
              <a:t>Si el cliente queda satisfecho, la queja queda resuelta.</a:t>
            </a:r>
          </a:p>
          <a:p>
            <a:pPr marL="276225" lvl="0" indent="-190500">
              <a:lnSpc>
                <a:spcPct val="107000"/>
              </a:lnSpc>
              <a:spcBef>
                <a:spcPts val="15"/>
              </a:spcBef>
              <a:buFont typeface="Arial" panose="020B0604020202020204" pitchFamily="34" charset="0"/>
              <a:buChar char="•"/>
              <a:tabLst>
                <a:tab pos="3547110" algn="l"/>
              </a:tabLst>
              <a:defRPr/>
            </a:pPr>
            <a:r>
              <a:rPr lang="es-ES" sz="1400" dirty="0">
                <a:solidFill>
                  <a:srgbClr val="002060"/>
                </a:solidFill>
              </a:rPr>
              <a:t>Si el cliente no queda satisfecho y quiere presentar reclamación, se le informará que ha de presentarla por escrito, bien por correo electrónico (</a:t>
            </a:r>
            <a:r>
              <a:rPr lang="es-ES" sz="1400" dirty="0">
                <a:solidFill>
                  <a:srgbClr val="002060"/>
                </a:solidFill>
                <a:hlinkClick r:id="rId4">
                  <a:extLst>
                    <a:ext uri="{A12FA001-AC4F-418D-AE19-62706E023703}">
                      <ahyp:hlinkClr xmlns:ahyp="http://schemas.microsoft.com/office/drawing/2018/hyperlinkcolor" val="tx"/>
                    </a:ext>
                  </a:extLst>
                </a:hlinkClick>
              </a:rPr>
              <a:t>segurohogar@movistar.es</a:t>
            </a:r>
            <a:r>
              <a:rPr lang="es-ES" sz="1400" dirty="0">
                <a:solidFill>
                  <a:srgbClr val="002060"/>
                </a:solidFill>
              </a:rPr>
              <a:t>) o por carta dirigida al Servicio de Atención al Cliente de Telefónica Seguros (Distrito Telefónica, Ronda de la Comunicación s/n, edificio Oeste 2, 2ª planta, 28050 Madrid)</a:t>
            </a:r>
          </a:p>
          <a:p>
            <a:pPr marL="276225" lvl="0" indent="-190500">
              <a:lnSpc>
                <a:spcPct val="107000"/>
              </a:lnSpc>
              <a:spcBef>
                <a:spcPts val="15"/>
              </a:spcBef>
              <a:buFont typeface="Arial" panose="020B0604020202020204" pitchFamily="34" charset="0"/>
              <a:buChar char="•"/>
              <a:tabLst>
                <a:tab pos="3547110" algn="l"/>
              </a:tabLst>
              <a:defRPr/>
            </a:pPr>
            <a:endParaRPr lang="es-ES" sz="1400" dirty="0">
              <a:solidFill>
                <a:prstClr val="black"/>
              </a:solidFill>
              <a:latin typeface="Calibri" panose="020F0502020204030204" pitchFamily="34" charset="0"/>
              <a:cs typeface="Calibri" panose="020F0502020204030204" pitchFamily="34" charset="0"/>
            </a:endParaRPr>
          </a:p>
          <a:p>
            <a:pPr marL="276225" lvl="0" indent="-190500">
              <a:lnSpc>
                <a:spcPct val="107000"/>
              </a:lnSpc>
              <a:spcBef>
                <a:spcPts val="15"/>
              </a:spcBef>
              <a:tabLst>
                <a:tab pos="180975" algn="l"/>
                <a:tab pos="3546475" algn="l"/>
              </a:tabLst>
            </a:pPr>
            <a:r>
              <a:rPr lang="es-ES" sz="1400" dirty="0">
                <a:solidFill>
                  <a:srgbClr val="002060"/>
                </a:solidFill>
              </a:rPr>
              <a:t>Queja relacionada con </a:t>
            </a:r>
            <a:r>
              <a:rPr lang="es-ES" sz="1400" b="1" dirty="0">
                <a:solidFill>
                  <a:srgbClr val="002060"/>
                </a:solidFill>
              </a:rPr>
              <a:t>cobros, recibos, siniestros y bajas por no renovación</a:t>
            </a:r>
            <a:r>
              <a:rPr lang="es-ES" sz="1400" dirty="0">
                <a:solidFill>
                  <a:srgbClr val="002060"/>
                </a:solidFill>
              </a:rPr>
              <a:t>…. (</a:t>
            </a:r>
            <a:r>
              <a:rPr lang="es-ES" sz="1400" dirty="0" err="1">
                <a:solidFill>
                  <a:srgbClr val="002060"/>
                </a:solidFill>
              </a:rPr>
              <a:t>p.ej</a:t>
            </a:r>
            <a:r>
              <a:rPr lang="es-ES" sz="1400" dirty="0">
                <a:solidFill>
                  <a:srgbClr val="002060"/>
                </a:solidFill>
              </a:rPr>
              <a:t>: desacuerdo con el importe cobrado, falta de información previa o queja sobre un Siniestro, reclama devolución/no pago de primas, reiteración reclamación…)</a:t>
            </a:r>
          </a:p>
          <a:p>
            <a:pPr marL="276225" lvl="0" indent="-190500">
              <a:lnSpc>
                <a:spcPct val="107000"/>
              </a:lnSpc>
              <a:spcBef>
                <a:spcPts val="15"/>
              </a:spcBef>
              <a:buFont typeface="Arial" panose="020B0604020202020204" pitchFamily="34" charset="0"/>
              <a:buChar char="•"/>
              <a:tabLst>
                <a:tab pos="3547110" algn="l"/>
              </a:tabLst>
            </a:pPr>
            <a:r>
              <a:rPr lang="es-ES" sz="1400" b="1" dirty="0">
                <a:solidFill>
                  <a:srgbClr val="002060"/>
                </a:solidFill>
              </a:rPr>
              <a:t>Transferir la llamada </a:t>
            </a:r>
            <a:r>
              <a:rPr lang="es-ES" sz="1400" dirty="0">
                <a:solidFill>
                  <a:srgbClr val="002060"/>
                </a:solidFill>
              </a:rPr>
              <a:t>al área correspondiente según botonera telefónica</a:t>
            </a:r>
          </a:p>
          <a:p>
            <a:pPr marL="276225" lvl="0" indent="-190500">
              <a:lnSpc>
                <a:spcPct val="107000"/>
              </a:lnSpc>
              <a:spcBef>
                <a:spcPts val="15"/>
              </a:spcBef>
              <a:buFont typeface="Arial" panose="020B0604020202020204" pitchFamily="34" charset="0"/>
              <a:buChar char="•"/>
              <a:tabLst>
                <a:tab pos="3547110" algn="l"/>
              </a:tabLst>
            </a:pPr>
            <a:r>
              <a:rPr lang="es-ES" sz="1400" dirty="0">
                <a:solidFill>
                  <a:srgbClr val="002060"/>
                </a:solidFill>
              </a:rPr>
              <a:t>En caso no sea posible transferir o el cliente no quiera que se le pase con otro área o el cliente quiere presentar una reclamación (solo si es una nueva o primera reclamación), se le informará que ha de presentarla por escrito, bien por correo electrónico  a </a:t>
            </a:r>
            <a:r>
              <a:rPr lang="es-ES" sz="1400" dirty="0">
                <a:solidFill>
                  <a:srgbClr val="002060"/>
                </a:solidFill>
                <a:hlinkClick r:id="rId5">
                  <a:extLst>
                    <a:ext uri="{A12FA001-AC4F-418D-AE19-62706E023703}">
                      <ahyp:hlinkClr xmlns:ahyp="http://schemas.microsoft.com/office/drawing/2018/hyperlinkcolor" val="tx"/>
                    </a:ext>
                  </a:extLst>
                </a:hlinkClick>
              </a:rPr>
              <a:t>segurohogar.reclamaciones@movistar.es</a:t>
            </a:r>
            <a:r>
              <a:rPr lang="es-ES" sz="1400" dirty="0">
                <a:solidFill>
                  <a:srgbClr val="002060"/>
                </a:solidFill>
              </a:rPr>
              <a:t> o por carta al Servicio de Atención al Cliente de Telefónica Seguros: Distrito Telefónica, Ronda de la Comunicación s/n, edificio Oeste 2, 2ª planta, 28050 Madrid). </a:t>
            </a:r>
          </a:p>
          <a:p>
            <a:pPr marL="276225" lvl="0" indent="-190500">
              <a:lnSpc>
                <a:spcPct val="107000"/>
              </a:lnSpc>
              <a:spcBef>
                <a:spcPts val="15"/>
              </a:spcBef>
              <a:buFont typeface="Arial" panose="020B0604020202020204" pitchFamily="34" charset="0"/>
              <a:buChar char="•"/>
              <a:tabLst>
                <a:tab pos="3547110" algn="l"/>
              </a:tabLst>
              <a:defRPr/>
            </a:pPr>
            <a:endParaRPr lang="es-ES" sz="1400" dirty="0">
              <a:solidFill>
                <a:prstClr val="white"/>
              </a:solidFill>
            </a:endParaRPr>
          </a:p>
          <a:p>
            <a:pPr marL="85725" lvl="0">
              <a:lnSpc>
                <a:spcPct val="107000"/>
              </a:lnSpc>
              <a:spcBef>
                <a:spcPts val="15"/>
              </a:spcBef>
              <a:tabLst>
                <a:tab pos="3547110" algn="l"/>
              </a:tabLst>
              <a:defRPr/>
            </a:pPr>
            <a:endParaRPr lang="es-ES" sz="1400" dirty="0">
              <a:solidFill>
                <a:srgbClr val="002060"/>
              </a:solidFill>
            </a:endParaRPr>
          </a:p>
          <a:p>
            <a:pPr marL="85725" lvl="0">
              <a:lnSpc>
                <a:spcPct val="107000"/>
              </a:lnSpc>
              <a:spcBef>
                <a:spcPts val="15"/>
              </a:spcBef>
              <a:tabLst>
                <a:tab pos="3547110" algn="l"/>
              </a:tabLst>
              <a:defRPr/>
            </a:pPr>
            <a:endParaRPr lang="es-ES" sz="1400" dirty="0">
              <a:solidFill>
                <a:srgbClr val="002060"/>
              </a:solidFill>
            </a:endParaRPr>
          </a:p>
        </p:txBody>
      </p:sp>
      <p:pic>
        <p:nvPicPr>
          <p:cNvPr id="5" name="Imagen 4" descr="Imagen que contiene Texto&#10;&#10;Descripción generada automáticamente">
            <a:hlinkClick r:id="" action="ppaction://noaction"/>
            <a:extLst>
              <a:ext uri="{FF2B5EF4-FFF2-40B4-BE49-F238E27FC236}">
                <a16:creationId xmlns:a16="http://schemas.microsoft.com/office/drawing/2014/main" id="{6876FB5B-59A8-45BD-8B5C-233FF10C6B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8289" y="110168"/>
            <a:ext cx="1124107" cy="302899"/>
          </a:xfrm>
          <a:prstGeom prst="rect">
            <a:avLst/>
          </a:prstGeom>
          <a:solidFill>
            <a:schemeClr val="bg1"/>
          </a:solidFill>
        </p:spPr>
      </p:pic>
      <p:sp>
        <p:nvSpPr>
          <p:cNvPr id="7" name="Botón de acción: ir hacia delante o siguiente 6">
            <a:hlinkClick r:id="" action="ppaction://hlinkshowjump?jump=nextslide" highlightClick="1"/>
            <a:extLst>
              <a:ext uri="{FF2B5EF4-FFF2-40B4-BE49-F238E27FC236}">
                <a16:creationId xmlns:a16="http://schemas.microsoft.com/office/drawing/2014/main" id="{5E179E2A-1110-4C87-AAF0-05505D7F0348}"/>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Botón de acción: ir hacia atrás o anterior 7">
            <a:hlinkClick r:id="" action="ppaction://hlinkshowjump?jump=previousslide" highlightClick="1"/>
            <a:extLst>
              <a:ext uri="{FF2B5EF4-FFF2-40B4-BE49-F238E27FC236}">
                <a16:creationId xmlns:a16="http://schemas.microsoft.com/office/drawing/2014/main" id="{1E4AE267-F914-475A-88B6-BDA55EE6CFC1}"/>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2892797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3.2 operativa quejas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01639" y="801386"/>
            <a:ext cx="11414368" cy="5693866"/>
          </a:xfrm>
          <a:prstGeom prst="rect">
            <a:avLst/>
          </a:prstGeom>
          <a:noFill/>
        </p:spPr>
        <p:txBody>
          <a:bodyPr wrap="square" rtlCol="0">
            <a:spAutoFit/>
          </a:bodyPr>
          <a:lstStyle/>
          <a:p>
            <a:pPr algn="just"/>
            <a:r>
              <a:rPr lang="es-ES" sz="1400" b="1" u="sng" dirty="0">
                <a:solidFill>
                  <a:srgbClr val="002060"/>
                </a:solidFill>
                <a:cs typeface="Calibri" panose="020F0502020204030204" pitchFamily="34" charset="0"/>
              </a:rPr>
              <a:t>Operativa : </a:t>
            </a:r>
            <a:r>
              <a:rPr lang="es-ES" sz="1400" u="sng" dirty="0">
                <a:solidFill>
                  <a:srgbClr val="002060"/>
                </a:solidFill>
                <a:cs typeface="Calibri" panose="020F0502020204030204" pitchFamily="34" charset="0"/>
              </a:rPr>
              <a:t>Gestiones que Call Center debe transferir </a:t>
            </a:r>
          </a:p>
          <a:p>
            <a:pPr algn="just"/>
            <a:endParaRPr lang="es-ES" sz="1400" b="1" u="sng" dirty="0">
              <a:solidFill>
                <a:srgbClr val="002060"/>
              </a:solidFill>
              <a:cs typeface="Calibri" panose="020F0502020204030204" pitchFamily="34" charset="0"/>
            </a:endParaRPr>
          </a:p>
          <a:p>
            <a:pPr algn="just"/>
            <a:endParaRPr lang="es-ES" sz="1400" b="1" u="sng" dirty="0">
              <a:solidFill>
                <a:srgbClr val="002060"/>
              </a:solidFill>
              <a:cs typeface="Calibri" panose="020F0502020204030204" pitchFamily="34" charset="0"/>
            </a:endParaRPr>
          </a:p>
          <a:p>
            <a:pPr algn="just"/>
            <a:r>
              <a:rPr lang="es-ES" sz="1400" dirty="0">
                <a:solidFill>
                  <a:srgbClr val="002060"/>
                </a:solidFill>
                <a:cs typeface="Calibri" panose="020F0502020204030204" pitchFamily="34" charset="0"/>
              </a:rPr>
              <a:t>Si es una queja relacionada con</a:t>
            </a:r>
            <a:r>
              <a:rPr lang="es-ES" sz="1400" b="1" dirty="0">
                <a:solidFill>
                  <a:srgbClr val="002060"/>
                </a:solidFill>
                <a:cs typeface="Calibri" panose="020F0502020204030204" pitchFamily="34" charset="0"/>
              </a:rPr>
              <a:t> siniestros, bajas por no renovación, y en el caso de Telefónica Seguros además con cobros y recibos, transferir</a:t>
            </a:r>
            <a:r>
              <a:rPr lang="es-ES" sz="1400" dirty="0">
                <a:solidFill>
                  <a:srgbClr val="002060"/>
                </a:solidFill>
                <a:cs typeface="Calibri" panose="020F0502020204030204" pitchFamily="34" charset="0"/>
              </a:rPr>
              <a:t> la llamada al área y aseguradora correspondiente mediante la botonera telefónica. </a:t>
            </a:r>
          </a:p>
          <a:p>
            <a:pPr algn="just"/>
            <a:r>
              <a:rPr lang="es-ES" sz="1400" dirty="0">
                <a:solidFill>
                  <a:srgbClr val="002060"/>
                </a:solidFill>
                <a:cs typeface="Calibri" panose="020F0502020204030204" pitchFamily="34" charset="0"/>
              </a:rPr>
              <a:t>Antes de transferir la llamada, confirma con qué aseguradora tiene contratado el seguro (</a:t>
            </a:r>
            <a:r>
              <a:rPr lang="es-ES" sz="1400" dirty="0">
                <a:solidFill>
                  <a:srgbClr val="002060"/>
                </a:solidFill>
                <a:cs typeface="Calibri" panose="020F0502020204030204" pitchFamily="34" charset="0"/>
                <a:hlinkClick r:id="rId2" action="ppaction://hlinksldjump"/>
              </a:rPr>
              <a:t>Más </a:t>
            </a:r>
            <a:r>
              <a:rPr lang="es-ES" sz="1400" dirty="0" err="1">
                <a:solidFill>
                  <a:srgbClr val="002060"/>
                </a:solidFill>
                <a:cs typeface="Calibri" panose="020F0502020204030204" pitchFamily="34" charset="0"/>
                <a:hlinkClick r:id="rId2" action="ppaction://hlinksldjump"/>
              </a:rPr>
              <a:t>info</a:t>
            </a:r>
            <a:r>
              <a:rPr lang="es-ES" sz="1400" dirty="0">
                <a:solidFill>
                  <a:srgbClr val="002060"/>
                </a:solidFill>
                <a:cs typeface="Calibri" panose="020F0502020204030204" pitchFamily="34" charset="0"/>
                <a:hlinkClick r:id="rId2" action="ppaction://hlinksldjump"/>
              </a:rPr>
              <a:t> transferencias</a:t>
            </a:r>
            <a:r>
              <a:rPr lang="es-ES" sz="1400" dirty="0">
                <a:solidFill>
                  <a:srgbClr val="002060"/>
                </a:solidFill>
                <a:cs typeface="Calibri" panose="020F0502020204030204" pitchFamily="34" charset="0"/>
              </a:rPr>
              <a:t>)</a:t>
            </a:r>
          </a:p>
          <a:p>
            <a:pPr algn="just"/>
            <a:endParaRPr lang="es-ES" sz="1400" dirty="0">
              <a:solidFill>
                <a:srgbClr val="002060"/>
              </a:solidFill>
              <a:cs typeface="Calibri" panose="020F0502020204030204" pitchFamily="34" charset="0"/>
            </a:endParaRPr>
          </a:p>
          <a:p>
            <a:pPr algn="just"/>
            <a:endParaRPr lang="es-ES" sz="1400" dirty="0">
              <a:solidFill>
                <a:srgbClr val="002060"/>
              </a:solidFill>
              <a:cs typeface="Calibri" panose="020F0502020204030204" pitchFamily="34" charset="0"/>
            </a:endParaRPr>
          </a:p>
          <a:p>
            <a:pPr algn="just"/>
            <a:r>
              <a:rPr lang="es-ES" sz="1400" u="sng" dirty="0">
                <a:solidFill>
                  <a:srgbClr val="002060"/>
                </a:solidFill>
                <a:cs typeface="Calibri" panose="020F0502020204030204" pitchFamily="34" charset="0"/>
              </a:rPr>
              <a:t>PASO 1: </a:t>
            </a:r>
          </a:p>
          <a:p>
            <a:pPr algn="just"/>
            <a:endParaRPr lang="es-ES" sz="1400" dirty="0">
              <a:solidFill>
                <a:srgbClr val="002060"/>
              </a:solidFill>
              <a:cs typeface="Calibri" panose="020F0502020204030204" pitchFamily="34" charset="0"/>
            </a:endParaRPr>
          </a:p>
          <a:p>
            <a:pPr algn="just"/>
            <a:r>
              <a:rPr lang="es-ES" sz="1400" dirty="0">
                <a:solidFill>
                  <a:srgbClr val="002060"/>
                </a:solidFill>
                <a:cs typeface="Calibri" panose="020F0502020204030204" pitchFamily="34" charset="0"/>
              </a:rPr>
              <a:t>Abrir caso en CRM tipificando con el asunto que corresponda y </a:t>
            </a:r>
            <a:r>
              <a:rPr lang="es-ES" sz="1400" b="1" u="sng" dirty="0">
                <a:solidFill>
                  <a:srgbClr val="002060"/>
                </a:solidFill>
                <a:cs typeface="Calibri" panose="020F0502020204030204" pitchFamily="34" charset="0"/>
              </a:rPr>
              <a:t>nunca como queja</a:t>
            </a:r>
            <a:r>
              <a:rPr lang="es-ES" sz="1400" dirty="0">
                <a:solidFill>
                  <a:srgbClr val="002060"/>
                </a:solidFill>
                <a:cs typeface="Calibri" panose="020F0502020204030204" pitchFamily="34" charset="0"/>
              </a:rPr>
              <a:t>. Selecciona la casuística correspondiente del despegable y en el título una breve descripción.</a:t>
            </a:r>
          </a:p>
          <a:p>
            <a:pPr algn="just"/>
            <a:endParaRPr lang="es-ES" sz="1400" dirty="0">
              <a:solidFill>
                <a:srgbClr val="002060"/>
              </a:solidFill>
              <a:cs typeface="Calibri" panose="020F0502020204030204" pitchFamily="34" charset="0"/>
            </a:endParaRPr>
          </a:p>
          <a:p>
            <a:pPr algn="just"/>
            <a:endParaRPr lang="es-ES" sz="1400" dirty="0">
              <a:solidFill>
                <a:srgbClr val="002060"/>
              </a:solidFill>
              <a:cs typeface="Calibri" panose="020F0502020204030204" pitchFamily="34" charset="0"/>
            </a:endParaRPr>
          </a:p>
          <a:p>
            <a:pPr algn="just"/>
            <a:endParaRPr lang="es-ES" sz="1400" dirty="0">
              <a:solidFill>
                <a:srgbClr val="002060"/>
              </a:solidFill>
              <a:cs typeface="Calibri" panose="020F0502020204030204" pitchFamily="34" charset="0"/>
            </a:endParaRPr>
          </a:p>
          <a:p>
            <a:pPr algn="just"/>
            <a:endParaRPr lang="es-ES" sz="1400" dirty="0">
              <a:solidFill>
                <a:srgbClr val="002060"/>
              </a:solidFill>
              <a:cs typeface="Calibri" panose="020F0502020204030204" pitchFamily="34" charset="0"/>
            </a:endParaRPr>
          </a:p>
          <a:p>
            <a:pPr algn="just"/>
            <a:endParaRPr lang="es-ES" sz="1400" dirty="0">
              <a:solidFill>
                <a:srgbClr val="002060"/>
              </a:solidFill>
              <a:cs typeface="Calibri" panose="020F0502020204030204" pitchFamily="34" charset="0"/>
            </a:endParaRPr>
          </a:p>
          <a:p>
            <a:pPr algn="just"/>
            <a:endParaRPr lang="es-ES" sz="1400" dirty="0">
              <a:solidFill>
                <a:srgbClr val="002060"/>
              </a:solidFill>
              <a:cs typeface="Calibri" panose="020F0502020204030204" pitchFamily="34" charset="0"/>
            </a:endParaRPr>
          </a:p>
          <a:p>
            <a:pPr algn="just"/>
            <a:endParaRPr lang="es-ES" sz="1400" dirty="0">
              <a:solidFill>
                <a:srgbClr val="002060"/>
              </a:solidFill>
              <a:cs typeface="Calibri" panose="020F0502020204030204" pitchFamily="34" charset="0"/>
            </a:endParaRPr>
          </a:p>
          <a:p>
            <a:pPr algn="just"/>
            <a:endParaRPr lang="es-ES" sz="1400" dirty="0">
              <a:solidFill>
                <a:srgbClr val="002060"/>
              </a:solidFill>
              <a:cs typeface="Calibri" panose="020F0502020204030204" pitchFamily="34" charset="0"/>
            </a:endParaRPr>
          </a:p>
          <a:p>
            <a:pPr algn="just"/>
            <a:endParaRPr lang="es-ES" sz="1400" dirty="0">
              <a:solidFill>
                <a:srgbClr val="002060"/>
              </a:solidFill>
              <a:cs typeface="Calibri" panose="020F0502020204030204" pitchFamily="34" charset="0"/>
            </a:endParaRPr>
          </a:p>
          <a:p>
            <a:pPr algn="just"/>
            <a:endParaRPr lang="es-ES" sz="1400" dirty="0">
              <a:solidFill>
                <a:srgbClr val="002060"/>
              </a:solidFill>
              <a:cs typeface="Calibri" panose="020F0502020204030204" pitchFamily="34" charset="0"/>
            </a:endParaRPr>
          </a:p>
          <a:p>
            <a:pPr algn="just"/>
            <a:r>
              <a:rPr lang="es-ES" sz="1400" u="sng" dirty="0">
                <a:solidFill>
                  <a:srgbClr val="002060"/>
                </a:solidFill>
                <a:cs typeface="Calibri" panose="020F0502020204030204" pitchFamily="34" charset="0"/>
              </a:rPr>
              <a:t>PASO 2</a:t>
            </a:r>
          </a:p>
          <a:p>
            <a:pPr algn="just"/>
            <a:endParaRPr lang="es-ES" sz="1400" dirty="0">
              <a:solidFill>
                <a:srgbClr val="002060"/>
              </a:solidFill>
              <a:cs typeface="Calibri" panose="020F0502020204030204" pitchFamily="34" charset="0"/>
            </a:endParaRPr>
          </a:p>
          <a:p>
            <a:pPr algn="just"/>
            <a:r>
              <a:rPr lang="es-ES" sz="1400" dirty="0">
                <a:solidFill>
                  <a:srgbClr val="002060"/>
                </a:solidFill>
                <a:cs typeface="Calibri" panose="020F0502020204030204" pitchFamily="34" charset="0"/>
              </a:rPr>
              <a:t>Transferir y cerrar el caso en CRM. </a:t>
            </a:r>
          </a:p>
          <a:p>
            <a:pPr algn="just"/>
            <a:endParaRPr lang="es-ES" sz="1400" dirty="0">
              <a:solidFill>
                <a:srgbClr val="002060"/>
              </a:solidFill>
              <a:cs typeface="Calibri" panose="020F0502020204030204" pitchFamily="34" charset="0"/>
            </a:endParaRPr>
          </a:p>
        </p:txBody>
      </p:sp>
      <p:pic>
        <p:nvPicPr>
          <p:cNvPr id="12" name="Picture 6" descr="Resultado de imagen de ir a inicio">
            <a:hlinkClick r:id="rId3"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05531" y="110168"/>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1025" name="Imagen 41">
            <a:extLst>
              <a:ext uri="{FF2B5EF4-FFF2-40B4-BE49-F238E27FC236}">
                <a16:creationId xmlns:a16="http://schemas.microsoft.com/office/drawing/2014/main" id="{A4BABE2F-F8B9-4E71-863B-CBECCABC78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0925" y="3429000"/>
            <a:ext cx="7008238" cy="1137139"/>
          </a:xfrm>
          <a:prstGeom prst="rect">
            <a:avLst/>
          </a:prstGeom>
          <a:noFill/>
          <a:extLst>
            <a:ext uri="{909E8E84-426E-40DD-AFC4-6F175D3DCCD1}">
              <a14:hiddenFill xmlns:a14="http://schemas.microsoft.com/office/drawing/2010/main">
                <a:solidFill>
                  <a:srgbClr val="FFFFFF"/>
                </a:solidFill>
              </a14:hiddenFill>
            </a:ext>
          </a:extLst>
        </p:spPr>
      </p:pic>
      <p:pic>
        <p:nvPicPr>
          <p:cNvPr id="6" name="Gráfico 5" descr="Advertencia">
            <a:extLst>
              <a:ext uri="{FF2B5EF4-FFF2-40B4-BE49-F238E27FC236}">
                <a16:creationId xmlns:a16="http://schemas.microsoft.com/office/drawing/2014/main" id="{88E62474-1CF4-49AF-8564-A9395A9084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784" y="1476794"/>
            <a:ext cx="315209" cy="315209"/>
          </a:xfrm>
          <a:prstGeom prst="rect">
            <a:avLst/>
          </a:prstGeom>
        </p:spPr>
      </p:pic>
      <p:sp>
        <p:nvSpPr>
          <p:cNvPr id="7" name="Botón de acción: ir hacia atrás o anterior 6">
            <a:hlinkClick r:id="" action="ppaction://hlinkshowjump?jump=previousslide" highlightClick="1"/>
            <a:extLst>
              <a:ext uri="{FF2B5EF4-FFF2-40B4-BE49-F238E27FC236}">
                <a16:creationId xmlns:a16="http://schemas.microsoft.com/office/drawing/2014/main" id="{7F2F67FC-A0C3-416B-A549-32495F56BCC6}"/>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8" name="Botón de acción: ir hacia delante o siguiente 7">
            <a:hlinkClick r:id="" action="ppaction://hlinkshowjump?jump=nextslide" highlightClick="1"/>
            <a:extLst>
              <a:ext uri="{FF2B5EF4-FFF2-40B4-BE49-F238E27FC236}">
                <a16:creationId xmlns:a16="http://schemas.microsoft.com/office/drawing/2014/main" id="{854C96BA-39B6-4424-B9D8-84BD7823765E}"/>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490218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4.1 definición y tipologías reclamaciones   </a:t>
            </a:r>
          </a:p>
          <a:p>
            <a:endParaRPr lang="es-ES" b="1" dirty="0">
              <a:solidFill>
                <a:schemeClr val="bg1"/>
              </a:solidFill>
            </a:endParaRP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1077" y="110168"/>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034258B0-F16F-4BF4-A11F-E80C68F69367}"/>
              </a:ext>
            </a:extLst>
          </p:cNvPr>
          <p:cNvSpPr txBox="1"/>
          <p:nvPr/>
        </p:nvSpPr>
        <p:spPr>
          <a:xfrm>
            <a:off x="229198" y="1514513"/>
            <a:ext cx="6057796" cy="5047536"/>
          </a:xfrm>
          <a:prstGeom prst="rect">
            <a:avLst/>
          </a:prstGeom>
          <a:noFill/>
        </p:spPr>
        <p:txBody>
          <a:bodyPr wrap="square" rtlCol="0">
            <a:spAutoFit/>
          </a:bodyPr>
          <a:lstStyle/>
          <a:p>
            <a:pPr algn="just"/>
            <a:endParaRPr lang="es-ES" sz="1400" b="1" u="sng" dirty="0">
              <a:solidFill>
                <a:srgbClr val="002060"/>
              </a:solidFill>
              <a:cs typeface="Calibri" panose="020F0502020204030204" pitchFamily="34" charset="0"/>
            </a:endParaRPr>
          </a:p>
          <a:p>
            <a:pPr algn="just"/>
            <a:r>
              <a:rPr lang="es-ES" sz="1400" b="1" u="sng" dirty="0">
                <a:solidFill>
                  <a:srgbClr val="002060"/>
                </a:solidFill>
                <a:cs typeface="Calibri" panose="020F0502020204030204" pitchFamily="34" charset="0"/>
              </a:rPr>
              <a:t>Gestión</a:t>
            </a:r>
            <a:r>
              <a:rPr lang="es-ES" sz="1400" b="1" dirty="0">
                <a:solidFill>
                  <a:srgbClr val="002060"/>
                </a:solidFill>
                <a:cs typeface="Calibri" panose="020F0502020204030204" pitchFamily="34" charset="0"/>
              </a:rPr>
              <a:t>: </a:t>
            </a:r>
            <a:r>
              <a:rPr lang="es-ES" sz="1400" dirty="0">
                <a:solidFill>
                  <a:srgbClr val="002060"/>
                </a:solidFill>
                <a:cs typeface="Calibri" panose="020F0502020204030204" pitchFamily="34" charset="0"/>
              </a:rPr>
              <a:t>CRM y </a:t>
            </a:r>
            <a:r>
              <a:rPr lang="es-ES" sz="1400" dirty="0">
                <a:solidFill>
                  <a:srgbClr val="002060"/>
                </a:solidFill>
              </a:rPr>
              <a:t>Portal Gestor cuando aplique. Las reclamaciones solo se gestionan desde el </a:t>
            </a:r>
            <a:r>
              <a:rPr lang="es-ES" sz="1400" b="1" dirty="0" err="1">
                <a:solidFill>
                  <a:srgbClr val="002060"/>
                </a:solidFill>
              </a:rPr>
              <a:t>call</a:t>
            </a:r>
            <a:r>
              <a:rPr lang="es-ES" sz="1400" b="1" dirty="0">
                <a:solidFill>
                  <a:srgbClr val="002060"/>
                </a:solidFill>
              </a:rPr>
              <a:t> center.</a:t>
            </a:r>
          </a:p>
          <a:p>
            <a:pPr algn="just"/>
            <a:endParaRPr lang="es-ES" sz="1400" dirty="0">
              <a:solidFill>
                <a:srgbClr val="002060"/>
              </a:solidFill>
            </a:endParaRPr>
          </a:p>
          <a:p>
            <a:pPr algn="just"/>
            <a:r>
              <a:rPr lang="es-ES" sz="1400" b="1" u="sng" dirty="0">
                <a:solidFill>
                  <a:srgbClr val="002060"/>
                </a:solidFill>
                <a:cs typeface="Calibri" panose="020F0502020204030204" pitchFamily="34" charset="0"/>
              </a:rPr>
              <a:t>A tener en cuenta : </a:t>
            </a:r>
            <a:endParaRPr lang="es-ES" altLang="es-ES" sz="1000" b="1" dirty="0">
              <a:solidFill>
                <a:srgbClr val="FF0000"/>
              </a:solidFill>
              <a:latin typeface="Arial" panose="020B0604020202020204" pitchFamily="34" charset="0"/>
            </a:endParaRPr>
          </a:p>
          <a:p>
            <a:pPr algn="just"/>
            <a:endParaRPr lang="es-ES" altLang="es-ES" sz="1400" dirty="0">
              <a:solidFill>
                <a:srgbClr val="002060"/>
              </a:solidFill>
            </a:endParaRPr>
          </a:p>
          <a:p>
            <a:pPr marL="285750" lvl="0" indent="-285750">
              <a:buFont typeface="Arial" panose="020B0604020202020204" pitchFamily="34" charset="0"/>
              <a:buChar char="•"/>
            </a:pPr>
            <a:r>
              <a:rPr lang="es-ES" sz="1400" dirty="0">
                <a:solidFill>
                  <a:srgbClr val="002060"/>
                </a:solidFill>
                <a:cs typeface="Calibri" panose="020F0502020204030204" pitchFamily="34" charset="0"/>
              </a:rPr>
              <a:t>La </a:t>
            </a:r>
            <a:r>
              <a:rPr lang="es-ES" sz="1400" b="1" dirty="0">
                <a:solidFill>
                  <a:srgbClr val="002060"/>
                </a:solidFill>
                <a:cs typeface="Calibri" panose="020F0502020204030204" pitchFamily="34" charset="0"/>
              </a:rPr>
              <a:t>contestación </a:t>
            </a:r>
            <a:r>
              <a:rPr lang="es-ES" sz="1400" dirty="0">
                <a:solidFill>
                  <a:srgbClr val="002060"/>
                </a:solidFill>
                <a:cs typeface="Calibri" panose="020F0502020204030204" pitchFamily="34" charset="0"/>
              </a:rPr>
              <a:t>con la resolución de la reclamación </a:t>
            </a:r>
            <a:r>
              <a:rPr lang="es-ES" sz="1400" b="1" dirty="0">
                <a:solidFill>
                  <a:srgbClr val="002060"/>
                </a:solidFill>
                <a:cs typeface="Calibri" panose="020F0502020204030204" pitchFamily="34" charset="0"/>
              </a:rPr>
              <a:t>al cliente </a:t>
            </a:r>
            <a:r>
              <a:rPr lang="es-ES" sz="1400" dirty="0">
                <a:solidFill>
                  <a:srgbClr val="002060"/>
                </a:solidFill>
                <a:cs typeface="Calibri" panose="020F0502020204030204" pitchFamily="34" charset="0"/>
              </a:rPr>
              <a:t>siempre hay que hacerla </a:t>
            </a:r>
            <a:r>
              <a:rPr lang="es-ES" sz="1400" u="sng" dirty="0">
                <a:solidFill>
                  <a:srgbClr val="002060"/>
                </a:solidFill>
                <a:cs typeface="Calibri" panose="020F0502020204030204" pitchFamily="34" charset="0"/>
              </a:rPr>
              <a:t>por la misma vía en la que se ha recibido la reclamación </a:t>
            </a:r>
            <a:r>
              <a:rPr lang="es-ES" sz="1400" dirty="0">
                <a:solidFill>
                  <a:srgbClr val="002060"/>
                </a:solidFill>
                <a:cs typeface="Calibri" panose="020F0502020204030204" pitchFamily="34" charset="0"/>
              </a:rPr>
              <a:t>(email o correo postal)</a:t>
            </a:r>
          </a:p>
          <a:p>
            <a:pPr marL="285750" lvl="0" indent="-285750">
              <a:buFont typeface="Arial" panose="020B0604020202020204" pitchFamily="34" charset="0"/>
              <a:buChar char="•"/>
            </a:pPr>
            <a:endParaRPr lang="es-ES" sz="1400" dirty="0">
              <a:solidFill>
                <a:srgbClr val="002060"/>
              </a:solidFill>
              <a:cs typeface="Calibri" panose="020F0502020204030204" pitchFamily="34" charset="0"/>
            </a:endParaRPr>
          </a:p>
          <a:p>
            <a:pPr marL="285750" lvl="0" indent="-285750">
              <a:buFont typeface="Arial" panose="020B0604020202020204" pitchFamily="34" charset="0"/>
              <a:buChar char="•"/>
            </a:pPr>
            <a:r>
              <a:rPr lang="es-ES" sz="1400" dirty="0">
                <a:solidFill>
                  <a:srgbClr val="002060"/>
                </a:solidFill>
                <a:cs typeface="Calibri" panose="020F0502020204030204" pitchFamily="34" charset="0"/>
              </a:rPr>
              <a:t>Siempre que proceda devolución al cliente y ante preguntas del cliente sobre el importe a devolver, indicarle que en este momento no se le puede informar ya que hay variables como los meses pendientes para finalizar la póliza, si la misma se pago de forma anual, trimestral o semestral,… que tienen su impacto en el abono/regularización. Una vez reciba el importe en su cuenta, y si tiene cualquier consulta puede llamarnos y le comentaremos al respecto.</a:t>
            </a:r>
          </a:p>
          <a:p>
            <a:pPr marL="285750" lvl="0" indent="-285750">
              <a:buFont typeface="Arial" panose="020B0604020202020204" pitchFamily="34" charset="0"/>
              <a:buChar char="•"/>
            </a:pPr>
            <a:endParaRPr lang="es-ES" sz="1400" dirty="0">
              <a:solidFill>
                <a:srgbClr val="002060"/>
              </a:solidFill>
              <a:cs typeface="Calibri" panose="020F0502020204030204" pitchFamily="34" charset="0"/>
            </a:endParaRPr>
          </a:p>
          <a:p>
            <a:pPr marL="285750" lvl="0" indent="-285750">
              <a:buFont typeface="Arial" panose="020B0604020202020204" pitchFamily="34" charset="0"/>
              <a:buChar char="•"/>
            </a:pPr>
            <a:r>
              <a:rPr lang="es-ES" sz="1400" dirty="0">
                <a:solidFill>
                  <a:srgbClr val="002060"/>
                </a:solidFill>
                <a:cs typeface="Calibri" panose="020F0502020204030204" pitchFamily="34" charset="0"/>
              </a:rPr>
              <a:t>Si el agente del </a:t>
            </a:r>
            <a:r>
              <a:rPr lang="es-ES" sz="1400" dirty="0" err="1">
                <a:solidFill>
                  <a:srgbClr val="002060"/>
                </a:solidFill>
                <a:cs typeface="Calibri" panose="020F0502020204030204" pitchFamily="34" charset="0"/>
              </a:rPr>
              <a:t>Call</a:t>
            </a:r>
            <a:r>
              <a:rPr lang="es-ES" sz="1400" dirty="0">
                <a:solidFill>
                  <a:srgbClr val="002060"/>
                </a:solidFill>
                <a:cs typeface="Calibri" panose="020F0502020204030204" pitchFamily="34" charset="0"/>
              </a:rPr>
              <a:t> Center Movistar Seguros necesita resolver cualquier consulta o aclaración para tramitar/contestar a la reclamación del cliente, enviar un correo a reclamaciones.telefonicaseguros@telefonica.com </a:t>
            </a:r>
          </a:p>
          <a:p>
            <a:pPr marL="285750" lvl="0" indent="-285750">
              <a:buFont typeface="Arial" panose="020B0604020202020204" pitchFamily="34" charset="0"/>
              <a:buChar char="•"/>
            </a:pPr>
            <a:endParaRPr lang="es-ES" sz="1400" dirty="0">
              <a:solidFill>
                <a:srgbClr val="FF0000"/>
              </a:solidFill>
              <a:cs typeface="Calibri" panose="020F0502020204030204" pitchFamily="34" charset="0"/>
            </a:endParaRPr>
          </a:p>
          <a:p>
            <a:pPr lvl="0"/>
            <a:endParaRPr lang="es-ES" sz="1400" dirty="0">
              <a:solidFill>
                <a:srgbClr val="002060"/>
              </a:solidFill>
              <a:cs typeface="Calibri" panose="020F0502020204030204" pitchFamily="34" charset="0"/>
            </a:endParaRPr>
          </a:p>
        </p:txBody>
      </p:sp>
      <p:pic>
        <p:nvPicPr>
          <p:cNvPr id="8" name="Gráfico 7" descr="Advertencia">
            <a:extLst>
              <a:ext uri="{FF2B5EF4-FFF2-40B4-BE49-F238E27FC236}">
                <a16:creationId xmlns:a16="http://schemas.microsoft.com/office/drawing/2014/main" id="{D88D88CD-36EF-459F-B320-0EF13099D9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4988" y="2300687"/>
            <a:ext cx="315209" cy="315209"/>
          </a:xfrm>
          <a:prstGeom prst="rect">
            <a:avLst/>
          </a:prstGeom>
        </p:spPr>
      </p:pic>
      <p:sp>
        <p:nvSpPr>
          <p:cNvPr id="14" name="CuadroTexto 13">
            <a:extLst>
              <a:ext uri="{FF2B5EF4-FFF2-40B4-BE49-F238E27FC236}">
                <a16:creationId xmlns:a16="http://schemas.microsoft.com/office/drawing/2014/main" id="{179BCC30-8342-4D8B-88E4-6B3831FB9E07}"/>
              </a:ext>
            </a:extLst>
          </p:cNvPr>
          <p:cNvSpPr txBox="1"/>
          <p:nvPr/>
        </p:nvSpPr>
        <p:spPr>
          <a:xfrm>
            <a:off x="6286994" y="1405255"/>
            <a:ext cx="5866802" cy="523220"/>
          </a:xfrm>
          <a:prstGeom prst="rect">
            <a:avLst/>
          </a:prstGeom>
          <a:noFill/>
        </p:spPr>
        <p:txBody>
          <a:bodyPr wrap="square" rtlCol="0">
            <a:spAutoFit/>
          </a:bodyPr>
          <a:lstStyle/>
          <a:p>
            <a:endParaRPr lang="es-ES" sz="1400" dirty="0">
              <a:solidFill>
                <a:srgbClr val="002060"/>
              </a:solidFill>
            </a:endParaRPr>
          </a:p>
          <a:p>
            <a:pPr algn="just"/>
            <a:r>
              <a:rPr lang="es-ES" sz="1400" b="1" u="sng" dirty="0">
                <a:solidFill>
                  <a:srgbClr val="002060"/>
                </a:solidFill>
                <a:cs typeface="Calibri" panose="020F0502020204030204" pitchFamily="34" charset="0"/>
              </a:rPr>
              <a:t>Tipologías: </a:t>
            </a:r>
            <a:endParaRPr lang="es-ES" dirty="0"/>
          </a:p>
        </p:txBody>
      </p:sp>
      <p:pic>
        <p:nvPicPr>
          <p:cNvPr id="3" name="Imagen 2">
            <a:extLst>
              <a:ext uri="{FF2B5EF4-FFF2-40B4-BE49-F238E27FC236}">
                <a16:creationId xmlns:a16="http://schemas.microsoft.com/office/drawing/2014/main" id="{CE80585D-A075-42D4-A79A-61ED9FA75CF4}"/>
              </a:ext>
            </a:extLst>
          </p:cNvPr>
          <p:cNvPicPr>
            <a:picLocks noChangeAspect="1"/>
          </p:cNvPicPr>
          <p:nvPr/>
        </p:nvPicPr>
        <p:blipFill>
          <a:blip r:embed="rId6"/>
          <a:stretch>
            <a:fillRect/>
          </a:stretch>
        </p:blipFill>
        <p:spPr>
          <a:xfrm>
            <a:off x="6322200" y="2106055"/>
            <a:ext cx="5810250" cy="3486150"/>
          </a:xfrm>
          <a:prstGeom prst="rect">
            <a:avLst/>
          </a:prstGeom>
        </p:spPr>
      </p:pic>
      <p:sp>
        <p:nvSpPr>
          <p:cNvPr id="4" name="Rectángulo 3">
            <a:extLst>
              <a:ext uri="{FF2B5EF4-FFF2-40B4-BE49-F238E27FC236}">
                <a16:creationId xmlns:a16="http://schemas.microsoft.com/office/drawing/2014/main" id="{8A2938BE-A3A6-4328-A8D7-EF6DD33E0A93}"/>
              </a:ext>
            </a:extLst>
          </p:cNvPr>
          <p:cNvSpPr/>
          <p:nvPr/>
        </p:nvSpPr>
        <p:spPr>
          <a:xfrm>
            <a:off x="375993" y="813713"/>
            <a:ext cx="11187116" cy="523220"/>
          </a:xfrm>
          <a:prstGeom prst="rect">
            <a:avLst/>
          </a:prstGeom>
        </p:spPr>
        <p:txBody>
          <a:bodyPr wrap="square">
            <a:spAutoFit/>
          </a:bodyPr>
          <a:lstStyle/>
          <a:p>
            <a:pPr algn="just"/>
            <a:r>
              <a:rPr lang="es-ES" sz="1400" b="1" u="sng" dirty="0">
                <a:solidFill>
                  <a:srgbClr val="002060"/>
                </a:solidFill>
                <a:ea typeface="Calibri" panose="020F0502020204030204" pitchFamily="34" charset="0"/>
                <a:cs typeface="Calibri" panose="020F0502020204030204" pitchFamily="34" charset="0"/>
              </a:rPr>
              <a:t>Definición</a:t>
            </a:r>
            <a:r>
              <a:rPr lang="es-ES" sz="1400" b="1" dirty="0">
                <a:solidFill>
                  <a:srgbClr val="002060"/>
                </a:solidFill>
                <a:ea typeface="Calibri" panose="020F0502020204030204" pitchFamily="34" charset="0"/>
                <a:cs typeface="Calibri" panose="020F0502020204030204" pitchFamily="34" charset="0"/>
              </a:rPr>
              <a:t>: </a:t>
            </a:r>
            <a:r>
              <a:rPr lang="es-ES" sz="1400" dirty="0">
                <a:solidFill>
                  <a:srgbClr val="002060"/>
                </a:solidFill>
                <a:cs typeface="Calibri" panose="020F0502020204030204" pitchFamily="34" charset="0"/>
              </a:rPr>
              <a:t>Se entiende como concepto “</a:t>
            </a:r>
            <a:r>
              <a:rPr lang="es-ES" sz="1400" dirty="0">
                <a:solidFill>
                  <a:srgbClr val="0000CC"/>
                </a:solidFill>
                <a:cs typeface="Calibri" panose="020F0502020204030204" pitchFamily="34" charset="0"/>
              </a:rPr>
              <a:t>reclamación”</a:t>
            </a:r>
            <a:r>
              <a:rPr lang="es-ES" sz="1400" dirty="0">
                <a:solidFill>
                  <a:srgbClr val="002060"/>
                </a:solidFill>
                <a:cs typeface="Calibri" panose="020F0502020204030204" pitchFamily="34" charset="0"/>
              </a:rPr>
              <a:t> toda disconformidad manifestada por el cliente </a:t>
            </a:r>
            <a:r>
              <a:rPr lang="es-ES" sz="1400" b="1" dirty="0">
                <a:solidFill>
                  <a:srgbClr val="0000CC"/>
                </a:solidFill>
                <a:cs typeface="Calibri" panose="020F0502020204030204" pitchFamily="34" charset="0"/>
              </a:rPr>
              <a:t>vía email o correo postal ordinario</a:t>
            </a:r>
            <a:r>
              <a:rPr lang="es-ES" sz="1400" dirty="0">
                <a:solidFill>
                  <a:srgbClr val="0000CC"/>
                </a:solidFill>
                <a:cs typeface="Calibri" panose="020F0502020204030204" pitchFamily="34" charset="0"/>
              </a:rPr>
              <a:t>. </a:t>
            </a:r>
            <a:r>
              <a:rPr lang="es-ES" sz="1400" dirty="0">
                <a:solidFill>
                  <a:srgbClr val="002060"/>
                </a:solidFill>
                <a:cs typeface="Calibri" panose="020F0502020204030204" pitchFamily="34" charset="0"/>
              </a:rPr>
              <a:t>Son todas aquellas relacionadas con la venta o contratación del seguro. </a:t>
            </a:r>
          </a:p>
        </p:txBody>
      </p:sp>
      <p:sp>
        <p:nvSpPr>
          <p:cNvPr id="11" name="Botón de acción: ir hacia atrás o anterior 10">
            <a:hlinkClick r:id="" action="ppaction://hlinkshowjump?jump=previousslide" highlightClick="1"/>
            <a:extLst>
              <a:ext uri="{FF2B5EF4-FFF2-40B4-BE49-F238E27FC236}">
                <a16:creationId xmlns:a16="http://schemas.microsoft.com/office/drawing/2014/main" id="{0C313336-B060-4625-A980-3B87DA3DF056}"/>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3" name="Botón de acción: ir hacia delante o siguiente 12">
            <a:hlinkClick r:id="" action="ppaction://hlinkshowjump?jump=nextslide" highlightClick="1"/>
            <a:extLst>
              <a:ext uri="{FF2B5EF4-FFF2-40B4-BE49-F238E27FC236}">
                <a16:creationId xmlns:a16="http://schemas.microsoft.com/office/drawing/2014/main" id="{A7D722B6-7B4E-4474-BE70-2620C54A91E9}"/>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10200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4.2 operativa  reclamaciones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01639" y="801386"/>
            <a:ext cx="11628052" cy="5478423"/>
          </a:xfrm>
          <a:prstGeom prst="rect">
            <a:avLst/>
          </a:prstGeom>
          <a:noFill/>
        </p:spPr>
        <p:txBody>
          <a:bodyPr wrap="square" rtlCol="0">
            <a:spAutoFit/>
          </a:bodyPr>
          <a:lstStyle/>
          <a:p>
            <a:pPr algn="just"/>
            <a:r>
              <a:rPr lang="es-ES" sz="1400" b="1" u="sng" dirty="0">
                <a:solidFill>
                  <a:srgbClr val="002060"/>
                </a:solidFill>
                <a:cs typeface="Calibri" panose="020F0502020204030204" pitchFamily="34" charset="0"/>
              </a:rPr>
              <a:t>Operativa :</a:t>
            </a:r>
          </a:p>
          <a:p>
            <a:pPr algn="just"/>
            <a:endParaRPr lang="es-ES" altLang="es-ES" sz="1400" b="1" u="sng" dirty="0">
              <a:solidFill>
                <a:srgbClr val="002060"/>
              </a:solidFill>
              <a:latin typeface="Arial" panose="020B0604020202020204" pitchFamily="34" charset="0"/>
              <a:cs typeface="Calibri" panose="020F0502020204030204" pitchFamily="34" charset="0"/>
            </a:endParaRPr>
          </a:p>
          <a:p>
            <a:pPr algn="just"/>
            <a:r>
              <a:rPr lang="es-ES" altLang="es-ES" sz="1400" b="1" dirty="0">
                <a:solidFill>
                  <a:srgbClr val="002060"/>
                </a:solidFill>
              </a:rPr>
              <a:t>Paso1</a:t>
            </a:r>
            <a:r>
              <a:rPr lang="es-ES" altLang="es-ES" sz="1400" dirty="0">
                <a:solidFill>
                  <a:srgbClr val="002060"/>
                </a:solidFill>
              </a:rPr>
              <a:t>: Apertura del caso en CRM como “reclamaciones ”. En el </a:t>
            </a:r>
            <a:r>
              <a:rPr lang="es-ES" altLang="es-ES" sz="1400" b="1" dirty="0">
                <a:solidFill>
                  <a:srgbClr val="002060"/>
                </a:solidFill>
              </a:rPr>
              <a:t>asunto</a:t>
            </a:r>
            <a:r>
              <a:rPr lang="es-ES" altLang="es-ES" sz="1400" dirty="0">
                <a:solidFill>
                  <a:srgbClr val="002060"/>
                </a:solidFill>
              </a:rPr>
              <a:t> seleccionar la casuística correspondiente del desplegable y en el </a:t>
            </a:r>
            <a:r>
              <a:rPr lang="es-ES" altLang="es-ES" sz="1400" b="1" dirty="0">
                <a:solidFill>
                  <a:srgbClr val="002060"/>
                </a:solidFill>
              </a:rPr>
              <a:t>título</a:t>
            </a:r>
            <a:r>
              <a:rPr lang="es-ES" altLang="es-ES" sz="1400" dirty="0">
                <a:solidFill>
                  <a:srgbClr val="002060"/>
                </a:solidFill>
              </a:rPr>
              <a:t> añadir una breve descripción.  </a:t>
            </a:r>
            <a:endParaRPr lang="es-ES" altLang="es-ES" sz="1000" b="1" dirty="0">
              <a:solidFill>
                <a:srgbClr val="FF0000"/>
              </a:solidFill>
              <a:latin typeface="Arial" panose="020B0604020202020204" pitchFamily="34" charset="0"/>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b="1" dirty="0">
              <a:solidFill>
                <a:srgbClr val="002060"/>
              </a:solidFill>
            </a:endParaRPr>
          </a:p>
          <a:p>
            <a:pPr algn="just"/>
            <a:endParaRPr lang="es-ES" altLang="es-ES" sz="1400" dirty="0">
              <a:solidFill>
                <a:srgbClr val="FF0000"/>
              </a:solidFill>
            </a:endParaRPr>
          </a:p>
          <a:p>
            <a:pPr algn="just"/>
            <a:endParaRPr lang="es-ES" altLang="es-ES" sz="1400" b="1" dirty="0">
              <a:solidFill>
                <a:srgbClr val="002060"/>
              </a:solidFill>
            </a:endParaRPr>
          </a:p>
          <a:p>
            <a:pPr algn="just"/>
            <a:endParaRPr lang="es-ES" altLang="es-ES" sz="1400" dirty="0">
              <a:solidFill>
                <a:srgbClr val="002060"/>
              </a:solidFill>
            </a:endParaRPr>
          </a:p>
          <a:p>
            <a:pPr algn="just"/>
            <a:r>
              <a:rPr lang="es-ES" altLang="es-ES" sz="1400" dirty="0">
                <a:solidFill>
                  <a:srgbClr val="002060"/>
                </a:solidFill>
              </a:rPr>
              <a:t>Marcar el </a:t>
            </a:r>
            <a:r>
              <a:rPr lang="es-ES" altLang="es-ES" sz="1400" b="1" dirty="0">
                <a:solidFill>
                  <a:srgbClr val="002060"/>
                </a:solidFill>
              </a:rPr>
              <a:t>origen de la reclamación </a:t>
            </a:r>
            <a:r>
              <a:rPr lang="es-ES" sz="1400" dirty="0">
                <a:solidFill>
                  <a:srgbClr val="002060"/>
                </a:solidFill>
              </a:rPr>
              <a:t>seleccionando del despegable el correspondiente </a:t>
            </a:r>
            <a:r>
              <a:rPr lang="es-ES" altLang="es-ES" sz="1400" dirty="0">
                <a:solidFill>
                  <a:srgbClr val="002060"/>
                </a:solidFill>
              </a:rPr>
              <a:t>en función de si la reclamación viene directamente de un cliente (Titular de la Póliza), de un abogado, una </a:t>
            </a:r>
            <a:r>
              <a:rPr lang="es-ES" altLang="es-ES" sz="1400" dirty="0" err="1">
                <a:solidFill>
                  <a:srgbClr val="002060"/>
                </a:solidFill>
              </a:rPr>
              <a:t>OMIC</a:t>
            </a:r>
            <a:r>
              <a:rPr lang="es-ES" altLang="es-ES" sz="1400" dirty="0">
                <a:solidFill>
                  <a:srgbClr val="002060"/>
                </a:solidFill>
              </a:rPr>
              <a:t> u organización  de Consumidores (</a:t>
            </a:r>
            <a:r>
              <a:rPr lang="es-ES" altLang="es-ES" sz="1400" dirty="0" err="1">
                <a:solidFill>
                  <a:srgbClr val="002060"/>
                </a:solidFill>
              </a:rPr>
              <a:t>OCU</a:t>
            </a:r>
            <a:r>
              <a:rPr lang="es-ES" altLang="es-ES" sz="1400" dirty="0">
                <a:solidFill>
                  <a:srgbClr val="002060"/>
                </a:solidFill>
              </a:rPr>
              <a:t>/</a:t>
            </a:r>
            <a:r>
              <a:rPr lang="es-ES" altLang="es-ES" sz="1400" dirty="0" err="1">
                <a:solidFill>
                  <a:srgbClr val="002060"/>
                </a:solidFill>
              </a:rPr>
              <a:t>OMIC</a:t>
            </a:r>
            <a:r>
              <a:rPr lang="es-ES" altLang="es-ES" sz="1400" dirty="0">
                <a:solidFill>
                  <a:srgbClr val="002060"/>
                </a:solidFill>
              </a:rPr>
              <a:t>) o de la responsable de Reclamaciones de Telefónica Seguros ( Servicio de Atención al Cliente)</a:t>
            </a:r>
          </a:p>
          <a:p>
            <a:pPr algn="just"/>
            <a:endParaRPr lang="es-ES" altLang="es-ES" sz="1400" dirty="0">
              <a:solidFill>
                <a:srgbClr val="FF0000"/>
              </a:solidFill>
            </a:endParaRPr>
          </a:p>
          <a:p>
            <a:pPr algn="just"/>
            <a:r>
              <a:rPr lang="es-ES" altLang="es-ES" sz="1400" dirty="0">
                <a:solidFill>
                  <a:srgbClr val="002060"/>
                </a:solidFill>
              </a:rPr>
              <a:t>Al marcar </a:t>
            </a:r>
            <a:r>
              <a:rPr lang="es-ES" altLang="es-ES" sz="1400" b="1" dirty="0">
                <a:solidFill>
                  <a:srgbClr val="002060"/>
                </a:solidFill>
              </a:rPr>
              <a:t>“Nivel”, </a:t>
            </a:r>
            <a:r>
              <a:rPr lang="es-ES" altLang="es-ES" sz="1400" dirty="0">
                <a:solidFill>
                  <a:srgbClr val="002060"/>
                </a:solidFill>
              </a:rPr>
              <a:t>del desplegable se seleccionará 1, para el caso de reclamaciones que lleguen directamente al </a:t>
            </a:r>
            <a:r>
              <a:rPr lang="es-ES" altLang="es-ES" sz="1400" dirty="0" err="1">
                <a:solidFill>
                  <a:srgbClr val="002060"/>
                </a:solidFill>
              </a:rPr>
              <a:t>call</a:t>
            </a:r>
            <a:r>
              <a:rPr lang="es-ES" altLang="es-ES" sz="1400" dirty="0">
                <a:solidFill>
                  <a:srgbClr val="002060"/>
                </a:solidFill>
              </a:rPr>
              <a:t> center, y en el que el remitente sea el titular de la póliza y se seleccionará 2, cuando la reclamación proceda de un abogado u OMIC, o se mande directamente por la responsable de Reclamaciones de Telefónica Seguros.</a:t>
            </a:r>
          </a:p>
          <a:p>
            <a:pPr algn="just"/>
            <a:endParaRPr lang="es-ES" altLang="es-ES" sz="1400" dirty="0">
              <a:solidFill>
                <a:srgbClr val="FF0000"/>
              </a:solidFill>
            </a:endParaRPr>
          </a:p>
          <a:p>
            <a:pPr algn="just"/>
            <a:r>
              <a:rPr lang="es-ES" altLang="es-ES" sz="1400" dirty="0">
                <a:solidFill>
                  <a:srgbClr val="002060"/>
                </a:solidFill>
              </a:rPr>
              <a:t>Al marcar </a:t>
            </a:r>
            <a:r>
              <a:rPr lang="es-ES" altLang="es-ES" sz="1400" b="1" dirty="0">
                <a:solidFill>
                  <a:srgbClr val="002060"/>
                </a:solidFill>
              </a:rPr>
              <a:t>“F. Notificación/</a:t>
            </a:r>
            <a:r>
              <a:rPr lang="es-ES" altLang="es-ES" sz="1400" b="1" dirty="0" err="1">
                <a:solidFill>
                  <a:srgbClr val="002060"/>
                </a:solidFill>
              </a:rPr>
              <a:t>F.Acuse</a:t>
            </a:r>
            <a:r>
              <a:rPr lang="es-ES" altLang="es-ES" sz="1400" b="1" dirty="0">
                <a:solidFill>
                  <a:srgbClr val="002060"/>
                </a:solidFill>
              </a:rPr>
              <a:t> de recibo”, </a:t>
            </a:r>
            <a:r>
              <a:rPr lang="es-ES" altLang="es-ES" sz="1400" dirty="0">
                <a:solidFill>
                  <a:srgbClr val="002060"/>
                </a:solidFill>
              </a:rPr>
              <a:t>se pondrá la fecha real en que se ha recibido la reclamación (vía postal o </a:t>
            </a:r>
            <a:r>
              <a:rPr lang="es-ES" altLang="es-ES" sz="1400" dirty="0" err="1">
                <a:solidFill>
                  <a:srgbClr val="002060"/>
                </a:solidFill>
              </a:rPr>
              <a:t>via</a:t>
            </a:r>
            <a:r>
              <a:rPr lang="es-ES" altLang="es-ES" sz="1400" dirty="0">
                <a:solidFill>
                  <a:srgbClr val="002060"/>
                </a:solidFill>
              </a:rPr>
              <a:t> electrónica), independientemente de su fecha de gestión efectiva.</a:t>
            </a:r>
            <a:endParaRPr lang="es-ES" dirty="0"/>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8747" y="211150"/>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5157147D-2D14-4976-A359-9B2C69B69030}"/>
              </a:ext>
            </a:extLst>
          </p:cNvPr>
          <p:cNvPicPr/>
          <p:nvPr/>
        </p:nvPicPr>
        <p:blipFill rotWithShape="1">
          <a:blip r:embed="rId4"/>
          <a:srcRect t="20067" b="31334"/>
          <a:stretch/>
        </p:blipFill>
        <p:spPr bwMode="auto">
          <a:xfrm>
            <a:off x="1021266" y="1761829"/>
            <a:ext cx="6155038" cy="1791599"/>
          </a:xfrm>
          <a:prstGeom prst="rect">
            <a:avLst/>
          </a:prstGeom>
          <a:ln>
            <a:noFill/>
          </a:ln>
          <a:extLst>
            <a:ext uri="{53640926-AAD7-44D8-BBD7-CCE9431645EC}">
              <a14:shadowObscured xmlns:a14="http://schemas.microsoft.com/office/drawing/2010/main"/>
            </a:ext>
          </a:extLst>
        </p:spPr>
      </p:pic>
      <p:sp>
        <p:nvSpPr>
          <p:cNvPr id="6" name="Botón de acción: ir hacia atrás o anterior 5">
            <a:hlinkClick r:id="" action="ppaction://hlinkshowjump?jump=previousslide" highlightClick="1"/>
            <a:extLst>
              <a:ext uri="{FF2B5EF4-FFF2-40B4-BE49-F238E27FC236}">
                <a16:creationId xmlns:a16="http://schemas.microsoft.com/office/drawing/2014/main" id="{B322159F-F5FA-4011-9DB3-AA4A435CDE15}"/>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7" name="Botón de acción: ir hacia delante o siguiente 6">
            <a:hlinkClick r:id="" action="ppaction://hlinkshowjump?jump=nextslide" highlightClick="1"/>
            <a:extLst>
              <a:ext uri="{FF2B5EF4-FFF2-40B4-BE49-F238E27FC236}">
                <a16:creationId xmlns:a16="http://schemas.microsoft.com/office/drawing/2014/main" id="{5C7F3632-4C8A-430C-8A2A-806049D95CBF}"/>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670368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5CC31D10-B344-4863-81E3-5FF2F5015544}"/>
              </a:ext>
            </a:extLst>
          </p:cNvPr>
          <p:cNvSpPr/>
          <p:nvPr/>
        </p:nvSpPr>
        <p:spPr>
          <a:xfrm>
            <a:off x="1162682" y="2724502"/>
            <a:ext cx="10589741" cy="172392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4.2 operativa  reclamaciones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375993" y="812961"/>
            <a:ext cx="11414369" cy="5016758"/>
          </a:xfrm>
          <a:prstGeom prst="rect">
            <a:avLst/>
          </a:prstGeom>
          <a:noFill/>
        </p:spPr>
        <p:txBody>
          <a:bodyPr wrap="square" rtlCol="0">
            <a:spAutoFit/>
          </a:bodyPr>
          <a:lstStyle/>
          <a:p>
            <a:pPr algn="just"/>
            <a:r>
              <a:rPr lang="es-ES" sz="1400" b="1" u="sng" dirty="0">
                <a:solidFill>
                  <a:srgbClr val="002060"/>
                </a:solidFill>
                <a:cs typeface="Calibri" panose="020F0502020204030204" pitchFamily="34" charset="0"/>
              </a:rPr>
              <a:t>Operativa :</a:t>
            </a:r>
          </a:p>
          <a:p>
            <a:pPr algn="just"/>
            <a:endParaRPr lang="es-ES" altLang="es-ES" sz="1400" b="1" u="sng" dirty="0">
              <a:solidFill>
                <a:srgbClr val="002060"/>
              </a:solidFill>
              <a:latin typeface="Arial" panose="020B0604020202020204" pitchFamily="34" charset="0"/>
              <a:cs typeface="Calibri" panose="020F0502020204030204" pitchFamily="34" charset="0"/>
            </a:endParaRPr>
          </a:p>
          <a:p>
            <a:pPr algn="just"/>
            <a:r>
              <a:rPr lang="es-ES" altLang="es-ES" sz="1400" b="1" dirty="0">
                <a:solidFill>
                  <a:srgbClr val="002060"/>
                </a:solidFill>
              </a:rPr>
              <a:t>Paso 2</a:t>
            </a:r>
            <a:r>
              <a:rPr lang="es-ES" altLang="es-ES" sz="1400" dirty="0">
                <a:solidFill>
                  <a:srgbClr val="002060"/>
                </a:solidFill>
              </a:rPr>
              <a:t>: </a:t>
            </a:r>
            <a:r>
              <a:rPr lang="es-ES" sz="1400" dirty="0">
                <a:solidFill>
                  <a:srgbClr val="002060"/>
                </a:solidFill>
              </a:rPr>
              <a:t>El </a:t>
            </a:r>
            <a:r>
              <a:rPr lang="es-ES" sz="1400" b="1" dirty="0">
                <a:solidFill>
                  <a:srgbClr val="002060"/>
                </a:solidFill>
              </a:rPr>
              <a:t>número de reclamación </a:t>
            </a:r>
            <a:r>
              <a:rPr lang="es-ES" sz="1400" dirty="0">
                <a:solidFill>
                  <a:srgbClr val="002060"/>
                </a:solidFill>
              </a:rPr>
              <a:t>para los casos gestionados por el Call Center será el </a:t>
            </a:r>
            <a:r>
              <a:rPr lang="es-ES" sz="1400" b="1" dirty="0">
                <a:solidFill>
                  <a:srgbClr val="002060"/>
                </a:solidFill>
              </a:rPr>
              <a:t>código del caso creado </a:t>
            </a:r>
            <a:r>
              <a:rPr lang="es-ES" sz="1400" dirty="0">
                <a:solidFill>
                  <a:srgbClr val="002060"/>
                </a:solidFill>
              </a:rPr>
              <a:t>y se incorporará </a:t>
            </a:r>
            <a:r>
              <a:rPr lang="es-ES" sz="1400" b="1" dirty="0">
                <a:solidFill>
                  <a:srgbClr val="002060"/>
                </a:solidFill>
              </a:rPr>
              <a:t>dentro del cuerpo de los correos o plantillas respuesta. </a:t>
            </a:r>
          </a:p>
          <a:p>
            <a:pPr algn="just"/>
            <a:endParaRPr lang="es-ES" sz="1400" b="1" u="sng" dirty="0">
              <a:solidFill>
                <a:srgbClr val="FF0000"/>
              </a:solidFill>
              <a:cs typeface="Calibri" panose="020F0502020204030204" pitchFamily="34" charset="0"/>
            </a:endParaRPr>
          </a:p>
          <a:p>
            <a:pPr lvl="0"/>
            <a:r>
              <a:rPr lang="es-ES" sz="1400" b="1" dirty="0">
                <a:solidFill>
                  <a:srgbClr val="002060"/>
                </a:solidFill>
              </a:rPr>
              <a:t>Hacer acuse recibo </a:t>
            </a:r>
            <a:r>
              <a:rPr lang="es-ES" sz="1400" dirty="0">
                <a:solidFill>
                  <a:srgbClr val="002060"/>
                </a:solidFill>
              </a:rPr>
              <a:t>al cliente </a:t>
            </a:r>
            <a:r>
              <a:rPr lang="es-ES" sz="1400" u="sng" dirty="0">
                <a:solidFill>
                  <a:srgbClr val="002060"/>
                </a:solidFill>
              </a:rPr>
              <a:t>incorporando el número de reclamación </a:t>
            </a:r>
            <a:r>
              <a:rPr lang="es-ES" sz="1400" dirty="0">
                <a:solidFill>
                  <a:srgbClr val="002060"/>
                </a:solidFill>
              </a:rPr>
              <a:t>(código)  del caso creado.</a:t>
            </a:r>
          </a:p>
          <a:p>
            <a:pPr lvl="0"/>
            <a:endParaRPr lang="es-ES" sz="1400" dirty="0">
              <a:solidFill>
                <a:srgbClr val="002060"/>
              </a:solidFill>
            </a:endParaRPr>
          </a:p>
          <a:p>
            <a:pPr lvl="0"/>
            <a:r>
              <a:rPr lang="es-ES" sz="1400" dirty="0">
                <a:solidFill>
                  <a:srgbClr val="002060"/>
                </a:solidFill>
              </a:rPr>
              <a:t>Este texto es el que tenemos que incluir:</a:t>
            </a:r>
          </a:p>
          <a:p>
            <a:pPr lvl="2"/>
            <a:endParaRPr lang="es-ES" sz="1400" dirty="0">
              <a:solidFill>
                <a:srgbClr val="002060"/>
              </a:solidFill>
            </a:endParaRPr>
          </a:p>
          <a:p>
            <a:pPr lvl="2"/>
            <a:endParaRPr lang="es-ES" sz="1400" dirty="0">
              <a:solidFill>
                <a:srgbClr val="002060"/>
              </a:solidFill>
            </a:endParaRPr>
          </a:p>
          <a:p>
            <a:pPr lvl="2"/>
            <a:r>
              <a:rPr lang="es-ES" sz="1400" dirty="0">
                <a:solidFill>
                  <a:srgbClr val="002060"/>
                </a:solidFill>
              </a:rPr>
              <a:t> “Nos ponemos en contacto contigo en relación a la reclamación recibida sobre la póliza arriba indicada. Esta reclamación ha quedado registrada con el número que aparece en el encabezado, por lo que te agradecemos que cites esta referencia para cualquier consulta sobre este tema.</a:t>
            </a:r>
          </a:p>
          <a:p>
            <a:pPr lvl="2"/>
            <a:r>
              <a:rPr lang="es-ES" sz="1400" dirty="0">
                <a:solidFill>
                  <a:srgbClr val="002060"/>
                </a:solidFill>
              </a:rPr>
              <a:t>Te comunicamos que estamos realizando las gestiones necesarias para resolver la cuestión y responderte a la mayor brevedad posible.</a:t>
            </a:r>
          </a:p>
          <a:p>
            <a:pPr lvl="2"/>
            <a:r>
              <a:rPr lang="es-ES" sz="1400" dirty="0">
                <a:solidFill>
                  <a:srgbClr val="002060"/>
                </a:solidFill>
              </a:rPr>
              <a:t>Departamento de Reclamaciones</a:t>
            </a:r>
          </a:p>
          <a:p>
            <a:pPr algn="just"/>
            <a:endParaRPr lang="es-ES" altLang="es-ES" sz="1400" dirty="0">
              <a:solidFill>
                <a:srgbClr val="002060"/>
              </a:solidFill>
            </a:endParaRPr>
          </a:p>
          <a:p>
            <a:pPr algn="just"/>
            <a:r>
              <a:rPr lang="es-ES" altLang="es-ES" sz="1400" dirty="0">
                <a:solidFill>
                  <a:srgbClr val="002060"/>
                </a:solidFill>
              </a:rPr>
              <a:t>  </a:t>
            </a:r>
            <a:endParaRPr lang="es-ES" altLang="es-ES" sz="1000" b="1" dirty="0">
              <a:solidFill>
                <a:srgbClr val="FF0000"/>
              </a:solidFill>
              <a:latin typeface="Arial" panose="020B0604020202020204" pitchFamily="34" charset="0"/>
            </a:endParaRPr>
          </a:p>
          <a:p>
            <a:endParaRPr lang="es-ES" dirty="0"/>
          </a:p>
          <a:p>
            <a:endParaRPr lang="es-ES" dirty="0"/>
          </a:p>
          <a:p>
            <a:pPr algn="just"/>
            <a:endParaRPr lang="es-ES" sz="1400" b="1" u="sng" dirty="0">
              <a:solidFill>
                <a:srgbClr val="FF0000"/>
              </a:solidFill>
              <a:cs typeface="Calibri" panose="020F0502020204030204" pitchFamily="34" charset="0"/>
            </a:endParaRPr>
          </a:p>
          <a:p>
            <a:pPr algn="just"/>
            <a:endParaRPr lang="es-ES" sz="1400" b="1" u="sng" dirty="0">
              <a:solidFill>
                <a:srgbClr val="FF0000"/>
              </a:solidFill>
              <a:cs typeface="Calibri" panose="020F0502020204030204" pitchFamily="34" charset="0"/>
            </a:endParaRPr>
          </a:p>
          <a:p>
            <a:pPr algn="just"/>
            <a:endParaRPr lang="es-ES" dirty="0"/>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5320" y="116526"/>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6" name="Botón de acción: ir hacia delante o siguiente 5">
            <a:hlinkClick r:id="" action="ppaction://hlinkshowjump?jump=nextslide" highlightClick="1"/>
            <a:extLst>
              <a:ext uri="{FF2B5EF4-FFF2-40B4-BE49-F238E27FC236}">
                <a16:creationId xmlns:a16="http://schemas.microsoft.com/office/drawing/2014/main" id="{B7613A21-AF19-48E6-BBDD-E3637BBEF4AE}"/>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ir hacia atrás o anterior 6">
            <a:hlinkClick r:id="" action="ppaction://hlinkshowjump?jump=previousslide" highlightClick="1"/>
            <a:extLst>
              <a:ext uri="{FF2B5EF4-FFF2-40B4-BE49-F238E27FC236}">
                <a16:creationId xmlns:a16="http://schemas.microsoft.com/office/drawing/2014/main" id="{25E9BC30-7F04-41C5-BF73-38395790178E}"/>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3216999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F3B1A256-868B-483D-A775-BB1A60CBC540}"/>
              </a:ext>
            </a:extLst>
          </p:cNvPr>
          <p:cNvSpPr/>
          <p:nvPr/>
        </p:nvSpPr>
        <p:spPr>
          <a:xfrm>
            <a:off x="183299" y="1568670"/>
            <a:ext cx="11887199" cy="27598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s-ES" sz="1200" b="1" u="sng" dirty="0">
                <a:solidFill>
                  <a:srgbClr val="002060"/>
                </a:solidFill>
              </a:rPr>
              <a:t>Presentación para Recepción llamadas origen Call Center aseguradoras</a:t>
            </a:r>
          </a:p>
          <a:p>
            <a:endParaRPr lang="es-ES" sz="1200" b="1" u="sng" dirty="0">
              <a:solidFill>
                <a:srgbClr val="002060"/>
              </a:solidFill>
            </a:endParaRPr>
          </a:p>
          <a:p>
            <a:pPr marL="171450" indent="-171450">
              <a:spcAft>
                <a:spcPts val="800"/>
              </a:spcAft>
              <a:buFont typeface="Arial" panose="020B0604020202020204" pitchFamily="34" charset="0"/>
              <a:buChar char="•"/>
            </a:pPr>
            <a:r>
              <a:rPr lang="es-ES" sz="1200" dirty="0">
                <a:solidFill>
                  <a:srgbClr val="002060"/>
                </a:solidFill>
                <a:cs typeface="Calibri" panose="020F0502020204030204" pitchFamily="34" charset="0"/>
              </a:rPr>
              <a:t>Si tenemos información del cliente (número de póliza,…) </a:t>
            </a:r>
            <a:r>
              <a:rPr lang="es-ES" sz="1200" b="1" dirty="0">
                <a:solidFill>
                  <a:srgbClr val="0000CC"/>
                </a:solidFill>
                <a:ea typeface="Times New Roman" panose="02020603050405020304" pitchFamily="18" charset="0"/>
                <a:cs typeface="Calibri" panose="020F0502020204030204" pitchFamily="34" charset="0"/>
              </a:rPr>
              <a:t>Agente</a:t>
            </a:r>
            <a:r>
              <a:rPr lang="es-ES" sz="1200" dirty="0">
                <a:solidFill>
                  <a:srgbClr val="002060"/>
                </a:solidFill>
                <a:ea typeface="Times New Roman" panose="02020603050405020304" pitchFamily="18" charset="0"/>
                <a:cs typeface="Calibri" panose="020F0502020204030204" pitchFamily="34" charset="0"/>
              </a:rPr>
              <a:t> </a:t>
            </a:r>
            <a:r>
              <a:rPr lang="es-ES" sz="1200" i="1" dirty="0">
                <a:solidFill>
                  <a:srgbClr val="002060"/>
                </a:solidFill>
                <a:ea typeface="Times New Roman" panose="02020603050405020304" pitchFamily="18" charset="0"/>
                <a:cs typeface="Calibri" panose="020F0502020204030204" pitchFamily="34" charset="0"/>
              </a:rPr>
              <a:t>[Nombre cliente], ¿en qué puedo ayudarte?,</a:t>
            </a:r>
          </a:p>
          <a:p>
            <a:pPr marL="171450" indent="-171450">
              <a:spcAft>
                <a:spcPts val="800"/>
              </a:spcAft>
              <a:buFont typeface="Arial" panose="020B0604020202020204" pitchFamily="34" charset="0"/>
              <a:buChar char="•"/>
            </a:pPr>
            <a:r>
              <a:rPr lang="es-ES" sz="1200" dirty="0">
                <a:solidFill>
                  <a:srgbClr val="002060"/>
                </a:solidFill>
                <a:cs typeface="Calibri" panose="020F0502020204030204" pitchFamily="34" charset="0"/>
              </a:rPr>
              <a:t>Si no tenemos información del cliente, </a:t>
            </a:r>
            <a:r>
              <a:rPr lang="es-ES" sz="1200" b="1" dirty="0">
                <a:solidFill>
                  <a:srgbClr val="0000CC"/>
                </a:solidFill>
                <a:cs typeface="Calibri" panose="020F0502020204030204" pitchFamily="34" charset="0"/>
              </a:rPr>
              <a:t>Agente</a:t>
            </a:r>
            <a:r>
              <a:rPr lang="es-ES" sz="1200" b="1" dirty="0">
                <a:solidFill>
                  <a:srgbClr val="0000CC"/>
                </a:solidFill>
                <a:ea typeface="Calibri" panose="020F0502020204030204" pitchFamily="34" charset="0"/>
                <a:cs typeface="Calibri" panose="020F0502020204030204" pitchFamily="34" charset="0"/>
              </a:rPr>
              <a:t>:</a:t>
            </a:r>
            <a:r>
              <a:rPr lang="es-ES" sz="1200" dirty="0">
                <a:solidFill>
                  <a:srgbClr val="002060"/>
                </a:solidFill>
                <a:ea typeface="Calibri" panose="020F0502020204030204" pitchFamily="34" charset="0"/>
                <a:cs typeface="Calibri" panose="020F0502020204030204" pitchFamily="34" charset="0"/>
              </a:rPr>
              <a:t> </a:t>
            </a:r>
            <a:r>
              <a:rPr lang="es-ES" sz="1200" i="1" dirty="0">
                <a:solidFill>
                  <a:srgbClr val="002060"/>
                </a:solidFill>
                <a:ea typeface="Calibri" panose="020F0502020204030204" pitchFamily="34" charset="0"/>
                <a:cs typeface="Calibri" panose="020F0502020204030204" pitchFamily="34" charset="0"/>
              </a:rPr>
              <a:t>¿Para poder dirigirme a ti, me puedes facilitar tu nombre y DNI para localizar tu contrato? </a:t>
            </a:r>
            <a:r>
              <a:rPr lang="es-ES_tradnl" sz="1200" b="1" dirty="0">
                <a:solidFill>
                  <a:srgbClr val="002060"/>
                </a:solidFill>
                <a:ea typeface="Times New Roman" panose="02020603050405020304" pitchFamily="18" charset="0"/>
                <a:cs typeface="Calibri" panose="020F0502020204030204" pitchFamily="34" charset="0"/>
              </a:rPr>
              <a:t>Cliente: </a:t>
            </a:r>
            <a:r>
              <a:rPr lang="es-ES_tradnl" sz="1200" b="1" i="1" dirty="0">
                <a:solidFill>
                  <a:srgbClr val="002060"/>
                </a:solidFill>
                <a:ea typeface="Times New Roman" panose="02020603050405020304" pitchFamily="18" charset="0"/>
                <a:cs typeface="Calibri" panose="020F0502020204030204" pitchFamily="34" charset="0"/>
              </a:rPr>
              <a:t> XXXX  </a:t>
            </a:r>
            <a:r>
              <a:rPr lang="es-ES" sz="1200" b="1" dirty="0">
                <a:solidFill>
                  <a:srgbClr val="0000CC"/>
                </a:solidFill>
                <a:ea typeface="Times New Roman" panose="02020603050405020304" pitchFamily="18" charset="0"/>
                <a:cs typeface="Calibri" panose="020F0502020204030204" pitchFamily="34" charset="0"/>
              </a:rPr>
              <a:t>Agente</a:t>
            </a:r>
            <a:r>
              <a:rPr lang="es-ES" sz="1200" dirty="0">
                <a:solidFill>
                  <a:srgbClr val="0000CC"/>
                </a:solidFill>
                <a:ea typeface="Times New Roman" panose="02020603050405020304" pitchFamily="18" charset="0"/>
                <a:cs typeface="Calibri" panose="020F0502020204030204" pitchFamily="34" charset="0"/>
              </a:rPr>
              <a:t> </a:t>
            </a:r>
            <a:r>
              <a:rPr lang="es-ES" sz="1200" dirty="0">
                <a:solidFill>
                  <a:srgbClr val="002060"/>
                </a:solidFill>
                <a:ea typeface="Times New Roman" panose="02020603050405020304" pitchFamily="18" charset="0"/>
                <a:cs typeface="Calibri" panose="020F0502020204030204" pitchFamily="34" charset="0"/>
              </a:rPr>
              <a:t>[</a:t>
            </a:r>
            <a:r>
              <a:rPr lang="es-ES" sz="1200" i="1" dirty="0">
                <a:solidFill>
                  <a:srgbClr val="002060"/>
                </a:solidFill>
                <a:ea typeface="Times New Roman" panose="02020603050405020304" pitchFamily="18" charset="0"/>
                <a:cs typeface="Calibri" panose="020F0502020204030204" pitchFamily="34" charset="0"/>
              </a:rPr>
              <a:t>Nombre cliente], en que puedo ayudarte?</a:t>
            </a:r>
            <a:endParaRPr lang="es-ES" sz="1200" i="1" dirty="0">
              <a:solidFill>
                <a:srgbClr val="002060"/>
              </a:solidFill>
              <a:ea typeface="Calibri" panose="020F0502020204030204" pitchFamily="34" charset="0"/>
              <a:cs typeface="Calibri" panose="020F0502020204030204" pitchFamily="34" charset="0"/>
            </a:endParaRPr>
          </a:p>
          <a:p>
            <a:pPr>
              <a:spcAft>
                <a:spcPts val="800"/>
              </a:spcAft>
            </a:pPr>
            <a:r>
              <a:rPr lang="es-ES_tradnl" sz="1200" dirty="0">
                <a:solidFill>
                  <a:srgbClr val="002060"/>
                </a:solidFill>
                <a:ea typeface="Calibri" panose="020F0502020204030204" pitchFamily="34" charset="0"/>
                <a:cs typeface="Calibri" panose="020F0502020204030204" pitchFamily="34" charset="0"/>
              </a:rPr>
              <a:t> </a:t>
            </a:r>
          </a:p>
          <a:p>
            <a:pPr>
              <a:spcAft>
                <a:spcPts val="800"/>
              </a:spcAft>
            </a:pPr>
            <a:r>
              <a:rPr lang="es-ES" sz="1200" b="1" u="sng" dirty="0">
                <a:solidFill>
                  <a:srgbClr val="002060"/>
                </a:solidFill>
                <a:ea typeface="Times New Roman" panose="02020603050405020304" pitchFamily="18" charset="0"/>
                <a:cs typeface="Calibri" panose="020F0502020204030204" pitchFamily="34" charset="0"/>
              </a:rPr>
              <a:t>Nota:</a:t>
            </a:r>
            <a:r>
              <a:rPr lang="es-ES" sz="1200" dirty="0">
                <a:solidFill>
                  <a:srgbClr val="002060"/>
                </a:solidFill>
                <a:ea typeface="Times New Roman" panose="02020603050405020304" pitchFamily="18" charset="0"/>
                <a:cs typeface="Calibri" panose="020F0502020204030204" pitchFamily="34" charset="0"/>
              </a:rPr>
              <a:t> si la persona manifiesta querer ser atendido en catalán: t</a:t>
            </a:r>
            <a:r>
              <a:rPr lang="es-ES" sz="1200" dirty="0">
                <a:solidFill>
                  <a:srgbClr val="002060"/>
                </a:solidFill>
                <a:ea typeface="Times New Roman" panose="02020603050405020304" pitchFamily="18" charset="0"/>
                <a:cs typeface="Arial" panose="020B0604020202020204" pitchFamily="34" charset="0"/>
              </a:rPr>
              <a:t>rasferir al equipo correspondiente y si no es posible ofrecerle la posibilidad de ser atendido en castellano o llamar al 900 22 22 66. Ante la solicitud de ser atendido en otros idiomas, y dado que no es posible, el agente dirá:  </a:t>
            </a:r>
            <a:r>
              <a:rPr lang="es-ES" sz="1200" b="1" dirty="0">
                <a:solidFill>
                  <a:srgbClr val="002060"/>
                </a:solidFill>
                <a:ea typeface="Calibri" panose="020F0502020204030204" pitchFamily="34" charset="0"/>
                <a:cs typeface="Calibri" panose="020F0502020204030204" pitchFamily="34" charset="0"/>
              </a:rPr>
              <a:t>Agente</a:t>
            </a:r>
            <a:r>
              <a:rPr lang="es-ES" sz="1200" dirty="0">
                <a:solidFill>
                  <a:srgbClr val="002060"/>
                </a:solidFill>
                <a:ea typeface="Calibri" panose="020F0502020204030204" pitchFamily="34" charset="0"/>
                <a:cs typeface="Times New Roman" panose="02020603050405020304" pitchFamily="18" charset="0"/>
              </a:rPr>
              <a:t> </a:t>
            </a:r>
            <a:r>
              <a:rPr lang="es-ES" sz="1200" b="1" i="1" dirty="0">
                <a:solidFill>
                  <a:srgbClr val="002060"/>
                </a:solidFill>
                <a:ea typeface="Calibri" panose="020F0502020204030204" pitchFamily="34" charset="0"/>
                <a:cs typeface="Arial" panose="020B0604020202020204" pitchFamily="34" charset="0"/>
              </a:rPr>
              <a:t>Actualmente, Movistar Seguros no tiene atención en este idioma.</a:t>
            </a:r>
            <a:endParaRPr lang="es-ES" sz="1200" dirty="0">
              <a:solidFill>
                <a:srgbClr val="002060"/>
              </a:solidFill>
              <a:ea typeface="Calibri" panose="020F0502020204030204" pitchFamily="34" charset="0"/>
              <a:cs typeface="Times New Roman" panose="02020603050405020304" pitchFamily="18" charset="0"/>
            </a:endParaRPr>
          </a:p>
          <a:p>
            <a:pPr marL="899160">
              <a:spcAft>
                <a:spcPts val="1000"/>
              </a:spcAft>
            </a:pPr>
            <a:endParaRPr lang="es-ES" sz="10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ángulo: esquinas redondeadas 2">
            <a:extLst>
              <a:ext uri="{FF2B5EF4-FFF2-40B4-BE49-F238E27FC236}">
                <a16:creationId xmlns:a16="http://schemas.microsoft.com/office/drawing/2014/main" id="{29EA253F-6698-42F1-9786-08877C8EADED}"/>
              </a:ext>
            </a:extLst>
          </p:cNvPr>
          <p:cNvSpPr/>
          <p:nvPr/>
        </p:nvSpPr>
        <p:spPr>
          <a:xfrm>
            <a:off x="1556744" y="76814"/>
            <a:ext cx="9416056" cy="71798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pPr algn="ctr"/>
            <a:r>
              <a:rPr lang="es-ES" sz="2400" b="1" cap="all" dirty="0">
                <a:solidFill>
                  <a:srgbClr val="002060"/>
                </a:solidFill>
              </a:rPr>
              <a:t>Presentación recepción llamadas/ </a:t>
            </a:r>
            <a:r>
              <a:rPr lang="es-ES" sz="2400" b="1" cap="all" dirty="0" err="1">
                <a:solidFill>
                  <a:srgbClr val="002060"/>
                </a:solidFill>
              </a:rPr>
              <a:t>click</a:t>
            </a:r>
            <a:r>
              <a:rPr lang="es-ES" sz="2400" b="1" cap="all" dirty="0">
                <a:solidFill>
                  <a:srgbClr val="002060"/>
                </a:solidFill>
              </a:rPr>
              <a:t> </a:t>
            </a:r>
            <a:r>
              <a:rPr lang="es-ES" sz="2400" b="1" cap="all" dirty="0" err="1">
                <a:solidFill>
                  <a:srgbClr val="002060"/>
                </a:solidFill>
              </a:rPr>
              <a:t>tO</a:t>
            </a:r>
            <a:r>
              <a:rPr lang="es-ES" sz="2400" b="1" cap="all" dirty="0">
                <a:solidFill>
                  <a:srgbClr val="002060"/>
                </a:solidFill>
              </a:rPr>
              <a:t> </a:t>
            </a:r>
            <a:r>
              <a:rPr lang="es-ES" sz="2400" b="1" cap="all" dirty="0" err="1">
                <a:solidFill>
                  <a:srgbClr val="002060"/>
                </a:solidFill>
              </a:rPr>
              <a:t>call</a:t>
            </a:r>
            <a:endParaRPr lang="es-ES" sz="2400" b="1" cap="all" dirty="0">
              <a:solidFill>
                <a:srgbClr val="002060"/>
              </a:solidFill>
            </a:endParaRPr>
          </a:p>
          <a:p>
            <a:pPr algn="ctr"/>
            <a:r>
              <a:rPr lang="es-ES" sz="1400" dirty="0">
                <a:solidFill>
                  <a:srgbClr val="002060"/>
                </a:solidFill>
              </a:rPr>
              <a:t>Todas las llamadas serán grabadas íntegramente y de forma automática sin tener que activar este proceso             1/2</a:t>
            </a:r>
            <a:endParaRPr lang="es-ES" sz="1400" cap="all" dirty="0">
              <a:solidFill>
                <a:srgbClr val="002060"/>
              </a:solidFill>
            </a:endParaRPr>
          </a:p>
        </p:txBody>
      </p:sp>
      <p:pic>
        <p:nvPicPr>
          <p:cNvPr id="4" name="Imagen 3">
            <a:extLst>
              <a:ext uri="{FF2B5EF4-FFF2-40B4-BE49-F238E27FC236}">
                <a16:creationId xmlns:a16="http://schemas.microsoft.com/office/drawing/2014/main" id="{2D0401D9-8EB5-4860-9D00-DA6EC759B00E}"/>
              </a:ext>
            </a:extLst>
          </p:cNvPr>
          <p:cNvPicPr>
            <a:picLocks noChangeAspect="1"/>
          </p:cNvPicPr>
          <p:nvPr/>
        </p:nvPicPr>
        <p:blipFill>
          <a:blip r:embed="rId2"/>
          <a:stretch>
            <a:fillRect/>
          </a:stretch>
        </p:blipFill>
        <p:spPr>
          <a:xfrm>
            <a:off x="183299" y="100167"/>
            <a:ext cx="1054469" cy="382357"/>
          </a:xfrm>
          <a:prstGeom prst="rect">
            <a:avLst/>
          </a:prstGeom>
        </p:spPr>
      </p:pic>
      <p:sp>
        <p:nvSpPr>
          <p:cNvPr id="5" name="Rectángulo 4">
            <a:extLst>
              <a:ext uri="{FF2B5EF4-FFF2-40B4-BE49-F238E27FC236}">
                <a16:creationId xmlns:a16="http://schemas.microsoft.com/office/drawing/2014/main" id="{0DEC2CEB-5E38-42F3-B334-0A1F51B6CA29}"/>
              </a:ext>
            </a:extLst>
          </p:cNvPr>
          <p:cNvSpPr/>
          <p:nvPr/>
        </p:nvSpPr>
        <p:spPr>
          <a:xfrm>
            <a:off x="183299" y="367560"/>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6" descr="Resultado de imagen de ir a inicio">
            <a:hlinkClick r:id="rId3" action="ppaction://hlinksldjump"/>
            <a:extLst>
              <a:ext uri="{FF2B5EF4-FFF2-40B4-BE49-F238E27FC236}">
                <a16:creationId xmlns:a16="http://schemas.microsoft.com/office/drawing/2014/main" id="{6B59CA4A-3148-4C48-9B7C-0F6ED7F9C7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522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4.2 operativa  reclamaciones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505811" y="801386"/>
            <a:ext cx="11473986" cy="5262979"/>
          </a:xfrm>
          <a:prstGeom prst="rect">
            <a:avLst/>
          </a:prstGeom>
          <a:noFill/>
        </p:spPr>
        <p:txBody>
          <a:bodyPr wrap="square" rtlCol="0">
            <a:spAutoFit/>
          </a:bodyPr>
          <a:lstStyle/>
          <a:p>
            <a:pPr algn="just"/>
            <a:r>
              <a:rPr lang="es-ES" altLang="es-ES" sz="1400" b="1" dirty="0">
                <a:solidFill>
                  <a:srgbClr val="002060"/>
                </a:solidFill>
              </a:rPr>
              <a:t>Paso 3</a:t>
            </a:r>
            <a:r>
              <a:rPr lang="es-ES" altLang="es-ES" sz="1400" dirty="0">
                <a:solidFill>
                  <a:srgbClr val="002060"/>
                </a:solidFill>
              </a:rPr>
              <a:t>: </a:t>
            </a:r>
            <a:r>
              <a:rPr lang="es-ES" altLang="es-ES" sz="1400" b="1" dirty="0">
                <a:solidFill>
                  <a:srgbClr val="002060"/>
                </a:solidFill>
              </a:rPr>
              <a:t>¿Como se solucionan? </a:t>
            </a:r>
          </a:p>
          <a:p>
            <a:pPr algn="just"/>
            <a:endParaRPr lang="es-ES" altLang="es-ES" sz="1400" dirty="0">
              <a:solidFill>
                <a:srgbClr val="002060"/>
              </a:solidFill>
            </a:endParaRPr>
          </a:p>
          <a:p>
            <a:pPr algn="just"/>
            <a:r>
              <a:rPr lang="es-ES" sz="1400" dirty="0">
                <a:solidFill>
                  <a:srgbClr val="002060"/>
                </a:solidFill>
                <a:cs typeface="Calibri" panose="020F0502020204030204" pitchFamily="34" charset="0"/>
              </a:rPr>
              <a:t>Comprobamos si es necesario realizar cualquier gestión comercial en el Portal Gestor. </a:t>
            </a:r>
          </a:p>
          <a:p>
            <a:pPr algn="just"/>
            <a:r>
              <a:rPr lang="es-ES" sz="1400" dirty="0">
                <a:solidFill>
                  <a:srgbClr val="002060"/>
                </a:solidFill>
                <a:cs typeface="Calibri" panose="020F0502020204030204" pitchFamily="34" charset="0"/>
              </a:rPr>
              <a:t>Si la respuesta es afirmativa, actuar según protocolo definido para gestión a realizar (baja por desistimiento, modificaciones en póliza, reenvío póliza…). </a:t>
            </a:r>
          </a:p>
          <a:p>
            <a:pPr algn="just"/>
            <a:r>
              <a:rPr lang="es-ES" sz="1400" dirty="0">
                <a:solidFill>
                  <a:srgbClr val="002060"/>
                </a:solidFill>
                <a:cs typeface="Calibri" panose="020F0502020204030204" pitchFamily="34" charset="0"/>
              </a:rPr>
              <a:t>Asegura que el que llama es el tomador del seguro, para lo que se deberá seguir el protocolo identificación definido.</a:t>
            </a:r>
          </a:p>
          <a:p>
            <a:pPr algn="just"/>
            <a:endParaRPr lang="es-ES" sz="1400" dirty="0">
              <a:solidFill>
                <a:srgbClr val="002060"/>
              </a:solidFill>
              <a:cs typeface="Calibri" panose="020F0502020204030204" pitchFamily="34" charset="0"/>
            </a:endParaRPr>
          </a:p>
          <a:p>
            <a:pPr algn="just"/>
            <a:endParaRPr lang="es-ES" altLang="es-ES" sz="1400" b="1" u="sng" dirty="0">
              <a:solidFill>
                <a:srgbClr val="002060"/>
              </a:solidFill>
            </a:endParaRPr>
          </a:p>
          <a:p>
            <a:pPr algn="just"/>
            <a:r>
              <a:rPr lang="es-ES" altLang="es-ES" sz="1400" b="1" u="sng" dirty="0">
                <a:solidFill>
                  <a:srgbClr val="002060"/>
                </a:solidFill>
              </a:rPr>
              <a:t>Actuación general frente a las reclamaciones:</a:t>
            </a:r>
          </a:p>
          <a:p>
            <a:pPr algn="just"/>
            <a:r>
              <a:rPr lang="es-ES" altLang="es-ES" sz="1400" dirty="0">
                <a:solidFill>
                  <a:srgbClr val="002060"/>
                </a:solidFill>
              </a:rPr>
              <a:t>Si el cliente es Telefónica Seguros con Santa Lucia </a:t>
            </a:r>
            <a:r>
              <a:rPr lang="es-ES" altLang="es-ES" sz="1400" dirty="0">
                <a:solidFill>
                  <a:srgbClr val="002060"/>
                </a:solidFill>
                <a:hlinkClick r:id="rId2" action="ppaction://hlinksldjump"/>
              </a:rPr>
              <a:t>pincha aquí</a:t>
            </a:r>
            <a:endParaRPr lang="es-ES" altLang="es-ES" sz="1400" dirty="0">
              <a:solidFill>
                <a:srgbClr val="002060"/>
              </a:solidFill>
            </a:endParaRPr>
          </a:p>
          <a:p>
            <a:pPr algn="just"/>
            <a:r>
              <a:rPr lang="es-ES" altLang="es-ES" sz="1400" dirty="0">
                <a:solidFill>
                  <a:srgbClr val="002060"/>
                </a:solidFill>
              </a:rPr>
              <a:t>Si el cliente es Telefónica Seguros </a:t>
            </a:r>
            <a:r>
              <a:rPr lang="es-ES" altLang="es-ES" sz="1400" dirty="0">
                <a:solidFill>
                  <a:srgbClr val="002060"/>
                </a:solidFill>
                <a:hlinkClick r:id="rId3" action="ppaction://hlinksldjump"/>
              </a:rPr>
              <a:t>pincha aquí</a:t>
            </a:r>
            <a:endParaRPr lang="es-ES" altLang="es-ES" sz="1400" dirty="0">
              <a:solidFill>
                <a:srgbClr val="002060"/>
              </a:solidFill>
            </a:endParaRPr>
          </a:p>
          <a:p>
            <a:pPr algn="just"/>
            <a:endParaRPr lang="es-ES" altLang="es-ES" sz="1400" dirty="0">
              <a:solidFill>
                <a:srgbClr val="002060"/>
              </a:solidFill>
            </a:endParaRPr>
          </a:p>
          <a:p>
            <a:pPr algn="just"/>
            <a:endParaRPr lang="es-ES" altLang="es-ES" sz="1400" dirty="0">
              <a:solidFill>
                <a:srgbClr val="002060"/>
              </a:solidFill>
            </a:endParaRPr>
          </a:p>
          <a:p>
            <a:pPr algn="just"/>
            <a:r>
              <a:rPr lang="es-ES" altLang="es-ES" sz="1400" b="1" u="sng" dirty="0">
                <a:solidFill>
                  <a:srgbClr val="002060"/>
                </a:solidFill>
              </a:rPr>
              <a:t>Actuación según tipología:</a:t>
            </a:r>
          </a:p>
          <a:p>
            <a:pPr algn="just"/>
            <a:endParaRPr lang="es-ES" altLang="es-ES" sz="1400" b="1" u="sng" dirty="0">
              <a:solidFill>
                <a:srgbClr val="002060"/>
              </a:solidFill>
            </a:endParaRPr>
          </a:p>
          <a:p>
            <a:pPr marL="285750" indent="-285750" algn="just">
              <a:buFont typeface="Wingdings" panose="05000000000000000000" pitchFamily="2" charset="2"/>
              <a:buChar char="Ø"/>
            </a:pPr>
            <a:r>
              <a:rPr lang="es-ES" altLang="es-ES" sz="1400" dirty="0">
                <a:solidFill>
                  <a:srgbClr val="002060"/>
                </a:solidFill>
                <a:hlinkClick r:id="rId4" action="ppaction://hlinksldjump"/>
              </a:rPr>
              <a:t>Operativa reclamaciones Documentación Contractual</a:t>
            </a:r>
            <a:endParaRPr lang="es-ES" altLang="es-ES" sz="1400" dirty="0">
              <a:solidFill>
                <a:srgbClr val="002060"/>
              </a:solidFill>
            </a:endParaRPr>
          </a:p>
          <a:p>
            <a:pPr marL="285750" indent="-285750" algn="just">
              <a:buFont typeface="Wingdings" panose="05000000000000000000" pitchFamily="2" charset="2"/>
              <a:buChar char="Ø"/>
            </a:pPr>
            <a:r>
              <a:rPr lang="es-ES" sz="1400" dirty="0">
                <a:solidFill>
                  <a:srgbClr val="002060"/>
                </a:solidFill>
                <a:hlinkClick r:id="rId4" action="ppaction://hlinksldjump"/>
              </a:rPr>
              <a:t>Operativa reclamaciones Calidad Atención Recibida</a:t>
            </a:r>
            <a:endParaRPr lang="es-ES" sz="1400" dirty="0">
              <a:solidFill>
                <a:srgbClr val="002060"/>
              </a:solidFill>
            </a:endParaRPr>
          </a:p>
          <a:p>
            <a:pPr marL="285750" indent="-285750" algn="just">
              <a:buFont typeface="Wingdings" panose="05000000000000000000" pitchFamily="2" charset="2"/>
              <a:buChar char="Ø"/>
            </a:pPr>
            <a:r>
              <a:rPr lang="es-ES" sz="1400" dirty="0">
                <a:solidFill>
                  <a:srgbClr val="002060"/>
                </a:solidFill>
                <a:hlinkClick r:id="rId5" action="ppaction://hlinksldjump"/>
              </a:rPr>
              <a:t>Operativa reclamaciones Venta o Contratación </a:t>
            </a:r>
            <a:endParaRPr lang="es-ES" sz="1400" dirty="0">
              <a:solidFill>
                <a:srgbClr val="002060"/>
              </a:solidFill>
            </a:endParaRPr>
          </a:p>
          <a:p>
            <a:pPr marL="285750" indent="-285750" algn="just">
              <a:buFont typeface="Wingdings" panose="05000000000000000000" pitchFamily="2" charset="2"/>
              <a:buChar char="Ø"/>
            </a:pPr>
            <a:r>
              <a:rPr lang="es-ES" sz="1400" dirty="0">
                <a:solidFill>
                  <a:srgbClr val="002060"/>
                </a:solidFill>
                <a:hlinkClick r:id="rId5" action="ppaction://hlinksldjump"/>
              </a:rPr>
              <a:t>Operativa reclamaciones Cancelación / No Renovación póliza </a:t>
            </a:r>
            <a:endParaRPr lang="es-ES" sz="1400" dirty="0">
              <a:solidFill>
                <a:srgbClr val="002060"/>
              </a:solidFill>
            </a:endParaRPr>
          </a:p>
          <a:p>
            <a:pPr algn="just"/>
            <a:endParaRPr lang="es-ES" sz="1400" b="1" u="sng" dirty="0">
              <a:solidFill>
                <a:srgbClr val="002060"/>
              </a:solidFill>
            </a:endParaRPr>
          </a:p>
          <a:p>
            <a:pPr algn="just"/>
            <a:endParaRPr lang="es-ES" sz="1400" b="1" u="sng" dirty="0">
              <a:solidFill>
                <a:srgbClr val="002060"/>
              </a:solidFill>
            </a:endParaRPr>
          </a:p>
          <a:p>
            <a:pPr algn="just"/>
            <a:endParaRPr lang="es-ES" altLang="es-ES" sz="1400" dirty="0">
              <a:solidFill>
                <a:srgbClr val="002060"/>
              </a:solidFill>
            </a:endParaRPr>
          </a:p>
          <a:p>
            <a:pPr algn="just"/>
            <a:endParaRPr lang="es-ES" altLang="es-ES" sz="1400" dirty="0">
              <a:solidFill>
                <a:srgbClr val="002060"/>
              </a:solidFill>
            </a:endParaRPr>
          </a:p>
          <a:p>
            <a:pPr algn="just"/>
            <a:r>
              <a:rPr lang="es-ES" altLang="es-ES" sz="1400" dirty="0">
                <a:solidFill>
                  <a:srgbClr val="002060"/>
                </a:solidFill>
              </a:rPr>
              <a:t>Si el agente del Call Center Movistar Seguros necesita resolver cualquier consulta o aclaración para tramitar/contestar a la reclamación del cliente, enviar un correo a </a:t>
            </a:r>
            <a:r>
              <a:rPr lang="es-ES" altLang="es-ES" sz="1400" dirty="0">
                <a:solidFill>
                  <a:srgbClr val="0070C0"/>
                </a:solidFill>
              </a:rPr>
              <a:t>reclamaciones.telefonicaseguros@telefonica.com </a:t>
            </a:r>
            <a:endParaRPr lang="es-ES" altLang="es-ES" sz="1400" b="1" u="sng" dirty="0">
              <a:solidFill>
                <a:srgbClr val="002060"/>
              </a:solidFill>
            </a:endParaRPr>
          </a:p>
        </p:txBody>
      </p:sp>
      <p:pic>
        <p:nvPicPr>
          <p:cNvPr id="12" name="Picture 6" descr="Resultado de imagen de ir a inicio">
            <a:hlinkClick r:id="rId6"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88747" y="211150"/>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18" name="Gráfico 17" descr="Ojo">
            <a:extLst>
              <a:ext uri="{FF2B5EF4-FFF2-40B4-BE49-F238E27FC236}">
                <a16:creationId xmlns:a16="http://schemas.microsoft.com/office/drawing/2014/main" id="{4BA2E930-BDC1-46FB-8F8D-4E23E83AA1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450" y="5494801"/>
            <a:ext cx="474361" cy="474361"/>
          </a:xfrm>
          <a:prstGeom prst="rect">
            <a:avLst/>
          </a:prstGeom>
        </p:spPr>
      </p:pic>
      <p:sp>
        <p:nvSpPr>
          <p:cNvPr id="6" name="Botón de acción: ir hacia atrás o anterior 5">
            <a:hlinkClick r:id="" action="ppaction://hlinkshowjump?jump=previousslide" highlightClick="1"/>
            <a:extLst>
              <a:ext uri="{FF2B5EF4-FFF2-40B4-BE49-F238E27FC236}">
                <a16:creationId xmlns:a16="http://schemas.microsoft.com/office/drawing/2014/main" id="{19DB8513-DEAF-40D2-A1C5-D2EB16859E06}"/>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7" name="Botón de acción: ir hacia delante o siguiente 6">
            <a:hlinkClick r:id="" action="ppaction://hlinkshowjump?jump=nextslide" highlightClick="1"/>
            <a:extLst>
              <a:ext uri="{FF2B5EF4-FFF2-40B4-BE49-F238E27FC236}">
                <a16:creationId xmlns:a16="http://schemas.microsoft.com/office/drawing/2014/main" id="{4211A182-55AA-4CB7-B88A-701435603989}"/>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39283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4.2 operativa RECLAMACIONES  </a:t>
            </a:r>
          </a:p>
          <a:p>
            <a:endParaRPr lang="es-ES" b="1" dirty="0">
              <a:solidFill>
                <a:schemeClr val="bg1"/>
              </a:solidFill>
            </a:endParaRP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8747" y="110168"/>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3908E6FC-8DB5-4952-B466-4167F804FC69}"/>
              </a:ext>
            </a:extLst>
          </p:cNvPr>
          <p:cNvSpPr/>
          <p:nvPr/>
        </p:nvSpPr>
        <p:spPr>
          <a:xfrm>
            <a:off x="212413" y="738776"/>
            <a:ext cx="11476334" cy="5844933"/>
          </a:xfrm>
          <a:prstGeom prst="rect">
            <a:avLst/>
          </a:prstGeom>
        </p:spPr>
        <p:txBody>
          <a:bodyPr wrap="square">
            <a:spAutoFit/>
          </a:bodyPr>
          <a:lstStyle/>
          <a:p>
            <a:pPr marL="276225" lvl="0" indent="-190500">
              <a:lnSpc>
                <a:spcPct val="107000"/>
              </a:lnSpc>
              <a:spcBef>
                <a:spcPts val="15"/>
              </a:spcBef>
              <a:tabLst>
                <a:tab pos="180975" algn="l"/>
                <a:tab pos="3546475" algn="l"/>
              </a:tabLst>
              <a:defRPr/>
            </a:pPr>
            <a:r>
              <a:rPr lang="es-ES" sz="1400" b="1" u="sng" dirty="0">
                <a:solidFill>
                  <a:srgbClr val="002060"/>
                </a:solidFill>
              </a:rPr>
              <a:t>GESTIÓN RECLAMACIONES TELEFÓNICA SEGUROS CON SANTALUCIA</a:t>
            </a:r>
          </a:p>
          <a:p>
            <a:pPr marL="276225" lvl="0" indent="-190500">
              <a:lnSpc>
                <a:spcPct val="107000"/>
              </a:lnSpc>
              <a:spcBef>
                <a:spcPts val="15"/>
              </a:spcBef>
              <a:tabLst>
                <a:tab pos="180975" algn="l"/>
                <a:tab pos="3546475" algn="l"/>
              </a:tabLst>
              <a:defRPr/>
            </a:pPr>
            <a:endParaRPr lang="es-ES" sz="1400" dirty="0">
              <a:solidFill>
                <a:srgbClr val="002060"/>
              </a:solidFill>
            </a:endParaRPr>
          </a:p>
          <a:p>
            <a:pPr marL="276225" lvl="0" indent="-190500">
              <a:lnSpc>
                <a:spcPct val="107000"/>
              </a:lnSpc>
              <a:spcBef>
                <a:spcPts val="15"/>
              </a:spcBef>
              <a:tabLst>
                <a:tab pos="180975" algn="l"/>
                <a:tab pos="3546475" algn="l"/>
              </a:tabLst>
              <a:defRPr/>
            </a:pPr>
            <a:r>
              <a:rPr lang="es-ES" sz="1400" dirty="0">
                <a:solidFill>
                  <a:srgbClr val="002060"/>
                </a:solidFill>
              </a:rPr>
              <a:t>Reclamación relacionada con la </a:t>
            </a:r>
            <a:r>
              <a:rPr lang="es-ES" sz="1400" b="1" dirty="0">
                <a:solidFill>
                  <a:srgbClr val="002060"/>
                </a:solidFill>
              </a:rPr>
              <a:t>venta o contratación del seguro </a:t>
            </a:r>
            <a:r>
              <a:rPr lang="es-ES" sz="1400" dirty="0">
                <a:solidFill>
                  <a:srgbClr val="002060"/>
                </a:solidFill>
              </a:rPr>
              <a:t>(</a:t>
            </a:r>
            <a:r>
              <a:rPr lang="es-ES" sz="1400" dirty="0" err="1">
                <a:solidFill>
                  <a:srgbClr val="002060"/>
                </a:solidFill>
              </a:rPr>
              <a:t>p.ej</a:t>
            </a:r>
            <a:r>
              <a:rPr lang="es-ES" sz="1400" dirty="0">
                <a:solidFill>
                  <a:srgbClr val="002060"/>
                </a:solidFill>
              </a:rPr>
              <a:t>: modalidad contratada, datos del contrato, modificación del contrato, desistimiento…):</a:t>
            </a:r>
          </a:p>
          <a:p>
            <a:pPr marL="371475" lvl="0" indent="-285750">
              <a:lnSpc>
                <a:spcPct val="107000"/>
              </a:lnSpc>
              <a:spcBef>
                <a:spcPts val="15"/>
              </a:spcBef>
              <a:buFont typeface="Arial" panose="020B0604020202020204" pitchFamily="34" charset="0"/>
              <a:buChar char="•"/>
              <a:tabLst>
                <a:tab pos="180975" algn="l"/>
                <a:tab pos="3546475" algn="l"/>
              </a:tabLst>
              <a:defRPr/>
            </a:pPr>
            <a:r>
              <a:rPr lang="es-ES" sz="1400" dirty="0">
                <a:solidFill>
                  <a:srgbClr val="002060"/>
                </a:solidFill>
              </a:rPr>
              <a:t>Se hará acuse de recibo al cliente y si falta información se le solicitará.</a:t>
            </a:r>
          </a:p>
          <a:p>
            <a:pPr marL="371475" lvl="0" indent="-285750">
              <a:lnSpc>
                <a:spcPct val="107000"/>
              </a:lnSpc>
              <a:spcBef>
                <a:spcPts val="15"/>
              </a:spcBef>
              <a:buFont typeface="Arial" panose="020B0604020202020204" pitchFamily="34" charset="0"/>
              <a:buChar char="•"/>
              <a:tabLst>
                <a:tab pos="180975" algn="l"/>
                <a:tab pos="3546475" algn="l"/>
              </a:tabLst>
              <a:defRPr/>
            </a:pPr>
            <a:r>
              <a:rPr lang="es-ES" sz="1400" dirty="0">
                <a:solidFill>
                  <a:srgbClr val="002060"/>
                </a:solidFill>
              </a:rPr>
              <a:t>Se procederá a la apertura de un expediente que deberá resolver, y comunicar al cliente por escrito y de forma motivada, en el </a:t>
            </a:r>
            <a:r>
              <a:rPr lang="es-ES" sz="1400" b="1" dirty="0">
                <a:solidFill>
                  <a:srgbClr val="002060"/>
                </a:solidFill>
              </a:rPr>
              <a:t>plazo máximo de un mes.</a:t>
            </a:r>
          </a:p>
          <a:p>
            <a:pPr marL="371475" lvl="0" indent="-285750">
              <a:lnSpc>
                <a:spcPct val="107000"/>
              </a:lnSpc>
              <a:spcBef>
                <a:spcPts val="15"/>
              </a:spcBef>
              <a:buFont typeface="Arial" panose="020B0604020202020204" pitchFamily="34" charset="0"/>
              <a:buChar char="•"/>
              <a:tabLst>
                <a:tab pos="180975" algn="l"/>
                <a:tab pos="3546475" algn="l"/>
              </a:tabLst>
              <a:defRPr/>
            </a:pPr>
            <a:r>
              <a:rPr lang="es-ES" sz="1400" dirty="0">
                <a:solidFill>
                  <a:srgbClr val="002060"/>
                </a:solidFill>
              </a:rPr>
              <a:t>Si para su resolución se necesitan las grabaciones correspondientes se escucharan las llamadas a través de </a:t>
            </a:r>
            <a:r>
              <a:rPr lang="es-ES" sz="1400" dirty="0" err="1">
                <a:solidFill>
                  <a:srgbClr val="002060"/>
                </a:solidFill>
              </a:rPr>
              <a:t>GdCN</a:t>
            </a:r>
            <a:r>
              <a:rPr lang="es-ES" sz="1400" dirty="0">
                <a:solidFill>
                  <a:srgbClr val="002060"/>
                </a:solidFill>
              </a:rPr>
              <a:t> </a:t>
            </a:r>
            <a:r>
              <a:rPr lang="es-ES" sz="1400" dirty="0">
                <a:solidFill>
                  <a:srgbClr val="FF0000"/>
                </a:solidFill>
              </a:rPr>
              <a:t>(En trámite solicitud acceso)</a:t>
            </a:r>
          </a:p>
          <a:p>
            <a:pPr marL="371475" lvl="0" indent="-285750">
              <a:lnSpc>
                <a:spcPct val="107000"/>
              </a:lnSpc>
              <a:spcBef>
                <a:spcPts val="15"/>
              </a:spcBef>
              <a:buFont typeface="Arial" panose="020B0604020202020204" pitchFamily="34" charset="0"/>
              <a:buChar char="•"/>
              <a:tabLst>
                <a:tab pos="180975" algn="l"/>
                <a:tab pos="3546475" algn="l"/>
              </a:tabLst>
              <a:defRPr/>
            </a:pPr>
            <a:r>
              <a:rPr lang="es-ES" sz="1400" dirty="0">
                <a:solidFill>
                  <a:srgbClr val="002060"/>
                </a:solidFill>
              </a:rPr>
              <a:t>Para venta en tiendas, revisar correo respuesta del cliente en CRM donde valida contratación</a:t>
            </a:r>
          </a:p>
          <a:p>
            <a:pPr marL="85725" lvl="0">
              <a:lnSpc>
                <a:spcPct val="107000"/>
              </a:lnSpc>
              <a:spcBef>
                <a:spcPts val="15"/>
              </a:spcBef>
              <a:tabLst>
                <a:tab pos="3547110" algn="l"/>
              </a:tabLst>
              <a:defRPr/>
            </a:pPr>
            <a:endParaRPr lang="es-ES" sz="1400" dirty="0">
              <a:solidFill>
                <a:srgbClr val="002060"/>
              </a:solidFill>
            </a:endParaRPr>
          </a:p>
          <a:p>
            <a:pPr marL="85725" lvl="0">
              <a:lnSpc>
                <a:spcPct val="107000"/>
              </a:lnSpc>
              <a:spcBef>
                <a:spcPts val="15"/>
              </a:spcBef>
              <a:tabLst>
                <a:tab pos="3547110" algn="l"/>
              </a:tabLst>
              <a:defRPr/>
            </a:pPr>
            <a:endParaRPr lang="es-ES" sz="1400" dirty="0">
              <a:solidFill>
                <a:srgbClr val="002060"/>
              </a:solidFill>
            </a:endParaRPr>
          </a:p>
          <a:p>
            <a:pPr marL="85725" lvl="0">
              <a:lnSpc>
                <a:spcPct val="107000"/>
              </a:lnSpc>
              <a:spcBef>
                <a:spcPts val="15"/>
              </a:spcBef>
              <a:tabLst>
                <a:tab pos="3547110" algn="l"/>
              </a:tabLst>
              <a:defRPr/>
            </a:pPr>
            <a:r>
              <a:rPr lang="es-ES" sz="1400" dirty="0">
                <a:solidFill>
                  <a:srgbClr val="002060"/>
                </a:solidFill>
              </a:rPr>
              <a:t>Reclamación relacionada con </a:t>
            </a:r>
            <a:r>
              <a:rPr lang="es-ES" sz="1400" b="1" dirty="0">
                <a:solidFill>
                  <a:srgbClr val="002060"/>
                </a:solidFill>
              </a:rPr>
              <a:t>cobros, recibos, siniestros, bajas (no desistimiento)….</a:t>
            </a:r>
          </a:p>
          <a:p>
            <a:pPr marL="85725" lvl="0">
              <a:lnSpc>
                <a:spcPct val="107000"/>
              </a:lnSpc>
              <a:spcBef>
                <a:spcPts val="15"/>
              </a:spcBef>
              <a:tabLst>
                <a:tab pos="3547110" algn="l"/>
              </a:tabLst>
              <a:defRPr/>
            </a:pPr>
            <a:r>
              <a:rPr lang="es-ES" sz="1400" dirty="0">
                <a:solidFill>
                  <a:srgbClr val="002060"/>
                </a:solidFill>
              </a:rPr>
              <a:t>(</a:t>
            </a:r>
            <a:r>
              <a:rPr lang="es-ES" sz="1400" dirty="0" err="1">
                <a:solidFill>
                  <a:srgbClr val="002060"/>
                </a:solidFill>
              </a:rPr>
              <a:t>p.ej</a:t>
            </a:r>
            <a:r>
              <a:rPr lang="es-ES" sz="1400" dirty="0">
                <a:solidFill>
                  <a:srgbClr val="002060"/>
                </a:solidFill>
              </a:rPr>
              <a:t>: desacuerdo con el importe cobrado, falta de información previa Siniestro, reclama devolución/no pago de primas,…)</a:t>
            </a:r>
          </a:p>
          <a:p>
            <a:pPr marL="85725" lvl="0">
              <a:lnSpc>
                <a:spcPct val="107000"/>
              </a:lnSpc>
              <a:spcBef>
                <a:spcPts val="15"/>
              </a:spcBef>
              <a:tabLst>
                <a:tab pos="3547110" algn="l"/>
              </a:tabLst>
              <a:defRPr/>
            </a:pPr>
            <a:endParaRPr lang="es-ES" sz="1400" dirty="0">
              <a:solidFill>
                <a:srgbClr val="002060"/>
              </a:solidFill>
            </a:endParaRPr>
          </a:p>
          <a:p>
            <a:pPr marL="371475" lvl="0" indent="-285750">
              <a:lnSpc>
                <a:spcPct val="107000"/>
              </a:lnSpc>
              <a:spcBef>
                <a:spcPts val="15"/>
              </a:spcBef>
              <a:buFont typeface="Arial" panose="020B0604020202020204" pitchFamily="34" charset="0"/>
              <a:buChar char="•"/>
              <a:tabLst>
                <a:tab pos="3547110" algn="l"/>
              </a:tabLst>
              <a:defRPr/>
            </a:pPr>
            <a:r>
              <a:rPr lang="es-ES" sz="1400" dirty="0">
                <a:solidFill>
                  <a:srgbClr val="002060"/>
                </a:solidFill>
              </a:rPr>
              <a:t>Se hará acuse de recibo al cliente  y se le informará de que su reclamación será reenviada al buzón de Reclamaciones de Santalucía, para su gestión y contestación.</a:t>
            </a:r>
          </a:p>
          <a:p>
            <a:pPr marL="371475" lvl="0" indent="-285750">
              <a:lnSpc>
                <a:spcPct val="107000"/>
              </a:lnSpc>
              <a:spcBef>
                <a:spcPts val="15"/>
              </a:spcBef>
              <a:buFont typeface="Arial" panose="020B0604020202020204" pitchFamily="34" charset="0"/>
              <a:buChar char="•"/>
              <a:tabLst>
                <a:tab pos="3547110" algn="l"/>
              </a:tabLst>
              <a:defRPr/>
            </a:pPr>
            <a:r>
              <a:rPr lang="es-ES" sz="1400" dirty="0">
                <a:solidFill>
                  <a:srgbClr val="002060"/>
                </a:solidFill>
              </a:rPr>
              <a:t>Se reenviará el correo a </a:t>
            </a:r>
            <a:r>
              <a:rPr lang="es-ES" sz="1400" dirty="0">
                <a:solidFill>
                  <a:srgbClr val="0070C0"/>
                </a:solidFill>
              </a:rPr>
              <a:t>atencion@santalucia.es</a:t>
            </a:r>
            <a:r>
              <a:rPr lang="es-ES" sz="1400" dirty="0">
                <a:solidFill>
                  <a:srgbClr val="002060"/>
                </a:solidFill>
              </a:rPr>
              <a:t>. </a:t>
            </a:r>
          </a:p>
          <a:p>
            <a:pPr marL="363538" lvl="0">
              <a:lnSpc>
                <a:spcPct val="107000"/>
              </a:lnSpc>
              <a:spcBef>
                <a:spcPts val="15"/>
              </a:spcBef>
              <a:tabLst>
                <a:tab pos="3547110" algn="l"/>
              </a:tabLst>
              <a:defRPr/>
            </a:pPr>
            <a:r>
              <a:rPr lang="es-ES" sz="1400" dirty="0">
                <a:solidFill>
                  <a:srgbClr val="002060"/>
                </a:solidFill>
              </a:rPr>
              <a:t>Santalucía procederá a la apertura de un expediente que deberá resolver, y comunicar al cliente por escrito y de forma motivada, en el </a:t>
            </a:r>
            <a:r>
              <a:rPr lang="es-ES" sz="1400" b="1" dirty="0">
                <a:solidFill>
                  <a:srgbClr val="002060"/>
                </a:solidFill>
              </a:rPr>
              <a:t>plazo máximo de un mes.</a:t>
            </a:r>
          </a:p>
          <a:p>
            <a:pPr lvl="0">
              <a:lnSpc>
                <a:spcPct val="107000"/>
              </a:lnSpc>
              <a:spcBef>
                <a:spcPts val="15"/>
              </a:spcBef>
              <a:tabLst>
                <a:tab pos="3547110" algn="l"/>
              </a:tabLst>
              <a:defRPr/>
            </a:pPr>
            <a:endParaRPr lang="es-ES" sz="1400" b="1" dirty="0">
              <a:solidFill>
                <a:srgbClr val="002060"/>
              </a:solidFill>
            </a:endParaRPr>
          </a:p>
          <a:p>
            <a:pPr>
              <a:lnSpc>
                <a:spcPct val="107000"/>
              </a:lnSpc>
              <a:spcBef>
                <a:spcPts val="15"/>
              </a:spcBef>
              <a:tabLst>
                <a:tab pos="3547110" algn="l"/>
              </a:tabLst>
              <a:defRPr/>
            </a:pPr>
            <a:endParaRPr lang="es-ES" sz="1400" dirty="0">
              <a:solidFill>
                <a:srgbClr val="002060"/>
              </a:solidFill>
              <a:latin typeface="Calibri" panose="020F0502020204030204" pitchFamily="34" charset="0"/>
              <a:cs typeface="Calibri" panose="020F0502020204030204" pitchFamily="34" charset="0"/>
            </a:endParaRPr>
          </a:p>
          <a:p>
            <a:pPr>
              <a:lnSpc>
                <a:spcPct val="107000"/>
              </a:lnSpc>
              <a:spcBef>
                <a:spcPts val="15"/>
              </a:spcBef>
              <a:tabLst>
                <a:tab pos="3547110" algn="l"/>
              </a:tabLst>
              <a:defRPr/>
            </a:pPr>
            <a:r>
              <a:rPr lang="es-ES" sz="1400" b="1" dirty="0">
                <a:solidFill>
                  <a:srgbClr val="002060"/>
                </a:solidFill>
                <a:latin typeface="Calibri" panose="020F0502020204030204" pitchFamily="34" charset="0"/>
                <a:cs typeface="Calibri" panose="020F0502020204030204" pitchFamily="34" charset="0"/>
              </a:rPr>
              <a:t>Nota: </a:t>
            </a:r>
            <a:r>
              <a:rPr lang="es-ES" sz="1400" dirty="0">
                <a:solidFill>
                  <a:srgbClr val="002060"/>
                </a:solidFill>
                <a:latin typeface="Calibri" panose="020F0502020204030204" pitchFamily="34" charset="0"/>
                <a:cs typeface="Calibri" panose="020F0502020204030204" pitchFamily="34" charset="0"/>
              </a:rPr>
              <a:t>Podemos recibir reclamaciones dirigidas al buzón atención@santalucia.es</a:t>
            </a:r>
          </a:p>
          <a:p>
            <a:pPr>
              <a:lnSpc>
                <a:spcPct val="107000"/>
              </a:lnSpc>
              <a:spcBef>
                <a:spcPts val="15"/>
              </a:spcBef>
              <a:tabLst>
                <a:tab pos="3547110" algn="l"/>
              </a:tabLst>
              <a:defRPr/>
            </a:pPr>
            <a:r>
              <a:rPr lang="es-ES" sz="1400" dirty="0">
                <a:solidFill>
                  <a:srgbClr val="002060"/>
                </a:solidFill>
                <a:latin typeface="Calibri" panose="020F0502020204030204" pitchFamily="34" charset="0"/>
                <a:cs typeface="Calibri" panose="020F0502020204030204" pitchFamily="34" charset="0"/>
              </a:rPr>
              <a:t>Si son relativas a </a:t>
            </a:r>
            <a:r>
              <a:rPr lang="es-ES" sz="1400" b="1" dirty="0">
                <a:solidFill>
                  <a:srgbClr val="002060"/>
                </a:solidFill>
                <a:latin typeface="Calibri" panose="020F0502020204030204" pitchFamily="34" charset="0"/>
                <a:cs typeface="Calibri" panose="020F0502020204030204" pitchFamily="34" charset="0"/>
              </a:rPr>
              <a:t>la venta o contratación</a:t>
            </a:r>
            <a:r>
              <a:rPr lang="es-ES" sz="1400" dirty="0">
                <a:solidFill>
                  <a:srgbClr val="002060"/>
                </a:solidFill>
                <a:latin typeface="Calibri" panose="020F0502020204030204" pitchFamily="34" charset="0"/>
                <a:cs typeface="Calibri" panose="020F0502020204030204" pitchFamily="34" charset="0"/>
              </a:rPr>
              <a:t> del seguro o bajas por desistimiento, Santalucía hará acuse de recibo al cliente y serán reenviadas al buzón segurohogar@movistar.es  para ser gestionadas por el Call Center de Movistar Seguros y dar respuesta al cliente en el plazo máximo de 1 mes.</a:t>
            </a:r>
            <a:endParaRPr lang="es-ES" sz="1400" dirty="0">
              <a:solidFill>
                <a:srgbClr val="002060"/>
              </a:solidFill>
            </a:endParaRPr>
          </a:p>
          <a:p>
            <a:pPr marL="85725" lvl="0">
              <a:lnSpc>
                <a:spcPct val="107000"/>
              </a:lnSpc>
              <a:spcBef>
                <a:spcPts val="15"/>
              </a:spcBef>
              <a:tabLst>
                <a:tab pos="3547110" algn="l"/>
              </a:tabLst>
              <a:defRPr/>
            </a:pPr>
            <a:endParaRPr lang="es-ES" sz="1400" dirty="0">
              <a:solidFill>
                <a:srgbClr val="002060"/>
              </a:solidFill>
            </a:endParaRPr>
          </a:p>
        </p:txBody>
      </p:sp>
      <p:pic>
        <p:nvPicPr>
          <p:cNvPr id="8" name="Imagen 7" descr="Imagen que contiene Texto&#10;&#10;Descripción generada automáticamente">
            <a:hlinkClick r:id="" action="ppaction://noaction"/>
            <a:extLst>
              <a:ext uri="{FF2B5EF4-FFF2-40B4-BE49-F238E27FC236}">
                <a16:creationId xmlns:a16="http://schemas.microsoft.com/office/drawing/2014/main" id="{AE65C2D7-5797-44E3-A40F-A2C22103D2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289" y="110168"/>
            <a:ext cx="1124107" cy="302899"/>
          </a:xfrm>
          <a:prstGeom prst="rect">
            <a:avLst/>
          </a:prstGeom>
          <a:solidFill>
            <a:schemeClr val="bg1"/>
          </a:solidFill>
        </p:spPr>
      </p:pic>
      <p:pic>
        <p:nvPicPr>
          <p:cNvPr id="9" name="0 Imagen">
            <a:hlinkClick r:id="" action="ppaction://noaction"/>
            <a:extLst>
              <a:ext uri="{FF2B5EF4-FFF2-40B4-BE49-F238E27FC236}">
                <a16:creationId xmlns:a16="http://schemas.microsoft.com/office/drawing/2014/main" id="{5B543074-7A6C-42ED-9F7B-E2C96BACA5A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496174" y="110168"/>
            <a:ext cx="1524397" cy="302900"/>
          </a:xfrm>
          <a:prstGeom prst="rect">
            <a:avLst/>
          </a:prstGeom>
        </p:spPr>
      </p:pic>
      <p:sp>
        <p:nvSpPr>
          <p:cNvPr id="7" name="Botón de acción: ir hacia delante o siguiente 6">
            <a:hlinkClick r:id="" action="ppaction://hlinkshowjump?jump=nextslide" highlightClick="1"/>
            <a:extLst>
              <a:ext uri="{FF2B5EF4-FFF2-40B4-BE49-F238E27FC236}">
                <a16:creationId xmlns:a16="http://schemas.microsoft.com/office/drawing/2014/main" id="{C9BAFD58-EB7F-43D8-ADC6-0492BD5748B0}"/>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Botón de acción: ir hacia atrás o anterior 9">
            <a:hlinkClick r:id="" action="ppaction://hlinkshowjump?jump=previousslide" highlightClick="1"/>
            <a:extLst>
              <a:ext uri="{FF2B5EF4-FFF2-40B4-BE49-F238E27FC236}">
                <a16:creationId xmlns:a16="http://schemas.microsoft.com/office/drawing/2014/main" id="{A35E78E5-1235-4A42-A71F-40EDEBD48737}"/>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34845034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4.2 operativa RECLAMACIONES  </a:t>
            </a:r>
          </a:p>
          <a:p>
            <a:endParaRPr lang="es-ES" b="1" dirty="0">
              <a:solidFill>
                <a:schemeClr val="bg1"/>
              </a:solidFill>
            </a:endParaRP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8747" y="110168"/>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3908E6FC-8DB5-4952-B466-4167F804FC69}"/>
              </a:ext>
            </a:extLst>
          </p:cNvPr>
          <p:cNvSpPr/>
          <p:nvPr/>
        </p:nvSpPr>
        <p:spPr>
          <a:xfrm>
            <a:off x="212413" y="829879"/>
            <a:ext cx="11476334" cy="5844933"/>
          </a:xfrm>
          <a:prstGeom prst="rect">
            <a:avLst/>
          </a:prstGeom>
        </p:spPr>
        <p:txBody>
          <a:bodyPr wrap="square">
            <a:spAutoFit/>
          </a:bodyPr>
          <a:lstStyle/>
          <a:p>
            <a:pPr marL="276225" lvl="0" indent="-190500">
              <a:lnSpc>
                <a:spcPct val="107000"/>
              </a:lnSpc>
              <a:spcBef>
                <a:spcPts val="15"/>
              </a:spcBef>
              <a:tabLst>
                <a:tab pos="180975" algn="l"/>
                <a:tab pos="3546475" algn="l"/>
              </a:tabLst>
              <a:defRPr/>
            </a:pPr>
            <a:r>
              <a:rPr lang="es-ES" sz="1400" b="1" u="sng" dirty="0">
                <a:solidFill>
                  <a:srgbClr val="002060"/>
                </a:solidFill>
              </a:rPr>
              <a:t>GESTIÓN RECLAMACIONES </a:t>
            </a:r>
            <a:r>
              <a:rPr lang="es-ES" sz="1400" b="1" u="sng" dirty="0" err="1">
                <a:solidFill>
                  <a:srgbClr val="002060"/>
                </a:solidFill>
              </a:rPr>
              <a:t>TELEFONICA</a:t>
            </a:r>
            <a:r>
              <a:rPr lang="es-ES" sz="1400" b="1" u="sng" dirty="0">
                <a:solidFill>
                  <a:srgbClr val="002060"/>
                </a:solidFill>
              </a:rPr>
              <a:t> SEGUROS</a:t>
            </a:r>
            <a:endParaRPr lang="es-ES" sz="1400" dirty="0">
              <a:solidFill>
                <a:srgbClr val="002060"/>
              </a:solidFill>
            </a:endParaRPr>
          </a:p>
          <a:p>
            <a:pPr marL="276225" lvl="0" indent="-190500">
              <a:lnSpc>
                <a:spcPct val="107000"/>
              </a:lnSpc>
              <a:spcBef>
                <a:spcPts val="15"/>
              </a:spcBef>
              <a:tabLst>
                <a:tab pos="180975" algn="l"/>
                <a:tab pos="3546475" algn="l"/>
              </a:tabLst>
              <a:defRPr/>
            </a:pPr>
            <a:endParaRPr lang="es-ES" sz="1400" dirty="0">
              <a:solidFill>
                <a:srgbClr val="002060"/>
              </a:solidFill>
            </a:endParaRPr>
          </a:p>
          <a:p>
            <a:pPr marL="276225" lvl="0" indent="-190500">
              <a:lnSpc>
                <a:spcPct val="107000"/>
              </a:lnSpc>
              <a:spcBef>
                <a:spcPts val="15"/>
              </a:spcBef>
              <a:tabLst>
                <a:tab pos="180975" algn="l"/>
                <a:tab pos="3546475" algn="l"/>
              </a:tabLst>
              <a:defRPr/>
            </a:pPr>
            <a:r>
              <a:rPr lang="es-ES" sz="1400" dirty="0">
                <a:solidFill>
                  <a:srgbClr val="002060"/>
                </a:solidFill>
              </a:rPr>
              <a:t>Reclamación relacionada con la </a:t>
            </a:r>
            <a:r>
              <a:rPr lang="es-ES" sz="1400" b="1" dirty="0">
                <a:solidFill>
                  <a:srgbClr val="002060"/>
                </a:solidFill>
              </a:rPr>
              <a:t>venta o contratación del seguro </a:t>
            </a:r>
            <a:r>
              <a:rPr lang="es-ES" sz="1400" dirty="0">
                <a:solidFill>
                  <a:srgbClr val="002060"/>
                </a:solidFill>
              </a:rPr>
              <a:t>(</a:t>
            </a:r>
            <a:r>
              <a:rPr lang="es-ES" sz="1400" dirty="0" err="1">
                <a:solidFill>
                  <a:srgbClr val="002060"/>
                </a:solidFill>
              </a:rPr>
              <a:t>p.ej</a:t>
            </a:r>
            <a:r>
              <a:rPr lang="es-ES" sz="1400" dirty="0">
                <a:solidFill>
                  <a:srgbClr val="002060"/>
                </a:solidFill>
              </a:rPr>
              <a:t>: modalidad contratada, datos del contrato, modificación del contrato, desistimiento…)</a:t>
            </a:r>
          </a:p>
          <a:p>
            <a:pPr marL="276225" lvl="0" indent="-190500">
              <a:lnSpc>
                <a:spcPct val="107000"/>
              </a:lnSpc>
              <a:spcBef>
                <a:spcPts val="15"/>
              </a:spcBef>
              <a:tabLst>
                <a:tab pos="180975" algn="l"/>
                <a:tab pos="3546475" algn="l"/>
              </a:tabLst>
              <a:defRPr/>
            </a:pPr>
            <a:endParaRPr lang="es-ES" sz="1400" dirty="0">
              <a:solidFill>
                <a:srgbClr val="002060"/>
              </a:solidFill>
            </a:endParaRPr>
          </a:p>
          <a:p>
            <a:pPr marL="371475" lvl="0" indent="-285750">
              <a:lnSpc>
                <a:spcPct val="107000"/>
              </a:lnSpc>
              <a:spcBef>
                <a:spcPts val="15"/>
              </a:spcBef>
              <a:buFont typeface="Arial" panose="020B0604020202020204" pitchFamily="34" charset="0"/>
              <a:buChar char="•"/>
              <a:tabLst>
                <a:tab pos="180975" algn="l"/>
                <a:tab pos="3546475" algn="l"/>
              </a:tabLst>
              <a:defRPr/>
            </a:pPr>
            <a:r>
              <a:rPr lang="es-ES" sz="1400" dirty="0">
                <a:solidFill>
                  <a:srgbClr val="002060"/>
                </a:solidFill>
              </a:rPr>
              <a:t>Se hará acuse de recibo al cliente y si falta información se le solicitará.</a:t>
            </a:r>
          </a:p>
          <a:p>
            <a:pPr marL="371475" lvl="0" indent="-285750">
              <a:lnSpc>
                <a:spcPct val="107000"/>
              </a:lnSpc>
              <a:spcBef>
                <a:spcPts val="15"/>
              </a:spcBef>
              <a:buFont typeface="Arial" panose="020B0604020202020204" pitchFamily="34" charset="0"/>
              <a:buChar char="•"/>
              <a:tabLst>
                <a:tab pos="180975" algn="l"/>
                <a:tab pos="3546475" algn="l"/>
              </a:tabLst>
              <a:defRPr/>
            </a:pPr>
            <a:r>
              <a:rPr lang="es-ES" sz="1400" dirty="0">
                <a:solidFill>
                  <a:srgbClr val="002060"/>
                </a:solidFill>
              </a:rPr>
              <a:t>Se procederá a la apertura de un expediente que deberá resolver, y comunicar al cliente por escrito y de forma motivada, en el </a:t>
            </a:r>
            <a:r>
              <a:rPr lang="es-ES" sz="1400" b="1" dirty="0">
                <a:solidFill>
                  <a:srgbClr val="002060"/>
                </a:solidFill>
              </a:rPr>
              <a:t>plazo máximo de un mes.</a:t>
            </a:r>
          </a:p>
          <a:p>
            <a:pPr marL="371475" lvl="0" indent="-285750">
              <a:lnSpc>
                <a:spcPct val="107000"/>
              </a:lnSpc>
              <a:spcBef>
                <a:spcPts val="15"/>
              </a:spcBef>
              <a:buFont typeface="Arial" panose="020B0604020202020204" pitchFamily="34" charset="0"/>
              <a:buChar char="•"/>
              <a:tabLst>
                <a:tab pos="180975" algn="l"/>
                <a:tab pos="3546475" algn="l"/>
              </a:tabLst>
              <a:defRPr/>
            </a:pPr>
            <a:r>
              <a:rPr lang="es-ES" sz="1400" dirty="0">
                <a:solidFill>
                  <a:srgbClr val="002060"/>
                </a:solidFill>
              </a:rPr>
              <a:t>Si para su resolución se necesitan las grabaciones correspondientes se escucharan las llamadas a través de la aplicación correspondiente </a:t>
            </a:r>
            <a:r>
              <a:rPr lang="es-ES" sz="1400" dirty="0">
                <a:solidFill>
                  <a:srgbClr val="FF0000"/>
                </a:solidFill>
              </a:rPr>
              <a:t>(Pendiente acceso)</a:t>
            </a:r>
          </a:p>
          <a:p>
            <a:pPr marL="276225" lvl="0" indent="-190500">
              <a:lnSpc>
                <a:spcPct val="107000"/>
              </a:lnSpc>
              <a:spcBef>
                <a:spcPts val="15"/>
              </a:spcBef>
              <a:tabLst>
                <a:tab pos="180975" algn="l"/>
                <a:tab pos="3546475" algn="l"/>
              </a:tabLst>
              <a:defRPr/>
            </a:pPr>
            <a:endParaRPr lang="es-ES" sz="1400" dirty="0">
              <a:solidFill>
                <a:srgbClr val="002060"/>
              </a:solidFill>
            </a:endParaRPr>
          </a:p>
          <a:p>
            <a:pPr marL="276225" lvl="0" indent="-190500">
              <a:lnSpc>
                <a:spcPct val="107000"/>
              </a:lnSpc>
              <a:spcBef>
                <a:spcPts val="15"/>
              </a:spcBef>
              <a:tabLst>
                <a:tab pos="180975" algn="l"/>
                <a:tab pos="3546475" algn="l"/>
              </a:tabLst>
              <a:defRPr/>
            </a:pPr>
            <a:endParaRPr lang="es-ES" sz="1400" dirty="0">
              <a:solidFill>
                <a:srgbClr val="002060"/>
              </a:solidFill>
            </a:endParaRPr>
          </a:p>
          <a:p>
            <a:pPr marL="276225" lvl="0" indent="-190500">
              <a:lnSpc>
                <a:spcPct val="107000"/>
              </a:lnSpc>
              <a:spcBef>
                <a:spcPts val="15"/>
              </a:spcBef>
              <a:tabLst>
                <a:tab pos="180975" algn="l"/>
                <a:tab pos="3546475" algn="l"/>
              </a:tabLst>
              <a:defRPr/>
            </a:pPr>
            <a:r>
              <a:rPr lang="es-ES" sz="1400" dirty="0">
                <a:solidFill>
                  <a:srgbClr val="002060"/>
                </a:solidFill>
              </a:rPr>
              <a:t>Reclamación relacionada con </a:t>
            </a:r>
            <a:r>
              <a:rPr lang="es-ES" sz="1400" b="1" dirty="0">
                <a:solidFill>
                  <a:srgbClr val="002060"/>
                </a:solidFill>
              </a:rPr>
              <a:t>cobros, recibos, siniestros,….</a:t>
            </a:r>
          </a:p>
          <a:p>
            <a:pPr marL="276225" lvl="0" indent="-190500">
              <a:lnSpc>
                <a:spcPct val="107000"/>
              </a:lnSpc>
              <a:spcBef>
                <a:spcPts val="15"/>
              </a:spcBef>
              <a:tabLst>
                <a:tab pos="180975" algn="l"/>
                <a:tab pos="3546475" algn="l"/>
              </a:tabLst>
              <a:defRPr/>
            </a:pPr>
            <a:r>
              <a:rPr lang="es-ES" sz="1400" dirty="0">
                <a:solidFill>
                  <a:srgbClr val="002060"/>
                </a:solidFill>
              </a:rPr>
              <a:t>(</a:t>
            </a:r>
            <a:r>
              <a:rPr lang="es-ES" sz="1400" dirty="0" err="1">
                <a:solidFill>
                  <a:srgbClr val="002060"/>
                </a:solidFill>
              </a:rPr>
              <a:t>p.ej</a:t>
            </a:r>
            <a:r>
              <a:rPr lang="es-ES" sz="1400" dirty="0">
                <a:solidFill>
                  <a:srgbClr val="002060"/>
                </a:solidFill>
              </a:rPr>
              <a:t>: desacuerdo con el importe cobrado, falta de información previa Siniestro, reclama devolución/no pago de primas,…)</a:t>
            </a:r>
          </a:p>
          <a:p>
            <a:pPr marL="276225" lvl="0" indent="-190500">
              <a:lnSpc>
                <a:spcPct val="107000"/>
              </a:lnSpc>
              <a:spcBef>
                <a:spcPts val="15"/>
              </a:spcBef>
              <a:tabLst>
                <a:tab pos="180975" algn="l"/>
                <a:tab pos="3546475" algn="l"/>
              </a:tabLst>
              <a:defRPr/>
            </a:pPr>
            <a:endParaRPr lang="es-ES" sz="1400" dirty="0">
              <a:solidFill>
                <a:srgbClr val="002060"/>
              </a:solidFill>
            </a:endParaRPr>
          </a:p>
          <a:p>
            <a:pPr marL="371475" lvl="0" indent="-285750">
              <a:lnSpc>
                <a:spcPct val="107000"/>
              </a:lnSpc>
              <a:spcBef>
                <a:spcPts val="15"/>
              </a:spcBef>
              <a:buFont typeface="Arial" panose="020B0604020202020204" pitchFamily="34" charset="0"/>
              <a:buChar char="•"/>
              <a:tabLst>
                <a:tab pos="180975" algn="l"/>
                <a:tab pos="3546475" algn="l"/>
              </a:tabLst>
              <a:defRPr/>
            </a:pPr>
            <a:r>
              <a:rPr lang="es-ES" sz="1400" dirty="0">
                <a:solidFill>
                  <a:srgbClr val="002060"/>
                </a:solidFill>
              </a:rPr>
              <a:t>Se hará acuse de recibo al cliente  y se le informará de que su reclamación será reenviada al buzón de Reclamaciones para su gestión y contestación.</a:t>
            </a:r>
          </a:p>
          <a:p>
            <a:pPr marL="371475" lvl="0" indent="-285750">
              <a:lnSpc>
                <a:spcPct val="107000"/>
              </a:lnSpc>
              <a:spcBef>
                <a:spcPts val="15"/>
              </a:spcBef>
              <a:buFont typeface="Arial" panose="020B0604020202020204" pitchFamily="34" charset="0"/>
              <a:buChar char="•"/>
              <a:tabLst>
                <a:tab pos="180975" algn="l"/>
                <a:tab pos="3546475" algn="l"/>
              </a:tabLst>
              <a:defRPr/>
            </a:pPr>
            <a:r>
              <a:rPr lang="es-ES" sz="1400" dirty="0">
                <a:solidFill>
                  <a:srgbClr val="002060"/>
                </a:solidFill>
              </a:rPr>
              <a:t>Se reenviará el correo a </a:t>
            </a:r>
            <a:r>
              <a:rPr lang="es-ES" sz="1400" dirty="0">
                <a:solidFill>
                  <a:srgbClr val="0070C0"/>
                </a:solidFill>
              </a:rPr>
              <a:t>segurohogar.reclamaciones@movistar.es</a:t>
            </a:r>
            <a:r>
              <a:rPr lang="es-ES" sz="1400" dirty="0">
                <a:solidFill>
                  <a:srgbClr val="002060"/>
                </a:solidFill>
              </a:rPr>
              <a:t>. </a:t>
            </a:r>
          </a:p>
          <a:p>
            <a:pPr marL="363538" lvl="0">
              <a:lnSpc>
                <a:spcPct val="107000"/>
              </a:lnSpc>
              <a:spcBef>
                <a:spcPts val="15"/>
              </a:spcBef>
              <a:tabLst>
                <a:tab pos="180975" algn="l"/>
                <a:tab pos="3546475" algn="l"/>
              </a:tabLst>
              <a:defRPr/>
            </a:pPr>
            <a:r>
              <a:rPr lang="es-ES" sz="1400" dirty="0">
                <a:solidFill>
                  <a:srgbClr val="002060"/>
                </a:solidFill>
              </a:rPr>
              <a:t>Se procederá a la apertura de un expediente que deberá resolver, y comunicar al cliente por escrito y de forma motivada, en el </a:t>
            </a:r>
            <a:r>
              <a:rPr lang="es-ES" sz="1400" b="1" dirty="0">
                <a:solidFill>
                  <a:srgbClr val="002060"/>
                </a:solidFill>
              </a:rPr>
              <a:t>plazo máximo de un mes.</a:t>
            </a:r>
          </a:p>
          <a:p>
            <a:pPr lvl="0">
              <a:lnSpc>
                <a:spcPct val="107000"/>
              </a:lnSpc>
              <a:spcBef>
                <a:spcPts val="15"/>
              </a:spcBef>
              <a:tabLst>
                <a:tab pos="180975" algn="l"/>
                <a:tab pos="3546475" algn="l"/>
              </a:tabLst>
              <a:defRPr/>
            </a:pPr>
            <a:endParaRPr lang="es-ES" sz="1400" b="1" dirty="0">
              <a:solidFill>
                <a:srgbClr val="002060"/>
              </a:solidFill>
            </a:endParaRPr>
          </a:p>
          <a:p>
            <a:pPr lvl="0">
              <a:lnSpc>
                <a:spcPct val="107000"/>
              </a:lnSpc>
              <a:spcBef>
                <a:spcPts val="15"/>
              </a:spcBef>
              <a:tabLst>
                <a:tab pos="180975" algn="l"/>
                <a:tab pos="3546475" algn="l"/>
              </a:tabLst>
              <a:defRPr/>
            </a:pPr>
            <a:endParaRPr lang="es-ES" sz="1400" b="1" dirty="0">
              <a:solidFill>
                <a:srgbClr val="002060"/>
              </a:solidFill>
            </a:endParaRPr>
          </a:p>
          <a:p>
            <a:pPr lvl="0">
              <a:lnSpc>
                <a:spcPct val="107000"/>
              </a:lnSpc>
              <a:spcBef>
                <a:spcPts val="15"/>
              </a:spcBef>
              <a:tabLst>
                <a:tab pos="180975" algn="l"/>
                <a:tab pos="3546475" algn="l"/>
              </a:tabLst>
              <a:defRPr/>
            </a:pPr>
            <a:r>
              <a:rPr lang="es-ES" sz="1400" b="1" dirty="0">
                <a:solidFill>
                  <a:srgbClr val="002060"/>
                </a:solidFill>
              </a:rPr>
              <a:t>Nota: </a:t>
            </a:r>
            <a:r>
              <a:rPr lang="es-ES" sz="1400" dirty="0">
                <a:solidFill>
                  <a:srgbClr val="002060"/>
                </a:solidFill>
                <a:latin typeface="Calibri" panose="020F0502020204030204" pitchFamily="34" charset="0"/>
                <a:cs typeface="Calibri" panose="020F0502020204030204" pitchFamily="34" charset="0"/>
              </a:rPr>
              <a:t>Podemos recibir reclamaciones dirigidas al buzón </a:t>
            </a:r>
            <a:r>
              <a:rPr lang="es-ES" sz="1400" dirty="0">
                <a:solidFill>
                  <a:srgbClr val="002060"/>
                </a:solidFill>
                <a:hlinkClick r:id="rId4">
                  <a:extLst>
                    <a:ext uri="{A12FA001-AC4F-418D-AE19-62706E023703}">
                      <ahyp:hlinkClr xmlns:ahyp="http://schemas.microsoft.com/office/drawing/2018/hyperlinkcolor" val="tx"/>
                    </a:ext>
                  </a:extLst>
                </a:hlinkClick>
              </a:rPr>
              <a:t>segurohogar.reclamaciones@movistar.es</a:t>
            </a:r>
            <a:r>
              <a:rPr lang="es-ES" sz="1400" dirty="0">
                <a:solidFill>
                  <a:srgbClr val="002060"/>
                </a:solidFill>
              </a:rPr>
              <a:t> </a:t>
            </a:r>
          </a:p>
          <a:p>
            <a:pPr>
              <a:lnSpc>
                <a:spcPct val="107000"/>
              </a:lnSpc>
              <a:spcBef>
                <a:spcPts val="15"/>
              </a:spcBef>
              <a:tabLst>
                <a:tab pos="3547110" algn="l"/>
              </a:tabLst>
              <a:defRPr/>
            </a:pPr>
            <a:r>
              <a:rPr lang="es-ES" sz="1400" dirty="0">
                <a:solidFill>
                  <a:srgbClr val="002060"/>
                </a:solidFill>
                <a:latin typeface="Calibri" panose="020F0502020204030204" pitchFamily="34" charset="0"/>
                <a:cs typeface="Calibri" panose="020F0502020204030204" pitchFamily="34" charset="0"/>
              </a:rPr>
              <a:t>Si son relativas a la venta o contratación del seguro, se hará acuse de recibo al cliente y serán reenviadas al buzón segurohogar@movistar.es  para ser gestionadas por el Call Center de Movistar Seguros y dar respuesta al cliente en el plazo máximo de 1 mes.</a:t>
            </a:r>
          </a:p>
          <a:p>
            <a:pPr marL="85725" lvl="0">
              <a:lnSpc>
                <a:spcPct val="107000"/>
              </a:lnSpc>
              <a:spcBef>
                <a:spcPts val="15"/>
              </a:spcBef>
              <a:tabLst>
                <a:tab pos="3547110" algn="l"/>
              </a:tabLst>
              <a:defRPr/>
            </a:pPr>
            <a:endParaRPr lang="es-ES" sz="1400" dirty="0">
              <a:solidFill>
                <a:srgbClr val="002060"/>
              </a:solidFill>
            </a:endParaRPr>
          </a:p>
        </p:txBody>
      </p:sp>
      <p:pic>
        <p:nvPicPr>
          <p:cNvPr id="5" name="Imagen 4" descr="Imagen que contiene Texto&#10;&#10;Descripción generada automáticamente">
            <a:hlinkClick r:id="" action="ppaction://noaction"/>
            <a:extLst>
              <a:ext uri="{FF2B5EF4-FFF2-40B4-BE49-F238E27FC236}">
                <a16:creationId xmlns:a16="http://schemas.microsoft.com/office/drawing/2014/main" id="{6876FB5B-59A8-45BD-8B5C-233FF10C6B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8289" y="110168"/>
            <a:ext cx="1124107" cy="302899"/>
          </a:xfrm>
          <a:prstGeom prst="rect">
            <a:avLst/>
          </a:prstGeom>
          <a:solidFill>
            <a:schemeClr val="bg1"/>
          </a:solidFill>
        </p:spPr>
      </p:pic>
      <p:sp>
        <p:nvSpPr>
          <p:cNvPr id="7" name="Botón de acción: ir hacia atrás o anterior 6">
            <a:hlinkClick r:id="" action="ppaction://hlinkshowjump?jump=previousslide" highlightClick="1"/>
            <a:extLst>
              <a:ext uri="{FF2B5EF4-FFF2-40B4-BE49-F238E27FC236}">
                <a16:creationId xmlns:a16="http://schemas.microsoft.com/office/drawing/2014/main" id="{C29804DD-5CFE-4F50-A5AD-F97B7A29880B}"/>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8" name="Botón de acción: ir hacia delante o siguiente 7">
            <a:hlinkClick r:id="" action="ppaction://hlinkshowjump?jump=nextslide" highlightClick="1"/>
            <a:extLst>
              <a:ext uri="{FF2B5EF4-FFF2-40B4-BE49-F238E27FC236}">
                <a16:creationId xmlns:a16="http://schemas.microsoft.com/office/drawing/2014/main" id="{83EF21B9-4F16-44C5-BD8C-C851C777F4D3}"/>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057513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87344ED-74F6-4041-99EF-48E7FF96606C}"/>
              </a:ext>
            </a:extLst>
          </p:cNvPr>
          <p:cNvSpPr/>
          <p:nvPr/>
        </p:nvSpPr>
        <p:spPr>
          <a:xfrm>
            <a:off x="578733" y="612844"/>
            <a:ext cx="11227443" cy="5324535"/>
          </a:xfrm>
          <a:prstGeom prst="rect">
            <a:avLst/>
          </a:prstGeom>
        </p:spPr>
        <p:txBody>
          <a:bodyPr wrap="square">
            <a:spAutoFit/>
          </a:bodyPr>
          <a:lstStyle/>
          <a:p>
            <a:pPr algn="just"/>
            <a:r>
              <a:rPr lang="es-ES" altLang="es-ES" sz="1400" b="1" dirty="0">
                <a:solidFill>
                  <a:srgbClr val="002060"/>
                </a:solidFill>
              </a:rPr>
              <a:t>Por tipologías (1/2):</a:t>
            </a:r>
          </a:p>
          <a:p>
            <a:pPr algn="just"/>
            <a:endParaRPr lang="es-ES" altLang="es-ES" sz="1400" b="1" dirty="0">
              <a:solidFill>
                <a:srgbClr val="002060"/>
              </a:solidFill>
            </a:endParaRPr>
          </a:p>
          <a:p>
            <a:pPr algn="just"/>
            <a:r>
              <a:rPr lang="es-ES" sz="1400" b="1" u="sng" dirty="0">
                <a:solidFill>
                  <a:srgbClr val="002060"/>
                </a:solidFill>
              </a:rPr>
              <a:t>Operativa reclamaciones Documentación Contractual</a:t>
            </a:r>
          </a:p>
          <a:p>
            <a:pPr algn="just"/>
            <a:endParaRPr lang="es-ES" altLang="es-ES" sz="1400" dirty="0">
              <a:solidFill>
                <a:srgbClr val="002060"/>
              </a:solidFill>
            </a:endParaRPr>
          </a:p>
          <a:p>
            <a:pPr algn="just"/>
            <a:r>
              <a:rPr lang="es-ES" altLang="es-ES" sz="1400" dirty="0">
                <a:solidFill>
                  <a:srgbClr val="002060"/>
                </a:solidFill>
              </a:rPr>
              <a:t>Si reclama envío documentación contractual, reenviar documentación póliza del desde Portal Gestor e informar al tomador que en el Área cliente también puede dicha documentación.</a:t>
            </a:r>
          </a:p>
          <a:p>
            <a:pPr algn="just"/>
            <a:endParaRPr lang="es-ES" altLang="es-ES" sz="1400" dirty="0">
              <a:solidFill>
                <a:srgbClr val="002060"/>
              </a:solidFill>
            </a:endParaRPr>
          </a:p>
          <a:p>
            <a:pPr algn="just"/>
            <a:r>
              <a:rPr lang="es-ES" altLang="es-ES" sz="1400" dirty="0">
                <a:solidFill>
                  <a:srgbClr val="002060"/>
                </a:solidFill>
              </a:rPr>
              <a:t>Si hay errores en la documentación contractual: realizar modificaciones oportunas. </a:t>
            </a:r>
          </a:p>
          <a:p>
            <a:r>
              <a:rPr lang="es-ES" altLang="es-ES" sz="1400" dirty="0">
                <a:solidFill>
                  <a:srgbClr val="002060"/>
                </a:solidFill>
              </a:rPr>
              <a:t>Importante: ver operativas modificaciones/suplementos por impacto o no en importe prima. En caso de duda enviar un correo a </a:t>
            </a:r>
            <a:r>
              <a:rPr lang="es-ES" altLang="es-ES" sz="1400" dirty="0">
                <a:solidFill>
                  <a:srgbClr val="0070C0"/>
                </a:solidFill>
                <a:hlinkClick r:id="rId2">
                  <a:extLst>
                    <a:ext uri="{A12FA001-AC4F-418D-AE19-62706E023703}">
                      <ahyp:hlinkClr xmlns:ahyp="http://schemas.microsoft.com/office/drawing/2018/hyperlinkcolor" val="tx"/>
                    </a:ext>
                  </a:extLst>
                </a:hlinkClick>
              </a:rPr>
              <a:t>reclamaciones.telefonicaseguros@telefonica.com</a:t>
            </a:r>
            <a:endParaRPr lang="es-ES" altLang="es-ES" sz="1400" dirty="0">
              <a:solidFill>
                <a:srgbClr val="0070C0"/>
              </a:solidFill>
            </a:endParaRPr>
          </a:p>
          <a:p>
            <a:endParaRPr lang="es-ES" altLang="es-ES" sz="1400" dirty="0">
              <a:solidFill>
                <a:srgbClr val="002060"/>
              </a:solidFill>
            </a:endParaRPr>
          </a:p>
          <a:p>
            <a:pPr algn="just"/>
            <a:endParaRPr lang="es-ES" altLang="es-ES" sz="1400" dirty="0">
              <a:solidFill>
                <a:srgbClr val="002060"/>
              </a:solidFill>
            </a:endParaRPr>
          </a:p>
          <a:p>
            <a:pPr algn="just"/>
            <a:r>
              <a:rPr lang="es-ES" sz="1400" b="1" u="sng" dirty="0">
                <a:solidFill>
                  <a:srgbClr val="002060"/>
                </a:solidFill>
              </a:rPr>
              <a:t>Operativa reclamaciones Calidad Atención Recibida</a:t>
            </a:r>
          </a:p>
          <a:p>
            <a:pPr algn="just"/>
            <a:r>
              <a:rPr lang="es-ES" altLang="es-ES" sz="1400" dirty="0">
                <a:solidFill>
                  <a:srgbClr val="002060"/>
                </a:solidFill>
              </a:rPr>
              <a:t>Si la reclamación es relativa a la calidad atención recibida: responder que su reclamación nos ayuda a mejorar y pedir disculpas.</a:t>
            </a:r>
          </a:p>
          <a:p>
            <a:pPr algn="just"/>
            <a:endParaRPr lang="es-ES" altLang="es-ES" sz="1400" dirty="0">
              <a:solidFill>
                <a:srgbClr val="002060"/>
              </a:solidFill>
            </a:endParaRPr>
          </a:p>
          <a:p>
            <a:pPr algn="just"/>
            <a:r>
              <a:rPr lang="es-ES" altLang="es-ES" sz="1400" dirty="0">
                <a:solidFill>
                  <a:srgbClr val="002060"/>
                </a:solidFill>
              </a:rPr>
              <a:t>Copiar texto en plantilla respuesta reclamación según aseguradora</a:t>
            </a:r>
          </a:p>
          <a:p>
            <a:pPr algn="just"/>
            <a:endParaRPr lang="es-ES" altLang="es-ES" sz="1400" dirty="0">
              <a:solidFill>
                <a:srgbClr val="002060"/>
              </a:solidFill>
            </a:endParaRPr>
          </a:p>
          <a:p>
            <a:pPr algn="just"/>
            <a:r>
              <a:rPr lang="es-ES" altLang="es-ES" sz="1400" i="1" dirty="0">
                <a:solidFill>
                  <a:srgbClr val="002060"/>
                </a:solidFill>
              </a:rPr>
              <a:t>“Nos ponemos en contacto contigo en relación a la atención recibida por nuestro personal y nos gustaría pedirte disculpas si la atención recibida no ha sido de tu entera satisfacción.</a:t>
            </a:r>
          </a:p>
          <a:p>
            <a:pPr algn="just"/>
            <a:r>
              <a:rPr lang="es-ES" altLang="es-ES" sz="1400" i="1" dirty="0">
                <a:solidFill>
                  <a:srgbClr val="002060"/>
                </a:solidFill>
              </a:rPr>
              <a:t>Nuestro propósito es atender siempre eficazmente y a la mayor brevedad tus dudas, peticiones y sugerencias, manteniendo una comunicación directa y un trato correcto y cordial. </a:t>
            </a:r>
          </a:p>
          <a:p>
            <a:pPr algn="just"/>
            <a:r>
              <a:rPr lang="es-ES" altLang="es-ES" sz="1400" i="1" dirty="0">
                <a:solidFill>
                  <a:srgbClr val="002060"/>
                </a:solidFill>
              </a:rPr>
              <a:t>Agradecerte tus comentarios que nos sirven de ayuda para seguir trabajando en la mejora de la calidad del servicio. </a:t>
            </a:r>
          </a:p>
          <a:p>
            <a:pPr algn="just"/>
            <a:r>
              <a:rPr lang="es-ES" altLang="es-ES" sz="1400" i="1" dirty="0">
                <a:solidFill>
                  <a:srgbClr val="002060"/>
                </a:solidFill>
              </a:rPr>
              <a:t>Departamento de Reclamaciones</a:t>
            </a:r>
            <a:endParaRPr lang="es-ES" sz="1400" dirty="0"/>
          </a:p>
          <a:p>
            <a:endParaRPr lang="es-ES" dirty="0"/>
          </a:p>
        </p:txBody>
      </p:sp>
      <p:sp>
        <p:nvSpPr>
          <p:cNvPr id="3" name="Rectángulo: esquinas redondeadas 2">
            <a:extLst>
              <a:ext uri="{FF2B5EF4-FFF2-40B4-BE49-F238E27FC236}">
                <a16:creationId xmlns:a16="http://schemas.microsoft.com/office/drawing/2014/main" id="{1162657A-8C5F-4063-91A7-5DD2AB2F8349}"/>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4.2 operativa  reclamaciones </a:t>
            </a:r>
          </a:p>
          <a:p>
            <a:endParaRPr lang="es-ES" b="1" dirty="0">
              <a:solidFill>
                <a:schemeClr val="bg1"/>
              </a:solidFill>
            </a:endParaRPr>
          </a:p>
        </p:txBody>
      </p:sp>
      <p:sp>
        <p:nvSpPr>
          <p:cNvPr id="4" name="Botón de acción: ir hacia delante o siguiente 3">
            <a:hlinkClick r:id="" action="ppaction://hlinkshowjump?jump=nextslide" highlightClick="1"/>
            <a:extLst>
              <a:ext uri="{FF2B5EF4-FFF2-40B4-BE49-F238E27FC236}">
                <a16:creationId xmlns:a16="http://schemas.microsoft.com/office/drawing/2014/main" id="{64E1DCA5-C3F9-469C-B0E9-A82C64E15060}"/>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Botón de acción: ir hacia atrás o anterior 4">
            <a:hlinkClick r:id="" action="ppaction://hlinkshowjump?jump=previousslide" highlightClick="1"/>
            <a:extLst>
              <a:ext uri="{FF2B5EF4-FFF2-40B4-BE49-F238E27FC236}">
                <a16:creationId xmlns:a16="http://schemas.microsoft.com/office/drawing/2014/main" id="{CB83A711-F2B2-4DDB-8101-E9721F71A593}"/>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1798693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87344ED-74F6-4041-99EF-48E7FF96606C}"/>
              </a:ext>
            </a:extLst>
          </p:cNvPr>
          <p:cNvSpPr/>
          <p:nvPr/>
        </p:nvSpPr>
        <p:spPr>
          <a:xfrm>
            <a:off x="588564" y="636133"/>
            <a:ext cx="11227443" cy="5755422"/>
          </a:xfrm>
          <a:prstGeom prst="rect">
            <a:avLst/>
          </a:prstGeom>
        </p:spPr>
        <p:txBody>
          <a:bodyPr wrap="square">
            <a:spAutoFit/>
          </a:bodyPr>
          <a:lstStyle/>
          <a:p>
            <a:r>
              <a:rPr lang="es-ES" altLang="es-ES" sz="1400" b="1" dirty="0">
                <a:solidFill>
                  <a:srgbClr val="002060"/>
                </a:solidFill>
              </a:rPr>
              <a:t>Por tipologías (2/2):</a:t>
            </a:r>
          </a:p>
          <a:p>
            <a:endParaRPr lang="es-ES" altLang="es-ES" sz="1400" b="1" dirty="0">
              <a:solidFill>
                <a:srgbClr val="002060"/>
              </a:solidFill>
            </a:endParaRPr>
          </a:p>
          <a:p>
            <a:r>
              <a:rPr lang="es-ES" sz="1400" b="1" u="sng" dirty="0">
                <a:solidFill>
                  <a:srgbClr val="002060"/>
                </a:solidFill>
              </a:rPr>
              <a:t>Operativa reclamaciones Venta o Contratación </a:t>
            </a:r>
          </a:p>
          <a:p>
            <a:endParaRPr lang="es-ES" sz="1400" dirty="0">
              <a:solidFill>
                <a:srgbClr val="002060"/>
              </a:solidFill>
            </a:endParaRPr>
          </a:p>
          <a:p>
            <a:r>
              <a:rPr lang="es-ES" sz="1400" dirty="0">
                <a:solidFill>
                  <a:srgbClr val="002060"/>
                </a:solidFill>
              </a:rPr>
              <a:t>Verificar si la modalidad contratada es correcta, en función del canal de contratación:</a:t>
            </a:r>
          </a:p>
          <a:p>
            <a:pPr marL="890588" indent="-285750">
              <a:buFont typeface="Arial" panose="020B0604020202020204" pitchFamily="34" charset="0"/>
              <a:buChar char="•"/>
            </a:pPr>
            <a:r>
              <a:rPr lang="es-ES" sz="1400" dirty="0">
                <a:solidFill>
                  <a:srgbClr val="002060"/>
                </a:solidFill>
              </a:rPr>
              <a:t>Tiendas: Revisar correo respuesta cliente en CRM de validación contratación</a:t>
            </a:r>
          </a:p>
          <a:p>
            <a:pPr marL="890588" indent="-285750">
              <a:buFont typeface="Arial" panose="020B0604020202020204" pitchFamily="34" charset="0"/>
              <a:buChar char="•"/>
            </a:pPr>
            <a:r>
              <a:rPr lang="es-ES" sz="1400" dirty="0">
                <a:solidFill>
                  <a:srgbClr val="002060"/>
                </a:solidFill>
              </a:rPr>
              <a:t>Web cliente: solicitar a Telefónica Seguros </a:t>
            </a:r>
            <a:r>
              <a:rPr lang="es-ES" sz="1400" dirty="0">
                <a:solidFill>
                  <a:srgbClr val="FF0000"/>
                </a:solidFill>
              </a:rPr>
              <a:t>(</a:t>
            </a:r>
            <a:r>
              <a:rPr lang="es-ES" sz="1400" dirty="0" err="1">
                <a:solidFill>
                  <a:srgbClr val="FF0000"/>
                </a:solidFill>
              </a:rPr>
              <a:t>Pte</a:t>
            </a:r>
            <a:r>
              <a:rPr lang="es-ES" sz="1400" dirty="0">
                <a:solidFill>
                  <a:srgbClr val="FF0000"/>
                </a:solidFill>
              </a:rPr>
              <a:t> confirmar)</a:t>
            </a:r>
          </a:p>
          <a:p>
            <a:pPr marL="890588" indent="-285750">
              <a:buFont typeface="Arial" panose="020B0604020202020204" pitchFamily="34" charset="0"/>
              <a:buChar char="•"/>
            </a:pPr>
            <a:r>
              <a:rPr lang="es-ES" sz="1400" dirty="0">
                <a:solidFill>
                  <a:srgbClr val="002060"/>
                </a:solidFill>
              </a:rPr>
              <a:t>Call Center: escuchar grabación de la contratación a través de la </a:t>
            </a:r>
            <a:r>
              <a:rPr lang="es-ES" sz="1400" dirty="0" err="1">
                <a:solidFill>
                  <a:srgbClr val="002060"/>
                </a:solidFill>
              </a:rPr>
              <a:t>GdCN</a:t>
            </a:r>
            <a:r>
              <a:rPr lang="es-ES" sz="1400" dirty="0">
                <a:solidFill>
                  <a:srgbClr val="002060"/>
                </a:solidFill>
              </a:rPr>
              <a:t> </a:t>
            </a:r>
            <a:r>
              <a:rPr lang="es-ES" sz="1400" dirty="0">
                <a:solidFill>
                  <a:srgbClr val="FF0000"/>
                </a:solidFill>
              </a:rPr>
              <a:t>(En trámite solicitud acceso) </a:t>
            </a:r>
          </a:p>
          <a:p>
            <a:endParaRPr lang="es-ES" sz="1400" dirty="0">
              <a:solidFill>
                <a:srgbClr val="002060"/>
              </a:solidFill>
            </a:endParaRPr>
          </a:p>
          <a:p>
            <a:r>
              <a:rPr lang="es-ES" sz="1400" dirty="0">
                <a:solidFill>
                  <a:srgbClr val="002060"/>
                </a:solidFill>
              </a:rPr>
              <a:t>Comparar si lo contratado coincide con lo que indica el cliente y:</a:t>
            </a:r>
          </a:p>
          <a:p>
            <a:pPr marL="890588" indent="-285750">
              <a:buFont typeface="Arial" panose="020B0604020202020204" pitchFamily="34" charset="0"/>
              <a:buChar char="•"/>
            </a:pPr>
            <a:r>
              <a:rPr lang="es-ES" sz="1400" dirty="0">
                <a:solidFill>
                  <a:srgbClr val="002060"/>
                </a:solidFill>
              </a:rPr>
              <a:t>Si no coincide y el cliente tiene razón: modificar la póliza a la modalidad correcta (ver operativas modificaciones) y devolución/cobro importe correspondiente</a:t>
            </a:r>
          </a:p>
          <a:p>
            <a:pPr marL="890588" indent="-285750">
              <a:buFont typeface="Arial" panose="020B0604020202020204" pitchFamily="34" charset="0"/>
              <a:buChar char="•"/>
            </a:pPr>
            <a:r>
              <a:rPr lang="es-ES" sz="1400" dirty="0">
                <a:solidFill>
                  <a:srgbClr val="002060"/>
                </a:solidFill>
              </a:rPr>
              <a:t>Si no coincide y el cliente no tiene razón: contestar no procede con argumentación</a:t>
            </a:r>
          </a:p>
          <a:p>
            <a:pPr marL="890588" indent="-285750">
              <a:buFont typeface="Arial" panose="020B0604020202020204" pitchFamily="34" charset="0"/>
              <a:buChar char="•"/>
            </a:pPr>
            <a:r>
              <a:rPr lang="es-ES" sz="1400" dirty="0">
                <a:solidFill>
                  <a:srgbClr val="002060"/>
                </a:solidFill>
              </a:rPr>
              <a:t>Si coincide: responder que es correcto</a:t>
            </a:r>
          </a:p>
          <a:p>
            <a:endParaRPr lang="es-ES" sz="1400" dirty="0">
              <a:solidFill>
                <a:srgbClr val="002060"/>
              </a:solidFill>
            </a:endParaRPr>
          </a:p>
          <a:p>
            <a:endParaRPr lang="es-ES" sz="1400" b="1" u="sng" dirty="0">
              <a:solidFill>
                <a:srgbClr val="002060"/>
              </a:solidFill>
            </a:endParaRPr>
          </a:p>
          <a:p>
            <a:r>
              <a:rPr lang="es-ES" sz="1400" b="1" u="sng" dirty="0">
                <a:solidFill>
                  <a:srgbClr val="002060"/>
                </a:solidFill>
              </a:rPr>
              <a:t>Operativa reclamaciones Cancelación / No Renovación póliza  </a:t>
            </a:r>
          </a:p>
          <a:p>
            <a:endParaRPr lang="es-ES" sz="1400" b="1" u="sng" dirty="0">
              <a:solidFill>
                <a:srgbClr val="002060"/>
              </a:solidFill>
            </a:endParaRPr>
          </a:p>
          <a:p>
            <a:r>
              <a:rPr lang="es-ES" sz="1400" dirty="0">
                <a:solidFill>
                  <a:srgbClr val="002060"/>
                </a:solidFill>
              </a:rPr>
              <a:t>Aplica sólo a </a:t>
            </a:r>
            <a:r>
              <a:rPr lang="es-ES" sz="1400" b="1" dirty="0">
                <a:solidFill>
                  <a:srgbClr val="002060"/>
                </a:solidFill>
              </a:rPr>
              <a:t>Telefónica Seguros</a:t>
            </a:r>
            <a:r>
              <a:rPr lang="es-ES" sz="1400" dirty="0">
                <a:solidFill>
                  <a:srgbClr val="002060"/>
                </a:solidFill>
              </a:rPr>
              <a:t>, para Telefónica Seguros y Santa Lucia, se le remite a ellos.</a:t>
            </a:r>
          </a:p>
          <a:p>
            <a:endParaRPr lang="es-ES" sz="1400" dirty="0">
              <a:solidFill>
                <a:srgbClr val="002060"/>
              </a:solidFill>
            </a:endParaRPr>
          </a:p>
          <a:p>
            <a:r>
              <a:rPr lang="es-ES" sz="1400" dirty="0">
                <a:solidFill>
                  <a:srgbClr val="002060"/>
                </a:solidFill>
              </a:rPr>
              <a:t>Verificar si hay comunicación escrita solicitud cancelación o no renovación</a:t>
            </a:r>
          </a:p>
          <a:p>
            <a:pPr marL="890588" indent="-285750">
              <a:buFont typeface="Arial" panose="020B0604020202020204" pitchFamily="34" charset="0"/>
              <a:buChar char="•"/>
            </a:pPr>
            <a:r>
              <a:rPr lang="es-ES" sz="1400" dirty="0">
                <a:solidFill>
                  <a:srgbClr val="002060"/>
                </a:solidFill>
              </a:rPr>
              <a:t>Si la hay y el cliente tiene razón: anular. La devolución la realiza la aseguradora tras recibir la comunicación de anulación (envío automático por el sistema)</a:t>
            </a:r>
          </a:p>
          <a:p>
            <a:pPr marL="890588" indent="-285750">
              <a:buFont typeface="Arial" panose="020B0604020202020204" pitchFamily="34" charset="0"/>
              <a:buChar char="•"/>
            </a:pPr>
            <a:r>
              <a:rPr lang="es-ES" sz="1400" dirty="0">
                <a:solidFill>
                  <a:srgbClr val="002060"/>
                </a:solidFill>
              </a:rPr>
              <a:t>Si no la hay o está fuera de plazo (mínimo un mes de antelación al vencimiento), contestar al cliente desestimando la reclamación </a:t>
            </a:r>
          </a:p>
          <a:p>
            <a:endParaRPr lang="es-ES" sz="1400" dirty="0">
              <a:solidFill>
                <a:srgbClr val="002060"/>
              </a:solidFill>
            </a:endParaRPr>
          </a:p>
          <a:p>
            <a:endParaRPr lang="es-ES" dirty="0"/>
          </a:p>
        </p:txBody>
      </p:sp>
      <p:sp>
        <p:nvSpPr>
          <p:cNvPr id="3" name="Rectángulo: esquinas redondeadas 2">
            <a:extLst>
              <a:ext uri="{FF2B5EF4-FFF2-40B4-BE49-F238E27FC236}">
                <a16:creationId xmlns:a16="http://schemas.microsoft.com/office/drawing/2014/main" id="{C1DAE511-73A6-4A32-BDF5-81C396F28D57}"/>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4.2 operativa  reclamaciones </a:t>
            </a:r>
          </a:p>
          <a:p>
            <a:endParaRPr lang="es-ES" b="1" dirty="0">
              <a:solidFill>
                <a:schemeClr val="bg1"/>
              </a:solidFill>
            </a:endParaRPr>
          </a:p>
        </p:txBody>
      </p:sp>
      <p:sp>
        <p:nvSpPr>
          <p:cNvPr id="4" name="Botón de acción: ir hacia atrás o anterior 3">
            <a:hlinkClick r:id="" action="ppaction://hlinkshowjump?jump=previousslide" highlightClick="1"/>
            <a:extLst>
              <a:ext uri="{FF2B5EF4-FFF2-40B4-BE49-F238E27FC236}">
                <a16:creationId xmlns:a16="http://schemas.microsoft.com/office/drawing/2014/main" id="{F0E70BC0-8A87-4764-8FB4-0B9B6A349D0A}"/>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5" name="Botón de acción: ir hacia delante o siguiente 4">
            <a:hlinkClick r:id="" action="ppaction://hlinkshowjump?jump=nextslide" highlightClick="1"/>
            <a:extLst>
              <a:ext uri="{FF2B5EF4-FFF2-40B4-BE49-F238E27FC236}">
                <a16:creationId xmlns:a16="http://schemas.microsoft.com/office/drawing/2014/main" id="{D76406ED-D3CF-4616-A34A-55043A82428B}"/>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745194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4.2 operativa RECLAMACIONES  </a:t>
            </a:r>
          </a:p>
          <a:p>
            <a:endParaRPr lang="es-ES" b="1" dirty="0">
              <a:solidFill>
                <a:schemeClr val="bg1"/>
              </a:solidFill>
            </a:endParaRP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8747" y="110168"/>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3908E6FC-8DB5-4952-B466-4167F804FC69}"/>
              </a:ext>
            </a:extLst>
          </p:cNvPr>
          <p:cNvSpPr/>
          <p:nvPr/>
        </p:nvSpPr>
        <p:spPr>
          <a:xfrm>
            <a:off x="413099" y="850758"/>
            <a:ext cx="11476334" cy="3078792"/>
          </a:xfrm>
          <a:prstGeom prst="rect">
            <a:avLst/>
          </a:prstGeom>
        </p:spPr>
        <p:txBody>
          <a:bodyPr wrap="square">
            <a:spAutoFit/>
          </a:bodyPr>
          <a:lstStyle/>
          <a:p>
            <a:pPr marL="9525" indent="-9525">
              <a:lnSpc>
                <a:spcPct val="107000"/>
              </a:lnSpc>
              <a:spcBef>
                <a:spcPts val="15"/>
              </a:spcBef>
              <a:tabLst>
                <a:tab pos="84138" algn="l"/>
                <a:tab pos="3546475" algn="l"/>
              </a:tabLst>
              <a:defRPr/>
            </a:pPr>
            <a:r>
              <a:rPr lang="es-ES" altLang="es-ES" sz="1400" b="1" dirty="0">
                <a:solidFill>
                  <a:srgbClr val="002060"/>
                </a:solidFill>
              </a:rPr>
              <a:t>Paso 4</a:t>
            </a:r>
            <a:r>
              <a:rPr lang="es-ES" altLang="es-ES" sz="1400" dirty="0">
                <a:solidFill>
                  <a:srgbClr val="002060"/>
                </a:solidFill>
              </a:rPr>
              <a:t>: </a:t>
            </a:r>
            <a:r>
              <a:rPr lang="es-ES" altLang="es-ES" sz="1400" b="1" dirty="0">
                <a:solidFill>
                  <a:srgbClr val="002060"/>
                </a:solidFill>
              </a:rPr>
              <a:t>Cierre reclamación</a:t>
            </a:r>
          </a:p>
          <a:p>
            <a:pPr marL="9525" indent="-9525">
              <a:lnSpc>
                <a:spcPct val="107000"/>
              </a:lnSpc>
              <a:spcBef>
                <a:spcPts val="15"/>
              </a:spcBef>
              <a:tabLst>
                <a:tab pos="84138" algn="l"/>
                <a:tab pos="3546475" algn="l"/>
              </a:tabLst>
              <a:defRPr/>
            </a:pPr>
            <a:endParaRPr lang="es-ES" altLang="es-ES" sz="1400" b="1" dirty="0">
              <a:solidFill>
                <a:srgbClr val="002060"/>
              </a:solidFill>
            </a:endParaRPr>
          </a:p>
          <a:p>
            <a:pPr marL="9525" lvl="0" indent="-9525">
              <a:lnSpc>
                <a:spcPct val="107000"/>
              </a:lnSpc>
              <a:spcBef>
                <a:spcPts val="15"/>
              </a:spcBef>
              <a:tabLst>
                <a:tab pos="84138" algn="l"/>
                <a:tab pos="3546475" algn="l"/>
              </a:tabLst>
              <a:defRPr/>
            </a:pPr>
            <a:r>
              <a:rPr lang="es-ES" sz="1400" dirty="0">
                <a:solidFill>
                  <a:srgbClr val="002060"/>
                </a:solidFill>
              </a:rPr>
              <a:t>Una vez resuelta la reclamación hay contestar al cliente, siempre por escrito (vía mail) para lo que utilizaremos las plantillas con el logotipo de la aseguradora que corresponda.</a:t>
            </a:r>
          </a:p>
          <a:p>
            <a:pPr marL="9525" lvl="0" indent="-9525">
              <a:lnSpc>
                <a:spcPct val="107000"/>
              </a:lnSpc>
              <a:spcBef>
                <a:spcPts val="15"/>
              </a:spcBef>
              <a:tabLst>
                <a:tab pos="84138" algn="l"/>
                <a:tab pos="3546475" algn="l"/>
              </a:tabLst>
              <a:defRPr/>
            </a:pPr>
            <a:r>
              <a:rPr lang="es-ES" sz="1400" dirty="0">
                <a:solidFill>
                  <a:srgbClr val="002060"/>
                </a:solidFill>
              </a:rPr>
              <a:t>En estas respuestas, nos guiaremos de los siguientes </a:t>
            </a:r>
            <a:r>
              <a:rPr lang="es-ES" sz="1400" dirty="0">
                <a:solidFill>
                  <a:srgbClr val="002060"/>
                </a:solidFill>
                <a:hlinkClick r:id="rId4" action="ppaction://hlinksldjump"/>
              </a:rPr>
              <a:t>textos de ejemplo</a:t>
            </a:r>
            <a:endParaRPr lang="es-ES" sz="1400" dirty="0">
              <a:solidFill>
                <a:srgbClr val="002060"/>
              </a:solidFill>
            </a:endParaRPr>
          </a:p>
          <a:p>
            <a:pPr marL="9525" lvl="0" indent="-9525">
              <a:lnSpc>
                <a:spcPct val="107000"/>
              </a:lnSpc>
              <a:spcBef>
                <a:spcPts val="15"/>
              </a:spcBef>
              <a:tabLst>
                <a:tab pos="84138" algn="l"/>
                <a:tab pos="3546475" algn="l"/>
              </a:tabLst>
              <a:defRPr/>
            </a:pPr>
            <a:endParaRPr lang="es-ES" sz="1400" dirty="0">
              <a:solidFill>
                <a:srgbClr val="002060"/>
              </a:solidFill>
            </a:endParaRPr>
          </a:p>
          <a:p>
            <a:pPr marL="9525" lvl="0" indent="-9525">
              <a:lnSpc>
                <a:spcPct val="107000"/>
              </a:lnSpc>
              <a:spcBef>
                <a:spcPts val="15"/>
              </a:spcBef>
              <a:tabLst>
                <a:tab pos="84138" algn="l"/>
                <a:tab pos="3546475" algn="l"/>
              </a:tabLst>
              <a:defRPr/>
            </a:pPr>
            <a:endParaRPr lang="es-ES" sz="1400" dirty="0">
              <a:solidFill>
                <a:srgbClr val="002060"/>
              </a:solidFill>
            </a:endParaRPr>
          </a:p>
          <a:p>
            <a:pPr marL="9525" lvl="0" indent="-9525">
              <a:lnSpc>
                <a:spcPct val="107000"/>
              </a:lnSpc>
              <a:spcBef>
                <a:spcPts val="15"/>
              </a:spcBef>
              <a:tabLst>
                <a:tab pos="84138" algn="l"/>
                <a:tab pos="3546475" algn="l"/>
              </a:tabLst>
              <a:defRPr/>
            </a:pPr>
            <a:r>
              <a:rPr lang="es-ES" sz="1400" dirty="0">
                <a:solidFill>
                  <a:srgbClr val="002060"/>
                </a:solidFill>
              </a:rPr>
              <a:t>Cerramos el caso en CRM.</a:t>
            </a:r>
          </a:p>
          <a:p>
            <a:pPr marL="9525" lvl="0" indent="-9525">
              <a:lnSpc>
                <a:spcPct val="107000"/>
              </a:lnSpc>
              <a:spcBef>
                <a:spcPts val="15"/>
              </a:spcBef>
              <a:tabLst>
                <a:tab pos="84138" algn="l"/>
                <a:tab pos="3546475" algn="l"/>
              </a:tabLst>
              <a:defRPr/>
            </a:pPr>
            <a:endParaRPr lang="es-ES" sz="1400" dirty="0">
              <a:solidFill>
                <a:srgbClr val="002060"/>
              </a:solidFill>
            </a:endParaRPr>
          </a:p>
          <a:p>
            <a:pPr marL="9525" lvl="0" indent="-9525">
              <a:lnSpc>
                <a:spcPct val="107000"/>
              </a:lnSpc>
              <a:spcBef>
                <a:spcPts val="15"/>
              </a:spcBef>
              <a:tabLst>
                <a:tab pos="84138" algn="l"/>
                <a:tab pos="3546475" algn="l"/>
              </a:tabLst>
              <a:defRPr/>
            </a:pPr>
            <a:r>
              <a:rPr lang="es-ES" sz="1400" dirty="0">
                <a:solidFill>
                  <a:srgbClr val="002060"/>
                </a:solidFill>
              </a:rPr>
              <a:t>No olvides marcar el resultado de la reclamación: a favor del cliente o de la aseguradora según proceda</a:t>
            </a:r>
          </a:p>
          <a:p>
            <a:pPr marL="276225" lvl="0" indent="-190500">
              <a:lnSpc>
                <a:spcPct val="107000"/>
              </a:lnSpc>
              <a:spcBef>
                <a:spcPts val="15"/>
              </a:spcBef>
              <a:tabLst>
                <a:tab pos="180975" algn="l"/>
                <a:tab pos="3546475" algn="l"/>
              </a:tabLst>
              <a:defRPr/>
            </a:pPr>
            <a:endParaRPr lang="es-ES" sz="1400" b="1" u="sng" dirty="0">
              <a:solidFill>
                <a:srgbClr val="002060"/>
              </a:solidFill>
            </a:endParaRPr>
          </a:p>
          <a:p>
            <a:pPr marL="276225" lvl="0" indent="-190500">
              <a:lnSpc>
                <a:spcPct val="107000"/>
              </a:lnSpc>
              <a:spcBef>
                <a:spcPts val="15"/>
              </a:spcBef>
              <a:tabLst>
                <a:tab pos="180975" algn="l"/>
                <a:tab pos="3546475" algn="l"/>
              </a:tabLst>
              <a:defRPr/>
            </a:pPr>
            <a:r>
              <a:rPr lang="es-ES" sz="1400" b="1" u="sng" dirty="0">
                <a:solidFill>
                  <a:srgbClr val="002060"/>
                </a:solidFill>
              </a:rPr>
              <a:t> </a:t>
            </a:r>
          </a:p>
          <a:p>
            <a:pPr marL="85725" lvl="0">
              <a:lnSpc>
                <a:spcPct val="107000"/>
              </a:lnSpc>
              <a:spcBef>
                <a:spcPts val="15"/>
              </a:spcBef>
              <a:tabLst>
                <a:tab pos="3547110" algn="l"/>
              </a:tabLst>
              <a:defRPr/>
            </a:pPr>
            <a:endParaRPr lang="es-ES" sz="1400" dirty="0">
              <a:solidFill>
                <a:srgbClr val="002060"/>
              </a:solidFill>
            </a:endParaRPr>
          </a:p>
        </p:txBody>
      </p:sp>
      <p:pic>
        <p:nvPicPr>
          <p:cNvPr id="7" name="Imagen 6">
            <a:extLst>
              <a:ext uri="{FF2B5EF4-FFF2-40B4-BE49-F238E27FC236}">
                <a16:creationId xmlns:a16="http://schemas.microsoft.com/office/drawing/2014/main" id="{8A7761A2-B225-4213-AD23-013AE3EAB71F}"/>
              </a:ext>
            </a:extLst>
          </p:cNvPr>
          <p:cNvPicPr/>
          <p:nvPr/>
        </p:nvPicPr>
        <p:blipFill rotWithShape="1">
          <a:blip r:embed="rId5"/>
          <a:srcRect t="21948" b="34156"/>
          <a:stretch/>
        </p:blipFill>
        <p:spPr bwMode="auto">
          <a:xfrm>
            <a:off x="854820" y="4070751"/>
            <a:ext cx="6076950" cy="1499870"/>
          </a:xfrm>
          <a:prstGeom prst="rect">
            <a:avLst/>
          </a:prstGeom>
          <a:ln>
            <a:noFill/>
          </a:ln>
          <a:extLst>
            <a:ext uri="{53640926-AAD7-44D8-BBD7-CCE9431645EC}">
              <a14:shadowObscured xmlns:a14="http://schemas.microsoft.com/office/drawing/2010/main"/>
            </a:ext>
          </a:extLst>
        </p:spPr>
      </p:pic>
      <p:sp>
        <p:nvSpPr>
          <p:cNvPr id="8" name="Botón de acción: ir hacia delante o siguiente 7">
            <a:hlinkClick r:id="" action="ppaction://hlinkshowjump?jump=nextslide" highlightClick="1"/>
            <a:extLst>
              <a:ext uri="{FF2B5EF4-FFF2-40B4-BE49-F238E27FC236}">
                <a16:creationId xmlns:a16="http://schemas.microsoft.com/office/drawing/2014/main" id="{99D6EE9E-D5AB-48D9-84AB-B5073D826331}"/>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Botón de acción: ir hacia atrás o anterior 8">
            <a:hlinkClick r:id="" action="ppaction://hlinkshowjump?jump=previousslide" highlightClick="1"/>
            <a:extLst>
              <a:ext uri="{FF2B5EF4-FFF2-40B4-BE49-F238E27FC236}">
                <a16:creationId xmlns:a16="http://schemas.microsoft.com/office/drawing/2014/main" id="{A984C9DE-89CB-4F44-8E2F-4F9258FD89A5}"/>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27824188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0CDB7C9-AAE5-469D-A0AF-97079D7EB9BD}"/>
              </a:ext>
            </a:extLst>
          </p:cNvPr>
          <p:cNvSpPr>
            <a:spLocks noGrp="1"/>
          </p:cNvSpPr>
          <p:nvPr>
            <p:ph type="sldNum" sz="quarter" idx="12"/>
          </p:nvPr>
        </p:nvSpPr>
        <p:spPr/>
        <p:txBody>
          <a:bodyPr/>
          <a:lstStyle/>
          <a:p>
            <a:fld id="{C403DBF3-ACBC-42EB-B890-648F70A723C9}" type="slidenum">
              <a:rPr lang="es-ES" smtClean="0"/>
              <a:t>66</a:t>
            </a:fld>
            <a:endParaRPr lang="es-ES"/>
          </a:p>
        </p:txBody>
      </p:sp>
      <p:sp>
        <p:nvSpPr>
          <p:cNvPr id="3" name="CuadroTexto 2">
            <a:extLst>
              <a:ext uri="{FF2B5EF4-FFF2-40B4-BE49-F238E27FC236}">
                <a16:creationId xmlns:a16="http://schemas.microsoft.com/office/drawing/2014/main" id="{162C24AA-F830-4ACE-97DB-E09C56C293AF}"/>
              </a:ext>
            </a:extLst>
          </p:cNvPr>
          <p:cNvSpPr txBox="1"/>
          <p:nvPr/>
        </p:nvSpPr>
        <p:spPr>
          <a:xfrm>
            <a:off x="474086" y="843677"/>
            <a:ext cx="11297367" cy="5601533"/>
          </a:xfrm>
          <a:prstGeom prst="rect">
            <a:avLst/>
          </a:prstGeom>
          <a:noFill/>
        </p:spPr>
        <p:txBody>
          <a:bodyPr wrap="square" rtlCol="0">
            <a:spAutoFit/>
          </a:bodyPr>
          <a:lstStyle/>
          <a:p>
            <a:r>
              <a:rPr lang="es-ES" sz="1400" b="1" u="sng" dirty="0">
                <a:solidFill>
                  <a:srgbClr val="002060"/>
                </a:solidFill>
              </a:rPr>
              <a:t>Ejemplos orientativos de respuesta para reclamaciones que gestiona el </a:t>
            </a:r>
            <a:r>
              <a:rPr lang="es-ES" sz="1400" b="1" u="sng" dirty="0" err="1">
                <a:solidFill>
                  <a:srgbClr val="002060"/>
                </a:solidFill>
              </a:rPr>
              <a:t>Call</a:t>
            </a:r>
            <a:r>
              <a:rPr lang="es-ES" sz="1400" b="1" u="sng" dirty="0">
                <a:solidFill>
                  <a:srgbClr val="002060"/>
                </a:solidFill>
              </a:rPr>
              <a:t> Center</a:t>
            </a:r>
          </a:p>
          <a:p>
            <a:endParaRPr lang="es-ES" sz="1400" b="1" u="sng" dirty="0">
              <a:solidFill>
                <a:srgbClr val="002060"/>
              </a:solidFill>
            </a:endParaRPr>
          </a:p>
          <a:p>
            <a:r>
              <a:rPr lang="es-ES" sz="1400" dirty="0">
                <a:solidFill>
                  <a:srgbClr val="002060"/>
                </a:solidFill>
              </a:rPr>
              <a:t>Utilizar plantilla respuesta reclamación según aseguradora</a:t>
            </a:r>
          </a:p>
          <a:p>
            <a:r>
              <a:rPr lang="es-ES" dirty="0">
                <a:solidFill>
                  <a:srgbClr val="002060"/>
                </a:solidFill>
              </a:rPr>
              <a:t> </a:t>
            </a:r>
            <a:endParaRPr lang="es-ES" sz="1400" dirty="0">
              <a:solidFill>
                <a:srgbClr val="002060"/>
              </a:solidFill>
            </a:endParaRPr>
          </a:p>
          <a:p>
            <a:r>
              <a:rPr lang="es-ES" sz="1400" u="sng" dirty="0">
                <a:solidFill>
                  <a:srgbClr val="002060"/>
                </a:solidFill>
              </a:rPr>
              <a:t>BAJA PÓLIZA</a:t>
            </a:r>
          </a:p>
          <a:p>
            <a:pPr lvl="1"/>
            <a:r>
              <a:rPr lang="es-ES" sz="1400" i="1" dirty="0">
                <a:solidFill>
                  <a:srgbClr val="002060"/>
                </a:solidFill>
              </a:rPr>
              <a:t>Acusamos recibo de tu reclamación de referencia y quisiéramos disculparnos por las molestias ocasionadas.</a:t>
            </a:r>
          </a:p>
          <a:p>
            <a:pPr lvl="1"/>
            <a:r>
              <a:rPr lang="es-ES" sz="1400" i="1" dirty="0">
                <a:solidFill>
                  <a:srgbClr val="002060"/>
                </a:solidFill>
              </a:rPr>
              <a:t>Te indicamos que vamos a proceder a anular tu póliza </a:t>
            </a:r>
            <a:r>
              <a:rPr lang="es-ES" sz="1400" i="1" dirty="0" err="1">
                <a:solidFill>
                  <a:srgbClr val="002060"/>
                </a:solidFill>
              </a:rPr>
              <a:t>XXXXX</a:t>
            </a:r>
            <a:r>
              <a:rPr lang="es-ES" sz="1400" i="1" dirty="0">
                <a:solidFill>
                  <a:srgbClr val="002060"/>
                </a:solidFill>
              </a:rPr>
              <a:t> con fecha de vencimiento </a:t>
            </a:r>
            <a:r>
              <a:rPr lang="es-ES" sz="1400" i="1" dirty="0" err="1">
                <a:solidFill>
                  <a:srgbClr val="002060"/>
                </a:solidFill>
              </a:rPr>
              <a:t>DD</a:t>
            </a:r>
            <a:r>
              <a:rPr lang="es-ES" sz="1400" i="1" dirty="0">
                <a:solidFill>
                  <a:srgbClr val="002060"/>
                </a:solidFill>
              </a:rPr>
              <a:t>/MM/</a:t>
            </a:r>
            <a:r>
              <a:rPr lang="es-ES" sz="1400" i="1" dirty="0" err="1">
                <a:solidFill>
                  <a:srgbClr val="002060"/>
                </a:solidFill>
              </a:rPr>
              <a:t>AAAA</a:t>
            </a:r>
            <a:endParaRPr lang="es-ES" sz="1400" i="1" dirty="0">
              <a:solidFill>
                <a:srgbClr val="002060"/>
              </a:solidFill>
            </a:endParaRPr>
          </a:p>
          <a:p>
            <a:pPr lvl="1"/>
            <a:r>
              <a:rPr lang="es-ES" sz="1400" i="1" dirty="0">
                <a:solidFill>
                  <a:srgbClr val="002060"/>
                </a:solidFill>
              </a:rPr>
              <a:t>(Texto libre si en el mismo correo esta Baja lleva asociada una devolución de prima o cualquier otro tipo de información que haya que indicar al cliente)</a:t>
            </a:r>
          </a:p>
          <a:p>
            <a:pPr lvl="1"/>
            <a:r>
              <a:rPr lang="es-ES" sz="1400" i="1" dirty="0">
                <a:solidFill>
                  <a:srgbClr val="002060"/>
                </a:solidFill>
              </a:rPr>
              <a:t>Por último, indicarte que si no estás conforme con el contenido de este escrito puedes dirigirte al Departamento de Reclamaciones de Telefónica Seguros a la siguiente dirección de correo electrónico: reclamaciones.telefonicaseguros@telefonica.com</a:t>
            </a:r>
          </a:p>
          <a:p>
            <a:pPr lvl="1"/>
            <a:r>
              <a:rPr lang="es-ES" sz="1400" i="1" dirty="0">
                <a:solidFill>
                  <a:srgbClr val="002060"/>
                </a:solidFill>
              </a:rPr>
              <a:t> </a:t>
            </a:r>
          </a:p>
          <a:p>
            <a:pPr lvl="1"/>
            <a:r>
              <a:rPr lang="es-ES" sz="1400" i="1" dirty="0">
                <a:solidFill>
                  <a:srgbClr val="002060"/>
                </a:solidFill>
              </a:rPr>
              <a:t>Sin otro particular, recibe un cordial saludo,</a:t>
            </a:r>
          </a:p>
          <a:p>
            <a:pPr lvl="1"/>
            <a:r>
              <a:rPr lang="es-ES" sz="1400" i="1" dirty="0">
                <a:solidFill>
                  <a:srgbClr val="002060"/>
                </a:solidFill>
              </a:rPr>
              <a:t> Departamento de Reclamaciones</a:t>
            </a:r>
          </a:p>
          <a:p>
            <a:r>
              <a:rPr lang="es-ES" dirty="0">
                <a:solidFill>
                  <a:srgbClr val="002060"/>
                </a:solidFill>
              </a:rPr>
              <a:t> </a:t>
            </a:r>
          </a:p>
          <a:p>
            <a:r>
              <a:rPr lang="es-ES" sz="1400" u="sng" dirty="0">
                <a:solidFill>
                  <a:srgbClr val="002060"/>
                </a:solidFill>
              </a:rPr>
              <a:t>COPIA DE LA PÓLIZA </a:t>
            </a:r>
          </a:p>
          <a:p>
            <a:pPr lvl="1"/>
            <a:r>
              <a:rPr lang="es-ES" sz="1400" i="1" dirty="0">
                <a:solidFill>
                  <a:srgbClr val="002060"/>
                </a:solidFill>
              </a:rPr>
              <a:t>Acusamos recibo de tu reclamación de referencia y quisiéramos disculparnos por las molestias ocasionadas.</a:t>
            </a:r>
          </a:p>
          <a:p>
            <a:pPr lvl="1"/>
            <a:r>
              <a:rPr lang="es-ES" sz="1400" i="1" dirty="0">
                <a:solidFill>
                  <a:srgbClr val="002060"/>
                </a:solidFill>
              </a:rPr>
              <a:t>Te enviamos a tu correo electrónico las condiciones particulares y generales de la póliza.</a:t>
            </a:r>
          </a:p>
          <a:p>
            <a:pPr lvl="1"/>
            <a:r>
              <a:rPr lang="es-ES" sz="1400" i="1" dirty="0">
                <a:solidFill>
                  <a:srgbClr val="002060"/>
                </a:solidFill>
              </a:rPr>
              <a:t>Por último, indicarte que si no estás conforme con el contenido de este escrito puedes dirigirte al Departamento de Reclamaciones de Telefónica Seguros a la siguiente dirección de correo electrónico: reclamaciones.telefonicaseguros@telefonica.com.</a:t>
            </a:r>
          </a:p>
          <a:p>
            <a:pPr lvl="1"/>
            <a:r>
              <a:rPr lang="es-ES" sz="1400" i="1" dirty="0">
                <a:solidFill>
                  <a:srgbClr val="002060"/>
                </a:solidFill>
              </a:rPr>
              <a:t>Atentamente, </a:t>
            </a:r>
          </a:p>
          <a:p>
            <a:pPr lvl="1"/>
            <a:r>
              <a:rPr lang="es-ES" sz="1400" i="1" dirty="0">
                <a:solidFill>
                  <a:srgbClr val="002060"/>
                </a:solidFill>
              </a:rPr>
              <a:t>Departamento de Reclamaciones </a:t>
            </a:r>
          </a:p>
          <a:p>
            <a:pPr lvl="1"/>
            <a:r>
              <a:rPr lang="es-ES" sz="1400" b="1" i="1" dirty="0"/>
              <a:t> </a:t>
            </a:r>
            <a:endParaRPr lang="es-ES" sz="1400" i="1" dirty="0"/>
          </a:p>
          <a:p>
            <a:r>
              <a:rPr lang="es-ES" sz="1400" b="1" dirty="0"/>
              <a:t> </a:t>
            </a:r>
            <a:endParaRPr lang="es-ES" sz="1400" dirty="0"/>
          </a:p>
          <a:p>
            <a:r>
              <a:rPr lang="es-ES" sz="1400" b="1" dirty="0"/>
              <a:t> </a:t>
            </a:r>
            <a:endParaRPr lang="es-ES" sz="1400" dirty="0"/>
          </a:p>
        </p:txBody>
      </p:sp>
      <p:sp>
        <p:nvSpPr>
          <p:cNvPr id="4" name="Rectángulo: esquinas redondeadas 3">
            <a:extLst>
              <a:ext uri="{FF2B5EF4-FFF2-40B4-BE49-F238E27FC236}">
                <a16:creationId xmlns:a16="http://schemas.microsoft.com/office/drawing/2014/main" id="{407919E9-63CE-467C-A15B-4B657FA2157F}"/>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4.2 operativa RECLAMACIONES  </a:t>
            </a:r>
          </a:p>
          <a:p>
            <a:endParaRPr lang="es-ES" b="1" dirty="0">
              <a:solidFill>
                <a:schemeClr val="bg1"/>
              </a:solidFill>
            </a:endParaRPr>
          </a:p>
        </p:txBody>
      </p:sp>
      <p:sp>
        <p:nvSpPr>
          <p:cNvPr id="5" name="Botón de acción: ir hacia atrás o anterior 4">
            <a:hlinkClick r:id="" action="ppaction://hlinkshowjump?jump=previousslide" highlightClick="1"/>
            <a:extLst>
              <a:ext uri="{FF2B5EF4-FFF2-40B4-BE49-F238E27FC236}">
                <a16:creationId xmlns:a16="http://schemas.microsoft.com/office/drawing/2014/main" id="{0056BE1A-F0C2-496E-A729-A83518342750}"/>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6" name="Botón de acción: ir hacia delante o siguiente 5">
            <a:hlinkClick r:id="" action="ppaction://hlinkshowjump?jump=nextslide" highlightClick="1"/>
            <a:extLst>
              <a:ext uri="{FF2B5EF4-FFF2-40B4-BE49-F238E27FC236}">
                <a16:creationId xmlns:a16="http://schemas.microsoft.com/office/drawing/2014/main" id="{0BC5CB64-A128-4621-8CBC-E2993ADDBBA0}"/>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501792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0CDB7C9-AAE5-469D-A0AF-97079D7EB9BD}"/>
              </a:ext>
            </a:extLst>
          </p:cNvPr>
          <p:cNvSpPr>
            <a:spLocks noGrp="1"/>
          </p:cNvSpPr>
          <p:nvPr>
            <p:ph type="sldNum" sz="quarter" idx="12"/>
          </p:nvPr>
        </p:nvSpPr>
        <p:spPr/>
        <p:txBody>
          <a:bodyPr/>
          <a:lstStyle/>
          <a:p>
            <a:fld id="{C403DBF3-ACBC-42EB-B890-648F70A723C9}" type="slidenum">
              <a:rPr lang="es-ES" smtClean="0"/>
              <a:t>67</a:t>
            </a:fld>
            <a:endParaRPr lang="es-ES"/>
          </a:p>
        </p:txBody>
      </p:sp>
      <p:sp>
        <p:nvSpPr>
          <p:cNvPr id="3" name="CuadroTexto 2">
            <a:extLst>
              <a:ext uri="{FF2B5EF4-FFF2-40B4-BE49-F238E27FC236}">
                <a16:creationId xmlns:a16="http://schemas.microsoft.com/office/drawing/2014/main" id="{162C24AA-F830-4ACE-97DB-E09C56C293AF}"/>
              </a:ext>
            </a:extLst>
          </p:cNvPr>
          <p:cNvSpPr txBox="1"/>
          <p:nvPr/>
        </p:nvSpPr>
        <p:spPr>
          <a:xfrm>
            <a:off x="360506" y="812165"/>
            <a:ext cx="11470988" cy="5909310"/>
          </a:xfrm>
          <a:prstGeom prst="rect">
            <a:avLst/>
          </a:prstGeom>
          <a:noFill/>
        </p:spPr>
        <p:txBody>
          <a:bodyPr wrap="square" rtlCol="0">
            <a:spAutoFit/>
          </a:bodyPr>
          <a:lstStyle/>
          <a:p>
            <a:r>
              <a:rPr lang="es-ES" sz="1400" u="sng" dirty="0">
                <a:solidFill>
                  <a:srgbClr val="002060"/>
                </a:solidFill>
              </a:rPr>
              <a:t>NO TENEMOS PÓLIZA </a:t>
            </a:r>
          </a:p>
          <a:p>
            <a:pPr lvl="1"/>
            <a:r>
              <a:rPr lang="es-ES" sz="1400" i="1" dirty="0">
                <a:solidFill>
                  <a:srgbClr val="002060"/>
                </a:solidFill>
              </a:rPr>
              <a:t>Acusamos recibo de tu reclamación de referencia y quisiéramos disculparnos por las molestias ocasionadas. </a:t>
            </a:r>
          </a:p>
          <a:p>
            <a:pPr lvl="1"/>
            <a:r>
              <a:rPr lang="es-ES" sz="1400" i="1" dirty="0">
                <a:solidFill>
                  <a:srgbClr val="002060"/>
                </a:solidFill>
              </a:rPr>
              <a:t>Sentimos indicarte, que no disponemos de la copia de la póliza</a:t>
            </a:r>
          </a:p>
          <a:p>
            <a:pPr lvl="1"/>
            <a:r>
              <a:rPr lang="es-ES" sz="1400" i="1" dirty="0">
                <a:solidFill>
                  <a:srgbClr val="002060"/>
                </a:solidFill>
              </a:rPr>
              <a:t>No obstante, te informamos que tu póliza se encuentra en vigor desde el pasado </a:t>
            </a:r>
            <a:r>
              <a:rPr lang="es-ES" sz="1400" i="1" dirty="0" err="1">
                <a:solidFill>
                  <a:srgbClr val="002060"/>
                </a:solidFill>
              </a:rPr>
              <a:t>DD</a:t>
            </a:r>
            <a:r>
              <a:rPr lang="es-ES" sz="1400" i="1" dirty="0">
                <a:solidFill>
                  <a:srgbClr val="002060"/>
                </a:solidFill>
              </a:rPr>
              <a:t>/MM/</a:t>
            </a:r>
            <a:r>
              <a:rPr lang="es-ES" sz="1400" i="1" dirty="0" err="1">
                <a:solidFill>
                  <a:srgbClr val="002060"/>
                </a:solidFill>
              </a:rPr>
              <a:t>AAAA</a:t>
            </a:r>
            <a:r>
              <a:rPr lang="es-ES" sz="1400" i="1" dirty="0">
                <a:solidFill>
                  <a:srgbClr val="002060"/>
                </a:solidFill>
              </a:rPr>
              <a:t>, y los datos de su vivienda asegurada son los siguientes: (se enumeran a continuación):</a:t>
            </a:r>
          </a:p>
          <a:p>
            <a:pPr lvl="1"/>
            <a:r>
              <a:rPr lang="es-ES" sz="1400" i="1" dirty="0">
                <a:solidFill>
                  <a:srgbClr val="002060"/>
                </a:solidFill>
              </a:rPr>
              <a:t>Para ello, adjuntamos condicionado general de la póliza.</a:t>
            </a:r>
          </a:p>
          <a:p>
            <a:pPr lvl="1"/>
            <a:r>
              <a:rPr lang="es-ES" sz="1400" i="1" dirty="0">
                <a:solidFill>
                  <a:srgbClr val="002060"/>
                </a:solidFill>
              </a:rPr>
              <a:t> </a:t>
            </a:r>
          </a:p>
          <a:p>
            <a:pPr lvl="1"/>
            <a:r>
              <a:rPr lang="es-ES" sz="1400" i="1" dirty="0">
                <a:solidFill>
                  <a:srgbClr val="002060"/>
                </a:solidFill>
              </a:rPr>
              <a:t>Por último, indicarte que si no estás conforme con el contenido de este escrito puedes dirigirte al Departamento de Reclamaciones de Telefónica Seguros a la siguiente dirección de correo electrónico: reclamaciones.telefonicaseguros@telefonica.com.</a:t>
            </a:r>
          </a:p>
          <a:p>
            <a:pPr lvl="1"/>
            <a:r>
              <a:rPr lang="es-ES" sz="1400" i="1" dirty="0">
                <a:solidFill>
                  <a:srgbClr val="002060"/>
                </a:solidFill>
              </a:rPr>
              <a:t>Recibe un cordial saludo, </a:t>
            </a:r>
          </a:p>
          <a:p>
            <a:pPr lvl="1"/>
            <a:r>
              <a:rPr lang="es-ES" sz="1400" i="1" dirty="0">
                <a:solidFill>
                  <a:srgbClr val="002060"/>
                </a:solidFill>
              </a:rPr>
              <a:t>Departamento de Reclamaciones</a:t>
            </a:r>
          </a:p>
          <a:p>
            <a:r>
              <a:rPr lang="es-ES" sz="1400" dirty="0">
                <a:solidFill>
                  <a:srgbClr val="002060"/>
                </a:solidFill>
              </a:rPr>
              <a:t> </a:t>
            </a:r>
          </a:p>
          <a:p>
            <a:r>
              <a:rPr lang="es-ES" sz="1400" u="sng" dirty="0">
                <a:solidFill>
                  <a:srgbClr val="002060"/>
                </a:solidFill>
              </a:rPr>
              <a:t>SOLICITAN CANCELACIÓN </a:t>
            </a:r>
          </a:p>
          <a:p>
            <a:pPr lvl="1"/>
            <a:r>
              <a:rPr lang="es-ES" sz="1400" i="1" dirty="0">
                <a:solidFill>
                  <a:srgbClr val="002060"/>
                </a:solidFill>
              </a:rPr>
              <a:t>Acusamos recibo de tu reclamación de referencia y quisiéramos disculparnos por las molestias ocasionadas. </a:t>
            </a:r>
          </a:p>
          <a:p>
            <a:pPr lvl="1"/>
            <a:r>
              <a:rPr lang="es-ES" sz="1400" i="1" dirty="0">
                <a:solidFill>
                  <a:srgbClr val="002060"/>
                </a:solidFill>
              </a:rPr>
              <a:t>Te informamos que la cancelación de la póliza debe solicitarse por escrito tal y como se indica en las condiciones del seguro de hogar contratado.</a:t>
            </a:r>
          </a:p>
          <a:p>
            <a:pPr lvl="1"/>
            <a:r>
              <a:rPr lang="es-ES" sz="1400" i="1" dirty="0">
                <a:solidFill>
                  <a:srgbClr val="002060"/>
                </a:solidFill>
              </a:rPr>
              <a:t>Por último, indicarte que si no estás conforme con el contenido de este escrito puedes dirigirte al Departamento de Reclamaciones de Telefónica Seguros a la siguiente dirección de correo electrónico: reclamaciones.telefonicaseguros@telefonica.com.</a:t>
            </a:r>
          </a:p>
          <a:p>
            <a:pPr lvl="1"/>
            <a:r>
              <a:rPr lang="es-ES" sz="1400" i="1" dirty="0">
                <a:solidFill>
                  <a:srgbClr val="002060"/>
                </a:solidFill>
              </a:rPr>
              <a:t>Atentamente,</a:t>
            </a:r>
          </a:p>
          <a:p>
            <a:pPr lvl="1"/>
            <a:r>
              <a:rPr lang="es-ES" sz="1400" i="1" dirty="0">
                <a:solidFill>
                  <a:srgbClr val="002060"/>
                </a:solidFill>
              </a:rPr>
              <a:t>Departamento de Reclamaciones</a:t>
            </a:r>
          </a:p>
          <a:p>
            <a:r>
              <a:rPr lang="es-ES" sz="1400" dirty="0">
                <a:solidFill>
                  <a:srgbClr val="002060"/>
                </a:solidFill>
              </a:rPr>
              <a:t> </a:t>
            </a:r>
          </a:p>
          <a:p>
            <a:r>
              <a:rPr lang="es-ES" sz="1400" u="sng" dirty="0">
                <a:solidFill>
                  <a:srgbClr val="002060"/>
                </a:solidFill>
              </a:rPr>
              <a:t>PÓLIZA YA ANULADA</a:t>
            </a:r>
          </a:p>
          <a:p>
            <a:pPr lvl="1"/>
            <a:r>
              <a:rPr lang="es-ES" sz="1400" i="1" dirty="0">
                <a:solidFill>
                  <a:srgbClr val="002060"/>
                </a:solidFill>
              </a:rPr>
              <a:t>Te informamos que la póliza nos consta cancelada a vencimiento de la misma (</a:t>
            </a:r>
            <a:r>
              <a:rPr lang="es-ES" sz="1400" i="1" dirty="0" err="1">
                <a:solidFill>
                  <a:srgbClr val="002060"/>
                </a:solidFill>
              </a:rPr>
              <a:t>DD</a:t>
            </a:r>
            <a:r>
              <a:rPr lang="es-ES" sz="1400" i="1" dirty="0">
                <a:solidFill>
                  <a:srgbClr val="002060"/>
                </a:solidFill>
              </a:rPr>
              <a:t>/MM/</a:t>
            </a:r>
            <a:r>
              <a:rPr lang="es-ES" sz="1400" i="1" dirty="0" err="1">
                <a:solidFill>
                  <a:srgbClr val="002060"/>
                </a:solidFill>
              </a:rPr>
              <a:t>AAAA</a:t>
            </a:r>
            <a:r>
              <a:rPr lang="es-ES" sz="1400" i="1" dirty="0">
                <a:solidFill>
                  <a:srgbClr val="002060"/>
                </a:solidFill>
              </a:rPr>
              <a:t>) </a:t>
            </a:r>
          </a:p>
          <a:p>
            <a:pPr lvl="1"/>
            <a:r>
              <a:rPr lang="es-ES" sz="1400" i="1" dirty="0">
                <a:solidFill>
                  <a:srgbClr val="002060"/>
                </a:solidFill>
              </a:rPr>
              <a:t>Indicarte que si no estás conforme con el contenido de este escrito puedes dirigirte al Departamento de Reclamaciones de Telefónica Seguros a la siguiente dirección de correo electrónico: reclamaciones.telefonicaseguros@telefonica.com</a:t>
            </a:r>
          </a:p>
          <a:p>
            <a:pPr lvl="1"/>
            <a:r>
              <a:rPr lang="es-ES" sz="1400" i="1" dirty="0">
                <a:solidFill>
                  <a:srgbClr val="002060"/>
                </a:solidFill>
              </a:rPr>
              <a:t>Atentamente,</a:t>
            </a:r>
          </a:p>
          <a:p>
            <a:pPr lvl="1"/>
            <a:r>
              <a:rPr lang="es-ES" sz="1400" i="1" dirty="0">
                <a:solidFill>
                  <a:srgbClr val="002060"/>
                </a:solidFill>
              </a:rPr>
              <a:t>Departamento de Reclamaciones. </a:t>
            </a:r>
          </a:p>
        </p:txBody>
      </p:sp>
      <p:sp>
        <p:nvSpPr>
          <p:cNvPr id="4" name="Rectángulo: esquinas redondeadas 3">
            <a:extLst>
              <a:ext uri="{FF2B5EF4-FFF2-40B4-BE49-F238E27FC236}">
                <a16:creationId xmlns:a16="http://schemas.microsoft.com/office/drawing/2014/main" id="{6EA573B8-3ADD-4B6D-A889-EB4E4BB84E11}"/>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4.2 operativa RECLAMACIONES  </a:t>
            </a:r>
          </a:p>
          <a:p>
            <a:endParaRPr lang="es-ES" b="1" dirty="0">
              <a:solidFill>
                <a:schemeClr val="bg1"/>
              </a:solidFill>
            </a:endParaRPr>
          </a:p>
        </p:txBody>
      </p:sp>
      <p:sp>
        <p:nvSpPr>
          <p:cNvPr id="5" name="Botón de acción: ir hacia delante o siguiente 4">
            <a:hlinkClick r:id="" action="ppaction://hlinkshowjump?jump=nextslide" highlightClick="1"/>
            <a:extLst>
              <a:ext uri="{FF2B5EF4-FFF2-40B4-BE49-F238E27FC236}">
                <a16:creationId xmlns:a16="http://schemas.microsoft.com/office/drawing/2014/main" id="{F7B8209B-289C-4C91-BF4E-90C31490732A}"/>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Botón de acción: ir hacia atrás o anterior 5">
            <a:hlinkClick r:id="" action="ppaction://hlinkshowjump?jump=previousslide" highlightClick="1"/>
            <a:extLst>
              <a:ext uri="{FF2B5EF4-FFF2-40B4-BE49-F238E27FC236}">
                <a16:creationId xmlns:a16="http://schemas.microsoft.com/office/drawing/2014/main" id="{4D1A6916-A11D-4FA2-8717-9FE08294FB7B}"/>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19909515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1BE78925-B593-407B-AE13-844E2D751A4E}"/>
              </a:ext>
            </a:extLst>
          </p:cNvPr>
          <p:cNvSpPr/>
          <p:nvPr/>
        </p:nvSpPr>
        <p:spPr>
          <a:xfrm>
            <a:off x="388816" y="5263661"/>
            <a:ext cx="11414368" cy="1137139"/>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4.2 operativa RECLAMACIONES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388816" y="838522"/>
            <a:ext cx="11414368" cy="5909310"/>
          </a:xfrm>
          <a:prstGeom prst="rect">
            <a:avLst/>
          </a:prstGeom>
          <a:noFill/>
        </p:spPr>
        <p:txBody>
          <a:bodyPr wrap="square" rtlCol="0">
            <a:spAutoFit/>
          </a:bodyPr>
          <a:lstStyle/>
          <a:p>
            <a:pPr algn="just"/>
            <a:r>
              <a:rPr lang="es-ES" sz="1400" b="1" u="sng" dirty="0">
                <a:solidFill>
                  <a:srgbClr val="002060"/>
                </a:solidFill>
                <a:cs typeface="Calibri" panose="020F0502020204030204" pitchFamily="34" charset="0"/>
              </a:rPr>
              <a:t>Operativa : </a:t>
            </a:r>
            <a:r>
              <a:rPr lang="es-ES" sz="1400" u="sng" dirty="0">
                <a:solidFill>
                  <a:srgbClr val="002060"/>
                </a:solidFill>
                <a:cs typeface="Calibri" panose="020F0502020204030204" pitchFamily="34" charset="0"/>
              </a:rPr>
              <a:t>Gestiones que Call Center debe transferir </a:t>
            </a:r>
          </a:p>
          <a:p>
            <a:pPr algn="just"/>
            <a:r>
              <a:rPr lang="es-ES" sz="1400" dirty="0">
                <a:solidFill>
                  <a:srgbClr val="002060"/>
                </a:solidFill>
                <a:cs typeface="Calibri" panose="020F0502020204030204" pitchFamily="34" charset="0"/>
              </a:rPr>
              <a:t>Relacionada con</a:t>
            </a:r>
            <a:r>
              <a:rPr lang="es-ES" sz="1400" b="1" dirty="0">
                <a:solidFill>
                  <a:srgbClr val="002060"/>
                </a:solidFill>
                <a:cs typeface="Calibri" panose="020F0502020204030204" pitchFamily="34" charset="0"/>
              </a:rPr>
              <a:t> siniestros, bajas (no renovación)</a:t>
            </a:r>
            <a:r>
              <a:rPr lang="es-ES" sz="1400" dirty="0">
                <a:solidFill>
                  <a:srgbClr val="002060"/>
                </a:solidFill>
                <a:cs typeface="Calibri" panose="020F0502020204030204" pitchFamily="34" charset="0"/>
              </a:rPr>
              <a:t> y en el caso de </a:t>
            </a:r>
            <a:r>
              <a:rPr lang="es-ES" sz="1400" b="1" dirty="0">
                <a:solidFill>
                  <a:srgbClr val="002060"/>
                </a:solidFill>
                <a:cs typeface="Calibri" panose="020F0502020204030204" pitchFamily="34" charset="0"/>
              </a:rPr>
              <a:t>Telefónica Seguros, </a:t>
            </a:r>
            <a:r>
              <a:rPr lang="es-ES" sz="1400" dirty="0">
                <a:solidFill>
                  <a:srgbClr val="002060"/>
                </a:solidFill>
                <a:cs typeface="Calibri" panose="020F0502020204030204" pitchFamily="34" charset="0"/>
              </a:rPr>
              <a:t>también las relacionadas </a:t>
            </a:r>
            <a:r>
              <a:rPr lang="es-ES" sz="1400" b="1" dirty="0">
                <a:solidFill>
                  <a:srgbClr val="002060"/>
                </a:solidFill>
                <a:cs typeface="Calibri" panose="020F0502020204030204" pitchFamily="34" charset="0"/>
              </a:rPr>
              <a:t>con cobros y recibos,</a:t>
            </a:r>
            <a:endParaRPr lang="es-ES" sz="1400" b="1" u="sng" dirty="0">
              <a:solidFill>
                <a:srgbClr val="002060"/>
              </a:solidFill>
              <a:cs typeface="Calibri" panose="020F0502020204030204" pitchFamily="34" charset="0"/>
            </a:endParaRPr>
          </a:p>
          <a:p>
            <a:pPr algn="just"/>
            <a:endParaRPr lang="es-ES" sz="1400" b="1" u="sng" dirty="0">
              <a:solidFill>
                <a:srgbClr val="002060"/>
              </a:solidFill>
              <a:cs typeface="Calibri" panose="020F0502020204030204" pitchFamily="34" charset="0"/>
            </a:endParaRPr>
          </a:p>
          <a:p>
            <a:pPr algn="just"/>
            <a:r>
              <a:rPr lang="es-ES" sz="1400" b="1" u="sng" dirty="0">
                <a:solidFill>
                  <a:srgbClr val="002060"/>
                </a:solidFill>
                <a:cs typeface="Calibri" panose="020F0502020204030204" pitchFamily="34" charset="0"/>
              </a:rPr>
              <a:t>PASO 1</a:t>
            </a:r>
          </a:p>
          <a:p>
            <a:pPr algn="just"/>
            <a:endParaRPr lang="es-ES" sz="1400" b="1" u="sng" dirty="0">
              <a:solidFill>
                <a:srgbClr val="002060"/>
              </a:solidFill>
              <a:cs typeface="Calibri" panose="020F0502020204030204" pitchFamily="34" charset="0"/>
            </a:endParaRPr>
          </a:p>
          <a:p>
            <a:pPr marL="285750" indent="-285750" algn="just">
              <a:buFont typeface="Arial" panose="020B0604020202020204" pitchFamily="34" charset="0"/>
              <a:buChar char="•"/>
            </a:pPr>
            <a:r>
              <a:rPr lang="es-ES" sz="1400" dirty="0">
                <a:solidFill>
                  <a:srgbClr val="002060"/>
                </a:solidFill>
                <a:cs typeface="Calibri" panose="020F0502020204030204" pitchFamily="34" charset="0"/>
              </a:rPr>
              <a:t>Abrir caso en CRM tipificando con el asunto que corresponda y </a:t>
            </a:r>
            <a:r>
              <a:rPr lang="es-ES" sz="1400" b="1" u="sng" dirty="0">
                <a:solidFill>
                  <a:srgbClr val="002060"/>
                </a:solidFill>
                <a:cs typeface="Calibri" panose="020F0502020204030204" pitchFamily="34" charset="0"/>
              </a:rPr>
              <a:t>nunca como reclamación</a:t>
            </a:r>
            <a:r>
              <a:rPr lang="es-ES" sz="1400" dirty="0">
                <a:solidFill>
                  <a:srgbClr val="002060"/>
                </a:solidFill>
                <a:cs typeface="Calibri" panose="020F0502020204030204" pitchFamily="34" charset="0"/>
              </a:rPr>
              <a:t>. Selecciona la casuística correspondiente del despegable y en el título una breve descripción.</a:t>
            </a:r>
          </a:p>
          <a:p>
            <a:pPr marL="285750" indent="-285750" algn="just">
              <a:buFont typeface="Arial" panose="020B0604020202020204" pitchFamily="34" charset="0"/>
              <a:buChar char="•"/>
            </a:pPr>
            <a:endParaRPr lang="es-ES" sz="1400" b="1" dirty="0">
              <a:solidFill>
                <a:srgbClr val="002060"/>
              </a:solidFill>
              <a:cs typeface="Calibri" panose="020F0502020204030204" pitchFamily="34" charset="0"/>
            </a:endParaRPr>
          </a:p>
          <a:p>
            <a:pPr marL="285750" indent="-285750" algn="just">
              <a:buFont typeface="Arial" panose="020B0604020202020204" pitchFamily="34" charset="0"/>
              <a:buChar char="•"/>
            </a:pPr>
            <a:endParaRPr lang="es-ES" sz="1400" b="1" dirty="0">
              <a:solidFill>
                <a:srgbClr val="002060"/>
              </a:solidFill>
              <a:cs typeface="Calibri" panose="020F0502020204030204" pitchFamily="34" charset="0"/>
            </a:endParaRPr>
          </a:p>
          <a:p>
            <a:pPr marL="285750" indent="-285750" algn="just">
              <a:buFont typeface="Arial" panose="020B0604020202020204" pitchFamily="34" charset="0"/>
              <a:buChar char="•"/>
            </a:pPr>
            <a:endParaRPr lang="es-ES" sz="1400" b="1" dirty="0">
              <a:solidFill>
                <a:srgbClr val="002060"/>
              </a:solidFill>
              <a:cs typeface="Calibri" panose="020F0502020204030204" pitchFamily="34" charset="0"/>
            </a:endParaRPr>
          </a:p>
          <a:p>
            <a:pPr marL="285750" indent="-285750" algn="just">
              <a:buFont typeface="Arial" panose="020B0604020202020204" pitchFamily="34" charset="0"/>
              <a:buChar char="•"/>
            </a:pPr>
            <a:endParaRPr lang="es-ES" sz="1400" b="1" dirty="0">
              <a:solidFill>
                <a:srgbClr val="002060"/>
              </a:solidFill>
              <a:cs typeface="Calibri" panose="020F0502020204030204" pitchFamily="34" charset="0"/>
            </a:endParaRPr>
          </a:p>
          <a:p>
            <a:pPr marL="285750" indent="-285750" algn="just">
              <a:buFont typeface="Arial" panose="020B0604020202020204" pitchFamily="34" charset="0"/>
              <a:buChar char="•"/>
            </a:pPr>
            <a:endParaRPr lang="es-ES" sz="1400" b="1" dirty="0">
              <a:solidFill>
                <a:srgbClr val="002060"/>
              </a:solidFill>
              <a:cs typeface="Calibri" panose="020F0502020204030204" pitchFamily="34" charset="0"/>
            </a:endParaRPr>
          </a:p>
          <a:p>
            <a:pPr marL="285750" indent="-285750" algn="just">
              <a:buFont typeface="Arial" panose="020B0604020202020204" pitchFamily="34" charset="0"/>
              <a:buChar char="•"/>
            </a:pPr>
            <a:endParaRPr lang="es-ES" sz="1400" b="1" dirty="0">
              <a:solidFill>
                <a:srgbClr val="002060"/>
              </a:solidFill>
              <a:cs typeface="Calibri" panose="020F0502020204030204" pitchFamily="34" charset="0"/>
            </a:endParaRPr>
          </a:p>
          <a:p>
            <a:pPr marL="285750" indent="-285750" algn="just">
              <a:buFont typeface="Arial" panose="020B0604020202020204" pitchFamily="34" charset="0"/>
              <a:buChar char="•"/>
            </a:pPr>
            <a:endParaRPr lang="es-ES" sz="1400" b="1" dirty="0">
              <a:solidFill>
                <a:srgbClr val="002060"/>
              </a:solidFill>
              <a:cs typeface="Calibri" panose="020F0502020204030204" pitchFamily="34" charset="0"/>
            </a:endParaRPr>
          </a:p>
          <a:p>
            <a:pPr marL="285750" indent="-285750" algn="just">
              <a:buFont typeface="Arial" panose="020B0604020202020204" pitchFamily="34" charset="0"/>
              <a:buChar char="•"/>
            </a:pPr>
            <a:endParaRPr lang="es-ES" sz="1400" b="1" dirty="0">
              <a:solidFill>
                <a:srgbClr val="002060"/>
              </a:solidFill>
              <a:cs typeface="Calibri" panose="020F0502020204030204" pitchFamily="34" charset="0"/>
            </a:endParaRPr>
          </a:p>
          <a:p>
            <a:pPr marL="285750" indent="-285750" algn="just">
              <a:buFont typeface="Arial" panose="020B0604020202020204" pitchFamily="34" charset="0"/>
              <a:buChar char="•"/>
            </a:pPr>
            <a:endParaRPr lang="es-ES" sz="1400" b="1" dirty="0">
              <a:solidFill>
                <a:srgbClr val="002060"/>
              </a:solidFill>
              <a:cs typeface="Calibri" panose="020F0502020204030204" pitchFamily="34" charset="0"/>
            </a:endParaRPr>
          </a:p>
          <a:p>
            <a:pPr marL="285750" indent="-285750" algn="just">
              <a:buFont typeface="Arial" panose="020B0604020202020204" pitchFamily="34" charset="0"/>
              <a:buChar char="•"/>
            </a:pPr>
            <a:endParaRPr lang="es-ES" sz="1400" b="1" dirty="0">
              <a:solidFill>
                <a:srgbClr val="002060"/>
              </a:solidFill>
              <a:cs typeface="Calibri" panose="020F0502020204030204" pitchFamily="34" charset="0"/>
            </a:endParaRPr>
          </a:p>
          <a:p>
            <a:pPr marL="285750" indent="-285750" algn="just">
              <a:buFont typeface="Arial" panose="020B0604020202020204" pitchFamily="34" charset="0"/>
              <a:buChar char="•"/>
            </a:pPr>
            <a:endParaRPr lang="es-ES" sz="1400" b="1" dirty="0">
              <a:solidFill>
                <a:srgbClr val="002060"/>
              </a:solidFill>
              <a:cs typeface="Calibri" panose="020F0502020204030204" pitchFamily="34" charset="0"/>
            </a:endParaRPr>
          </a:p>
          <a:p>
            <a:pPr marL="285750" indent="-285750" algn="just">
              <a:buFont typeface="Arial" panose="020B0604020202020204" pitchFamily="34" charset="0"/>
              <a:buChar char="•"/>
            </a:pPr>
            <a:endParaRPr lang="es-ES" sz="1400" b="1" dirty="0">
              <a:solidFill>
                <a:srgbClr val="002060"/>
              </a:solidFill>
              <a:cs typeface="Calibri" panose="020F0502020204030204" pitchFamily="34" charset="0"/>
            </a:endParaRPr>
          </a:p>
          <a:p>
            <a:pPr marL="285750" indent="-285750" algn="just">
              <a:buFont typeface="Arial" panose="020B0604020202020204" pitchFamily="34" charset="0"/>
              <a:buChar char="•"/>
            </a:pPr>
            <a:r>
              <a:rPr lang="es-ES" sz="1400" dirty="0">
                <a:solidFill>
                  <a:srgbClr val="002060"/>
                </a:solidFill>
                <a:cs typeface="Calibri" panose="020F0502020204030204" pitchFamily="34" charset="0"/>
              </a:rPr>
              <a:t>Hacer acuse recibo al cliente y reenviar email a la aseguradora correspondiente para su gestión. Este es el texto a incluir:</a:t>
            </a:r>
            <a:endParaRPr lang="es-ES" sz="1400" b="1" u="sng" dirty="0">
              <a:solidFill>
                <a:srgbClr val="002060"/>
              </a:solidFill>
              <a:cs typeface="Calibri" panose="020F0502020204030204" pitchFamily="34" charset="0"/>
            </a:endParaRPr>
          </a:p>
          <a:p>
            <a:pPr algn="just"/>
            <a:endParaRPr lang="es-ES" sz="1400" b="1" u="sng" dirty="0">
              <a:solidFill>
                <a:srgbClr val="002060"/>
              </a:solidFill>
              <a:cs typeface="Calibri" panose="020F0502020204030204" pitchFamily="34" charset="0"/>
            </a:endParaRPr>
          </a:p>
          <a:p>
            <a:pPr algn="just"/>
            <a:r>
              <a:rPr lang="es-ES" sz="1400" dirty="0">
                <a:solidFill>
                  <a:srgbClr val="002060"/>
                </a:solidFill>
                <a:cs typeface="Calibri" panose="020F0502020204030204" pitchFamily="34" charset="0"/>
              </a:rPr>
              <a:t> “Nos ponemos en contacto contigo en relación a la reclamación recibida sobre la póliza arriba indicada. Trasladamos tu petición al área correspondiente para que realice las gestiones necesarias para resolver la cuestión y responderte a la mayor brevedad posible.</a:t>
            </a:r>
          </a:p>
          <a:p>
            <a:pPr algn="just"/>
            <a:r>
              <a:rPr lang="es-ES" sz="1400" dirty="0">
                <a:solidFill>
                  <a:srgbClr val="002060"/>
                </a:solidFill>
                <a:cs typeface="Calibri" panose="020F0502020204030204" pitchFamily="34" charset="0"/>
              </a:rPr>
              <a:t>Agradecemos tu confianza y te enviamos un cordial saludo</a:t>
            </a:r>
          </a:p>
          <a:p>
            <a:pPr algn="just"/>
            <a:r>
              <a:rPr lang="es-ES" sz="1400" dirty="0">
                <a:solidFill>
                  <a:srgbClr val="002060"/>
                </a:solidFill>
                <a:cs typeface="Calibri" panose="020F0502020204030204" pitchFamily="34" charset="0"/>
              </a:rPr>
              <a:t>Atención al cliente”</a:t>
            </a:r>
          </a:p>
          <a:p>
            <a:pPr algn="just"/>
            <a:endParaRPr lang="es-ES" sz="1400" b="1" u="sng" dirty="0">
              <a:solidFill>
                <a:srgbClr val="002060"/>
              </a:solidFill>
              <a:cs typeface="Calibri" panose="020F0502020204030204" pitchFamily="34" charset="0"/>
            </a:endParaRPr>
          </a:p>
          <a:p>
            <a:pPr algn="just"/>
            <a:endParaRPr lang="es-ES" sz="1400" dirty="0">
              <a:solidFill>
                <a:srgbClr val="002060"/>
              </a:solidFill>
              <a:cs typeface="Calibri" panose="020F0502020204030204" pitchFamily="34" charset="0"/>
            </a:endParaRP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5531" y="110168"/>
            <a:ext cx="401373" cy="424983"/>
          </a:xfrm>
          <a:prstGeom prst="rect">
            <a:avLst/>
          </a:prstGeom>
          <a:noFill/>
          <a:extLst>
            <a:ext uri="{909E8E84-426E-40DD-AFC4-6F175D3DCCD1}">
              <a14:hiddenFill xmlns:a14="http://schemas.microsoft.com/office/drawing/2010/main">
                <a:solidFill>
                  <a:srgbClr val="FFFFFF"/>
                </a:solidFill>
              </a14:hiddenFill>
            </a:ext>
          </a:extLst>
        </p:spPr>
      </p:pic>
      <p:pic>
        <p:nvPicPr>
          <p:cNvPr id="6" name="Gráfico 5" descr="Advertencia">
            <a:extLst>
              <a:ext uri="{FF2B5EF4-FFF2-40B4-BE49-F238E27FC236}">
                <a16:creationId xmlns:a16="http://schemas.microsoft.com/office/drawing/2014/main" id="{88E62474-1CF4-49AF-8564-A9395A9084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84" y="1476794"/>
            <a:ext cx="315209" cy="315209"/>
          </a:xfrm>
          <a:prstGeom prst="rect">
            <a:avLst/>
          </a:prstGeom>
        </p:spPr>
      </p:pic>
      <p:pic>
        <p:nvPicPr>
          <p:cNvPr id="8" name="Imagen 7">
            <a:extLst>
              <a:ext uri="{FF2B5EF4-FFF2-40B4-BE49-F238E27FC236}">
                <a16:creationId xmlns:a16="http://schemas.microsoft.com/office/drawing/2014/main" id="{CE4C0E1D-B106-412E-B97A-21B64C51F1CF}"/>
              </a:ext>
            </a:extLst>
          </p:cNvPr>
          <p:cNvPicPr/>
          <p:nvPr/>
        </p:nvPicPr>
        <p:blipFill>
          <a:blip r:embed="rId6"/>
          <a:stretch>
            <a:fillRect/>
          </a:stretch>
        </p:blipFill>
        <p:spPr>
          <a:xfrm>
            <a:off x="3395980" y="2399030"/>
            <a:ext cx="5400040" cy="2059940"/>
          </a:xfrm>
          <a:prstGeom prst="rect">
            <a:avLst/>
          </a:prstGeom>
        </p:spPr>
      </p:pic>
      <p:sp>
        <p:nvSpPr>
          <p:cNvPr id="9" name="Botón de acción: ir hacia atrás o anterior 8">
            <a:hlinkClick r:id="" action="ppaction://hlinkshowjump?jump=previousslide" highlightClick="1"/>
            <a:extLst>
              <a:ext uri="{FF2B5EF4-FFF2-40B4-BE49-F238E27FC236}">
                <a16:creationId xmlns:a16="http://schemas.microsoft.com/office/drawing/2014/main" id="{A1E034D5-C064-439C-B171-2B227378469C}"/>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0" name="Botón de acción: ir hacia delante o siguiente 9">
            <a:hlinkClick r:id="" action="ppaction://hlinkshowjump?jump=nextslide" highlightClick="1"/>
            <a:extLst>
              <a:ext uri="{FF2B5EF4-FFF2-40B4-BE49-F238E27FC236}">
                <a16:creationId xmlns:a16="http://schemas.microsoft.com/office/drawing/2014/main" id="{FAC270DE-A609-4708-AFFB-555AC9B45603}"/>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816812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esquinas redondeadas 10">
            <a:extLst>
              <a:ext uri="{FF2B5EF4-FFF2-40B4-BE49-F238E27FC236}">
                <a16:creationId xmlns:a16="http://schemas.microsoft.com/office/drawing/2014/main" id="{A8301C3B-92E2-4239-B0B5-75F937A50677}"/>
              </a:ext>
            </a:extLst>
          </p:cNvPr>
          <p:cNvSpPr/>
          <p:nvPr/>
        </p:nvSpPr>
        <p:spPr>
          <a:xfrm>
            <a:off x="26451" y="1302536"/>
            <a:ext cx="5942854" cy="160329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s-ES" sz="1200" dirty="0">
              <a:solidFill>
                <a:srgbClr val="002060"/>
              </a:solidFill>
            </a:endParaRPr>
          </a:p>
          <a:p>
            <a:pPr marL="285750" indent="-285750">
              <a:buFont typeface="Arial" panose="020B0604020202020204" pitchFamily="34" charset="0"/>
              <a:buChar char="•"/>
            </a:pPr>
            <a:endParaRPr lang="es-ES" sz="1200" dirty="0">
              <a:solidFill>
                <a:srgbClr val="002060"/>
              </a:solidFill>
            </a:endParaRPr>
          </a:p>
          <a:p>
            <a:pPr marL="285750" indent="-285750">
              <a:buFont typeface="Arial" panose="020B0604020202020204" pitchFamily="34" charset="0"/>
              <a:buChar char="•"/>
            </a:pPr>
            <a:endParaRPr lang="es-ES" sz="1200" dirty="0">
              <a:solidFill>
                <a:srgbClr val="002060"/>
              </a:solidFill>
            </a:endParaRPr>
          </a:p>
          <a:p>
            <a:pPr marL="285750" indent="-285750">
              <a:buFont typeface="Arial" panose="020B0604020202020204" pitchFamily="34" charset="0"/>
              <a:buChar char="•"/>
            </a:pPr>
            <a:endParaRPr lang="es-ES" sz="1200" dirty="0">
              <a:solidFill>
                <a:srgbClr val="002060"/>
              </a:solidFill>
            </a:endParaRPr>
          </a:p>
          <a:p>
            <a:pPr marL="285750" indent="-285750">
              <a:buFont typeface="Arial" panose="020B0604020202020204" pitchFamily="34" charset="0"/>
              <a:buChar char="•"/>
            </a:pPr>
            <a:endParaRPr lang="es-ES" sz="1200" dirty="0">
              <a:solidFill>
                <a:srgbClr val="002060"/>
              </a:solidFill>
            </a:endParaRPr>
          </a:p>
          <a:p>
            <a:pPr marL="285750" indent="-285750">
              <a:buFont typeface="Arial" panose="020B0604020202020204" pitchFamily="34" charset="0"/>
              <a:buChar char="•"/>
            </a:pPr>
            <a:endParaRPr lang="es-ES" sz="1200" dirty="0">
              <a:solidFill>
                <a:srgbClr val="002060"/>
              </a:solidFill>
            </a:endParaRPr>
          </a:p>
          <a:p>
            <a:pPr algn="ctr"/>
            <a:r>
              <a:rPr lang="es-ES" dirty="0"/>
              <a:t> </a:t>
            </a:r>
          </a:p>
          <a:p>
            <a:pPr algn="ctr"/>
            <a:r>
              <a:rPr lang="es-ES" dirty="0"/>
              <a:t> </a:t>
            </a:r>
          </a:p>
        </p:txBody>
      </p:sp>
      <p:sp>
        <p:nvSpPr>
          <p:cNvPr id="15" name="Rectángulo: esquinas redondeadas 14">
            <a:extLst>
              <a:ext uri="{FF2B5EF4-FFF2-40B4-BE49-F238E27FC236}">
                <a16:creationId xmlns:a16="http://schemas.microsoft.com/office/drawing/2014/main" id="{3DF4503F-21A1-4CC8-AB02-33E5A5586AEC}"/>
              </a:ext>
            </a:extLst>
          </p:cNvPr>
          <p:cNvSpPr/>
          <p:nvPr/>
        </p:nvSpPr>
        <p:spPr>
          <a:xfrm>
            <a:off x="408709" y="169747"/>
            <a:ext cx="11201400" cy="5406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s-ES" sz="2400" b="1" cap="all" dirty="0">
                <a:solidFill>
                  <a:srgbClr val="002060"/>
                </a:solidFill>
              </a:rPr>
              <a:t> </a:t>
            </a:r>
          </a:p>
          <a:p>
            <a:pPr algn="ctr"/>
            <a:r>
              <a:rPr lang="es-ES" sz="2400" b="1" cap="all" dirty="0">
                <a:solidFill>
                  <a:srgbClr val="002060"/>
                </a:solidFill>
              </a:rPr>
              <a:t>TRANSFERENCIAS DESDE CALL CENTER  </a:t>
            </a:r>
          </a:p>
          <a:p>
            <a:endParaRPr lang="es-ES" b="1" dirty="0">
              <a:solidFill>
                <a:schemeClr val="bg1"/>
              </a:solidFill>
            </a:endParaRPr>
          </a:p>
        </p:txBody>
      </p:sp>
      <p:sp>
        <p:nvSpPr>
          <p:cNvPr id="5" name="Rectángulo 4">
            <a:extLst>
              <a:ext uri="{FF2B5EF4-FFF2-40B4-BE49-F238E27FC236}">
                <a16:creationId xmlns:a16="http://schemas.microsoft.com/office/drawing/2014/main" id="{A8D38D18-34A2-4DB0-8349-C95D950B3B86}"/>
              </a:ext>
            </a:extLst>
          </p:cNvPr>
          <p:cNvSpPr/>
          <p:nvPr/>
        </p:nvSpPr>
        <p:spPr>
          <a:xfrm>
            <a:off x="446899" y="873668"/>
            <a:ext cx="11336392" cy="6063198"/>
          </a:xfrm>
          <a:prstGeom prst="rect">
            <a:avLst/>
          </a:prstGeom>
        </p:spPr>
        <p:txBody>
          <a:bodyPr wrap="square">
            <a:spAutoFit/>
          </a:bodyPr>
          <a:lstStyle/>
          <a:p>
            <a:pPr algn="just"/>
            <a:r>
              <a:rPr lang="es-ES" sz="1400" b="1" u="sng" dirty="0">
                <a:solidFill>
                  <a:srgbClr val="002060"/>
                </a:solidFill>
                <a:ea typeface="Calibri" panose="020F0502020204030204" pitchFamily="34" charset="0"/>
                <a:cs typeface="Calibri" panose="020F0502020204030204" pitchFamily="34" charset="0"/>
              </a:rPr>
              <a:t>Definición</a:t>
            </a:r>
            <a:r>
              <a:rPr lang="es-ES" sz="1400" b="1" dirty="0">
                <a:solidFill>
                  <a:srgbClr val="002060"/>
                </a:solidFill>
                <a:ea typeface="Calibri" panose="020F0502020204030204" pitchFamily="34" charset="0"/>
                <a:cs typeface="Calibri" panose="020F0502020204030204" pitchFamily="34" charset="0"/>
              </a:rPr>
              <a:t>: </a:t>
            </a:r>
            <a:r>
              <a:rPr lang="es-ES" sz="1200" dirty="0">
                <a:solidFill>
                  <a:srgbClr val="002060"/>
                </a:solidFill>
                <a:ea typeface="Calibri" panose="020F0502020204030204" pitchFamily="34" charset="0"/>
                <a:cs typeface="Calibri" panose="020F0502020204030204" pitchFamily="34" charset="0"/>
              </a:rPr>
              <a:t>Gestiones que no pueden ser gestionadas desde el </a:t>
            </a:r>
            <a:r>
              <a:rPr lang="es-ES" sz="1200" dirty="0" err="1">
                <a:solidFill>
                  <a:srgbClr val="002060"/>
                </a:solidFill>
                <a:ea typeface="Calibri" panose="020F0502020204030204" pitchFamily="34" charset="0"/>
                <a:cs typeface="Calibri" panose="020F0502020204030204" pitchFamily="34" charset="0"/>
              </a:rPr>
              <a:t>call</a:t>
            </a:r>
            <a:r>
              <a:rPr lang="es-ES" sz="1200" dirty="0">
                <a:solidFill>
                  <a:srgbClr val="002060"/>
                </a:solidFill>
                <a:ea typeface="Calibri" panose="020F0502020204030204" pitchFamily="34" charset="0"/>
                <a:cs typeface="Calibri" panose="020F0502020204030204" pitchFamily="34" charset="0"/>
              </a:rPr>
              <a:t> center y deben ser transferidas a otras áreas. </a:t>
            </a:r>
          </a:p>
          <a:p>
            <a:pPr algn="just"/>
            <a:r>
              <a:rPr lang="es-ES" sz="1200" dirty="0">
                <a:solidFill>
                  <a:srgbClr val="002060"/>
                </a:solidFill>
                <a:cs typeface="Calibri" panose="020F0502020204030204" pitchFamily="34" charset="0"/>
              </a:rPr>
              <a:t>Se realizan </a:t>
            </a:r>
            <a:r>
              <a:rPr lang="es-ES" sz="1200" dirty="0">
                <a:solidFill>
                  <a:srgbClr val="002060"/>
                </a:solidFill>
              </a:rPr>
              <a:t>utilizando la </a:t>
            </a:r>
            <a:r>
              <a:rPr lang="es-ES" sz="1200" b="1" dirty="0">
                <a:solidFill>
                  <a:srgbClr val="002060"/>
                </a:solidFill>
              </a:rPr>
              <a:t>botonera telefónica </a:t>
            </a:r>
            <a:r>
              <a:rPr lang="es-ES" sz="1200" dirty="0">
                <a:solidFill>
                  <a:srgbClr val="002060"/>
                </a:solidFill>
              </a:rPr>
              <a:t>y no se facilitan las numeraciones a los clientes </a:t>
            </a:r>
            <a:r>
              <a:rPr lang="es-ES" sz="1200" u="sng" dirty="0">
                <a:solidFill>
                  <a:srgbClr val="002060"/>
                </a:solidFill>
              </a:rPr>
              <a:t>excepto en el caso de siniestros</a:t>
            </a:r>
            <a:r>
              <a:rPr lang="es-ES" sz="1200" b="1" dirty="0">
                <a:solidFill>
                  <a:srgbClr val="002060"/>
                </a:solidFill>
              </a:rPr>
              <a:t>. </a:t>
            </a:r>
          </a:p>
          <a:p>
            <a:pPr algn="just"/>
            <a:r>
              <a:rPr lang="es-ES" sz="1200" dirty="0">
                <a:solidFill>
                  <a:srgbClr val="002060"/>
                </a:solidFill>
              </a:rPr>
              <a:t>La transferencia será </a:t>
            </a:r>
            <a:r>
              <a:rPr lang="es-ES" sz="1200" b="1" dirty="0">
                <a:solidFill>
                  <a:srgbClr val="002060"/>
                </a:solidFill>
              </a:rPr>
              <a:t>agente a agente </a:t>
            </a:r>
            <a:r>
              <a:rPr lang="es-ES" sz="1200" dirty="0">
                <a:solidFill>
                  <a:srgbClr val="002060"/>
                </a:solidFill>
              </a:rPr>
              <a:t>excepto en el caso de siniestros (tanto apertura como consulta), pues el cliente tiene que oír la política privacidad correspondiente. </a:t>
            </a:r>
          </a:p>
          <a:p>
            <a:pPr algn="just"/>
            <a:endParaRPr lang="es-ES" sz="1400" dirty="0">
              <a:solidFill>
                <a:srgbClr val="002060"/>
              </a:solidFill>
            </a:endParaRPr>
          </a:p>
          <a:p>
            <a:pPr algn="just"/>
            <a:r>
              <a:rPr lang="es-ES" sz="1400" b="1" u="sng" dirty="0">
                <a:solidFill>
                  <a:srgbClr val="002060"/>
                </a:solidFill>
                <a:cs typeface="Calibri" panose="020F0502020204030204" pitchFamily="34" charset="0"/>
              </a:rPr>
              <a:t>A tener en cuenta:</a:t>
            </a:r>
          </a:p>
          <a:p>
            <a:pPr algn="just"/>
            <a:endParaRPr lang="es-ES" sz="1400" b="1" u="sng" dirty="0">
              <a:solidFill>
                <a:srgbClr val="002060"/>
              </a:solidFill>
              <a:cs typeface="Calibri" panose="020F0502020204030204" pitchFamily="34" charset="0"/>
            </a:endParaRPr>
          </a:p>
          <a:p>
            <a:pPr marL="171450" indent="-171450">
              <a:buFont typeface="Arial" panose="020B0604020202020204" pitchFamily="34" charset="0"/>
              <a:buChar char="•"/>
            </a:pPr>
            <a:r>
              <a:rPr lang="es-ES" sz="1200" dirty="0">
                <a:solidFill>
                  <a:srgbClr val="002060"/>
                </a:solidFill>
                <a:latin typeface="Calibri" panose="020F0502020204030204" pitchFamily="34" charset="0"/>
                <a:cs typeface="Calibri" panose="020F0502020204030204" pitchFamily="34" charset="0"/>
              </a:rPr>
              <a:t>Antes de transferir la llamada, es obligatorio comprobar que el cliente tiene un </a:t>
            </a:r>
            <a:r>
              <a:rPr lang="es-ES" sz="1200" b="1" dirty="0">
                <a:solidFill>
                  <a:srgbClr val="002060"/>
                </a:solidFill>
                <a:latin typeface="Calibri" panose="020F0502020204030204" pitchFamily="34" charset="0"/>
                <a:cs typeface="Calibri" panose="020F0502020204030204" pitchFamily="34" charset="0"/>
              </a:rPr>
              <a:t>seguro de hogar Movistar contratado</a:t>
            </a:r>
            <a:r>
              <a:rPr lang="es-ES" sz="1200" dirty="0">
                <a:solidFill>
                  <a:srgbClr val="002060"/>
                </a:solidFill>
                <a:latin typeface="Calibri" panose="020F0502020204030204" pitchFamily="34" charset="0"/>
                <a:cs typeface="Calibri" panose="020F0502020204030204" pitchFamily="34" charset="0"/>
              </a:rPr>
              <a:t>, localizar el </a:t>
            </a:r>
            <a:r>
              <a:rPr lang="es-ES" sz="1200" b="1" dirty="0">
                <a:solidFill>
                  <a:srgbClr val="002060"/>
                </a:solidFill>
                <a:latin typeface="Calibri" panose="020F0502020204030204" pitchFamily="34" charset="0"/>
                <a:cs typeface="Calibri" panose="020F0502020204030204" pitchFamily="34" charset="0"/>
              </a:rPr>
              <a:t>número de póliza </a:t>
            </a:r>
            <a:r>
              <a:rPr lang="es-ES" sz="1200" dirty="0">
                <a:solidFill>
                  <a:srgbClr val="002060"/>
                </a:solidFill>
                <a:latin typeface="Calibri" panose="020F0502020204030204" pitchFamily="34" charset="0"/>
                <a:cs typeface="Calibri" panose="020F0502020204030204" pitchFamily="34" charset="0"/>
              </a:rPr>
              <a:t>por la que llama e </a:t>
            </a:r>
            <a:r>
              <a:rPr lang="es-ES" sz="1200" b="1" dirty="0">
                <a:solidFill>
                  <a:srgbClr val="002060"/>
                </a:solidFill>
                <a:latin typeface="Calibri" panose="020F0502020204030204" pitchFamily="34" charset="0"/>
                <a:cs typeface="Calibri" panose="020F0502020204030204" pitchFamily="34" charset="0"/>
              </a:rPr>
              <a:t>identificar el motivo</a:t>
            </a:r>
            <a:r>
              <a:rPr lang="es-ES" sz="1200" dirty="0">
                <a:solidFill>
                  <a:srgbClr val="002060"/>
                </a:solidFill>
                <a:latin typeface="Calibri" panose="020F0502020204030204" pitchFamily="34" charset="0"/>
                <a:cs typeface="Calibri" panose="020F0502020204030204" pitchFamily="34" charset="0"/>
              </a:rPr>
              <a:t>, y que será comunicada al agente que finalmente atenderá al cliente (salvo en el caso de siniestros que es transferencia directa)</a:t>
            </a:r>
          </a:p>
          <a:p>
            <a:pPr marL="171450" indent="-171450">
              <a:buFont typeface="Arial" panose="020B0604020202020204" pitchFamily="34" charset="0"/>
              <a:buChar char="•"/>
            </a:pPr>
            <a:r>
              <a:rPr lang="es-ES" sz="1200" b="1" dirty="0">
                <a:solidFill>
                  <a:srgbClr val="002060"/>
                </a:solidFill>
                <a:latin typeface="Calibri" panose="020F0502020204030204" pitchFamily="34" charset="0"/>
                <a:ea typeface="Calibri" panose="020F0502020204030204" pitchFamily="34" charset="0"/>
                <a:cs typeface="Calibri" panose="020F0502020204030204" pitchFamily="34" charset="0"/>
              </a:rPr>
              <a:t>Asegura si es una póliza de Telefónica Seguros con Santalucía o solo Telefónica Seguros y el tipo de actividad antes de transferir, hay diferencias entre ellas</a:t>
            </a:r>
          </a:p>
          <a:p>
            <a:pPr marL="171450" indent="-171450">
              <a:buFont typeface="Arial" panose="020B0604020202020204" pitchFamily="34" charset="0"/>
              <a:buChar char="•"/>
            </a:pPr>
            <a:endParaRPr lang="es-ES" sz="12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s-ES" sz="14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r>
              <a:rPr lang="es-ES" sz="1400" b="1" u="sng" dirty="0">
                <a:solidFill>
                  <a:srgbClr val="002060"/>
                </a:solidFill>
                <a:latin typeface="Calibri" panose="020F0502020204030204" pitchFamily="34" charset="0"/>
                <a:ea typeface="Calibri" panose="020F0502020204030204" pitchFamily="34" charset="0"/>
                <a:cs typeface="Calibri" panose="020F0502020204030204" pitchFamily="34" charset="0"/>
              </a:rPr>
              <a:t>Transferencias Telefónica Seguros:</a:t>
            </a:r>
          </a:p>
          <a:p>
            <a:endParaRPr lang="es-ES" sz="1400" b="1" u="sng"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ES" sz="1200" b="1" dirty="0">
                <a:solidFill>
                  <a:srgbClr val="002060"/>
                </a:solidFill>
                <a:latin typeface="Calibri" panose="020F0502020204030204" pitchFamily="34" charset="0"/>
                <a:ea typeface="Calibri" panose="020F0502020204030204" pitchFamily="34" charset="0"/>
                <a:cs typeface="Calibri" panose="020F0502020204030204" pitchFamily="34" charset="0"/>
              </a:rPr>
              <a:t>Facturación/Cobros</a:t>
            </a: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 consultas o solicitudes sobre gestión de recibos, cobros, impagos… </a:t>
            </a:r>
          </a:p>
          <a:p>
            <a:pPr marL="285750" indent="-285750">
              <a:buFont typeface="Arial" panose="020B0604020202020204" pitchFamily="34" charset="0"/>
              <a:buChar char="•"/>
            </a:pP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Quejas sobre siniestros comunicados o en ejecución</a:t>
            </a:r>
          </a:p>
          <a:p>
            <a:pPr marL="285750" indent="-285750">
              <a:buFont typeface="Arial" panose="020B0604020202020204" pitchFamily="34" charset="0"/>
              <a:buChar char="•"/>
            </a:pP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Queja del cliente relacionada con Siniestro, gestión de recibos o con reclamaciones en curso o finalizadas</a:t>
            </a:r>
          </a:p>
          <a:p>
            <a:pPr marL="285750" indent="-285750">
              <a:buFont typeface="Arial" panose="020B0604020202020204" pitchFamily="34" charset="0"/>
              <a:buChar char="•"/>
            </a:pP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Comunicar un nuevo </a:t>
            </a:r>
            <a:r>
              <a:rPr lang="es-ES" sz="1200" b="1" dirty="0">
                <a:solidFill>
                  <a:srgbClr val="002060"/>
                </a:solidFill>
                <a:latin typeface="Calibri" panose="020F0502020204030204" pitchFamily="34" charset="0"/>
                <a:ea typeface="Calibri" panose="020F0502020204030204" pitchFamily="34" charset="0"/>
                <a:cs typeface="Calibri" panose="020F0502020204030204" pitchFamily="34" charset="0"/>
              </a:rPr>
              <a:t>siniestro</a:t>
            </a: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 también solicitud Defensa jurídica y Asistencia Informática</a:t>
            </a:r>
          </a:p>
          <a:p>
            <a:pPr marL="271463"/>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Si el cliente solicita el teléfono de siniestros facilitárselo: </a:t>
            </a:r>
            <a:r>
              <a:rPr lang="es-ES" sz="1200" b="1" dirty="0">
                <a:solidFill>
                  <a:srgbClr val="002060"/>
                </a:solidFill>
                <a:latin typeface="Calibri" panose="020F0502020204030204" pitchFamily="34" charset="0"/>
                <a:ea typeface="Calibri" panose="020F0502020204030204" pitchFamily="34" charset="0"/>
                <a:cs typeface="Calibri" panose="020F0502020204030204" pitchFamily="34" charset="0"/>
              </a:rPr>
              <a:t>91 625 87 00</a:t>
            </a: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 Informar al cliente que dentro de la documentación que se le ha enviado figuran estos teléfonos</a:t>
            </a:r>
          </a:p>
          <a:p>
            <a:endParaRPr lang="es-ES" sz="14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endParaRPr lang="es-ES" sz="14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r>
              <a:rPr lang="es-ES" sz="1400" b="1" u="sng" dirty="0">
                <a:solidFill>
                  <a:srgbClr val="002060"/>
                </a:solidFill>
                <a:latin typeface="Calibri" panose="020F0502020204030204" pitchFamily="34" charset="0"/>
                <a:ea typeface="Calibri" panose="020F0502020204030204" pitchFamily="34" charset="0"/>
                <a:cs typeface="Calibri" panose="020F0502020204030204" pitchFamily="34" charset="0"/>
              </a:rPr>
              <a:t>Transferencias Santa Lucia:</a:t>
            </a:r>
          </a:p>
          <a:p>
            <a:endParaRPr lang="es-ES" sz="1400" b="1" u="sng"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Solicitudes de </a:t>
            </a:r>
            <a:r>
              <a:rPr lang="es-ES" sz="1200" b="1" dirty="0">
                <a:solidFill>
                  <a:srgbClr val="002060"/>
                </a:solidFill>
                <a:latin typeface="Calibri" panose="020F0502020204030204" pitchFamily="34" charset="0"/>
                <a:ea typeface="Calibri" panose="020F0502020204030204" pitchFamily="34" charset="0"/>
                <a:cs typeface="Calibri" panose="020F0502020204030204" pitchFamily="34" charset="0"/>
              </a:rPr>
              <a:t>baja </a:t>
            </a: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tras periodo desistimiento y baja al vencimiento (no renovación)</a:t>
            </a:r>
          </a:p>
          <a:p>
            <a:pPr marL="285750" indent="-285750">
              <a:buFont typeface="Arial" panose="020B0604020202020204" pitchFamily="34" charset="0"/>
              <a:buChar char="•"/>
            </a:pP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Saber </a:t>
            </a:r>
            <a:r>
              <a:rPr lang="es-ES" sz="1200" b="1" dirty="0">
                <a:solidFill>
                  <a:srgbClr val="002060"/>
                </a:solidFill>
                <a:latin typeface="Calibri" panose="020F0502020204030204" pitchFamily="34" charset="0"/>
                <a:ea typeface="Calibri" panose="020F0502020204030204" pitchFamily="34" charset="0"/>
                <a:cs typeface="Calibri" panose="020F0502020204030204" pitchFamily="34" charset="0"/>
              </a:rPr>
              <a:t>estado de  un siniestro </a:t>
            </a: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ya comunicado, </a:t>
            </a:r>
            <a:r>
              <a:rPr lang="es-ES" sz="1200" b="1" dirty="0">
                <a:solidFill>
                  <a:srgbClr val="002060"/>
                </a:solidFill>
                <a:latin typeface="Calibri" panose="020F0502020204030204" pitchFamily="34" charset="0"/>
                <a:ea typeface="Calibri" panose="020F0502020204030204" pitchFamily="34" charset="0"/>
                <a:cs typeface="Calibri" panose="020F0502020204030204" pitchFamily="34" charset="0"/>
              </a:rPr>
              <a:t>quejas, reclamaciones</a:t>
            </a: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 o información sobre una reclamación en curso o finalizada </a:t>
            </a:r>
          </a:p>
          <a:p>
            <a:pPr marL="285750" indent="-285750">
              <a:buFont typeface="Arial" panose="020B0604020202020204" pitchFamily="34" charset="0"/>
              <a:buChar char="•"/>
            </a:pPr>
            <a:r>
              <a:rPr lang="es-ES" sz="1200" b="1" dirty="0">
                <a:solidFill>
                  <a:srgbClr val="002060"/>
                </a:solidFill>
                <a:latin typeface="Calibri" panose="020F0502020204030204" pitchFamily="34" charset="0"/>
                <a:ea typeface="Calibri" panose="020F0502020204030204" pitchFamily="34" charset="0"/>
                <a:cs typeface="Calibri" panose="020F0502020204030204" pitchFamily="34" charset="0"/>
              </a:rPr>
              <a:t>Comunicar un nuevo siniestro</a:t>
            </a: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 también solicitud Defensa jurídica y Asistencia Informática. </a:t>
            </a:r>
          </a:p>
          <a:p>
            <a:pPr marL="271463"/>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Si el cliente solicita el teléfono de siniestros facilitárselo: </a:t>
            </a:r>
            <a:r>
              <a:rPr lang="es-ES" sz="1200" b="1" dirty="0">
                <a:solidFill>
                  <a:srgbClr val="002060"/>
                </a:solidFill>
                <a:latin typeface="Calibri" panose="020F0502020204030204" pitchFamily="34" charset="0"/>
                <a:ea typeface="Calibri" panose="020F0502020204030204" pitchFamily="34" charset="0"/>
                <a:cs typeface="Calibri" panose="020F0502020204030204" pitchFamily="34" charset="0"/>
              </a:rPr>
              <a:t>91 625 87 01</a:t>
            </a: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 Informar al cliente que dentro de la documentación que se le ha enviado figuran estos teléfonos</a:t>
            </a:r>
          </a:p>
          <a:p>
            <a:endParaRPr lang="es-ES" sz="1400" b="1" u="sng"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s-ES" sz="1400" dirty="0">
              <a:solidFill>
                <a:srgbClr val="002060"/>
              </a:solidFill>
              <a:latin typeface="Calibri" panose="020F0502020204030204" pitchFamily="34" charset="0"/>
              <a:cs typeface="Calibri" panose="020F0502020204030204" pitchFamily="34" charset="0"/>
            </a:endParaRPr>
          </a:p>
          <a:p>
            <a:pPr algn="just"/>
            <a:endParaRPr lang="es-ES" sz="1400" b="1" u="sng" dirty="0">
              <a:solidFill>
                <a:srgbClr val="002060"/>
              </a:solidFill>
              <a:cs typeface="Calibri" panose="020F0502020204030204" pitchFamily="34" charset="0"/>
            </a:endParaRPr>
          </a:p>
        </p:txBody>
      </p:sp>
      <p:pic>
        <p:nvPicPr>
          <p:cNvPr id="9" name="Gráfico 8" descr="Peligro">
            <a:extLst>
              <a:ext uri="{FF2B5EF4-FFF2-40B4-BE49-F238E27FC236}">
                <a16:creationId xmlns:a16="http://schemas.microsoft.com/office/drawing/2014/main" id="{0D7E112C-99D6-4046-B79B-ED1D74C673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57084" y="4485907"/>
            <a:ext cx="914400" cy="914400"/>
          </a:xfrm>
          <a:prstGeom prst="rect">
            <a:avLst/>
          </a:prstGeom>
        </p:spPr>
      </p:pic>
      <p:sp>
        <p:nvSpPr>
          <p:cNvPr id="10" name="CuadroTexto 9">
            <a:extLst>
              <a:ext uri="{FF2B5EF4-FFF2-40B4-BE49-F238E27FC236}">
                <a16:creationId xmlns:a16="http://schemas.microsoft.com/office/drawing/2014/main" id="{374C61CC-3F1A-4D40-BD86-F51D01EF9677}"/>
              </a:ext>
            </a:extLst>
          </p:cNvPr>
          <p:cNvSpPr txBox="1"/>
          <p:nvPr/>
        </p:nvSpPr>
        <p:spPr>
          <a:xfrm>
            <a:off x="9871484" y="4573775"/>
            <a:ext cx="2546672" cy="738664"/>
          </a:xfrm>
          <a:prstGeom prst="rect">
            <a:avLst/>
          </a:prstGeom>
          <a:noFill/>
        </p:spPr>
        <p:txBody>
          <a:bodyPr wrap="square" rtlCol="0">
            <a:spAutoFit/>
          </a:bodyPr>
          <a:lstStyle/>
          <a:p>
            <a:r>
              <a:rPr lang="es-ES" sz="1400" b="1" dirty="0">
                <a:solidFill>
                  <a:srgbClr val="0000CC"/>
                </a:solidFill>
              </a:rPr>
              <a:t>Cuidado</a:t>
            </a:r>
            <a:r>
              <a:rPr lang="es-ES" sz="1400" dirty="0">
                <a:solidFill>
                  <a:srgbClr val="0000CC"/>
                </a:solidFill>
              </a:rPr>
              <a:t>: Los números de siniestros son prácticamente iguales</a:t>
            </a:r>
          </a:p>
        </p:txBody>
      </p:sp>
      <p:pic>
        <p:nvPicPr>
          <p:cNvPr id="7" name="Picture 6" descr="Resultado de imagen de ir a inicio">
            <a:hlinkClick r:id="rId4" action="ppaction://hlinksldjump"/>
            <a:extLst>
              <a:ext uri="{FF2B5EF4-FFF2-40B4-BE49-F238E27FC236}">
                <a16:creationId xmlns:a16="http://schemas.microsoft.com/office/drawing/2014/main" id="{5E369A4D-CD7D-4E4D-9F3A-5B476D7D53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8" name="Botón de acción: ir hacia delante o siguiente 7">
            <a:hlinkClick r:id="" action="ppaction://hlinkshowjump?jump=nextslide" highlightClick="1"/>
            <a:extLst>
              <a:ext uri="{FF2B5EF4-FFF2-40B4-BE49-F238E27FC236}">
                <a16:creationId xmlns:a16="http://schemas.microsoft.com/office/drawing/2014/main" id="{C9DA2A76-1BC2-4A5B-BAC9-87935B96C34A}"/>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Botón de acción: ir hacia atrás o anterior 11">
            <a:hlinkClick r:id="" action="ppaction://hlinkshowjump?jump=previousslide" highlightClick="1"/>
            <a:extLst>
              <a:ext uri="{FF2B5EF4-FFF2-40B4-BE49-F238E27FC236}">
                <a16:creationId xmlns:a16="http://schemas.microsoft.com/office/drawing/2014/main" id="{544DCFAF-26B7-461B-8473-0DE5DD6DA7FE}"/>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3635914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ángulo: esquinas redondeadas 61">
            <a:extLst>
              <a:ext uri="{FF2B5EF4-FFF2-40B4-BE49-F238E27FC236}">
                <a16:creationId xmlns:a16="http://schemas.microsoft.com/office/drawing/2014/main" id="{022C56E5-B6D8-44DA-A645-A5D0F88DC93B}"/>
              </a:ext>
            </a:extLst>
          </p:cNvPr>
          <p:cNvSpPr/>
          <p:nvPr/>
        </p:nvSpPr>
        <p:spPr>
          <a:xfrm>
            <a:off x="1471666" y="125746"/>
            <a:ext cx="8614029" cy="7483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pPr algn="ctr"/>
            <a:r>
              <a:rPr lang="es-ES" sz="2400" b="1" cap="all" dirty="0">
                <a:solidFill>
                  <a:srgbClr val="002060"/>
                </a:solidFill>
              </a:rPr>
              <a:t> PRESENTACION LLAMADAS SALIENTES A CLIENTES</a:t>
            </a:r>
          </a:p>
          <a:p>
            <a:pPr algn="ctr"/>
            <a:r>
              <a:rPr lang="es-ES" sz="1400" dirty="0">
                <a:solidFill>
                  <a:srgbClr val="002060"/>
                </a:solidFill>
              </a:rPr>
              <a:t>Todas las llamadas serán grabadas íntegramente y de forma automática sin tener que activar este proceso.</a:t>
            </a:r>
          </a:p>
          <a:p>
            <a:pPr algn="ctr"/>
            <a:r>
              <a:rPr lang="es-ES" sz="2400" b="1" dirty="0">
                <a:solidFill>
                  <a:schemeClr val="tx1"/>
                </a:solidFill>
              </a:rPr>
              <a:t> </a:t>
            </a:r>
          </a:p>
          <a:p>
            <a:endParaRPr lang="es-ES" b="1" dirty="0">
              <a:solidFill>
                <a:schemeClr val="bg1"/>
              </a:solidFill>
            </a:endParaRPr>
          </a:p>
        </p:txBody>
      </p:sp>
      <p:pic>
        <p:nvPicPr>
          <p:cNvPr id="14" name="Imagen 13">
            <a:extLst>
              <a:ext uri="{FF2B5EF4-FFF2-40B4-BE49-F238E27FC236}">
                <a16:creationId xmlns:a16="http://schemas.microsoft.com/office/drawing/2014/main" id="{8A3DB0BF-62A4-44F0-897E-3D315762CA8E}"/>
              </a:ext>
            </a:extLst>
          </p:cNvPr>
          <p:cNvPicPr>
            <a:picLocks noChangeAspect="1"/>
          </p:cNvPicPr>
          <p:nvPr/>
        </p:nvPicPr>
        <p:blipFill>
          <a:blip r:embed="rId2"/>
          <a:stretch>
            <a:fillRect/>
          </a:stretch>
        </p:blipFill>
        <p:spPr>
          <a:xfrm>
            <a:off x="136407" y="18106"/>
            <a:ext cx="1054469" cy="382357"/>
          </a:xfrm>
          <a:prstGeom prst="rect">
            <a:avLst/>
          </a:prstGeom>
        </p:spPr>
      </p:pic>
      <p:sp>
        <p:nvSpPr>
          <p:cNvPr id="2" name="Rectángulo 1">
            <a:extLst>
              <a:ext uri="{FF2B5EF4-FFF2-40B4-BE49-F238E27FC236}">
                <a16:creationId xmlns:a16="http://schemas.microsoft.com/office/drawing/2014/main" id="{697F4395-ACBA-46E6-A249-58D6CA119446}"/>
              </a:ext>
            </a:extLst>
          </p:cNvPr>
          <p:cNvSpPr/>
          <p:nvPr/>
        </p:nvSpPr>
        <p:spPr>
          <a:xfrm>
            <a:off x="9622107" y="294925"/>
            <a:ext cx="463588" cy="253916"/>
          </a:xfrm>
          <a:prstGeom prst="rect">
            <a:avLst/>
          </a:prstGeom>
        </p:spPr>
        <p:txBody>
          <a:bodyPr wrap="none">
            <a:spAutoFit/>
          </a:bodyPr>
          <a:lstStyle/>
          <a:p>
            <a:r>
              <a:rPr lang="es-ES" sz="1050" b="1" dirty="0">
                <a:solidFill>
                  <a:schemeClr val="bg1"/>
                </a:solidFill>
              </a:rPr>
              <a:t>(2/3)</a:t>
            </a:r>
            <a:endParaRPr lang="es-ES" sz="1050" dirty="0"/>
          </a:p>
        </p:txBody>
      </p:sp>
      <p:pic>
        <p:nvPicPr>
          <p:cNvPr id="12" name="Picture 6" descr="Resultado de imagen de ir a inicio">
            <a:hlinkClick r:id="rId3" action="ppaction://hlinksldjump"/>
            <a:extLst>
              <a:ext uri="{FF2B5EF4-FFF2-40B4-BE49-F238E27FC236}">
                <a16:creationId xmlns:a16="http://schemas.microsoft.com/office/drawing/2014/main" id="{682BB0C0-C61A-454A-9A1A-E792215D7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19" name="Rectángulo 18">
            <a:extLst>
              <a:ext uri="{FF2B5EF4-FFF2-40B4-BE49-F238E27FC236}">
                <a16:creationId xmlns:a16="http://schemas.microsoft.com/office/drawing/2014/main" id="{0D8E851F-0165-4C64-A749-E5061C5FD660}"/>
              </a:ext>
            </a:extLst>
          </p:cNvPr>
          <p:cNvSpPr/>
          <p:nvPr/>
        </p:nvSpPr>
        <p:spPr>
          <a:xfrm>
            <a:off x="136407" y="285499"/>
            <a:ext cx="120199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Rectángulo: esquinas redondeadas 21">
            <a:extLst>
              <a:ext uri="{FF2B5EF4-FFF2-40B4-BE49-F238E27FC236}">
                <a16:creationId xmlns:a16="http://schemas.microsoft.com/office/drawing/2014/main" id="{46668BD7-15E7-42C3-86DF-D69FE59ABCF8}"/>
              </a:ext>
            </a:extLst>
          </p:cNvPr>
          <p:cNvSpPr/>
          <p:nvPr/>
        </p:nvSpPr>
        <p:spPr>
          <a:xfrm>
            <a:off x="196143" y="1050611"/>
            <a:ext cx="11691058" cy="28203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800"/>
              </a:spcAft>
            </a:pPr>
            <a:r>
              <a:rPr lang="es-ES" sz="1100" b="1" u="sng" dirty="0">
                <a:solidFill>
                  <a:srgbClr val="002060"/>
                </a:solidFill>
              </a:rPr>
              <a:t>Presentación para emisión de  llamadas Telefónica Seguros con Santalucía </a:t>
            </a:r>
          </a:p>
          <a:p>
            <a:pPr>
              <a:spcAft>
                <a:spcPts val="800"/>
              </a:spcAft>
            </a:pPr>
            <a:r>
              <a:rPr lang="es-ES" sz="1100" b="1" u="sng" dirty="0">
                <a:solidFill>
                  <a:srgbClr val="002060"/>
                </a:solidFill>
                <a:ea typeface="Calibri" panose="020F0502020204030204" pitchFamily="34" charset="0"/>
                <a:cs typeface="Calibri" panose="020F0502020204030204" pitchFamily="34" charset="0"/>
              </a:rPr>
              <a:t>Definición: </a:t>
            </a:r>
            <a:r>
              <a:rPr lang="es-ES" sz="1100" dirty="0">
                <a:solidFill>
                  <a:srgbClr val="002060"/>
                </a:solidFill>
                <a:cs typeface="Calibri" panose="020F0502020204030204" pitchFamily="34" charset="0"/>
              </a:rPr>
              <a:t>son llamadas que el agente del Call Center realiza a clientes con un Seguro de Hogar de Movistar Seguros, prestado por </a:t>
            </a:r>
            <a:r>
              <a:rPr lang="es-ES" sz="1100" b="1" dirty="0">
                <a:solidFill>
                  <a:srgbClr val="002060"/>
                </a:solidFill>
                <a:cs typeface="Calibri" panose="020F0502020204030204" pitchFamily="34" charset="0"/>
              </a:rPr>
              <a:t>Telefónica Seguros y Santalucía </a:t>
            </a:r>
            <a:r>
              <a:rPr lang="es-ES" sz="1100" dirty="0">
                <a:solidFill>
                  <a:srgbClr val="002060"/>
                </a:solidFill>
                <a:cs typeface="Calibri" panose="020F0502020204030204" pitchFamily="34" charset="0"/>
              </a:rPr>
              <a:t>para resolver cualquier aspecto o consulta relativa a la póliza contratada</a:t>
            </a:r>
            <a:endParaRPr lang="es-ES" sz="1100" b="1" u="sng" dirty="0">
              <a:solidFill>
                <a:srgbClr val="002060"/>
              </a:solidFill>
              <a:ea typeface="Calibri" panose="020F0502020204030204" pitchFamily="34" charset="0"/>
              <a:cs typeface="Calibri" panose="020F0502020204030204" pitchFamily="34" charset="0"/>
            </a:endParaRPr>
          </a:p>
          <a:p>
            <a:pPr lvl="0">
              <a:spcAft>
                <a:spcPts val="800"/>
              </a:spcAft>
            </a:pPr>
            <a:r>
              <a:rPr lang="es-ES" sz="1100" b="1" dirty="0">
                <a:solidFill>
                  <a:srgbClr val="0000CC"/>
                </a:solidFill>
                <a:ea typeface="Calibri" panose="020F0502020204030204" pitchFamily="34" charset="0"/>
                <a:cs typeface="Calibri" panose="020F0502020204030204" pitchFamily="34" charset="0"/>
              </a:rPr>
              <a:t>Agente: </a:t>
            </a:r>
            <a:r>
              <a:rPr lang="es-ES" sz="1100" dirty="0">
                <a:solidFill>
                  <a:srgbClr val="0000CC"/>
                </a:solidFill>
                <a:ea typeface="Calibri" panose="020F0502020204030204" pitchFamily="34" charset="0"/>
                <a:cs typeface="Calibri" panose="020F0502020204030204" pitchFamily="34" charset="0"/>
              </a:rPr>
              <a:t> </a:t>
            </a:r>
            <a:r>
              <a:rPr lang="es-ES_tradnl" sz="1100" i="1" dirty="0">
                <a:solidFill>
                  <a:srgbClr val="002060"/>
                </a:solidFill>
                <a:cs typeface="Arial" panose="020B0604020202020204" pitchFamily="34" charset="0"/>
              </a:rPr>
              <a:t>“</a:t>
            </a:r>
            <a:r>
              <a:rPr lang="es-ES" sz="1100" i="1" dirty="0">
                <a:solidFill>
                  <a:srgbClr val="002060"/>
                </a:solidFill>
                <a:cs typeface="Arial" panose="020B0604020202020204" pitchFamily="34" charset="0"/>
              </a:rPr>
              <a:t>[ </a:t>
            </a:r>
            <a:r>
              <a:rPr lang="es-ES_tradnl" sz="1100" i="1" dirty="0">
                <a:solidFill>
                  <a:srgbClr val="002060"/>
                </a:solidFill>
                <a:cs typeface="Arial" panose="020B0604020202020204" pitchFamily="34" charset="0"/>
              </a:rPr>
              <a:t>Nombre Cliente</a:t>
            </a:r>
            <a:r>
              <a:rPr lang="es-ES" sz="1100" i="1" dirty="0">
                <a:solidFill>
                  <a:srgbClr val="002060"/>
                </a:solidFill>
                <a:cs typeface="Arial" panose="020B0604020202020204" pitchFamily="34" charset="0"/>
              </a:rPr>
              <a:t> </a:t>
            </a:r>
            <a:r>
              <a:rPr lang="es-ES_tradnl" sz="1100" i="1" dirty="0">
                <a:solidFill>
                  <a:srgbClr val="002060"/>
                </a:solidFill>
                <a:cs typeface="Arial" panose="020B0604020202020204" pitchFamily="34" charset="0"/>
              </a:rPr>
              <a:t> Buenos días/Buenas tardes,  mi nombre es XXX te llamo del servicio atención al cliente de Movistar Seguros. Te informamos de que, por motivos de seguridad, esta llamada puede ser grabada. ¿ </a:t>
            </a:r>
            <a:r>
              <a:rPr lang="es-ES_tradnl" sz="1100" i="1" dirty="0">
                <a:solidFill>
                  <a:srgbClr val="002060"/>
                </a:solidFill>
                <a:ea typeface="Calibri" panose="020F0502020204030204" pitchFamily="34" charset="0"/>
                <a:cs typeface="Arial" panose="020B0604020202020204" pitchFamily="34" charset="0"/>
              </a:rPr>
              <a:t>Desea acceder a mayor información sobre protección de datos personales? </a:t>
            </a:r>
            <a:endParaRPr lang="es-ES" sz="1100" dirty="0">
              <a:solidFill>
                <a:srgbClr val="002060"/>
              </a:solidFill>
              <a:ea typeface="Calibri" panose="020F0502020204030204" pitchFamily="34" charset="0"/>
              <a:cs typeface="Calibri" panose="020F0502020204030204" pitchFamily="34" charset="0"/>
            </a:endParaRPr>
          </a:p>
          <a:p>
            <a:pPr marL="171450" lvl="0" indent="-171450">
              <a:buFont typeface="Arial" panose="020B0604020202020204" pitchFamily="34" charset="0"/>
              <a:buChar char="•"/>
            </a:pPr>
            <a:r>
              <a:rPr lang="es-ES" sz="1100" dirty="0">
                <a:solidFill>
                  <a:srgbClr val="002060"/>
                </a:solidFill>
              </a:rPr>
              <a:t>Si el </a:t>
            </a:r>
            <a:r>
              <a:rPr lang="es-ES" sz="1100" u="sng" dirty="0">
                <a:solidFill>
                  <a:srgbClr val="0000CC"/>
                </a:solidFill>
              </a:rPr>
              <a:t>cliente no quiere más información</a:t>
            </a:r>
            <a:r>
              <a:rPr lang="es-ES" sz="1100" dirty="0">
                <a:solidFill>
                  <a:srgbClr val="002060"/>
                </a:solidFill>
              </a:rPr>
              <a:t>: </a:t>
            </a:r>
            <a:r>
              <a:rPr lang="es-ES" sz="1100" b="1" dirty="0">
                <a:solidFill>
                  <a:srgbClr val="0000CC"/>
                </a:solidFill>
                <a:cs typeface="Calibri" panose="020F0502020204030204" pitchFamily="34" charset="0"/>
              </a:rPr>
              <a:t>Agente</a:t>
            </a:r>
            <a:r>
              <a:rPr lang="es-ES" sz="1100" b="1" dirty="0">
                <a:solidFill>
                  <a:srgbClr val="002060"/>
                </a:solidFill>
                <a:cs typeface="Calibri" panose="020F0502020204030204" pitchFamily="34" charset="0"/>
              </a:rPr>
              <a:t> </a:t>
            </a:r>
            <a:r>
              <a:rPr lang="es-ES" sz="1100" i="1" dirty="0">
                <a:solidFill>
                  <a:srgbClr val="002060"/>
                </a:solidFill>
                <a:cs typeface="Arial" panose="020B0604020202020204" pitchFamily="34" charset="0"/>
              </a:rPr>
              <a:t>Te llamo referente a XXXXXX …..</a:t>
            </a:r>
          </a:p>
          <a:p>
            <a:pPr marL="171450" lvl="0" indent="-171450">
              <a:buFont typeface="Arial" panose="020B0604020202020204" pitchFamily="34" charset="0"/>
              <a:buChar char="•"/>
            </a:pPr>
            <a:endParaRPr lang="es-ES" sz="1100" b="1" i="1" dirty="0">
              <a:solidFill>
                <a:srgbClr val="002060"/>
              </a:solidFill>
              <a:cs typeface="Arial" panose="020B0604020202020204" pitchFamily="34" charset="0"/>
            </a:endParaRPr>
          </a:p>
          <a:p>
            <a:pPr marL="171450" lvl="0" indent="-171450">
              <a:buFont typeface="Arial" panose="020B0604020202020204" pitchFamily="34" charset="0"/>
              <a:buChar char="•"/>
            </a:pPr>
            <a:r>
              <a:rPr lang="es-ES" sz="1100" i="1" dirty="0">
                <a:solidFill>
                  <a:srgbClr val="002060"/>
                </a:solidFill>
              </a:rPr>
              <a:t>Si el </a:t>
            </a:r>
            <a:r>
              <a:rPr lang="es-ES" sz="1100" i="1" u="sng" dirty="0">
                <a:solidFill>
                  <a:srgbClr val="0000CC"/>
                </a:solidFill>
              </a:rPr>
              <a:t>cliente quiere más información</a:t>
            </a:r>
            <a:r>
              <a:rPr lang="es-ES" sz="1100" i="1" dirty="0">
                <a:solidFill>
                  <a:srgbClr val="002060"/>
                </a:solidFill>
              </a:rPr>
              <a:t>, el agente le dirá : </a:t>
            </a:r>
            <a:r>
              <a:rPr lang="es-ES" sz="1100" b="1" dirty="0">
                <a:solidFill>
                  <a:srgbClr val="0000CC"/>
                </a:solidFill>
                <a:cs typeface="Calibri" panose="020F0502020204030204" pitchFamily="34" charset="0"/>
              </a:rPr>
              <a:t>Agente </a:t>
            </a:r>
            <a:r>
              <a:rPr lang="es-ES" sz="1100" i="1" dirty="0">
                <a:solidFill>
                  <a:srgbClr val="0000CC"/>
                </a:solidFill>
              </a:rPr>
              <a:t>“</a:t>
            </a:r>
            <a:r>
              <a:rPr lang="es-ES" sz="1100" i="1" dirty="0">
                <a:solidFill>
                  <a:srgbClr val="002060"/>
                </a:solidFill>
              </a:rPr>
              <a:t>[Nombre cliente], los datos serán tratados bajo responsabilidad de las dos entidades con las que tienes contratado tu seguro de Hogar Movistar: Telefónica Seguros y Reaseguros Compañía Aseguradora, S.A.U. y SANTA LUCÍA, S.A., Compañía de Seguros y Reaseguros, con la finalidad de atender tu llamada, tramitar tu solicitud y ejecutar tu contrato de seguro. Puedes conocer cómo ejercitar tus derechos y la información adicional sobre el tratamiento de tus datos en el contrato de seguro y en </a:t>
            </a:r>
            <a:r>
              <a:rPr lang="es-ES" sz="1100" dirty="0">
                <a:solidFill>
                  <a:srgbClr val="0070C0"/>
                </a:solidFill>
                <a:hlinkClick r:id="rId5">
                  <a:extLst>
                    <a:ext uri="{A12FA001-AC4F-418D-AE19-62706E023703}">
                      <ahyp:hlinkClr xmlns:ahyp="http://schemas.microsoft.com/office/drawing/2018/hyperlinkcolor" val="tx"/>
                    </a:ext>
                  </a:extLst>
                </a:hlinkClick>
              </a:rPr>
              <a:t>www.telefonicaseguros.es/politica-de-privacidad</a:t>
            </a:r>
            <a:r>
              <a:rPr lang="es-ES" sz="1100" dirty="0">
                <a:solidFill>
                  <a:srgbClr val="002060"/>
                </a:solidFill>
                <a:hlinkClick r:id="rId5">
                  <a:extLst>
                    <a:ext uri="{A12FA001-AC4F-418D-AE19-62706E023703}">
                      <ahyp:hlinkClr xmlns:ahyp="http://schemas.microsoft.com/office/drawing/2018/hyperlinkcolor" val="tx"/>
                    </a:ext>
                  </a:extLst>
                </a:hlinkClick>
              </a:rPr>
              <a:t>/ y</a:t>
            </a:r>
            <a:r>
              <a:rPr lang="es-ES" sz="1100" i="1" dirty="0">
                <a:solidFill>
                  <a:srgbClr val="002060"/>
                </a:solidFill>
              </a:rPr>
              <a:t> santalucia.es  En caso de facilitar datos de terceros, declaras haber recabado su consentimiento.</a:t>
            </a:r>
          </a:p>
          <a:p>
            <a:pPr marL="171450" lvl="0" indent="-171450">
              <a:buFont typeface="Arial" panose="020B0604020202020204" pitchFamily="34" charset="0"/>
              <a:buChar char="•"/>
            </a:pPr>
            <a:endParaRPr lang="es-ES" sz="1100" dirty="0">
              <a:solidFill>
                <a:srgbClr val="002060"/>
              </a:solidFill>
            </a:endParaRPr>
          </a:p>
          <a:p>
            <a:pPr lvl="1"/>
            <a:r>
              <a:rPr lang="es-ES" sz="1100" i="1" dirty="0">
                <a:solidFill>
                  <a:srgbClr val="002060"/>
                </a:solidFill>
              </a:rPr>
              <a:t>Y una vez finalizada la lectura: </a:t>
            </a:r>
            <a:r>
              <a:rPr lang="es-ES" sz="1100" b="1" i="1" dirty="0">
                <a:solidFill>
                  <a:srgbClr val="002060"/>
                </a:solidFill>
                <a:cs typeface="Arial" panose="020B0604020202020204" pitchFamily="34" charset="0"/>
              </a:rPr>
              <a:t>Te llamo referente a XXXXXX …..</a:t>
            </a:r>
          </a:p>
          <a:p>
            <a:pPr lvl="0">
              <a:lnSpc>
                <a:spcPct val="107000"/>
              </a:lnSpc>
            </a:pPr>
            <a:endParaRPr lang="es-ES" sz="1000" b="1" i="1" dirty="0">
              <a:solidFill>
                <a:srgbClr val="FF0000"/>
              </a:solidFill>
              <a:latin typeface="Calibri" panose="020F0502020204030204" pitchFamily="34" charset="0"/>
              <a:cs typeface="Arial" panose="020B0604020202020204" pitchFamily="34" charset="0"/>
            </a:endParaRPr>
          </a:p>
        </p:txBody>
      </p:sp>
      <p:sp>
        <p:nvSpPr>
          <p:cNvPr id="23" name="Rectángulo: esquinas redondeadas 22">
            <a:extLst>
              <a:ext uri="{FF2B5EF4-FFF2-40B4-BE49-F238E27FC236}">
                <a16:creationId xmlns:a16="http://schemas.microsoft.com/office/drawing/2014/main" id="{6706DD5F-0EEB-40EA-9023-344C10501F95}"/>
              </a:ext>
            </a:extLst>
          </p:cNvPr>
          <p:cNvSpPr/>
          <p:nvPr/>
        </p:nvSpPr>
        <p:spPr>
          <a:xfrm>
            <a:off x="196143" y="4037274"/>
            <a:ext cx="11691058" cy="26681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800"/>
              </a:spcAft>
            </a:pPr>
            <a:r>
              <a:rPr lang="es-ES" sz="1100" b="1" u="sng" dirty="0">
                <a:solidFill>
                  <a:srgbClr val="002060"/>
                </a:solidFill>
              </a:rPr>
              <a:t>Presentación para emisión de  llamadas Telefónica Seguros</a:t>
            </a:r>
          </a:p>
          <a:p>
            <a:r>
              <a:rPr lang="es-ES" sz="1100" b="1" u="sng" dirty="0">
                <a:solidFill>
                  <a:srgbClr val="002060"/>
                </a:solidFill>
                <a:ea typeface="Calibri" panose="020F0502020204030204" pitchFamily="34" charset="0"/>
                <a:cs typeface="Calibri" panose="020F0502020204030204" pitchFamily="34" charset="0"/>
              </a:rPr>
              <a:t>Definición: </a:t>
            </a:r>
            <a:r>
              <a:rPr lang="es-ES" sz="1100" dirty="0">
                <a:solidFill>
                  <a:srgbClr val="002060"/>
                </a:solidFill>
                <a:latin typeface="Calibri" panose="020F0502020204030204" pitchFamily="34" charset="0"/>
                <a:ea typeface="Times New Roman" panose="02020603050405020304" pitchFamily="18" charset="0"/>
                <a:cs typeface="Arial" panose="020B0604020202020204" pitchFamily="34" charset="0"/>
              </a:rPr>
              <a:t>son llamadas que el agente del Call Center realiza a clientes con un Seguro de Hogar prestado por  </a:t>
            </a:r>
            <a:r>
              <a:rPr lang="es-ES" sz="1100" b="1" dirty="0">
                <a:solidFill>
                  <a:srgbClr val="002060"/>
                </a:solidFill>
                <a:latin typeface="Calibri" panose="020F0502020204030204" pitchFamily="34" charset="0"/>
                <a:ea typeface="Times New Roman" panose="02020603050405020304" pitchFamily="18" charset="0"/>
                <a:cs typeface="Arial" panose="020B0604020202020204" pitchFamily="34" charset="0"/>
              </a:rPr>
              <a:t>Telefónica Seguros </a:t>
            </a:r>
            <a:r>
              <a:rPr lang="es-ES" sz="1100" dirty="0">
                <a:solidFill>
                  <a:srgbClr val="002060"/>
                </a:solidFill>
                <a:latin typeface="Calibri" panose="020F0502020204030204" pitchFamily="34" charset="0"/>
                <a:ea typeface="Times New Roman" panose="02020603050405020304" pitchFamily="18" charset="0"/>
                <a:cs typeface="Arial" panose="020B0604020202020204" pitchFamily="34" charset="0"/>
              </a:rPr>
              <a:t>para resolver cualquier aspecto o consulta relativa a la póliza contratada.</a:t>
            </a:r>
          </a:p>
          <a:p>
            <a:endParaRPr lang="es-ES" sz="1100" dirty="0">
              <a:solidFill>
                <a:schemeClr val="tx1"/>
              </a:solidFill>
            </a:endParaRPr>
          </a:p>
          <a:p>
            <a:pPr lvl="0"/>
            <a:r>
              <a:rPr lang="es-ES" sz="1100" b="1" dirty="0">
                <a:solidFill>
                  <a:srgbClr val="0000CC"/>
                </a:solidFill>
                <a:latin typeface="Calibri" panose="020F0502020204030204" pitchFamily="34" charset="0"/>
                <a:cs typeface="Calibri" panose="020F0502020204030204" pitchFamily="34" charset="0"/>
              </a:rPr>
              <a:t>Agente</a:t>
            </a:r>
            <a:r>
              <a:rPr lang="es-ES" sz="1100" b="1" dirty="0">
                <a:solidFill>
                  <a:srgbClr val="002060"/>
                </a:solidFill>
                <a:latin typeface="Calibri" panose="020F0502020204030204" pitchFamily="34" charset="0"/>
                <a:cs typeface="Calibri" panose="020F0502020204030204" pitchFamily="34" charset="0"/>
              </a:rPr>
              <a:t> </a:t>
            </a:r>
            <a:r>
              <a:rPr lang="es-ES" sz="1100" i="1" dirty="0">
                <a:solidFill>
                  <a:srgbClr val="002060"/>
                </a:solidFill>
                <a:latin typeface="Calibri" panose="020F0502020204030204" pitchFamily="34" charset="0"/>
                <a:cs typeface="Arial" panose="020B0604020202020204" pitchFamily="34" charset="0"/>
              </a:rPr>
              <a:t>[Nombre cliente], buenos días/tardes/noches, mi nombre es XXX XXX. te llamo del servicio atención al cliente de Movistar Seguros. Te informamos de que, por motivos de seguridad, esta llamada puede ser grabada. ¿Deseas acceder a mayor información sobre protección de datos personales? </a:t>
            </a:r>
          </a:p>
          <a:p>
            <a:pPr marL="171450" lvl="0" indent="-171450">
              <a:buFont typeface="Arial" panose="020B0604020202020204" pitchFamily="34" charset="0"/>
              <a:buChar char="•"/>
            </a:pPr>
            <a:r>
              <a:rPr lang="es-ES" sz="1100" dirty="0">
                <a:solidFill>
                  <a:srgbClr val="0000CC"/>
                </a:solidFill>
              </a:rPr>
              <a:t>Si el cliente no quiere más información</a:t>
            </a:r>
            <a:r>
              <a:rPr lang="es-ES" sz="1100" dirty="0">
                <a:solidFill>
                  <a:srgbClr val="002060"/>
                </a:solidFill>
              </a:rPr>
              <a:t>: </a:t>
            </a:r>
            <a:r>
              <a:rPr lang="es-ES" sz="1100" b="1" i="1" dirty="0">
                <a:solidFill>
                  <a:srgbClr val="002060"/>
                </a:solidFill>
                <a:latin typeface="Calibri" panose="020F0502020204030204" pitchFamily="34" charset="0"/>
                <a:cs typeface="Arial" panose="020B0604020202020204" pitchFamily="34" charset="0"/>
              </a:rPr>
              <a:t>Te llamo referente a XXXXXX …..</a:t>
            </a:r>
          </a:p>
          <a:p>
            <a:pPr marL="171450" indent="-171450">
              <a:buFont typeface="Arial" panose="020B0604020202020204" pitchFamily="34" charset="0"/>
              <a:buChar char="•"/>
            </a:pPr>
            <a:endParaRPr lang="es-ES" sz="1100" i="1" dirty="0">
              <a:solidFill>
                <a:srgbClr val="002060"/>
              </a:solidFill>
            </a:endParaRPr>
          </a:p>
          <a:p>
            <a:pPr marL="171450" indent="-171450">
              <a:buFont typeface="Arial" panose="020B0604020202020204" pitchFamily="34" charset="0"/>
              <a:buChar char="•"/>
            </a:pPr>
            <a:r>
              <a:rPr lang="es-ES" sz="1100" i="1" dirty="0">
                <a:solidFill>
                  <a:srgbClr val="0000CC"/>
                </a:solidFill>
              </a:rPr>
              <a:t>Si el cliente quiere más información</a:t>
            </a:r>
            <a:r>
              <a:rPr lang="es-ES" sz="1100" i="1" dirty="0">
                <a:solidFill>
                  <a:srgbClr val="002060"/>
                </a:solidFill>
              </a:rPr>
              <a:t>, el agente le dirá: </a:t>
            </a:r>
            <a:r>
              <a:rPr lang="es-ES" sz="1100" b="1" dirty="0">
                <a:solidFill>
                  <a:srgbClr val="0000CC"/>
                </a:solidFill>
                <a:latin typeface="Calibri" panose="020F0502020204030204" pitchFamily="34" charset="0"/>
                <a:cs typeface="Calibri" panose="020F0502020204030204" pitchFamily="34" charset="0"/>
              </a:rPr>
              <a:t>Agente</a:t>
            </a:r>
            <a:r>
              <a:rPr lang="es-ES" sz="1100" b="1" dirty="0">
                <a:solidFill>
                  <a:srgbClr val="002060"/>
                </a:solidFill>
                <a:latin typeface="Calibri" panose="020F0502020204030204" pitchFamily="34" charset="0"/>
                <a:cs typeface="Calibri" panose="020F0502020204030204" pitchFamily="34" charset="0"/>
              </a:rPr>
              <a:t> </a:t>
            </a:r>
            <a:r>
              <a:rPr lang="es-ES" sz="1100" i="1" dirty="0">
                <a:solidFill>
                  <a:srgbClr val="002060"/>
                </a:solidFill>
              </a:rPr>
              <a:t>“[Nombre cliente], los datos serán tratados bajo responsabilidad de Telefónica Seguros y Reaseguros Compañía Aseguradora, S.A.U., con la finalidad de atender tu llamada, tramitar tu solicitud y ejecutar tu contrato de seguro. Puedes conocer cómo ejercitar tus derechos y la información adicional sobre el tratamiento de tus datos en el contrato de seguro y en </a:t>
            </a:r>
            <a:r>
              <a:rPr lang="es-ES" sz="1100" u="sng" dirty="0">
                <a:solidFill>
                  <a:srgbClr val="002060"/>
                </a:solidFill>
                <a:hlinkClick r:id="rId6">
                  <a:extLst>
                    <a:ext uri="{A12FA001-AC4F-418D-AE19-62706E023703}">
                      <ahyp:hlinkClr xmlns:ahyp="http://schemas.microsoft.com/office/drawing/2018/hyperlinkcolor" val="tx"/>
                    </a:ext>
                  </a:extLst>
                </a:hlinkClick>
              </a:rPr>
              <a:t>www.telefonicaseguros.es/politica-de-privacidad</a:t>
            </a:r>
            <a:r>
              <a:rPr lang="es-ES" sz="1100" i="1" dirty="0">
                <a:solidFill>
                  <a:srgbClr val="002060"/>
                </a:solidFill>
              </a:rPr>
              <a:t>.  En caso de facilitar datos de terceros, declaras haber recabado su consentimiento.</a:t>
            </a:r>
            <a:endParaRPr lang="es-ES" sz="1100" dirty="0">
              <a:solidFill>
                <a:srgbClr val="002060"/>
              </a:solidFill>
            </a:endParaRPr>
          </a:p>
          <a:p>
            <a:pPr lvl="1"/>
            <a:r>
              <a:rPr lang="es-ES" sz="1200" i="1" dirty="0">
                <a:solidFill>
                  <a:srgbClr val="002060"/>
                </a:solidFill>
              </a:rPr>
              <a:t>Y una vez finalizada la lectura: </a:t>
            </a:r>
            <a:r>
              <a:rPr lang="es-ES" sz="1200" b="1" i="1" dirty="0">
                <a:solidFill>
                  <a:srgbClr val="002060"/>
                </a:solidFill>
                <a:latin typeface="Calibri" panose="020F0502020204030204" pitchFamily="34" charset="0"/>
                <a:cs typeface="Arial" panose="020B0604020202020204" pitchFamily="34" charset="0"/>
              </a:rPr>
              <a:t>Te llamo referente a XXXXXX …..</a:t>
            </a:r>
          </a:p>
          <a:p>
            <a:pPr lvl="0">
              <a:spcAft>
                <a:spcPts val="800"/>
              </a:spcAft>
            </a:pPr>
            <a:endParaRPr lang="es-ES" sz="1100" b="1" i="1" dirty="0">
              <a:solidFill>
                <a:srgbClr val="002060"/>
              </a:solidFill>
              <a:latin typeface="Calibri" panose="020F0502020204030204" pitchFamily="34" charset="0"/>
              <a:cs typeface="Arial" panose="020B0604020202020204" pitchFamily="34" charset="0"/>
            </a:endParaRPr>
          </a:p>
          <a:p>
            <a:pPr lvl="0">
              <a:spcAft>
                <a:spcPts val="800"/>
              </a:spcAft>
            </a:pPr>
            <a:endParaRPr lang="es-ES" sz="1000" b="1" i="1" dirty="0">
              <a:solidFill>
                <a:srgbClr val="002060"/>
              </a:solidFill>
              <a:latin typeface="Calibri" panose="020F0502020204030204" pitchFamily="34" charset="0"/>
              <a:cs typeface="Arial" panose="020B0604020202020204" pitchFamily="34" charset="0"/>
            </a:endParaRPr>
          </a:p>
          <a:p>
            <a:pPr lvl="0">
              <a:spcAft>
                <a:spcPts val="800"/>
              </a:spcAft>
            </a:pPr>
            <a:endParaRPr lang="es-ES" sz="1000" b="1" i="1" dirty="0">
              <a:solidFill>
                <a:srgbClr val="002060"/>
              </a:solidFill>
              <a:latin typeface="Calibri" panose="020F0502020204030204" pitchFamily="34" charset="0"/>
              <a:cs typeface="Arial" panose="020B0604020202020204" pitchFamily="34" charset="0"/>
            </a:endParaRPr>
          </a:p>
          <a:p>
            <a:pPr lvl="0">
              <a:lnSpc>
                <a:spcPct val="107000"/>
              </a:lnSpc>
            </a:pPr>
            <a:endParaRPr lang="es-ES" sz="1000" b="1" i="1" dirty="0">
              <a:solidFill>
                <a:srgbClr val="FF0000"/>
              </a:solidFill>
              <a:latin typeface="Calibri" panose="020F0502020204030204" pitchFamily="34" charset="0"/>
              <a:cs typeface="Arial" panose="020B0604020202020204" pitchFamily="34" charset="0"/>
            </a:endParaRPr>
          </a:p>
        </p:txBody>
      </p:sp>
      <p:pic>
        <p:nvPicPr>
          <p:cNvPr id="11" name="Imagen 10" descr="Imagen que contiene Texto&#10;&#10;Descripción generada automáticamente">
            <a:extLst>
              <a:ext uri="{FF2B5EF4-FFF2-40B4-BE49-F238E27FC236}">
                <a16:creationId xmlns:a16="http://schemas.microsoft.com/office/drawing/2014/main" id="{5590BBFC-AA98-405E-AC0F-EFF62EADEB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5483" y="4136780"/>
            <a:ext cx="1153889" cy="332604"/>
          </a:xfrm>
          <a:prstGeom prst="rect">
            <a:avLst/>
          </a:prstGeom>
          <a:solidFill>
            <a:schemeClr val="bg1"/>
          </a:solidFill>
        </p:spPr>
      </p:pic>
      <p:pic>
        <p:nvPicPr>
          <p:cNvPr id="13" name="0 Imagen">
            <a:extLst>
              <a:ext uri="{FF2B5EF4-FFF2-40B4-BE49-F238E27FC236}">
                <a16:creationId xmlns:a16="http://schemas.microsoft.com/office/drawing/2014/main" id="{69697BA5-5787-4C0E-ADCF-A79A84AB756A}"/>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6116305" y="1147879"/>
            <a:ext cx="827873" cy="252328"/>
          </a:xfrm>
          <a:prstGeom prst="rect">
            <a:avLst/>
          </a:prstGeom>
        </p:spPr>
      </p:pic>
      <p:pic>
        <p:nvPicPr>
          <p:cNvPr id="15" name="Imagen 14" descr="Imagen que contiene Texto&#10;&#10;Descripción generada automáticamente">
            <a:extLst>
              <a:ext uri="{FF2B5EF4-FFF2-40B4-BE49-F238E27FC236}">
                <a16:creationId xmlns:a16="http://schemas.microsoft.com/office/drawing/2014/main" id="{BBF3AC2D-89F0-4D8D-ABF9-49FB297BCD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799" y="1122731"/>
            <a:ext cx="1153889" cy="332604"/>
          </a:xfrm>
          <a:prstGeom prst="rect">
            <a:avLst/>
          </a:prstGeom>
          <a:solidFill>
            <a:schemeClr val="bg1"/>
          </a:solidFill>
        </p:spPr>
      </p:pic>
    </p:spTree>
    <p:extLst>
      <p:ext uri="{BB962C8B-B14F-4D97-AF65-F5344CB8AC3E}">
        <p14:creationId xmlns:p14="http://schemas.microsoft.com/office/powerpoint/2010/main" val="30313379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esquinas redondeadas 14">
            <a:extLst>
              <a:ext uri="{FF2B5EF4-FFF2-40B4-BE49-F238E27FC236}">
                <a16:creationId xmlns:a16="http://schemas.microsoft.com/office/drawing/2014/main" id="{3DF4503F-21A1-4CC8-AB02-33E5A5586AEC}"/>
              </a:ext>
            </a:extLst>
          </p:cNvPr>
          <p:cNvSpPr/>
          <p:nvPr/>
        </p:nvSpPr>
        <p:spPr>
          <a:xfrm>
            <a:off x="408709" y="169747"/>
            <a:ext cx="11201400" cy="5406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s-ES" sz="2400" b="1" cap="all" dirty="0">
                <a:solidFill>
                  <a:srgbClr val="002060"/>
                </a:solidFill>
              </a:rPr>
              <a:t> </a:t>
            </a:r>
          </a:p>
          <a:p>
            <a:pPr algn="ctr"/>
            <a:r>
              <a:rPr lang="es-ES" sz="2400" b="1" cap="all" dirty="0">
                <a:solidFill>
                  <a:srgbClr val="002060"/>
                </a:solidFill>
              </a:rPr>
              <a:t>PROTOCOLO TRANSFERENCIAS DESDE CALL CENTER  </a:t>
            </a:r>
          </a:p>
          <a:p>
            <a:endParaRPr lang="es-ES" b="1" dirty="0">
              <a:solidFill>
                <a:schemeClr val="bg1"/>
              </a:solidFill>
            </a:endParaRPr>
          </a:p>
        </p:txBody>
      </p:sp>
      <p:sp>
        <p:nvSpPr>
          <p:cNvPr id="5" name="Rectángulo 4">
            <a:extLst>
              <a:ext uri="{FF2B5EF4-FFF2-40B4-BE49-F238E27FC236}">
                <a16:creationId xmlns:a16="http://schemas.microsoft.com/office/drawing/2014/main" id="{A8D38D18-34A2-4DB0-8349-C95D950B3B86}"/>
              </a:ext>
            </a:extLst>
          </p:cNvPr>
          <p:cNvSpPr/>
          <p:nvPr/>
        </p:nvSpPr>
        <p:spPr>
          <a:xfrm>
            <a:off x="446899" y="873668"/>
            <a:ext cx="11336392" cy="5509200"/>
          </a:xfrm>
          <a:prstGeom prst="rect">
            <a:avLst/>
          </a:prstGeom>
        </p:spPr>
        <p:txBody>
          <a:bodyPr wrap="square">
            <a:spAutoFit/>
          </a:bodyPr>
          <a:lstStyle/>
          <a:p>
            <a:pPr algn="just"/>
            <a:endParaRPr lang="es-ES" sz="1200" b="1" u="sng" dirty="0">
              <a:solidFill>
                <a:srgbClr val="002060"/>
              </a:solidFill>
              <a:ea typeface="Calibri" panose="020F0502020204030204" pitchFamily="34" charset="0"/>
              <a:cs typeface="Calibri" panose="020F0502020204030204" pitchFamily="34" charset="0"/>
            </a:endParaRPr>
          </a:p>
          <a:p>
            <a:pPr algn="just"/>
            <a:r>
              <a:rPr lang="es-ES" sz="1400" b="1" u="sng" dirty="0">
                <a:solidFill>
                  <a:srgbClr val="002060"/>
                </a:solidFill>
                <a:ea typeface="Calibri" panose="020F0502020204030204" pitchFamily="34" charset="0"/>
                <a:cs typeface="Calibri" panose="020F0502020204030204" pitchFamily="34" charset="0"/>
              </a:rPr>
              <a:t>Transferencias Telefónica Seguros</a:t>
            </a:r>
            <a:r>
              <a:rPr lang="es-ES" sz="1400" b="1" dirty="0">
                <a:solidFill>
                  <a:srgbClr val="002060"/>
                </a:solidFill>
                <a:ea typeface="Calibri" panose="020F0502020204030204" pitchFamily="34" charset="0"/>
                <a:cs typeface="Calibri" panose="020F0502020204030204" pitchFamily="34" charset="0"/>
              </a:rPr>
              <a:t>: </a:t>
            </a:r>
            <a:r>
              <a:rPr lang="es-ES" sz="1200" dirty="0">
                <a:solidFill>
                  <a:srgbClr val="002060"/>
                </a:solidFill>
                <a:cs typeface="Calibri" panose="020F0502020204030204" pitchFamily="34" charset="0"/>
              </a:rPr>
              <a:t>Toda la atención será en castellano</a:t>
            </a:r>
          </a:p>
          <a:p>
            <a:pPr algn="just"/>
            <a:endParaRPr lang="es-ES" sz="1200" b="1" u="sng" dirty="0">
              <a:solidFill>
                <a:srgbClr val="002060"/>
              </a:solidFill>
              <a:ea typeface="Calibri" panose="020F0502020204030204" pitchFamily="34" charset="0"/>
              <a:cs typeface="Calibri" panose="020F0502020204030204" pitchFamily="34" charset="0"/>
            </a:endParaRPr>
          </a:p>
          <a:p>
            <a:pPr algn="just"/>
            <a:r>
              <a:rPr lang="es-ES" sz="1200" dirty="0">
                <a:solidFill>
                  <a:srgbClr val="002060"/>
                </a:solidFill>
                <a:cs typeface="Calibri" panose="020F0502020204030204" pitchFamily="34" charset="0"/>
              </a:rPr>
              <a:t>En las llamadas de </a:t>
            </a:r>
            <a:r>
              <a:rPr lang="es-ES" sz="1200" b="1" dirty="0">
                <a:solidFill>
                  <a:srgbClr val="002060"/>
                </a:solidFill>
                <a:cs typeface="Calibri" panose="020F0502020204030204" pitchFamily="34" charset="0"/>
              </a:rPr>
              <a:t>siniestros</a:t>
            </a:r>
            <a:r>
              <a:rPr lang="es-ES" sz="1200" dirty="0">
                <a:solidFill>
                  <a:srgbClr val="002060"/>
                </a:solidFill>
                <a:cs typeface="Calibri" panose="020F0502020204030204" pitchFamily="34" charset="0"/>
              </a:rPr>
              <a:t> el agente de Movistar Seguros transferirá directamente la llamada utilizando la botonera informando al cliente previamente de lo siguiente:</a:t>
            </a:r>
          </a:p>
          <a:p>
            <a:pPr lvl="1"/>
            <a:r>
              <a:rPr lang="es-ES" sz="1200" i="1" dirty="0">
                <a:solidFill>
                  <a:srgbClr val="0000CC"/>
                </a:solidFill>
                <a:cs typeface="Calibri" panose="020F0502020204030204" pitchFamily="34" charset="0"/>
              </a:rPr>
              <a:t>Agente</a:t>
            </a:r>
            <a:r>
              <a:rPr lang="es-ES" sz="1200" i="1" dirty="0">
                <a:solidFill>
                  <a:srgbClr val="002060"/>
                </a:solidFill>
                <a:cs typeface="Calibri" panose="020F0502020204030204" pitchFamily="34" charset="0"/>
              </a:rPr>
              <a:t>:</a:t>
            </a:r>
            <a:r>
              <a:rPr lang="es-ES" sz="1200" dirty="0">
                <a:solidFill>
                  <a:srgbClr val="002060"/>
                </a:solidFill>
                <a:cs typeface="Calibri" panose="020F0502020204030204" pitchFamily="34" charset="0"/>
              </a:rPr>
              <a:t> </a:t>
            </a:r>
            <a:r>
              <a:rPr lang="es-ES" sz="1200" i="1" dirty="0">
                <a:solidFill>
                  <a:srgbClr val="002060"/>
                </a:solidFill>
                <a:cs typeface="Calibri" panose="020F0502020204030204" pitchFamily="34" charset="0"/>
              </a:rPr>
              <a:t>[Nombre cliente], un momento, por favor. Te pasamos con el servicio de siniestros. Te recordamos que en tu póliza tienes indicado el teléfono del servicio de siniestros que es </a:t>
            </a:r>
            <a:r>
              <a:rPr lang="es-ES" sz="1200" b="1" i="1" dirty="0">
                <a:solidFill>
                  <a:srgbClr val="002060"/>
                </a:solidFill>
                <a:cs typeface="Calibri" panose="020F0502020204030204" pitchFamily="34" charset="0"/>
              </a:rPr>
              <a:t>91 6258700 </a:t>
            </a:r>
          </a:p>
          <a:p>
            <a:pPr lvl="1"/>
            <a:endParaRPr lang="es-ES" sz="1200" i="1" dirty="0">
              <a:solidFill>
                <a:srgbClr val="002060"/>
              </a:solidFill>
              <a:cs typeface="Calibri" panose="020F0502020204030204" pitchFamily="34" charset="0"/>
            </a:endParaRPr>
          </a:p>
          <a:p>
            <a:r>
              <a:rPr lang="es-ES" sz="1200" dirty="0">
                <a:solidFill>
                  <a:srgbClr val="002060"/>
                </a:solidFill>
                <a:cs typeface="Calibri" panose="020F0502020204030204" pitchFamily="34" charset="0"/>
              </a:rPr>
              <a:t>En el </a:t>
            </a:r>
            <a:r>
              <a:rPr lang="es-ES" sz="1200" b="1" dirty="0">
                <a:solidFill>
                  <a:srgbClr val="002060"/>
                </a:solidFill>
                <a:cs typeface="Calibri" panose="020F0502020204030204" pitchFamily="34" charset="0"/>
              </a:rPr>
              <a:t>resto de transferencias</a:t>
            </a:r>
            <a:r>
              <a:rPr lang="es-ES" sz="1200" dirty="0">
                <a:solidFill>
                  <a:srgbClr val="002060"/>
                </a:solidFill>
                <a:cs typeface="Calibri" panose="020F0502020204030204" pitchFamily="34" charset="0"/>
              </a:rPr>
              <a:t>, el contacto es agente a agente por lo que se ha de facilitar los datos del cliente y la gestión solicitada por el mismo. Una vez facilitada esta información, indicaremos al cliente lo siguiente:</a:t>
            </a:r>
            <a:br>
              <a:rPr lang="es-ES" sz="1200" dirty="0">
                <a:solidFill>
                  <a:srgbClr val="002060"/>
                </a:solidFill>
                <a:cs typeface="Calibri" panose="020F0502020204030204" pitchFamily="34" charset="0"/>
              </a:rPr>
            </a:br>
            <a:r>
              <a:rPr lang="es-ES" sz="1200" dirty="0">
                <a:solidFill>
                  <a:srgbClr val="002060"/>
                </a:solidFill>
                <a:cs typeface="Calibri" panose="020F0502020204030204" pitchFamily="34" charset="0"/>
              </a:rPr>
              <a:t>           </a:t>
            </a:r>
            <a:r>
              <a:rPr lang="es-ES" sz="1200" i="1" dirty="0">
                <a:solidFill>
                  <a:srgbClr val="0000CC"/>
                </a:solidFill>
                <a:cs typeface="Calibri" panose="020F0502020204030204" pitchFamily="34" charset="0"/>
              </a:rPr>
              <a:t>Agente: </a:t>
            </a:r>
            <a:r>
              <a:rPr lang="es-ES" sz="1200" i="1" dirty="0">
                <a:solidFill>
                  <a:srgbClr val="002060"/>
                </a:solidFill>
                <a:cs typeface="Calibri" panose="020F0502020204030204" pitchFamily="34" charset="0"/>
              </a:rPr>
              <a:t>[Nombre cliente], procedo a transferir esta llamada al equipo especializado del seguro de Hogar Movistar.</a:t>
            </a:r>
          </a:p>
          <a:p>
            <a:endParaRPr lang="es-ES" sz="1200" b="1" dirty="0">
              <a:solidFill>
                <a:srgbClr val="002060"/>
              </a:solidFill>
              <a:ea typeface="Calibri" panose="020F0502020204030204" pitchFamily="34" charset="0"/>
              <a:cs typeface="Calibri" panose="020F0502020204030204" pitchFamily="34" charset="0"/>
            </a:endParaRPr>
          </a:p>
          <a:p>
            <a:endParaRPr lang="es-ES" sz="1200" b="1" dirty="0">
              <a:solidFill>
                <a:srgbClr val="002060"/>
              </a:solidFill>
              <a:ea typeface="Calibri" panose="020F0502020204030204" pitchFamily="34" charset="0"/>
              <a:cs typeface="Calibri" panose="020F0502020204030204" pitchFamily="34" charset="0"/>
            </a:endParaRPr>
          </a:p>
          <a:p>
            <a:endParaRPr lang="es-ES" sz="1200" b="1" dirty="0">
              <a:solidFill>
                <a:srgbClr val="002060"/>
              </a:solidFill>
              <a:ea typeface="Calibri" panose="020F0502020204030204" pitchFamily="34" charset="0"/>
              <a:cs typeface="Calibri" panose="020F0502020204030204" pitchFamily="34" charset="0"/>
            </a:endParaRPr>
          </a:p>
          <a:p>
            <a:r>
              <a:rPr lang="es-ES" sz="1400" b="1" u="sng" dirty="0">
                <a:solidFill>
                  <a:srgbClr val="002060"/>
                </a:solidFill>
                <a:ea typeface="Calibri" panose="020F0502020204030204" pitchFamily="34" charset="0"/>
                <a:cs typeface="Calibri" panose="020F0502020204030204" pitchFamily="34" charset="0"/>
              </a:rPr>
              <a:t>Transferencias </a:t>
            </a:r>
            <a:r>
              <a:rPr lang="es-ES" sz="1400" b="1" u="sng" dirty="0" err="1">
                <a:solidFill>
                  <a:srgbClr val="002060"/>
                </a:solidFill>
                <a:ea typeface="Calibri" panose="020F0502020204030204" pitchFamily="34" charset="0"/>
                <a:cs typeface="Calibri" panose="020F0502020204030204" pitchFamily="34" charset="0"/>
              </a:rPr>
              <a:t>SantaLucia</a:t>
            </a:r>
            <a:r>
              <a:rPr lang="es-ES" sz="1400" dirty="0">
                <a:solidFill>
                  <a:srgbClr val="002060"/>
                </a:solidFill>
                <a:ea typeface="Calibri" panose="020F0502020204030204" pitchFamily="34" charset="0"/>
                <a:cs typeface="Calibri" panose="020F0502020204030204" pitchFamily="34" charset="0"/>
              </a:rPr>
              <a:t>: </a:t>
            </a:r>
            <a:r>
              <a:rPr lang="es-ES" sz="1200" dirty="0">
                <a:solidFill>
                  <a:srgbClr val="002060"/>
                </a:solidFill>
                <a:ea typeface="Calibri" panose="020F0502020204030204" pitchFamily="34" charset="0"/>
                <a:cs typeface="Calibri" panose="020F0502020204030204" pitchFamily="34" charset="0"/>
              </a:rPr>
              <a:t>En siniestros hay atención en catalán con un servicio de traducción simultanea</a:t>
            </a:r>
          </a:p>
          <a:p>
            <a:endParaRPr lang="es-ES" sz="1200" dirty="0">
              <a:solidFill>
                <a:srgbClr val="002060"/>
              </a:solidFill>
              <a:ea typeface="Calibri" panose="020F0502020204030204" pitchFamily="34" charset="0"/>
              <a:cs typeface="Calibri" panose="020F0502020204030204" pitchFamily="34" charset="0"/>
            </a:endParaRPr>
          </a:p>
          <a:p>
            <a:pPr algn="just"/>
            <a:r>
              <a:rPr lang="es-ES" sz="1200" dirty="0">
                <a:solidFill>
                  <a:srgbClr val="002060"/>
                </a:solidFill>
                <a:cs typeface="Calibri" panose="020F0502020204030204" pitchFamily="34" charset="0"/>
              </a:rPr>
              <a:t>En las llamadas de </a:t>
            </a:r>
            <a:r>
              <a:rPr lang="es-ES" sz="1200" b="1" dirty="0">
                <a:solidFill>
                  <a:srgbClr val="002060"/>
                </a:solidFill>
                <a:cs typeface="Calibri" panose="020F0502020204030204" pitchFamily="34" charset="0"/>
              </a:rPr>
              <a:t>siniestros</a:t>
            </a:r>
            <a:r>
              <a:rPr lang="es-ES" sz="1200" dirty="0">
                <a:solidFill>
                  <a:srgbClr val="002060"/>
                </a:solidFill>
                <a:cs typeface="Calibri" panose="020F0502020204030204" pitchFamily="34" charset="0"/>
              </a:rPr>
              <a:t> el agente de Movistar Seguros transferirá directamente la llamada utilizando la botonera informando al cliente previamente de lo siguiente:</a:t>
            </a:r>
          </a:p>
          <a:p>
            <a:pPr lvl="1"/>
            <a:r>
              <a:rPr lang="es-ES" sz="1200" i="1" dirty="0">
                <a:solidFill>
                  <a:srgbClr val="0000CC"/>
                </a:solidFill>
                <a:cs typeface="Calibri" panose="020F0502020204030204" pitchFamily="34" charset="0"/>
              </a:rPr>
              <a:t>Agente (castellano): </a:t>
            </a:r>
            <a:r>
              <a:rPr lang="es-ES" sz="1200" i="1" dirty="0">
                <a:solidFill>
                  <a:srgbClr val="002060"/>
                </a:solidFill>
                <a:cs typeface="Calibri" panose="020F0502020204030204" pitchFamily="34" charset="0"/>
              </a:rPr>
              <a:t>[Nombre cliente], un momento, por favor. Te pasamos con el servicio de siniestros. Te recordamos que en tu póliza tienes indicado el teléfono del servicio de siniestros que es </a:t>
            </a:r>
            <a:r>
              <a:rPr lang="es-ES" sz="1200" b="1" i="1" dirty="0">
                <a:solidFill>
                  <a:srgbClr val="002060"/>
                </a:solidFill>
                <a:cs typeface="Calibri" panose="020F0502020204030204" pitchFamily="34" charset="0"/>
              </a:rPr>
              <a:t>91 625 87 01</a:t>
            </a:r>
            <a:r>
              <a:rPr lang="es-ES" sz="1200" i="1" dirty="0">
                <a:solidFill>
                  <a:srgbClr val="002060"/>
                </a:solidFill>
                <a:cs typeface="Calibri" panose="020F0502020204030204" pitchFamily="34" charset="0"/>
              </a:rPr>
              <a:t>.</a:t>
            </a:r>
          </a:p>
          <a:p>
            <a:pPr lvl="1"/>
            <a:endParaRPr lang="es-ES" sz="1200" i="1" dirty="0">
              <a:solidFill>
                <a:srgbClr val="0000CC"/>
              </a:solidFill>
              <a:cs typeface="Calibri" panose="020F0502020204030204" pitchFamily="34" charset="0"/>
            </a:endParaRPr>
          </a:p>
          <a:p>
            <a:pPr lvl="1"/>
            <a:r>
              <a:rPr lang="es-ES" sz="1200" i="1" dirty="0">
                <a:solidFill>
                  <a:srgbClr val="0000CC"/>
                </a:solidFill>
                <a:cs typeface="Calibri" panose="020F0502020204030204" pitchFamily="34" charset="0"/>
              </a:rPr>
              <a:t>Agente (en catalán): </a:t>
            </a:r>
            <a:r>
              <a:rPr lang="es-ES" sz="1200" i="1" dirty="0">
                <a:solidFill>
                  <a:srgbClr val="002060"/>
                </a:solidFill>
                <a:cs typeface="Calibri" panose="020F0502020204030204" pitchFamily="34" charset="0"/>
              </a:rPr>
              <a:t>[Nombre cliente], un momento, por favor. Te pasamos con el servicio de siniestros, y se iniciará una </a:t>
            </a:r>
            <a:r>
              <a:rPr lang="es-ES" sz="1200" b="1" i="1" dirty="0">
                <a:solidFill>
                  <a:srgbClr val="002060"/>
                </a:solidFill>
                <a:cs typeface="Calibri" panose="020F0502020204030204" pitchFamily="34" charset="0"/>
              </a:rPr>
              <a:t>llamada a tres con traducción simultánea para poder seguir atendiéndote en catalán</a:t>
            </a:r>
            <a:r>
              <a:rPr lang="es-ES" sz="1200" i="1" dirty="0">
                <a:solidFill>
                  <a:srgbClr val="002060"/>
                </a:solidFill>
                <a:cs typeface="Calibri" panose="020F0502020204030204" pitchFamily="34" charset="0"/>
              </a:rPr>
              <a:t>. Te recordamos que en tu póliza tienes indicado el teléfono del servicio de siniestros que es </a:t>
            </a:r>
            <a:r>
              <a:rPr lang="es-ES" sz="1200" b="1" i="1" dirty="0">
                <a:solidFill>
                  <a:srgbClr val="002060"/>
                </a:solidFill>
                <a:cs typeface="Calibri" panose="020F0502020204030204" pitchFamily="34" charset="0"/>
              </a:rPr>
              <a:t>91 625 87 01.</a:t>
            </a:r>
          </a:p>
          <a:p>
            <a:pPr marL="446088"/>
            <a:r>
              <a:rPr lang="es-ES" sz="1200" dirty="0">
                <a:solidFill>
                  <a:srgbClr val="002060"/>
                </a:solidFill>
                <a:ea typeface="Calibri" panose="020F0502020204030204" pitchFamily="34" charset="0"/>
                <a:cs typeface="Calibri" panose="020F0502020204030204" pitchFamily="34" charset="0"/>
              </a:rPr>
              <a:t>Comentar al cliente que en caso de catalán, el proceso lleva un tiempo de </a:t>
            </a:r>
            <a:r>
              <a:rPr lang="es-ES" sz="1200" b="1" dirty="0">
                <a:solidFill>
                  <a:srgbClr val="002060"/>
                </a:solidFill>
                <a:ea typeface="Calibri" panose="020F0502020204030204" pitchFamily="34" charset="0"/>
                <a:cs typeface="Calibri" panose="020F0502020204030204" pitchFamily="34" charset="0"/>
              </a:rPr>
              <a:t>espera</a:t>
            </a:r>
            <a:r>
              <a:rPr lang="es-ES" sz="1200" dirty="0">
                <a:solidFill>
                  <a:srgbClr val="002060"/>
                </a:solidFill>
                <a:ea typeface="Calibri" panose="020F0502020204030204" pitchFamily="34" charset="0"/>
                <a:cs typeface="Calibri" panose="020F0502020204030204" pitchFamily="34" charset="0"/>
              </a:rPr>
              <a:t>.</a:t>
            </a:r>
          </a:p>
          <a:p>
            <a:pPr marL="446088"/>
            <a:endParaRPr lang="es-ES" sz="1200" dirty="0">
              <a:solidFill>
                <a:srgbClr val="002060"/>
              </a:solidFill>
              <a:ea typeface="Calibri" panose="020F0502020204030204" pitchFamily="34" charset="0"/>
              <a:cs typeface="Calibri" panose="020F0502020204030204" pitchFamily="34" charset="0"/>
            </a:endParaRPr>
          </a:p>
          <a:p>
            <a:r>
              <a:rPr lang="es-ES" sz="1200" dirty="0">
                <a:solidFill>
                  <a:srgbClr val="002060"/>
                </a:solidFill>
                <a:cs typeface="Calibri" panose="020F0502020204030204" pitchFamily="34" charset="0"/>
              </a:rPr>
              <a:t>En el </a:t>
            </a:r>
            <a:r>
              <a:rPr lang="es-ES" sz="1200" b="1" dirty="0">
                <a:solidFill>
                  <a:srgbClr val="002060"/>
                </a:solidFill>
                <a:cs typeface="Calibri" panose="020F0502020204030204" pitchFamily="34" charset="0"/>
              </a:rPr>
              <a:t>resto de transferencias</a:t>
            </a:r>
            <a:r>
              <a:rPr lang="es-ES" sz="1200" dirty="0">
                <a:solidFill>
                  <a:srgbClr val="002060"/>
                </a:solidFill>
                <a:cs typeface="Calibri" panose="020F0502020204030204" pitchFamily="34" charset="0"/>
              </a:rPr>
              <a:t>, el contacto es agente a agente por lo que se ha de facilitar los datos del cliente y la gestión solicitada por el mismo. Una vez facilitada esta información, indicaremos al cliente lo siguiente:</a:t>
            </a:r>
            <a:br>
              <a:rPr lang="es-ES" sz="1200" dirty="0">
                <a:solidFill>
                  <a:srgbClr val="002060"/>
                </a:solidFill>
                <a:cs typeface="Calibri" panose="020F0502020204030204" pitchFamily="34" charset="0"/>
              </a:rPr>
            </a:br>
            <a:r>
              <a:rPr lang="es-ES" sz="1200" dirty="0">
                <a:solidFill>
                  <a:srgbClr val="002060"/>
                </a:solidFill>
                <a:cs typeface="Calibri" panose="020F0502020204030204" pitchFamily="34" charset="0"/>
              </a:rPr>
              <a:t>           </a:t>
            </a:r>
            <a:r>
              <a:rPr lang="es-ES" sz="1200" i="1" dirty="0">
                <a:solidFill>
                  <a:srgbClr val="0000CC"/>
                </a:solidFill>
                <a:ea typeface="Calibri" panose="020F0502020204030204" pitchFamily="34" charset="0"/>
                <a:cs typeface="Calibri" panose="020F0502020204030204" pitchFamily="34" charset="0"/>
              </a:rPr>
              <a:t>Agente</a:t>
            </a:r>
            <a:r>
              <a:rPr lang="es-ES" sz="1200" i="1" dirty="0">
                <a:solidFill>
                  <a:srgbClr val="002060"/>
                </a:solidFill>
                <a:ea typeface="Calibri" panose="020F0502020204030204" pitchFamily="34" charset="0"/>
                <a:cs typeface="Calibri" panose="020F0502020204030204" pitchFamily="34" charset="0"/>
              </a:rPr>
              <a:t>: [Nombre cliente], procedo a transferir esta llamada al servicio especializado de gestionado por Santalucía, nuestro socio para el seguro de Hogar Movistar.</a:t>
            </a:r>
          </a:p>
          <a:p>
            <a:endParaRPr lang="es-ES" sz="1200" i="1" dirty="0">
              <a:solidFill>
                <a:srgbClr val="002060"/>
              </a:solidFill>
              <a:ea typeface="Calibri" panose="020F0502020204030204" pitchFamily="34" charset="0"/>
              <a:cs typeface="Calibri" panose="020F0502020204030204" pitchFamily="34" charset="0"/>
            </a:endParaRPr>
          </a:p>
          <a:p>
            <a:r>
              <a:rPr lang="es-ES" sz="1200" dirty="0">
                <a:solidFill>
                  <a:srgbClr val="002060"/>
                </a:solidFill>
                <a:ea typeface="Calibri" panose="020F0502020204030204" pitchFamily="34" charset="0"/>
                <a:cs typeface="Calibri" panose="020F0502020204030204" pitchFamily="34" charset="0"/>
              </a:rPr>
              <a:t>A partir de aquí, la atención se gestionará por parte del agente del CC de Santalucia con el cliente en castellano.</a:t>
            </a:r>
            <a:endParaRPr lang="es-ES" sz="1200" b="1" u="sng" dirty="0">
              <a:solidFill>
                <a:srgbClr val="002060"/>
              </a:solidFill>
              <a:cs typeface="Calibri" panose="020F0502020204030204" pitchFamily="34" charset="0"/>
            </a:endParaRPr>
          </a:p>
        </p:txBody>
      </p:sp>
      <p:pic>
        <p:nvPicPr>
          <p:cNvPr id="4" name="Picture 6" descr="Resultado de imagen de ir a inicio">
            <a:hlinkClick r:id="rId2" action="ppaction://hlinksldjump"/>
            <a:extLst>
              <a:ext uri="{FF2B5EF4-FFF2-40B4-BE49-F238E27FC236}">
                <a16:creationId xmlns:a16="http://schemas.microsoft.com/office/drawing/2014/main" id="{004FEE27-55D1-45A5-BB1D-414A282DB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6" name="Botón de acción: ir hacia atrás o anterior 5">
            <a:hlinkClick r:id="" action="ppaction://hlinkshowjump?jump=previousslide" highlightClick="1"/>
            <a:extLst>
              <a:ext uri="{FF2B5EF4-FFF2-40B4-BE49-F238E27FC236}">
                <a16:creationId xmlns:a16="http://schemas.microsoft.com/office/drawing/2014/main" id="{6FC0376B-FE6F-4B88-BCEA-1524670FA445}"/>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7" name="Botón de acción: ir hacia delante o siguiente 6">
            <a:hlinkClick r:id="" action="ppaction://hlinkshowjump?jump=nextslide" highlightClick="1"/>
            <a:extLst>
              <a:ext uri="{FF2B5EF4-FFF2-40B4-BE49-F238E27FC236}">
                <a16:creationId xmlns:a16="http://schemas.microsoft.com/office/drawing/2014/main" id="{D4E3A8FB-D5AF-4D27-A767-AF14C294DFF1}"/>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729311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esquinas redondeadas 14">
            <a:extLst>
              <a:ext uri="{FF2B5EF4-FFF2-40B4-BE49-F238E27FC236}">
                <a16:creationId xmlns:a16="http://schemas.microsoft.com/office/drawing/2014/main" id="{3DF4503F-21A1-4CC8-AB02-33E5A5586AEC}"/>
              </a:ext>
            </a:extLst>
          </p:cNvPr>
          <p:cNvSpPr/>
          <p:nvPr/>
        </p:nvSpPr>
        <p:spPr>
          <a:xfrm>
            <a:off x="408709" y="169747"/>
            <a:ext cx="11201400" cy="5406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s-ES" sz="2400" b="1" cap="all" dirty="0">
                <a:solidFill>
                  <a:srgbClr val="002060"/>
                </a:solidFill>
              </a:rPr>
              <a:t> </a:t>
            </a:r>
          </a:p>
          <a:p>
            <a:pPr algn="ctr"/>
            <a:r>
              <a:rPr lang="es-ES" sz="2400" b="1" cap="all" dirty="0">
                <a:solidFill>
                  <a:srgbClr val="002060"/>
                </a:solidFill>
              </a:rPr>
              <a:t>TRANSFERENCIAS DESDE CALL CENTER/IMPOSIBILIDAD DE REALIZAR </a:t>
            </a:r>
          </a:p>
          <a:p>
            <a:endParaRPr lang="es-ES" b="1" dirty="0">
              <a:solidFill>
                <a:schemeClr val="bg1"/>
              </a:solidFill>
            </a:endParaRPr>
          </a:p>
        </p:txBody>
      </p:sp>
      <p:sp>
        <p:nvSpPr>
          <p:cNvPr id="5" name="Rectángulo 4">
            <a:extLst>
              <a:ext uri="{FF2B5EF4-FFF2-40B4-BE49-F238E27FC236}">
                <a16:creationId xmlns:a16="http://schemas.microsoft.com/office/drawing/2014/main" id="{A8D38D18-34A2-4DB0-8349-C95D950B3B86}"/>
              </a:ext>
            </a:extLst>
          </p:cNvPr>
          <p:cNvSpPr/>
          <p:nvPr/>
        </p:nvSpPr>
        <p:spPr>
          <a:xfrm>
            <a:off x="446899" y="873668"/>
            <a:ext cx="11336392" cy="6111673"/>
          </a:xfrm>
          <a:prstGeom prst="rect">
            <a:avLst/>
          </a:prstGeom>
        </p:spPr>
        <p:txBody>
          <a:bodyPr wrap="square">
            <a:spAutoFit/>
          </a:bodyPr>
          <a:lstStyle/>
          <a:p>
            <a:pPr algn="just"/>
            <a:r>
              <a:rPr lang="es-ES" sz="1200" b="1" u="sng" dirty="0">
                <a:solidFill>
                  <a:srgbClr val="002060"/>
                </a:solidFill>
                <a:latin typeface="Calibri" panose="020F0502020204030204" pitchFamily="34" charset="0"/>
                <a:ea typeface="Calibri" panose="020F0502020204030204" pitchFamily="34" charset="0"/>
                <a:cs typeface="Calibri" panose="020F0502020204030204" pitchFamily="34" charset="0"/>
              </a:rPr>
              <a:t>¿QUE HACER SI NO ES POSIBLE REALIZAR TRANSFERENCIA AGENTE A AGENTE?</a:t>
            </a:r>
          </a:p>
          <a:p>
            <a:pPr algn="just"/>
            <a:endParaRPr lang="es-ES" sz="1200" b="1" u="sng"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just"/>
            <a:r>
              <a:rPr lang="es-ES" sz="1200" b="1" u="sng" dirty="0">
                <a:solidFill>
                  <a:srgbClr val="002060"/>
                </a:solidFill>
                <a:latin typeface="Calibri" panose="020F0502020204030204" pitchFamily="34" charset="0"/>
                <a:ea typeface="Calibri" panose="020F0502020204030204" pitchFamily="34" charset="0"/>
                <a:cs typeface="Calibri" panose="020F0502020204030204" pitchFamily="34" charset="0"/>
              </a:rPr>
              <a:t>Transferencias Telefónica Seguros</a:t>
            </a:r>
            <a:r>
              <a:rPr lang="es-ES" sz="1200" b="1" dirty="0">
                <a:solidFill>
                  <a:srgbClr val="002060"/>
                </a:solidFill>
                <a:latin typeface="Calibri" panose="020F0502020204030204" pitchFamily="34" charset="0"/>
                <a:ea typeface="Calibri" panose="020F0502020204030204" pitchFamily="34" charset="0"/>
                <a:cs typeface="Calibri" panose="020F0502020204030204" pitchFamily="34" charset="0"/>
              </a:rPr>
              <a:t>: </a:t>
            </a:r>
          </a:p>
          <a:p>
            <a:pPr algn="just"/>
            <a:r>
              <a:rPr lang="es-ES" sz="1200" dirty="0">
                <a:solidFill>
                  <a:srgbClr val="002060"/>
                </a:solidFill>
                <a:latin typeface="Calibri" panose="020F0502020204030204" pitchFamily="34" charset="0"/>
                <a:cs typeface="Calibri" panose="020F0502020204030204" pitchFamily="34" charset="0"/>
              </a:rPr>
              <a:t>Horario atención:</a:t>
            </a:r>
          </a:p>
          <a:p>
            <a:pPr marL="285750" indent="-285750" algn="just">
              <a:buFont typeface="Arial" panose="020B0604020202020204" pitchFamily="34" charset="0"/>
              <a:buChar char="•"/>
            </a:pPr>
            <a:r>
              <a:rPr lang="es-ES" sz="1200" dirty="0">
                <a:solidFill>
                  <a:srgbClr val="002060"/>
                </a:solidFill>
                <a:latin typeface="Calibri" panose="020F0502020204030204" pitchFamily="34" charset="0"/>
                <a:cs typeface="Calibri" panose="020F0502020204030204" pitchFamily="34" charset="0"/>
              </a:rPr>
              <a:t>Lunes a viernes de 8:00  a 18:00h</a:t>
            </a:r>
          </a:p>
          <a:p>
            <a:pPr marL="285750" indent="-285750" algn="just">
              <a:buFont typeface="Arial" panose="020B0604020202020204" pitchFamily="34" charset="0"/>
              <a:buChar char="•"/>
            </a:pPr>
            <a:r>
              <a:rPr lang="es-ES" sz="1200" dirty="0">
                <a:solidFill>
                  <a:srgbClr val="002060"/>
                </a:solidFill>
                <a:latin typeface="Calibri" panose="020F0502020204030204" pitchFamily="34" charset="0"/>
                <a:cs typeface="Calibri" panose="020F0502020204030204" pitchFamily="34" charset="0"/>
              </a:rPr>
              <a:t>Festivos nacionales sin atención</a:t>
            </a:r>
          </a:p>
          <a:p>
            <a:pPr algn="just"/>
            <a:endParaRPr lang="es-ES" sz="1200" b="1" i="1" dirty="0">
              <a:solidFill>
                <a:srgbClr val="002060"/>
              </a:solidFill>
              <a:latin typeface="Calibri" panose="020F0502020204030204" pitchFamily="34" charset="0"/>
              <a:cs typeface="Calibri" panose="020F0502020204030204" pitchFamily="34" charset="0"/>
            </a:endParaRPr>
          </a:p>
          <a:p>
            <a:r>
              <a:rPr lang="es-ES" sz="1200" dirty="0">
                <a:solidFill>
                  <a:srgbClr val="002060"/>
                </a:solidFill>
                <a:latin typeface="Calibri" panose="020F0502020204030204" pitchFamily="34" charset="0"/>
                <a:cs typeface="Calibri" panose="020F0502020204030204" pitchFamily="34" charset="0"/>
              </a:rPr>
              <a:t>Si en cualquiera de las situaciones descritas no se puede realizar la transferencia de llamada (fuera de horario de atención, problemas de conexión, etc..) el agente del Call Center Movistar Seguros, recabará la información necesaria al Cliente para trasladarla, vía correo electrónico:  </a:t>
            </a:r>
            <a:r>
              <a:rPr lang="es-ES" sz="1200" b="1" dirty="0">
                <a:solidFill>
                  <a:srgbClr val="0000CC"/>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incidencias.seguros.telefonica-es@bbva.com</a:t>
            </a:r>
            <a:endParaRPr lang="es-ES" sz="1200" b="1" dirty="0">
              <a:solidFill>
                <a:srgbClr val="0000CC"/>
              </a:solidFill>
              <a:latin typeface="Calibri" panose="020F0502020204030204" pitchFamily="34" charset="0"/>
              <a:cs typeface="Calibri" panose="020F0502020204030204" pitchFamily="34" charset="0"/>
            </a:endParaRPr>
          </a:p>
          <a:p>
            <a:endParaRPr lang="es-ES" sz="1200" b="1" dirty="0">
              <a:solidFill>
                <a:srgbClr val="002060"/>
              </a:solidFill>
              <a:latin typeface="Calibri" panose="020F0502020204030204" pitchFamily="34" charset="0"/>
              <a:cs typeface="Calibri" panose="020F0502020204030204" pitchFamily="34" charset="0"/>
            </a:endParaRPr>
          </a:p>
          <a:p>
            <a:r>
              <a:rPr lang="es-ES" sz="1200" dirty="0">
                <a:solidFill>
                  <a:srgbClr val="002060"/>
                </a:solidFill>
                <a:latin typeface="Calibri" panose="020F0502020204030204" pitchFamily="34" charset="0"/>
                <a:cs typeface="Calibri" panose="020F0502020204030204" pitchFamily="34" charset="0"/>
              </a:rPr>
              <a:t>Se informará al cliente que para dar respuesta a su solicitud, le llamarán del equipo especializado del Seguro de Hogar de Movistar Seguros</a:t>
            </a:r>
          </a:p>
          <a:p>
            <a:pPr algn="just"/>
            <a:endParaRPr lang="es-ES" sz="1200" b="1" i="1" dirty="0">
              <a:solidFill>
                <a:srgbClr val="002060"/>
              </a:solidFill>
              <a:latin typeface="Calibri" panose="020F0502020204030204" pitchFamily="34" charset="0"/>
              <a:cs typeface="Calibri" panose="020F0502020204030204" pitchFamily="34" charset="0"/>
            </a:endParaRPr>
          </a:p>
          <a:p>
            <a:r>
              <a:rPr lang="es-ES" sz="1200" b="1" u="sng" dirty="0">
                <a:solidFill>
                  <a:srgbClr val="002060"/>
                </a:solidFill>
                <a:latin typeface="Calibri" panose="020F0502020204030204" pitchFamily="34" charset="0"/>
                <a:ea typeface="Calibri" panose="020F0502020204030204" pitchFamily="34" charset="0"/>
                <a:cs typeface="Calibri" panose="020F0502020204030204" pitchFamily="34" charset="0"/>
              </a:rPr>
              <a:t>Transferencias Telefónica Seguros con Santalucía</a:t>
            </a: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a:t>
            </a:r>
          </a:p>
          <a:p>
            <a:pPr>
              <a:lnSpc>
                <a:spcPct val="107000"/>
              </a:lnSpc>
              <a:spcAft>
                <a:spcPts val="800"/>
              </a:spcAft>
            </a:pPr>
            <a:r>
              <a:rPr lang="es-ES" sz="1200" dirty="0">
                <a:solidFill>
                  <a:srgbClr val="002060"/>
                </a:solidFill>
                <a:latin typeface="Calibri" panose="020F0502020204030204" pitchFamily="34" charset="0"/>
                <a:cs typeface="Calibri" panose="020F0502020204030204" pitchFamily="34" charset="0"/>
              </a:rPr>
              <a:t>Horario atención:</a:t>
            </a:r>
          </a:p>
          <a:p>
            <a:pPr marL="285750" indent="-285750">
              <a:buFont typeface="Arial" panose="020B0604020202020204" pitchFamily="34" charset="0"/>
              <a:buChar char="•"/>
            </a:pPr>
            <a:r>
              <a:rPr lang="es-ES" sz="1200" dirty="0">
                <a:solidFill>
                  <a:srgbClr val="002060"/>
                </a:solidFill>
                <a:latin typeface="Calibri" panose="020F0502020204030204" pitchFamily="34" charset="0"/>
                <a:cs typeface="Calibri" panose="020F0502020204030204" pitchFamily="34" charset="0"/>
              </a:rPr>
              <a:t>Lunes a viernes de 8:00 a 21:30h</a:t>
            </a:r>
          </a:p>
          <a:p>
            <a:pPr marL="285750" indent="-285750">
              <a:buFont typeface="Arial" panose="020B0604020202020204" pitchFamily="34" charset="0"/>
              <a:buChar char="•"/>
            </a:pPr>
            <a:r>
              <a:rPr lang="es-ES" sz="1200" dirty="0">
                <a:solidFill>
                  <a:srgbClr val="002060"/>
                </a:solidFill>
                <a:latin typeface="Calibri" panose="020F0502020204030204" pitchFamily="34" charset="0"/>
                <a:cs typeface="Calibri" panose="020F0502020204030204" pitchFamily="34" charset="0"/>
              </a:rPr>
              <a:t>Sábados de 8:00 a 14:30h  </a:t>
            </a:r>
          </a:p>
          <a:p>
            <a:pPr marL="285750" indent="-285750">
              <a:buFont typeface="Arial" panose="020B0604020202020204" pitchFamily="34" charset="0"/>
              <a:buChar char="•"/>
            </a:pPr>
            <a:r>
              <a:rPr lang="es-ES" sz="1200" dirty="0">
                <a:solidFill>
                  <a:srgbClr val="002060"/>
                </a:solidFill>
                <a:latin typeface="Calibri" panose="020F0502020204030204" pitchFamily="34" charset="0"/>
                <a:cs typeface="Calibri" panose="020F0502020204030204" pitchFamily="34" charset="0"/>
              </a:rPr>
              <a:t>Festivos nacionales sin atención</a:t>
            </a:r>
          </a:p>
          <a:p>
            <a:pPr>
              <a:lnSpc>
                <a:spcPct val="107000"/>
              </a:lnSpc>
              <a:spcAft>
                <a:spcPts val="800"/>
              </a:spcAft>
            </a:pPr>
            <a:endParaRPr lang="es-ES" sz="1200" dirty="0">
              <a:solidFill>
                <a:srgbClr val="002060"/>
              </a:solidFill>
              <a:latin typeface="Calibri" panose="020F0502020204030204" pitchFamily="34" charset="0"/>
              <a:cs typeface="Calibri" panose="020F0502020204030204" pitchFamily="34" charset="0"/>
            </a:endParaRPr>
          </a:p>
          <a:p>
            <a:pPr>
              <a:lnSpc>
                <a:spcPct val="107000"/>
              </a:lnSpc>
              <a:spcAft>
                <a:spcPts val="800"/>
              </a:spcAft>
            </a:pPr>
            <a:r>
              <a:rPr lang="es-ES" sz="1200" dirty="0">
                <a:solidFill>
                  <a:srgbClr val="002060"/>
                </a:solidFill>
                <a:latin typeface="Calibri" panose="020F0502020204030204" pitchFamily="34" charset="0"/>
                <a:cs typeface="Calibri" panose="020F0502020204030204" pitchFamily="34" charset="0"/>
              </a:rPr>
              <a:t>Si en cualquiera de las situaciones descritas no se puede realizar la transferencia de llamada (fuera de horario de atención, problemas de conexión, etc..) , se recabará la información necesaria al Cliente para trasladarla, vía correo electrónico, al equipo que debe gestionarla:</a:t>
            </a:r>
          </a:p>
          <a:p>
            <a:pPr marL="628650" lvl="1" indent="-171450">
              <a:buFont typeface="Courier New" panose="02070309020205020404" pitchFamily="49" charset="0"/>
              <a:buChar char="o"/>
            </a:pPr>
            <a:r>
              <a:rPr lang="es-ES" sz="1200" dirty="0">
                <a:solidFill>
                  <a:srgbClr val="002060"/>
                </a:solidFill>
                <a:latin typeface="Calibri" panose="020F0502020204030204" pitchFamily="34" charset="0"/>
                <a:cs typeface="Calibri" panose="020F0502020204030204" pitchFamily="34" charset="0"/>
              </a:rPr>
              <a:t>Retención: </a:t>
            </a:r>
            <a:r>
              <a:rPr lang="es-ES" sz="1200" b="1" dirty="0">
                <a:solidFill>
                  <a:srgbClr val="0000CC"/>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defensacarteracat@santalucia.es</a:t>
            </a:r>
            <a:r>
              <a:rPr lang="es-ES" sz="1200" b="1" dirty="0">
                <a:solidFill>
                  <a:srgbClr val="0000CC"/>
                </a:solidFill>
                <a:latin typeface="Calibri" panose="020F0502020204030204" pitchFamily="34" charset="0"/>
                <a:cs typeface="Calibri" panose="020F0502020204030204" pitchFamily="34" charset="0"/>
              </a:rPr>
              <a:t> </a:t>
            </a:r>
          </a:p>
          <a:p>
            <a:pPr marL="628650" lvl="1" indent="-171450">
              <a:buFont typeface="Courier New" panose="02070309020205020404" pitchFamily="49" charset="0"/>
              <a:buChar char="o"/>
            </a:pPr>
            <a:r>
              <a:rPr lang="es-ES" sz="1200" dirty="0">
                <a:solidFill>
                  <a:srgbClr val="002060"/>
                </a:solidFill>
                <a:latin typeface="Calibri" panose="020F0502020204030204" pitchFamily="34" charset="0"/>
                <a:cs typeface="Calibri" panose="020F0502020204030204" pitchFamily="34" charset="0"/>
              </a:rPr>
              <a:t>Segundas llamadas siniestros: </a:t>
            </a:r>
            <a:r>
              <a:rPr lang="es-ES" sz="1200" b="1" dirty="0">
                <a:solidFill>
                  <a:srgbClr val="0000CC"/>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incidencia-tramitadores@irisglobal.es</a:t>
            </a:r>
            <a:endParaRPr lang="es-ES" sz="1200" b="1" dirty="0">
              <a:solidFill>
                <a:srgbClr val="0000CC"/>
              </a:solidFill>
              <a:latin typeface="Calibri" panose="020F0502020204030204" pitchFamily="34" charset="0"/>
              <a:cs typeface="Calibri" panose="020F0502020204030204" pitchFamily="34" charset="0"/>
            </a:endParaRPr>
          </a:p>
          <a:p>
            <a:pPr marL="628650" lvl="1" indent="-171450">
              <a:buFont typeface="Courier New" panose="02070309020205020404" pitchFamily="49" charset="0"/>
              <a:buChar char="o"/>
            </a:pPr>
            <a:endParaRPr lang="es-ES" sz="1200" b="1" dirty="0">
              <a:solidFill>
                <a:srgbClr val="0000CC"/>
              </a:solidFill>
              <a:latin typeface="Calibri" panose="020F0502020204030204" pitchFamily="34" charset="0"/>
              <a:cs typeface="Calibri" panose="020F0502020204030204" pitchFamily="34" charset="0"/>
            </a:endParaRPr>
          </a:p>
          <a:p>
            <a:pPr lvl="1"/>
            <a:endParaRPr lang="es-ES" sz="1200" dirty="0">
              <a:solidFill>
                <a:srgbClr val="002060"/>
              </a:solidFill>
              <a:latin typeface="Calibri" panose="020F0502020204030204" pitchFamily="34" charset="0"/>
              <a:cs typeface="Calibri" panose="020F0502020204030204" pitchFamily="34" charset="0"/>
            </a:endParaRPr>
          </a:p>
          <a:p>
            <a:pPr lvl="1"/>
            <a:r>
              <a:rPr lang="es-ES" sz="1200" dirty="0">
                <a:solidFill>
                  <a:srgbClr val="002060"/>
                </a:solidFill>
                <a:latin typeface="Calibri" panose="020F0502020204030204" pitchFamily="34" charset="0"/>
                <a:cs typeface="Calibri" panose="020F0502020204030204" pitchFamily="34" charset="0"/>
              </a:rPr>
              <a:t>Se informará al cliente que para darle respuesta a su solicitud le llamarán del equipo especializado de nuestro socio, Santalucía, para su Seguro de Hogar con Movistar Seguros</a:t>
            </a:r>
          </a:p>
          <a:p>
            <a:pPr marL="628650" lvl="1" indent="-171450">
              <a:buFont typeface="Courier New" panose="02070309020205020404" pitchFamily="49" charset="0"/>
              <a:buChar char="o"/>
            </a:pPr>
            <a:endParaRPr lang="es-ES" sz="1200" dirty="0">
              <a:solidFill>
                <a:srgbClr val="002060"/>
              </a:solidFill>
              <a:latin typeface="Calibri" panose="020F0502020204030204" pitchFamily="34" charset="0"/>
              <a:cs typeface="Calibri" panose="020F0502020204030204" pitchFamily="34" charset="0"/>
            </a:endParaRPr>
          </a:p>
          <a:p>
            <a:pPr>
              <a:lnSpc>
                <a:spcPct val="107000"/>
              </a:lnSpc>
              <a:spcAft>
                <a:spcPts val="800"/>
              </a:spcAft>
            </a:pPr>
            <a:r>
              <a:rPr lang="es-ES" sz="1200" b="1" dirty="0">
                <a:solidFill>
                  <a:srgbClr val="002060"/>
                </a:solidFill>
                <a:latin typeface="Calibri" panose="020F0502020204030204" pitchFamily="34" charset="0"/>
                <a:cs typeface="Calibri" panose="020F0502020204030204" pitchFamily="34" charset="0"/>
              </a:rPr>
              <a:t>Importante</a:t>
            </a:r>
            <a:r>
              <a:rPr lang="es-ES" sz="1200" dirty="0">
                <a:solidFill>
                  <a:srgbClr val="002060"/>
                </a:solidFill>
                <a:latin typeface="Calibri" panose="020F0502020204030204" pitchFamily="34" charset="0"/>
                <a:cs typeface="Calibri" panose="020F0502020204030204" pitchFamily="34" charset="0"/>
              </a:rPr>
              <a:t>: ni los teléfonos ni las cuentas de correo electrónico se pueden comunicar al cliente</a:t>
            </a:r>
          </a:p>
          <a:p>
            <a:pPr>
              <a:lnSpc>
                <a:spcPct val="107000"/>
              </a:lnSpc>
              <a:spcAft>
                <a:spcPts val="800"/>
              </a:spcAft>
            </a:pPr>
            <a:endParaRPr lang="es-ES" sz="1200" b="1" dirty="0">
              <a:solidFill>
                <a:srgbClr val="002060"/>
              </a:solidFill>
              <a:latin typeface="Calibri" panose="020F0502020204030204" pitchFamily="34" charset="0"/>
              <a:cs typeface="Calibri" panose="020F0502020204030204" pitchFamily="34" charset="0"/>
            </a:endParaRPr>
          </a:p>
        </p:txBody>
      </p:sp>
      <p:pic>
        <p:nvPicPr>
          <p:cNvPr id="4" name="Picture 6" descr="Resultado de imagen de ir a inicio">
            <a:hlinkClick r:id="rId5" action="ppaction://hlinksldjump"/>
            <a:extLst>
              <a:ext uri="{FF2B5EF4-FFF2-40B4-BE49-F238E27FC236}">
                <a16:creationId xmlns:a16="http://schemas.microsoft.com/office/drawing/2014/main" id="{05D6970C-13DC-41AD-9EC7-BF92FE1942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6" name="Botón de acción: ir hacia delante o siguiente 5">
            <a:hlinkClick r:id="" action="ppaction://hlinkshowjump?jump=nextslide" highlightClick="1"/>
            <a:extLst>
              <a:ext uri="{FF2B5EF4-FFF2-40B4-BE49-F238E27FC236}">
                <a16:creationId xmlns:a16="http://schemas.microsoft.com/office/drawing/2014/main" id="{101F233E-3BB4-4A6A-8A26-EDA6ACEF1E7E}"/>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ir hacia atrás o anterior 6">
            <a:hlinkClick r:id="" action="ppaction://hlinkshowjump?jump=previousslide" highlightClick="1"/>
            <a:extLst>
              <a:ext uri="{FF2B5EF4-FFF2-40B4-BE49-F238E27FC236}">
                <a16:creationId xmlns:a16="http://schemas.microsoft.com/office/drawing/2014/main" id="{40574DE6-F432-43A2-9810-9C6DAC9526AF}"/>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18559575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esquinas redondeadas 14">
            <a:extLst>
              <a:ext uri="{FF2B5EF4-FFF2-40B4-BE49-F238E27FC236}">
                <a16:creationId xmlns:a16="http://schemas.microsoft.com/office/drawing/2014/main" id="{3DF4503F-21A1-4CC8-AB02-33E5A5586AEC}"/>
              </a:ext>
            </a:extLst>
          </p:cNvPr>
          <p:cNvSpPr/>
          <p:nvPr/>
        </p:nvSpPr>
        <p:spPr>
          <a:xfrm>
            <a:off x="408709" y="169747"/>
            <a:ext cx="11229109" cy="5406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s-ES" sz="2400" b="1" cap="all" dirty="0">
                <a:solidFill>
                  <a:srgbClr val="002060"/>
                </a:solidFill>
              </a:rPr>
              <a:t> </a:t>
            </a:r>
          </a:p>
          <a:p>
            <a:pPr algn="ctr"/>
            <a:r>
              <a:rPr lang="es-ES" sz="2400" b="1" cap="all" dirty="0">
                <a:solidFill>
                  <a:srgbClr val="002060"/>
                </a:solidFill>
              </a:rPr>
              <a:t>CLIENTE: MATERIAL QUE RECIBE/DISPONE</a:t>
            </a:r>
          </a:p>
          <a:p>
            <a:endParaRPr lang="es-ES" b="1" dirty="0">
              <a:solidFill>
                <a:schemeClr val="bg1"/>
              </a:solidFill>
            </a:endParaRPr>
          </a:p>
        </p:txBody>
      </p:sp>
      <p:sp>
        <p:nvSpPr>
          <p:cNvPr id="5" name="Rectángulo 4">
            <a:extLst>
              <a:ext uri="{FF2B5EF4-FFF2-40B4-BE49-F238E27FC236}">
                <a16:creationId xmlns:a16="http://schemas.microsoft.com/office/drawing/2014/main" id="{A8D38D18-34A2-4DB0-8349-C95D950B3B86}"/>
              </a:ext>
            </a:extLst>
          </p:cNvPr>
          <p:cNvSpPr/>
          <p:nvPr/>
        </p:nvSpPr>
        <p:spPr>
          <a:xfrm>
            <a:off x="446899" y="873668"/>
            <a:ext cx="11336392" cy="6055247"/>
          </a:xfrm>
          <a:prstGeom prst="rect">
            <a:avLst/>
          </a:prstGeom>
        </p:spPr>
        <p:txBody>
          <a:bodyPr wrap="square">
            <a:spAutoFit/>
          </a:bodyPr>
          <a:lstStyle/>
          <a:p>
            <a:pPr>
              <a:lnSpc>
                <a:spcPct val="107000"/>
              </a:lnSpc>
              <a:spcAft>
                <a:spcPts val="800"/>
              </a:spcAft>
            </a:pPr>
            <a:r>
              <a:rPr lang="es-ES" sz="1400" b="1" dirty="0">
                <a:solidFill>
                  <a:srgbClr val="002060"/>
                </a:solidFill>
                <a:latin typeface="Calibri" panose="020F0502020204030204" pitchFamily="34" charset="0"/>
                <a:cs typeface="Times New Roman" panose="02020603050405020304" pitchFamily="18" charset="0"/>
              </a:rPr>
              <a:t>A.- Documentación precontractual:  información a disposición de cualquier persona en unas </a:t>
            </a:r>
            <a:r>
              <a:rPr lang="es-ES" sz="1400" b="1" dirty="0" err="1">
                <a:solidFill>
                  <a:srgbClr val="002060"/>
                </a:solidFill>
                <a:latin typeface="Calibri" panose="020F0502020204030204" pitchFamily="34" charset="0"/>
                <a:cs typeface="Times New Roman" panose="02020603050405020304" pitchFamily="18" charset="0"/>
              </a:rPr>
              <a:t>url</a:t>
            </a:r>
            <a:r>
              <a:rPr lang="es-ES" sz="1400" b="1" dirty="0">
                <a:solidFill>
                  <a:srgbClr val="002060"/>
                </a:solidFill>
                <a:latin typeface="Calibri" panose="020F0502020204030204" pitchFamily="34" charset="0"/>
                <a:cs typeface="Times New Roman" panose="02020603050405020304" pitchFamily="18" charset="0"/>
              </a:rPr>
              <a:t> públicas</a:t>
            </a:r>
          </a:p>
          <a:p>
            <a:pPr marL="342900" lvl="0" indent="-342900">
              <a:lnSpc>
                <a:spcPct val="107000"/>
              </a:lnSpc>
              <a:spcAft>
                <a:spcPts val="800"/>
              </a:spcAft>
              <a:buFont typeface="Symbol" panose="05050102010706020507" pitchFamily="18" charset="2"/>
              <a:buChar char=""/>
            </a:pPr>
            <a:r>
              <a:rPr lang="es-ES" sz="1200" u="sng" dirty="0">
                <a:solidFill>
                  <a:srgbClr val="002060"/>
                </a:solidFill>
                <a:latin typeface="Calibri" panose="020F0502020204030204" pitchFamily="34" charset="0"/>
                <a:ea typeface="Times New Roman" panose="02020603050405020304" pitchFamily="18" charset="0"/>
                <a:cs typeface="Times New Roman" panose="02020603050405020304" pitchFamily="18" charset="0"/>
              </a:rPr>
              <a:t>Documento de Información sobre el producto de seguro (</a:t>
            </a:r>
            <a:r>
              <a:rPr lang="es-ES" sz="1200" u="sng" dirty="0" err="1">
                <a:solidFill>
                  <a:srgbClr val="002060"/>
                </a:solidFill>
                <a:latin typeface="Calibri" panose="020F0502020204030204" pitchFamily="34" charset="0"/>
                <a:ea typeface="Times New Roman" panose="02020603050405020304" pitchFamily="18" charset="0"/>
                <a:cs typeface="Times New Roman" panose="02020603050405020304" pitchFamily="18" charset="0"/>
              </a:rPr>
              <a:t>IPID</a:t>
            </a:r>
            <a:r>
              <a:rPr lang="es-ES" sz="1200" u="sng" dirty="0">
                <a:solidFill>
                  <a:srgbClr val="002060"/>
                </a:solidFill>
                <a:latin typeface="Calibri" panose="020F0502020204030204" pitchFamily="34" charset="0"/>
                <a:ea typeface="Times New Roman" panose="02020603050405020304" pitchFamily="18" charset="0"/>
                <a:cs typeface="Times New Roman" panose="02020603050405020304" pitchFamily="18" charset="0"/>
              </a:rPr>
              <a:t>): </a:t>
            </a:r>
            <a:r>
              <a:rPr lang="es-ES" sz="1200" dirty="0">
                <a:solidFill>
                  <a:srgbClr val="002060"/>
                </a:solidFill>
                <a:latin typeface="Calibri" panose="020F0502020204030204" pitchFamily="34" charset="0"/>
                <a:ea typeface="Times New Roman" panose="02020603050405020304" pitchFamily="18" charset="0"/>
                <a:cs typeface="Times New Roman" panose="02020603050405020304" pitchFamily="18" charset="0"/>
              </a:rPr>
              <a:t>Este documento incluye una breve descripción del seguro. </a:t>
            </a:r>
          </a:p>
          <a:p>
            <a:pPr marL="358775" lvl="0">
              <a:lnSpc>
                <a:spcPct val="107000"/>
              </a:lnSpc>
              <a:spcAft>
                <a:spcPts val="800"/>
              </a:spcAft>
            </a:pPr>
            <a:r>
              <a:rPr lang="es-ES" sz="1200" dirty="0">
                <a:solidFill>
                  <a:srgbClr val="002060"/>
                </a:solidFill>
                <a:latin typeface="Calibri" panose="020F0502020204030204" pitchFamily="34" charset="0"/>
                <a:ea typeface="Times New Roman" panose="02020603050405020304" pitchFamily="18" charset="0"/>
                <a:cs typeface="Times New Roman" panose="02020603050405020304" pitchFamily="18" charset="0"/>
              </a:rPr>
              <a:t>La información precontractual y contractual completa relativa a este producto se encuentra disponible en otros documentos tales como la nota informativa facilitada antes de la contratación o en las condiciones generales, particulares y, en su caso, en las especiales, facilitadas en el momento de la contratación.</a:t>
            </a: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s-ES" sz="1200" u="sng" dirty="0">
                <a:solidFill>
                  <a:srgbClr val="002060"/>
                </a:solidFill>
                <a:latin typeface="Calibri" panose="020F0502020204030204" pitchFamily="34" charset="0"/>
                <a:cs typeface="Times New Roman" panose="02020603050405020304" pitchFamily="18" charset="0"/>
              </a:rPr>
              <a:t>Nota Informativa de Producto</a:t>
            </a:r>
            <a:r>
              <a:rPr lang="es-ES" sz="1200" dirty="0">
                <a:solidFill>
                  <a:srgbClr val="002060"/>
                </a:solidFill>
                <a:latin typeface="Calibri" panose="020F0502020204030204" pitchFamily="34" charset="0"/>
                <a:ea typeface="Times New Roman" panose="02020603050405020304" pitchFamily="18" charset="0"/>
                <a:cs typeface="Times New Roman" panose="02020603050405020304" pitchFamily="18" charset="0"/>
              </a:rPr>
              <a:t>: Información de finalidad comercial, así como las condiciones en las que se formalice el contrato y la ejecución de las prestaciones. Se proporcionan en lengua española.</a:t>
            </a: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s-ES" sz="1200" u="sng" dirty="0">
                <a:solidFill>
                  <a:srgbClr val="002060"/>
                </a:solidFill>
                <a:latin typeface="Calibri" panose="020F0502020204030204" pitchFamily="34" charset="0"/>
                <a:cs typeface="Times New Roman" panose="02020603050405020304" pitchFamily="18" charset="0"/>
              </a:rPr>
              <a:t>Nota del Mediador</a:t>
            </a:r>
            <a:r>
              <a:rPr lang="es-ES" sz="1200" dirty="0">
                <a:solidFill>
                  <a:srgbClr val="002060"/>
                </a:solidFill>
                <a:latin typeface="Calibri" panose="020F0502020204030204" pitchFamily="34" charset="0"/>
                <a:ea typeface="Times New Roman" panose="02020603050405020304" pitchFamily="18" charset="0"/>
                <a:cs typeface="Times New Roman" panose="02020603050405020304" pitchFamily="18" charset="0"/>
              </a:rPr>
              <a:t>: En este documento se identifican las que además de ofrecer servicios de otra índole, se dedican a la actividad de mediación o distribución de seguros privados. En nuestro caso son Telefónica Móviles España, </a:t>
            </a:r>
            <a:r>
              <a:rPr lang="es-ES" sz="1200" dirty="0" err="1">
                <a:solidFill>
                  <a:srgbClr val="002060"/>
                </a:solidFill>
                <a:latin typeface="Calibri" panose="020F0502020204030204" pitchFamily="34" charset="0"/>
                <a:ea typeface="Times New Roman" panose="02020603050405020304" pitchFamily="18" charset="0"/>
                <a:cs typeface="Times New Roman" panose="02020603050405020304" pitchFamily="18" charset="0"/>
              </a:rPr>
              <a:t>S.A.U</a:t>
            </a:r>
            <a:r>
              <a:rPr lang="es-ES" sz="1200" dirty="0">
                <a:solidFill>
                  <a:srgbClr val="002060"/>
                </a:solidFill>
                <a:latin typeface="Calibri" panose="020F0502020204030204" pitchFamily="34" charset="0"/>
                <a:ea typeface="Times New Roman" panose="02020603050405020304" pitchFamily="18" charset="0"/>
                <a:cs typeface="Times New Roman" panose="02020603050405020304" pitchFamily="18" charset="0"/>
              </a:rPr>
              <a:t>. y Telefónica de España, </a:t>
            </a:r>
            <a:r>
              <a:rPr lang="es-ES" sz="1200" dirty="0" err="1">
                <a:solidFill>
                  <a:srgbClr val="002060"/>
                </a:solidFill>
                <a:latin typeface="Calibri" panose="020F0502020204030204" pitchFamily="34" charset="0"/>
                <a:ea typeface="Times New Roman" panose="02020603050405020304" pitchFamily="18" charset="0"/>
                <a:cs typeface="Times New Roman" panose="02020603050405020304" pitchFamily="18" charset="0"/>
              </a:rPr>
              <a:t>S.A.U</a:t>
            </a:r>
            <a:r>
              <a:rPr lang="es-ES" sz="1200" dirty="0">
                <a:solidFill>
                  <a:srgbClr val="002060"/>
                </a:solidFill>
                <a:latin typeface="Calibri" panose="020F0502020204030204" pitchFamily="34" charset="0"/>
                <a:ea typeface="Times New Roman" panose="02020603050405020304" pitchFamily="18" charset="0"/>
                <a:cs typeface="Times New Roman" panose="02020603050405020304" pitchFamily="18" charset="0"/>
              </a:rPr>
              <a:t>. como agencias de seguros exclusivas de la entidad aseguradora Telefónica Seguros Sucursal en España.</a:t>
            </a: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s-ES" sz="1200" u="sng" dirty="0">
                <a:solidFill>
                  <a:srgbClr val="002060"/>
                </a:solidFill>
                <a:latin typeface="Calibri" panose="020F0502020204030204" pitchFamily="34" charset="0"/>
                <a:cs typeface="Times New Roman" panose="02020603050405020304" pitchFamily="18" charset="0"/>
              </a:rPr>
              <a:t>Política de Transparencia del Mediado</a:t>
            </a:r>
            <a:r>
              <a:rPr lang="es-ES" sz="1200" b="1" dirty="0">
                <a:solidFill>
                  <a:srgbClr val="002060"/>
                </a:solidFill>
                <a:latin typeface="Calibri" panose="020F0502020204030204" pitchFamily="34" charset="0"/>
                <a:ea typeface="Times New Roman" panose="02020603050405020304" pitchFamily="18" charset="0"/>
                <a:cs typeface="Times New Roman" panose="02020603050405020304" pitchFamily="18" charset="0"/>
              </a:rPr>
              <a:t>r</a:t>
            </a:r>
            <a:r>
              <a:rPr lang="es-ES" sz="1200" dirty="0">
                <a:solidFill>
                  <a:srgbClr val="002060"/>
                </a:solidFill>
                <a:latin typeface="Calibri" panose="020F0502020204030204" pitchFamily="34" charset="0"/>
                <a:ea typeface="Times New Roman" panose="02020603050405020304" pitchFamily="18" charset="0"/>
                <a:cs typeface="Times New Roman" panose="02020603050405020304" pitchFamily="18" charset="0"/>
              </a:rPr>
              <a:t>: En este documento se recoge la Política de transparencia en la actividad de mediación de seguros para la oferta o comparación de productos a través de sitios web u otras técnicas de comunicación a distancia.</a:t>
            </a:r>
          </a:p>
          <a:p>
            <a:pPr>
              <a:lnSpc>
                <a:spcPct val="107000"/>
              </a:lnSpc>
              <a:spcAft>
                <a:spcPts val="800"/>
              </a:spcAft>
            </a:pPr>
            <a:r>
              <a:rPr lang="es-ES" sz="1200" b="1" dirty="0">
                <a:solidFill>
                  <a:srgbClr val="002060"/>
                </a:solidFill>
                <a:latin typeface="Calibri" panose="020F0502020204030204" pitchFamily="34" charset="0"/>
                <a:ea typeface="Calibri" panose="020F0502020204030204" pitchFamily="34" charset="0"/>
                <a:cs typeface="Calibri" panose="020F0502020204030204" pitchFamily="34" charset="0"/>
              </a:rPr>
              <a:t>Importante</a:t>
            </a: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  Durante el proceso de contratación obligatoriamente se ha de informar al cliente donde tiene disponible toda la información precontractual. </a:t>
            </a:r>
            <a:r>
              <a:rPr lang="es-ES" sz="1200" b="1" dirty="0">
                <a:solidFill>
                  <a:srgbClr val="002060"/>
                </a:solidFill>
                <a:latin typeface="Calibri" panose="020F0502020204030204" pitchFamily="34" charset="0"/>
                <a:ea typeface="Calibri" panose="020F0502020204030204" pitchFamily="34" charset="0"/>
                <a:cs typeface="Calibri" panose="020F0502020204030204" pitchFamily="34" charset="0"/>
              </a:rPr>
              <a:t>Asegúrate</a:t>
            </a: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 con qué aseguradora se va a contratar el seguro de hogar antes de informar de la </a:t>
            </a:r>
            <a:r>
              <a:rPr lang="es-ES" sz="1200" dirty="0" err="1">
                <a:solidFill>
                  <a:srgbClr val="002060"/>
                </a:solidFill>
                <a:latin typeface="Calibri" panose="020F0502020204030204" pitchFamily="34" charset="0"/>
                <a:ea typeface="Calibri" panose="020F0502020204030204" pitchFamily="34" charset="0"/>
                <a:cs typeface="Calibri" panose="020F0502020204030204" pitchFamily="34" charset="0"/>
              </a:rPr>
              <a:t>url</a:t>
            </a: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 correspondiente, son muy parecidas (ver operativa a tener en cuenta según aseguradora)</a:t>
            </a:r>
          </a:p>
          <a:p>
            <a:pPr lvl="3">
              <a:lnSpc>
                <a:spcPct val="107000"/>
              </a:lnSpc>
              <a:spcAft>
                <a:spcPts val="800"/>
              </a:spcAft>
            </a:pP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 Santa Lucía: </a:t>
            </a:r>
            <a:r>
              <a:rPr lang="es-ES" sz="1200" b="1" i="1" dirty="0">
                <a:solidFill>
                  <a:srgbClr val="0000CC"/>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http://seguros.movistar.es/hogar/legalsl</a:t>
            </a:r>
            <a:r>
              <a:rPr lang="es-ES" sz="1200" b="1" i="1" dirty="0">
                <a:solidFill>
                  <a:srgbClr val="0000CC"/>
                </a:solidFill>
                <a:latin typeface="Calibri" panose="020F0502020204030204" pitchFamily="34" charset="0"/>
                <a:cs typeface="Calibri" panose="020F0502020204030204" pitchFamily="34" charset="0"/>
              </a:rPr>
              <a:t> </a:t>
            </a:r>
          </a:p>
          <a:p>
            <a:pPr lvl="3">
              <a:lnSpc>
                <a:spcPct val="107000"/>
              </a:lnSpc>
              <a:spcAft>
                <a:spcPts val="800"/>
              </a:spcAft>
            </a:pPr>
            <a:r>
              <a:rPr lang="es-ES" sz="1200" u="sng" dirty="0">
                <a:solidFill>
                  <a:srgbClr val="00206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Telefónica Seguros: </a:t>
            </a:r>
            <a:r>
              <a:rPr lang="es-ES" sz="1200" b="1" i="1" dirty="0">
                <a:solidFill>
                  <a:srgbClr val="0000CC"/>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http://seguros.movistar.es/hogar/legal</a:t>
            </a: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es-ES" sz="14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200" dirty="0">
                <a:solidFill>
                  <a:srgbClr val="002060"/>
                </a:solidFill>
                <a:latin typeface="Calibri" panose="020F0502020204030204" pitchFamily="34" charset="0"/>
                <a:cs typeface="Calibri" panose="020F0502020204030204" pitchFamily="34" charset="0"/>
              </a:rPr>
              <a:t> </a:t>
            </a:r>
            <a:r>
              <a:rPr lang="es-ES" sz="1400" b="1" dirty="0">
                <a:solidFill>
                  <a:srgbClr val="002060"/>
                </a:solidFill>
                <a:latin typeface="Calibri" panose="020F0502020204030204" pitchFamily="34" charset="0"/>
                <a:cs typeface="Times New Roman" panose="02020603050405020304" pitchFamily="18" charset="0"/>
              </a:rPr>
              <a:t>B.-  Documentación contractual: información que recibe el cliente</a:t>
            </a:r>
          </a:p>
          <a:p>
            <a:pPr marL="358775" indent="-358775">
              <a:buFont typeface="Arial" panose="020B0604020202020204" pitchFamily="34" charset="0"/>
              <a:buChar char="•"/>
            </a:pPr>
            <a:r>
              <a:rPr lang="es-ES" sz="1200" dirty="0" err="1">
                <a:solidFill>
                  <a:srgbClr val="002060"/>
                </a:solidFill>
                <a:latin typeface="Calibri" panose="020F0502020204030204" pitchFamily="34" charset="0"/>
                <a:cs typeface="Calibri" panose="020F0502020204030204" pitchFamily="34" charset="0"/>
              </a:rPr>
              <a:t>Wellcome</a:t>
            </a:r>
            <a:r>
              <a:rPr lang="es-ES" sz="1200" dirty="0">
                <a:solidFill>
                  <a:srgbClr val="002060"/>
                </a:solidFill>
                <a:latin typeface="Calibri" panose="020F0502020204030204" pitchFamily="34" charset="0"/>
                <a:cs typeface="Calibri" panose="020F0502020204030204" pitchFamily="34" charset="0"/>
              </a:rPr>
              <a:t> pack: en el que se incluye el </a:t>
            </a:r>
            <a:r>
              <a:rPr lang="es-ES" sz="1200" dirty="0" err="1">
                <a:solidFill>
                  <a:srgbClr val="002060"/>
                </a:solidFill>
                <a:latin typeface="Calibri" panose="020F0502020204030204" pitchFamily="34" charset="0"/>
                <a:cs typeface="Calibri" panose="020F0502020204030204" pitchFamily="34" charset="0"/>
              </a:rPr>
              <a:t>IPID</a:t>
            </a:r>
            <a:r>
              <a:rPr lang="es-ES" sz="1200" dirty="0">
                <a:solidFill>
                  <a:srgbClr val="002060"/>
                </a:solidFill>
                <a:latin typeface="Calibri" panose="020F0502020204030204" pitchFamily="34" charset="0"/>
                <a:cs typeface="Calibri" panose="020F0502020204030204" pitchFamily="34" charset="0"/>
              </a:rPr>
              <a:t>, las condiciones particulares y generales de seguro de hogar contratado y una guía rápida (información del producto). Envío por email al correo electrónico facilitado por el cliente</a:t>
            </a:r>
          </a:p>
          <a:p>
            <a:pPr marL="171450" indent="-171450">
              <a:buFont typeface="Arial" panose="020B0604020202020204" pitchFamily="34" charset="0"/>
              <a:buChar char="•"/>
            </a:pPr>
            <a:endParaRPr lang="es-ES" sz="1200" dirty="0">
              <a:solidFill>
                <a:srgbClr val="002060"/>
              </a:solidFill>
              <a:latin typeface="Calibri" panose="020F0502020204030204" pitchFamily="34" charset="0"/>
              <a:cs typeface="Calibri" panose="020F0502020204030204" pitchFamily="34" charset="0"/>
            </a:endParaRPr>
          </a:p>
          <a:p>
            <a:pPr>
              <a:lnSpc>
                <a:spcPct val="107000"/>
              </a:lnSpc>
              <a:spcAft>
                <a:spcPts val="800"/>
              </a:spcAft>
            </a:pPr>
            <a:r>
              <a:rPr lang="es-E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r>
              <a:rPr lang="es-ES" sz="1400" b="1" i="1" dirty="0">
                <a:solidFill>
                  <a:srgbClr val="002060"/>
                </a:solidFill>
                <a:latin typeface="Calibri" panose="020F0502020204030204" pitchFamily="34" charset="0"/>
                <a:ea typeface="Calibri" panose="020F0502020204030204" pitchFamily="34" charset="0"/>
                <a:cs typeface="Times New Roman" panose="02020603050405020304" pitchFamily="18" charset="0"/>
              </a:rPr>
              <a:t>C.- Presupuesto: </a:t>
            </a:r>
            <a:r>
              <a:rPr lang="es-E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p>
          <a:p>
            <a:pPr marL="358775" indent="-358775">
              <a:lnSpc>
                <a:spcPct val="107000"/>
              </a:lnSpc>
              <a:spcAft>
                <a:spcPts val="800"/>
              </a:spcAft>
              <a:buFont typeface="Arial" panose="020B0604020202020204" pitchFamily="34" charset="0"/>
              <a:buChar char="•"/>
            </a:pP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No tiene valor contractual y tiene una validez de 30 días desde la fecha emisión. </a:t>
            </a:r>
          </a:p>
          <a:p>
            <a:pPr marL="914400">
              <a:lnSpc>
                <a:spcPct val="107000"/>
              </a:lnSpc>
              <a:spcAft>
                <a:spcPts val="800"/>
              </a:spcAft>
            </a:pP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6" descr="Resultado de imagen de ir a inicio">
            <a:hlinkClick r:id="rId4" action="ppaction://hlinksldjump"/>
            <a:extLst>
              <a:ext uri="{FF2B5EF4-FFF2-40B4-BE49-F238E27FC236}">
                <a16:creationId xmlns:a16="http://schemas.microsoft.com/office/drawing/2014/main" id="{924A4617-3391-43E1-B604-8E36C01A65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pic>
        <p:nvPicPr>
          <p:cNvPr id="6" name="Gráfico 5" descr="Advertencia">
            <a:extLst>
              <a:ext uri="{FF2B5EF4-FFF2-40B4-BE49-F238E27FC236}">
                <a16:creationId xmlns:a16="http://schemas.microsoft.com/office/drawing/2014/main" id="{C9A30D69-158A-4A4D-A760-EF1EB7C6F6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690" y="3609294"/>
            <a:ext cx="315209" cy="315209"/>
          </a:xfrm>
          <a:prstGeom prst="rect">
            <a:avLst/>
          </a:prstGeom>
        </p:spPr>
      </p:pic>
      <p:sp>
        <p:nvSpPr>
          <p:cNvPr id="7" name="Botón de acción: ir hacia atrás o anterior 6">
            <a:hlinkClick r:id="" action="ppaction://hlinkshowjump?jump=previousslide" highlightClick="1"/>
            <a:extLst>
              <a:ext uri="{FF2B5EF4-FFF2-40B4-BE49-F238E27FC236}">
                <a16:creationId xmlns:a16="http://schemas.microsoft.com/office/drawing/2014/main" id="{C600A14A-E96A-4128-B7DF-6DC5306A050D}"/>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8" name="Botón de acción: ir hacia delante o siguiente 7">
            <a:hlinkClick r:id="" action="ppaction://hlinkshowjump?jump=nextslide" highlightClick="1"/>
            <a:extLst>
              <a:ext uri="{FF2B5EF4-FFF2-40B4-BE49-F238E27FC236}">
                <a16:creationId xmlns:a16="http://schemas.microsoft.com/office/drawing/2014/main" id="{F81F04BA-3AC8-47A7-9274-CF30C90BB5E6}"/>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áfico 8" descr="Advertencia">
            <a:extLst>
              <a:ext uri="{FF2B5EF4-FFF2-40B4-BE49-F238E27FC236}">
                <a16:creationId xmlns:a16="http://schemas.microsoft.com/office/drawing/2014/main" id="{0F9AF96D-092D-4F7B-87D9-C28435491C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41592" y="6050084"/>
            <a:ext cx="315209" cy="315209"/>
          </a:xfrm>
          <a:prstGeom prst="rect">
            <a:avLst/>
          </a:prstGeom>
        </p:spPr>
      </p:pic>
      <p:sp>
        <p:nvSpPr>
          <p:cNvPr id="2" name="CuadroTexto 1">
            <a:extLst>
              <a:ext uri="{FF2B5EF4-FFF2-40B4-BE49-F238E27FC236}">
                <a16:creationId xmlns:a16="http://schemas.microsoft.com/office/drawing/2014/main" id="{1589AF8A-7CDF-4891-834A-23CC9AFA3C2F}"/>
              </a:ext>
            </a:extLst>
          </p:cNvPr>
          <p:cNvSpPr txBox="1"/>
          <p:nvPr/>
        </p:nvSpPr>
        <p:spPr>
          <a:xfrm>
            <a:off x="7915383" y="5984332"/>
            <a:ext cx="3421264" cy="646331"/>
          </a:xfrm>
          <a:prstGeom prst="rect">
            <a:avLst/>
          </a:prstGeom>
          <a:noFill/>
        </p:spPr>
        <p:txBody>
          <a:bodyPr wrap="square" rtlCol="0">
            <a:spAutoFit/>
          </a:bodyPr>
          <a:lstStyle/>
          <a:p>
            <a:r>
              <a:rPr lang="es-ES" dirty="0">
                <a:solidFill>
                  <a:srgbClr val="002060"/>
                </a:solidFill>
              </a:rPr>
              <a:t>En caso no reciba el correo, avisa al cliente revise carpeta spam </a:t>
            </a:r>
          </a:p>
        </p:txBody>
      </p:sp>
    </p:spTree>
    <p:extLst>
      <p:ext uri="{BB962C8B-B14F-4D97-AF65-F5344CB8AC3E}">
        <p14:creationId xmlns:p14="http://schemas.microsoft.com/office/powerpoint/2010/main" val="17722032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esquinas redondeadas 14">
            <a:extLst>
              <a:ext uri="{FF2B5EF4-FFF2-40B4-BE49-F238E27FC236}">
                <a16:creationId xmlns:a16="http://schemas.microsoft.com/office/drawing/2014/main" id="{3DF4503F-21A1-4CC8-AB02-33E5A5586AEC}"/>
              </a:ext>
            </a:extLst>
          </p:cNvPr>
          <p:cNvSpPr/>
          <p:nvPr/>
        </p:nvSpPr>
        <p:spPr>
          <a:xfrm>
            <a:off x="408709" y="169747"/>
            <a:ext cx="11229109" cy="5406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s-ES" sz="2400" b="1" cap="all" dirty="0">
                <a:solidFill>
                  <a:srgbClr val="002060"/>
                </a:solidFill>
              </a:rPr>
              <a:t> </a:t>
            </a:r>
          </a:p>
          <a:p>
            <a:pPr algn="ctr"/>
            <a:r>
              <a:rPr lang="es-ES" sz="2400" b="1" cap="all" dirty="0">
                <a:solidFill>
                  <a:srgbClr val="002060"/>
                </a:solidFill>
              </a:rPr>
              <a:t>Correo bienvenida: confirmación contratación en Tiendas</a:t>
            </a:r>
          </a:p>
          <a:p>
            <a:endParaRPr lang="es-ES" b="1" dirty="0">
              <a:solidFill>
                <a:schemeClr val="bg1"/>
              </a:solidFill>
            </a:endParaRPr>
          </a:p>
        </p:txBody>
      </p:sp>
      <p:pic>
        <p:nvPicPr>
          <p:cNvPr id="4" name="Picture 6" descr="Resultado de imagen de ir a inicio">
            <a:hlinkClick r:id="rId2" action="ppaction://hlinksldjump"/>
            <a:extLst>
              <a:ext uri="{FF2B5EF4-FFF2-40B4-BE49-F238E27FC236}">
                <a16:creationId xmlns:a16="http://schemas.microsoft.com/office/drawing/2014/main" id="{924A4617-3391-43E1-B604-8E36C01A6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7" name="Botón de acción: ir hacia atrás o anterior 6">
            <a:hlinkClick r:id="" action="ppaction://hlinkshowjump?jump=previousslide" highlightClick="1"/>
            <a:extLst>
              <a:ext uri="{FF2B5EF4-FFF2-40B4-BE49-F238E27FC236}">
                <a16:creationId xmlns:a16="http://schemas.microsoft.com/office/drawing/2014/main" id="{C600A14A-E96A-4128-B7DF-6DC5306A050D}"/>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0" name="Rectángulo: esquinas redondeadas 9">
            <a:extLst>
              <a:ext uri="{FF2B5EF4-FFF2-40B4-BE49-F238E27FC236}">
                <a16:creationId xmlns:a16="http://schemas.microsoft.com/office/drawing/2014/main" id="{CAC0307B-5DE0-4D7F-8A8B-7D8FB389497C}"/>
              </a:ext>
            </a:extLst>
          </p:cNvPr>
          <p:cNvSpPr/>
          <p:nvPr/>
        </p:nvSpPr>
        <p:spPr>
          <a:xfrm>
            <a:off x="108568" y="759097"/>
            <a:ext cx="12032032" cy="133238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nSpc>
                <a:spcPct val="107000"/>
              </a:lnSpc>
              <a:spcAft>
                <a:spcPts val="800"/>
              </a:spcAft>
              <a:defRPr/>
            </a:pP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El tomador del seguro recibe un correo electrónico de bienvenida en el email facilitado.                                      </a:t>
            </a:r>
            <a:r>
              <a:rPr lang="es-E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Importante</a:t>
            </a: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si no lo recibe avisa al cliente revise la carpeta spam</a:t>
            </a:r>
          </a:p>
          <a:p>
            <a:pPr lvl="0">
              <a:lnSpc>
                <a:spcPct val="107000"/>
              </a:lnSpc>
              <a:spcAft>
                <a:spcPts val="800"/>
              </a:spcAft>
              <a:defRPr/>
            </a:pP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En este correo, además de adjuntar la documentación correspondiente, se le informa que </a:t>
            </a:r>
            <a:r>
              <a:rPr lang="es-E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si la contratación la ha realizado en una tienda Movistar debe validar la contratación respondiendo al mismo con un SI</a:t>
            </a: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El tomador del seguro de hogar tiene un plazo para contestar (15 días desde la fecha envío correo), caso contrario se anulará la contratación del seguro de hogar.</a:t>
            </a:r>
          </a:p>
          <a:p>
            <a:pPr lvl="0">
              <a:lnSpc>
                <a:spcPct val="107000"/>
              </a:lnSpc>
              <a:spcAft>
                <a:spcPts val="800"/>
              </a:spcAft>
              <a:defRPr/>
            </a:pPr>
            <a:r>
              <a:rPr lang="es-E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Si la contratación ha sido a través del </a:t>
            </a:r>
            <a:r>
              <a:rPr lang="es-ES" sz="1200" b="1" dirty="0" err="1">
                <a:solidFill>
                  <a:srgbClr val="002060"/>
                </a:solidFill>
                <a:latin typeface="Calibri" panose="020F0502020204030204" pitchFamily="34" charset="0"/>
                <a:ea typeface="Calibri" panose="020F0502020204030204" pitchFamily="34" charset="0"/>
                <a:cs typeface="Times New Roman" panose="02020603050405020304" pitchFamily="18" charset="0"/>
              </a:rPr>
              <a:t>Call</a:t>
            </a:r>
            <a:r>
              <a:rPr lang="es-E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 Center Movistar Seguros no es necesario responder al correo</a:t>
            </a: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s-ES" sz="120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ángulo: esquinas redondeadas 10">
            <a:extLst>
              <a:ext uri="{FF2B5EF4-FFF2-40B4-BE49-F238E27FC236}">
                <a16:creationId xmlns:a16="http://schemas.microsoft.com/office/drawing/2014/main" id="{0B7777E1-F11D-41CA-BBD1-0ABE29FC9087}"/>
              </a:ext>
            </a:extLst>
          </p:cNvPr>
          <p:cNvSpPr/>
          <p:nvPr/>
        </p:nvSpPr>
        <p:spPr>
          <a:xfrm>
            <a:off x="108568" y="2091483"/>
            <a:ext cx="5777840" cy="452955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gn="ctr">
              <a:lnSpc>
                <a:spcPct val="107000"/>
              </a:lnSpc>
              <a:spcAft>
                <a:spcPts val="800"/>
              </a:spcAft>
              <a:defRPr/>
            </a:pPr>
            <a:r>
              <a:rPr lang="es-ES" sz="1200" b="1" u="sng" dirty="0">
                <a:solidFill>
                  <a:srgbClr val="002060"/>
                </a:solidFill>
                <a:latin typeface="Calibri" panose="020F0502020204030204" pitchFamily="34" charset="0"/>
                <a:ea typeface="Calibri" panose="020F0502020204030204" pitchFamily="34" charset="0"/>
                <a:cs typeface="Times New Roman" panose="02020603050405020304" pitchFamily="18" charset="0"/>
              </a:rPr>
              <a:t>CLIENTE CONTESTA AL CORREO </a:t>
            </a:r>
          </a:p>
          <a:p>
            <a:pPr lvl="0">
              <a:lnSpc>
                <a:spcPct val="107000"/>
              </a:lnSpc>
              <a:spcAft>
                <a:spcPts val="800"/>
              </a:spcAft>
              <a:defRPr/>
            </a:pP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Las respuestas se recibirán en el CRM de Seguro de Hogar, y se ven en la pestaña Email, carpeta “General-recibidos con asunto “Confirmación contratación Seguro de Hogar Movistar Seguros”.</a:t>
            </a:r>
          </a:p>
          <a:p>
            <a:pPr lvl="0">
              <a:lnSpc>
                <a:spcPct val="107000"/>
              </a:lnSpc>
              <a:spcAft>
                <a:spcPts val="800"/>
              </a:spcAft>
              <a:defRPr/>
            </a:pPr>
            <a:r>
              <a:rPr lang="es-E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Posibles respuestas:</a:t>
            </a:r>
          </a:p>
          <a:p>
            <a:pPr lvl="0">
              <a:lnSpc>
                <a:spcPct val="107000"/>
              </a:lnSpc>
              <a:spcAft>
                <a:spcPts val="800"/>
              </a:spcAft>
              <a:defRPr/>
            </a:pP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1.- Contesta confirmando la contratación: aunque en contrataciones por </a:t>
            </a:r>
            <a:r>
              <a:rPr lang="es-ES" sz="1200" dirty="0" err="1">
                <a:solidFill>
                  <a:srgbClr val="002060"/>
                </a:solidFill>
                <a:latin typeface="Calibri" panose="020F0502020204030204" pitchFamily="34" charset="0"/>
                <a:ea typeface="Calibri" panose="020F0502020204030204" pitchFamily="34" charset="0"/>
                <a:cs typeface="Times New Roman" panose="02020603050405020304" pitchFamily="18" charset="0"/>
              </a:rPr>
              <a:t>Call</a:t>
            </a: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Center no es necesario responder (al existir grabación de la misma), no se descarta se tengan respuestas.</a:t>
            </a:r>
          </a:p>
          <a:p>
            <a:pPr lvl="0">
              <a:lnSpc>
                <a:spcPct val="107000"/>
              </a:lnSpc>
              <a:spcAft>
                <a:spcPts val="800"/>
              </a:spcAft>
              <a:defRPr/>
            </a:pP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Los correos con respuestas confirmando la contratación serán gestionados por el canal origen de la contratación (Tiendas o </a:t>
            </a:r>
            <a:r>
              <a:rPr lang="es-ES" sz="1200" dirty="0" err="1">
                <a:solidFill>
                  <a:srgbClr val="002060"/>
                </a:solidFill>
                <a:latin typeface="Calibri" panose="020F0502020204030204" pitchFamily="34" charset="0"/>
                <a:ea typeface="Calibri" panose="020F0502020204030204" pitchFamily="34" charset="0"/>
                <a:cs typeface="Times New Roman" panose="02020603050405020304" pitchFamily="18" charset="0"/>
              </a:rPr>
              <a:t>Call</a:t>
            </a: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Center). Vincular el correo a la ficha cliente en CRM (abrir/cerrar caso)</a:t>
            </a:r>
          </a:p>
          <a:p>
            <a:pPr lvl="0">
              <a:lnSpc>
                <a:spcPct val="107000"/>
              </a:lnSpc>
              <a:spcAft>
                <a:spcPts val="800"/>
              </a:spcAft>
              <a:defRPr/>
            </a:pP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2.- Contesta no quiere contratar, quiere anular: la gestión la realizará el </a:t>
            </a:r>
            <a:r>
              <a:rPr lang="es-ES" sz="1200" dirty="0" err="1">
                <a:solidFill>
                  <a:srgbClr val="002060"/>
                </a:solidFill>
                <a:latin typeface="Calibri" panose="020F0502020204030204" pitchFamily="34" charset="0"/>
                <a:ea typeface="Calibri" panose="020F0502020204030204" pitchFamily="34" charset="0"/>
                <a:cs typeface="Times New Roman" panose="02020603050405020304" pitchFamily="18" charset="0"/>
              </a:rPr>
              <a:t>Call</a:t>
            </a: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Center como Baja por Desistimiento. Vincular el correo a la ficha cliente en CRM (abrir/cerrar caso) y gestión comercial en Portal Gestor</a:t>
            </a:r>
          </a:p>
          <a:p>
            <a:pPr lvl="0">
              <a:lnSpc>
                <a:spcPct val="107000"/>
              </a:lnSpc>
              <a:spcAft>
                <a:spcPts val="800"/>
              </a:spcAft>
              <a:defRPr/>
            </a:pP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3.- Contesta solicitando información adicional: el canal origen de la contratación contactará con el cliente para facilitarle la correspondiente información. Vincular el correo a la ficha cliente en CRM (abrir/cerrar caso)</a:t>
            </a:r>
          </a:p>
        </p:txBody>
      </p:sp>
      <p:sp>
        <p:nvSpPr>
          <p:cNvPr id="12" name="Rectángulo: esquinas redondeadas 11">
            <a:extLst>
              <a:ext uri="{FF2B5EF4-FFF2-40B4-BE49-F238E27FC236}">
                <a16:creationId xmlns:a16="http://schemas.microsoft.com/office/drawing/2014/main" id="{30E3C3F8-16EC-41C3-B775-117C52DFE4BE}"/>
              </a:ext>
            </a:extLst>
          </p:cNvPr>
          <p:cNvSpPr/>
          <p:nvPr/>
        </p:nvSpPr>
        <p:spPr>
          <a:xfrm>
            <a:off x="6006161" y="2111702"/>
            <a:ext cx="5984375" cy="452955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gn="ctr">
              <a:defRPr/>
            </a:pPr>
            <a:r>
              <a:rPr lang="es-ES" sz="1200" b="1" u="sng" dirty="0">
                <a:solidFill>
                  <a:srgbClr val="002060"/>
                </a:solidFill>
                <a:latin typeface="Calibri" panose="020F0502020204030204" pitchFamily="34" charset="0"/>
                <a:ea typeface="Calibri" panose="020F0502020204030204" pitchFamily="34" charset="0"/>
                <a:cs typeface="Times New Roman" panose="02020603050405020304" pitchFamily="18" charset="0"/>
              </a:rPr>
              <a:t>CLIENTE LLAMA AL CALL CENTER (900 22 22 66)</a:t>
            </a:r>
          </a:p>
          <a:p>
            <a:pPr lvl="0">
              <a:defRPr/>
            </a:pP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lvl="0">
              <a:defRPr/>
            </a:pP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Antes de responder:</a:t>
            </a:r>
          </a:p>
          <a:p>
            <a:pPr lvl="0">
              <a:defRPr/>
            </a:pP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defRPr/>
            </a:pP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Busca al cliente y localiza la póliza en Portal Gestor</a:t>
            </a:r>
          </a:p>
          <a:p>
            <a:pPr marL="171450" lvl="0" indent="-171450">
              <a:buFont typeface="Arial" panose="020B0604020202020204" pitchFamily="34" charset="0"/>
              <a:buChar char="•"/>
              <a:defRPr/>
            </a:pP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Abrir y cerrar caso “recepción llamada” en CRM</a:t>
            </a:r>
          </a:p>
          <a:p>
            <a:pPr marL="171450" lvl="0" indent="-171450">
              <a:buFont typeface="Arial" panose="020B0604020202020204" pitchFamily="34" charset="0"/>
              <a:buChar char="•"/>
              <a:defRPr/>
            </a:pP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Responder según tipo pregunta</a:t>
            </a:r>
          </a:p>
          <a:p>
            <a:pPr marL="171450" lvl="0" indent="-171450">
              <a:buFont typeface="Arial" panose="020B0604020202020204" pitchFamily="34" charset="0"/>
              <a:buChar char="•"/>
              <a:defRPr/>
            </a:pP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Si es necesario realizar gestión comercial se realizará en Portal Gestor</a:t>
            </a:r>
          </a:p>
          <a:p>
            <a:pPr>
              <a:defRPr/>
            </a:pPr>
            <a:endParaRPr lang="es-E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a:defRPr/>
            </a:pPr>
            <a:r>
              <a:rPr lang="es-E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Posibles preguntas:</a:t>
            </a:r>
          </a:p>
          <a:p>
            <a:pPr marL="171450" lvl="0" indent="-171450">
              <a:buFont typeface="Arial" panose="020B0604020202020204" pitchFamily="34" charset="0"/>
              <a:buChar char="•"/>
              <a:defRPr/>
            </a:pP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lvl="0">
              <a:defRPr/>
            </a:pP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1.- Quiere confirmar la contratación: </a:t>
            </a:r>
          </a:p>
          <a:p>
            <a:pPr marL="180975" lvl="1">
              <a:buFont typeface="Arial" panose="020B0604020202020204" pitchFamily="34" charset="0"/>
              <a:buChar char="•"/>
              <a:tabLst>
                <a:tab pos="271463" algn="l"/>
              </a:tabLst>
              <a:defRPr/>
            </a:pP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Si contratación fue en </a:t>
            </a:r>
            <a:r>
              <a:rPr lang="es-ES" sz="1200" dirty="0" err="1">
                <a:solidFill>
                  <a:srgbClr val="002060"/>
                </a:solidFill>
                <a:latin typeface="Calibri" panose="020F0502020204030204" pitchFamily="34" charset="0"/>
                <a:ea typeface="Calibri" panose="020F0502020204030204" pitchFamily="34" charset="0"/>
                <a:cs typeface="Times New Roman" panose="02020603050405020304" pitchFamily="18" charset="0"/>
              </a:rPr>
              <a:t>Call</a:t>
            </a: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Center, no es necesario hacer nada, informar la póliza esta contratada</a:t>
            </a:r>
          </a:p>
          <a:p>
            <a:pPr marL="180975" lvl="1">
              <a:buFont typeface="Arial" panose="020B0604020202020204" pitchFamily="34" charset="0"/>
              <a:buChar char="•"/>
              <a:tabLst>
                <a:tab pos="271463" algn="l"/>
              </a:tabLst>
              <a:defRPr/>
            </a:pP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Si contratación fue en una Tienda, verifica si la póliza esta o no anulada. </a:t>
            </a:r>
          </a:p>
          <a:p>
            <a:pPr marL="638175" lvl="2">
              <a:buFont typeface="Arial" panose="020B0604020202020204" pitchFamily="34" charset="0"/>
              <a:buChar char="•"/>
              <a:tabLst>
                <a:tab pos="271463" algn="l"/>
              </a:tabLst>
              <a:defRPr/>
            </a:pP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Si está anulada, ofrecerle la posibilidad de contratar en ese momento</a:t>
            </a:r>
          </a:p>
          <a:p>
            <a:pPr marL="638175" lvl="2">
              <a:buFont typeface="Arial" panose="020B0604020202020204" pitchFamily="34" charset="0"/>
              <a:buChar char="•"/>
              <a:tabLst>
                <a:tab pos="271463" algn="l"/>
              </a:tabLst>
              <a:defRPr/>
            </a:pP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Si no está anulada informar que debe responder al correo enviado antes de los 15 días desde el envío o se le anulará la póliza</a:t>
            </a:r>
          </a:p>
          <a:p>
            <a:pPr lvl="0">
              <a:defRPr/>
            </a:pP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lvl="0">
              <a:defRPr/>
            </a:pP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2.- Solicita la baja, no quiere contratar: tramitar Baja por Desistimiento</a:t>
            </a:r>
          </a:p>
          <a:p>
            <a:pPr lvl="0">
              <a:defRPr/>
            </a:pP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lvl="0">
              <a:defRPr/>
            </a:pPr>
            <a:r>
              <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3.- Si es para solicitar información adicional, informarle según pregunta</a:t>
            </a:r>
          </a:p>
          <a:p>
            <a:pPr marR="0" lvl="0" algn="l" defTabSz="914400" rtl="0" eaLnBrk="1" fontAlgn="auto" latinLnBrk="0" hangingPunct="1">
              <a:lnSpc>
                <a:spcPct val="100000"/>
              </a:lnSpc>
              <a:spcBef>
                <a:spcPts val="0"/>
              </a:spcBef>
              <a:spcAft>
                <a:spcPts val="0"/>
              </a:spcAft>
              <a:buClrTx/>
              <a:buSzTx/>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13" name="Gráfico 12" descr="Advertencia">
            <a:extLst>
              <a:ext uri="{FF2B5EF4-FFF2-40B4-BE49-F238E27FC236}">
                <a16:creationId xmlns:a16="http://schemas.microsoft.com/office/drawing/2014/main" id="{0FAE58EA-0E15-4458-80DB-D0E7E7FC1D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84890" y="785666"/>
            <a:ext cx="315209" cy="315209"/>
          </a:xfrm>
          <a:prstGeom prst="rect">
            <a:avLst/>
          </a:prstGeom>
        </p:spPr>
      </p:pic>
    </p:spTree>
    <p:extLst>
      <p:ext uri="{BB962C8B-B14F-4D97-AF65-F5344CB8AC3E}">
        <p14:creationId xmlns:p14="http://schemas.microsoft.com/office/powerpoint/2010/main" val="41374288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esquinas redondeadas 14">
            <a:extLst>
              <a:ext uri="{FF2B5EF4-FFF2-40B4-BE49-F238E27FC236}">
                <a16:creationId xmlns:a16="http://schemas.microsoft.com/office/drawing/2014/main" id="{3DF4503F-21A1-4CC8-AB02-33E5A5586AEC}"/>
              </a:ext>
            </a:extLst>
          </p:cNvPr>
          <p:cNvSpPr/>
          <p:nvPr/>
        </p:nvSpPr>
        <p:spPr>
          <a:xfrm>
            <a:off x="408709" y="169747"/>
            <a:ext cx="11173691" cy="5406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s-ES" sz="2400" b="1" cap="all" dirty="0">
                <a:solidFill>
                  <a:srgbClr val="002060"/>
                </a:solidFill>
              </a:rPr>
              <a:t> </a:t>
            </a:r>
          </a:p>
          <a:p>
            <a:pPr algn="ctr"/>
            <a:r>
              <a:rPr lang="es-ES" sz="2400" b="1" cap="all" dirty="0">
                <a:solidFill>
                  <a:srgbClr val="002060"/>
                </a:solidFill>
              </a:rPr>
              <a:t>FACTURACIÓN Y PAGOS</a:t>
            </a:r>
          </a:p>
          <a:p>
            <a:endParaRPr lang="es-ES" b="1" dirty="0">
              <a:solidFill>
                <a:schemeClr val="bg1"/>
              </a:solidFill>
            </a:endParaRPr>
          </a:p>
        </p:txBody>
      </p:sp>
      <p:sp>
        <p:nvSpPr>
          <p:cNvPr id="5" name="Rectángulo 4">
            <a:extLst>
              <a:ext uri="{FF2B5EF4-FFF2-40B4-BE49-F238E27FC236}">
                <a16:creationId xmlns:a16="http://schemas.microsoft.com/office/drawing/2014/main" id="{A8D38D18-34A2-4DB0-8349-C95D950B3B86}"/>
              </a:ext>
            </a:extLst>
          </p:cNvPr>
          <p:cNvSpPr/>
          <p:nvPr/>
        </p:nvSpPr>
        <p:spPr>
          <a:xfrm>
            <a:off x="416031" y="844976"/>
            <a:ext cx="11336392" cy="5923481"/>
          </a:xfrm>
          <a:prstGeom prst="rect">
            <a:avLst/>
          </a:prstGeom>
        </p:spPr>
        <p:txBody>
          <a:bodyPr wrap="square">
            <a:spAutoFit/>
          </a:bodyPr>
          <a:lstStyle/>
          <a:p>
            <a:pPr marL="171450" indent="-171450">
              <a:lnSpc>
                <a:spcPct val="107000"/>
              </a:lnSpc>
              <a:spcAft>
                <a:spcPts val="800"/>
              </a:spcAft>
              <a:buFont typeface="Arial" panose="020B0604020202020204" pitchFamily="34" charset="0"/>
              <a:buChar char="•"/>
            </a:pPr>
            <a:r>
              <a:rPr lang="es-ES" sz="1400" dirty="0">
                <a:solidFill>
                  <a:srgbClr val="002060"/>
                </a:solidFill>
                <a:latin typeface="Calibri" panose="020F0502020204030204" pitchFamily="34" charset="0"/>
                <a:cs typeface="Times New Roman" panose="02020603050405020304" pitchFamily="18" charset="0"/>
              </a:rPr>
              <a:t>El seguro siempre se contrata por un </a:t>
            </a:r>
            <a:r>
              <a:rPr lang="es-ES" sz="1400" b="1" dirty="0">
                <a:solidFill>
                  <a:srgbClr val="002060"/>
                </a:solidFill>
                <a:latin typeface="Calibri" panose="020F0502020204030204" pitchFamily="34" charset="0"/>
                <a:cs typeface="Times New Roman" panose="02020603050405020304" pitchFamily="18" charset="0"/>
              </a:rPr>
              <a:t>periodo anual</a:t>
            </a:r>
            <a:r>
              <a:rPr lang="es-ES" sz="1400" dirty="0">
                <a:solidFill>
                  <a:srgbClr val="002060"/>
                </a:solidFill>
                <a:latin typeface="Calibri" panose="020F0502020204030204" pitchFamily="34" charset="0"/>
                <a:cs typeface="Times New Roman" panose="02020603050405020304" pitchFamily="18" charset="0"/>
              </a:rPr>
              <a:t>, nunca por periodos inferiores al año. </a:t>
            </a:r>
          </a:p>
          <a:p>
            <a:pPr marL="171450" indent="-171450">
              <a:lnSpc>
                <a:spcPct val="107000"/>
              </a:lnSpc>
              <a:spcAft>
                <a:spcPts val="800"/>
              </a:spcAft>
              <a:buFont typeface="Arial" panose="020B0604020202020204" pitchFamily="34" charset="0"/>
              <a:buChar char="•"/>
            </a:pPr>
            <a:r>
              <a:rPr lang="es-ES" sz="1400" dirty="0">
                <a:solidFill>
                  <a:srgbClr val="002060"/>
                </a:solidFill>
                <a:latin typeface="Calibri" panose="020F0502020204030204" pitchFamily="34" charset="0"/>
                <a:cs typeface="Times New Roman" panose="02020603050405020304" pitchFamily="18" charset="0"/>
              </a:rPr>
              <a:t>El seguro </a:t>
            </a:r>
            <a:r>
              <a:rPr lang="es-ES" sz="1400" b="1" dirty="0">
                <a:solidFill>
                  <a:srgbClr val="002060"/>
                </a:solidFill>
                <a:latin typeface="Calibri" panose="020F0502020204030204" pitchFamily="34" charset="0"/>
                <a:cs typeface="Times New Roman" panose="02020603050405020304" pitchFamily="18" charset="0"/>
              </a:rPr>
              <a:t>se renueva automáticamente </a:t>
            </a:r>
            <a:r>
              <a:rPr lang="es-ES" sz="1400" dirty="0">
                <a:solidFill>
                  <a:srgbClr val="002060"/>
                </a:solidFill>
                <a:latin typeface="Calibri" panose="020F0502020204030204" pitchFamily="34" charset="0"/>
                <a:cs typeface="Times New Roman" panose="02020603050405020304" pitchFamily="18" charset="0"/>
              </a:rPr>
              <a:t>al llegar a su vencimiento.</a:t>
            </a:r>
          </a:p>
          <a:p>
            <a:pPr marL="171450" indent="-171450">
              <a:lnSpc>
                <a:spcPct val="107000"/>
              </a:lnSpc>
              <a:spcAft>
                <a:spcPts val="800"/>
              </a:spcAft>
              <a:buFont typeface="Arial" panose="020B0604020202020204" pitchFamily="34" charset="0"/>
              <a:buChar char="•"/>
            </a:pPr>
            <a:r>
              <a:rPr lang="es-ES" sz="1400" dirty="0">
                <a:solidFill>
                  <a:srgbClr val="002060"/>
                </a:solidFill>
                <a:latin typeface="Calibri" panose="020F0502020204030204" pitchFamily="34" charset="0"/>
                <a:cs typeface="Times New Roman" panose="02020603050405020304" pitchFamily="18" charset="0"/>
              </a:rPr>
              <a:t>El pago del seguro puede ser anual, trimestral o semestral. El cobro lo realiza y gestiona la aseguradora según sus procedimientos, no existiendo reflejo ni en la factura ni en los sistemas de Movistar.</a:t>
            </a:r>
          </a:p>
          <a:p>
            <a:pPr marL="901700" lvl="2" indent="-285750">
              <a:lnSpc>
                <a:spcPct val="107000"/>
              </a:lnSpc>
              <a:spcAft>
                <a:spcPts val="800"/>
              </a:spcAft>
              <a:buFont typeface="Wingdings" panose="05000000000000000000" pitchFamily="2" charset="2"/>
              <a:buChar char="Ø"/>
            </a:pPr>
            <a:r>
              <a:rPr lang="es-ES" sz="1400" dirty="0">
                <a:solidFill>
                  <a:srgbClr val="002060"/>
                </a:solidFill>
                <a:latin typeface="Calibri" panose="020F0502020204030204" pitchFamily="34" charset="0"/>
                <a:cs typeface="Times New Roman" panose="02020603050405020304" pitchFamily="18" charset="0"/>
              </a:rPr>
              <a:t>Modalidades Telefónica Seguros con Santalucía: Al tomador se le carga en el banco el día de entrada en vigor del seguro de hogar.</a:t>
            </a:r>
          </a:p>
          <a:p>
            <a:pPr marL="901700" lvl="2" indent="-285750">
              <a:lnSpc>
                <a:spcPct val="107000"/>
              </a:lnSpc>
              <a:spcAft>
                <a:spcPts val="800"/>
              </a:spcAft>
              <a:buFont typeface="Wingdings" panose="05000000000000000000" pitchFamily="2" charset="2"/>
              <a:buChar char="Ø"/>
            </a:pPr>
            <a:r>
              <a:rPr lang="es-ES" sz="1400" dirty="0">
                <a:solidFill>
                  <a:srgbClr val="002060"/>
                </a:solidFill>
                <a:latin typeface="Calibri" panose="020F0502020204030204" pitchFamily="34" charset="0"/>
                <a:cs typeface="Times New Roman" panose="02020603050405020304" pitchFamily="18" charset="0"/>
              </a:rPr>
              <a:t>Modalidades Telefónica Seguros: El recibo se envía al cobro el día de entrada en vigor, pero al tomador se le carga al día siguiente o a los dos días.</a:t>
            </a:r>
          </a:p>
          <a:p>
            <a:pPr marL="171450" indent="-171450">
              <a:lnSpc>
                <a:spcPct val="107000"/>
              </a:lnSpc>
              <a:spcAft>
                <a:spcPts val="800"/>
              </a:spcAft>
              <a:buFont typeface="Arial" panose="020B0604020202020204" pitchFamily="34" charset="0"/>
              <a:buChar char="•"/>
            </a:pPr>
            <a:r>
              <a:rPr lang="es-ES" sz="1400" dirty="0">
                <a:solidFill>
                  <a:srgbClr val="002060"/>
                </a:solidFill>
                <a:latin typeface="Calibri" panose="020F0502020204030204" pitchFamily="34" charset="0"/>
                <a:cs typeface="Times New Roman" panose="02020603050405020304" pitchFamily="18" charset="0"/>
              </a:rPr>
              <a:t>Pagar el importe de la póliza de </a:t>
            </a:r>
            <a:r>
              <a:rPr lang="es-ES" sz="1400" b="1" dirty="0">
                <a:solidFill>
                  <a:srgbClr val="002060"/>
                </a:solidFill>
                <a:latin typeface="Calibri" panose="020F0502020204030204" pitchFamily="34" charset="0"/>
                <a:cs typeface="Times New Roman" panose="02020603050405020304" pitchFamily="18" charset="0"/>
              </a:rPr>
              <a:t>forma semestral o trimestral lleva implícitos una serie de gastos bancarios</a:t>
            </a:r>
            <a:r>
              <a:rPr lang="es-ES" sz="1400" dirty="0">
                <a:solidFill>
                  <a:srgbClr val="002060"/>
                </a:solidFill>
                <a:latin typeface="Calibri" panose="020F0502020204030204" pitchFamily="34" charset="0"/>
                <a:cs typeface="Times New Roman" panose="02020603050405020304" pitchFamily="18" charset="0"/>
              </a:rPr>
              <a:t> que hacen que el importe total a pagar aumente:</a:t>
            </a:r>
          </a:p>
          <a:p>
            <a:pPr marL="628650" lvl="1" indent="-171450">
              <a:lnSpc>
                <a:spcPct val="107000"/>
              </a:lnSpc>
              <a:spcAft>
                <a:spcPts val="800"/>
              </a:spcAft>
              <a:buFont typeface="Courier New" panose="02070309020205020404" pitchFamily="49" charset="0"/>
              <a:buChar char="o"/>
            </a:pPr>
            <a:r>
              <a:rPr lang="es-ES" sz="1400" dirty="0">
                <a:solidFill>
                  <a:srgbClr val="002060"/>
                </a:solidFill>
                <a:latin typeface="Calibri" panose="020F0502020204030204" pitchFamily="34" charset="0"/>
                <a:cs typeface="Times New Roman" panose="02020603050405020304" pitchFamily="18" charset="0"/>
              </a:rPr>
              <a:t>Lo que se incorpora en el primer recibo es el coste del impuesto del Consorcio</a:t>
            </a:r>
          </a:p>
          <a:p>
            <a:pPr marL="628650" lvl="1" indent="-171450">
              <a:lnSpc>
                <a:spcPct val="107000"/>
              </a:lnSpc>
              <a:spcAft>
                <a:spcPts val="800"/>
              </a:spcAft>
              <a:buFont typeface="Courier New" panose="02070309020205020404" pitchFamily="49" charset="0"/>
              <a:buChar char="o"/>
            </a:pPr>
            <a:r>
              <a:rPr lang="es-ES" sz="1400" dirty="0">
                <a:solidFill>
                  <a:srgbClr val="002060"/>
                </a:solidFill>
                <a:latin typeface="Calibri" panose="020F0502020204030204" pitchFamily="34" charset="0"/>
                <a:cs typeface="Times New Roman" panose="02020603050405020304" pitchFamily="18" charset="0"/>
              </a:rPr>
              <a:t>Intereses: </a:t>
            </a:r>
          </a:p>
          <a:p>
            <a:pPr marL="1085850" lvl="2" indent="-171450">
              <a:lnSpc>
                <a:spcPct val="107000"/>
              </a:lnSpc>
              <a:spcAft>
                <a:spcPts val="800"/>
              </a:spcAft>
              <a:buFont typeface="Wingdings" panose="05000000000000000000" pitchFamily="2" charset="2"/>
              <a:buChar char="Ø"/>
            </a:pPr>
            <a:r>
              <a:rPr lang="es-ES" sz="1400" dirty="0">
                <a:solidFill>
                  <a:srgbClr val="002060"/>
                </a:solidFill>
                <a:latin typeface="Calibri" panose="020F0502020204030204" pitchFamily="34" charset="0"/>
                <a:cs typeface="Times New Roman" panose="02020603050405020304" pitchFamily="18" charset="0"/>
              </a:rPr>
              <a:t>En modalidades de Telefónica Seguros con Santalucía se cobran en el primer recibo a emitir (+2% pago trimestral, +1,5% pago semestral). </a:t>
            </a:r>
          </a:p>
          <a:p>
            <a:pPr marL="1085850" lvl="2" indent="-171450">
              <a:lnSpc>
                <a:spcPct val="107000"/>
              </a:lnSpc>
              <a:spcAft>
                <a:spcPts val="800"/>
              </a:spcAft>
              <a:buFont typeface="Wingdings" panose="05000000000000000000" pitchFamily="2" charset="2"/>
              <a:buChar char="Ø"/>
            </a:pPr>
            <a:r>
              <a:rPr lang="es-ES" sz="1400" dirty="0">
                <a:solidFill>
                  <a:srgbClr val="002060"/>
                </a:solidFill>
                <a:latin typeface="Calibri" panose="020F0502020204030204" pitchFamily="34" charset="0"/>
                <a:cs typeface="Times New Roman" panose="02020603050405020304" pitchFamily="18" charset="0"/>
              </a:rPr>
              <a:t>En modalidades de Telefónica Seguros el coste se reparte entre cada una de las fracciones de pago del seguro.</a:t>
            </a:r>
          </a:p>
          <a:p>
            <a:pPr>
              <a:lnSpc>
                <a:spcPct val="107000"/>
              </a:lnSpc>
              <a:spcAft>
                <a:spcPts val="800"/>
              </a:spcAft>
            </a:pPr>
            <a:endParaRPr lang="es-ES" sz="1400" dirty="0">
              <a:solidFill>
                <a:srgbClr val="002060"/>
              </a:solidFill>
              <a:latin typeface="Calibri" panose="020F0502020204030204" pitchFamily="34" charset="0"/>
              <a:cs typeface="Times New Roman" panose="02020603050405020304" pitchFamily="18" charset="0"/>
            </a:endParaRPr>
          </a:p>
          <a:p>
            <a:pPr marL="171450" indent="-171450">
              <a:lnSpc>
                <a:spcPct val="107000"/>
              </a:lnSpc>
              <a:spcAft>
                <a:spcPts val="800"/>
              </a:spcAft>
              <a:buFont typeface="Arial" panose="020B0604020202020204" pitchFamily="34" charset="0"/>
              <a:buChar char="•"/>
            </a:pPr>
            <a:r>
              <a:rPr lang="es-ES" sz="1400" dirty="0">
                <a:solidFill>
                  <a:srgbClr val="002060"/>
                </a:solidFill>
                <a:latin typeface="Calibri" panose="020F0502020204030204" pitchFamily="34" charset="0"/>
                <a:cs typeface="Times New Roman" panose="02020603050405020304" pitchFamily="18" charset="0"/>
              </a:rPr>
              <a:t>Las partes pueden oponerse a la prórroga del contrato mediante una notificación escrita a la otra parte, efectuada con un plazo de, al menos, </a:t>
            </a:r>
            <a:r>
              <a:rPr lang="es-ES" sz="1400" b="1" dirty="0">
                <a:solidFill>
                  <a:srgbClr val="002060"/>
                </a:solidFill>
                <a:latin typeface="Calibri" panose="020F0502020204030204" pitchFamily="34" charset="0"/>
                <a:cs typeface="Times New Roman" panose="02020603050405020304" pitchFamily="18" charset="0"/>
              </a:rPr>
              <a:t>un mes de anticipación </a:t>
            </a:r>
            <a:r>
              <a:rPr lang="es-ES" sz="1400" dirty="0">
                <a:solidFill>
                  <a:srgbClr val="002060"/>
                </a:solidFill>
                <a:latin typeface="Calibri" panose="020F0502020204030204" pitchFamily="34" charset="0"/>
                <a:cs typeface="Times New Roman" panose="02020603050405020304" pitchFamily="18" charset="0"/>
              </a:rPr>
              <a:t>a la finalización del período del seguro en curso cuando quien se oponga sea el Tomador del seguro, y de dos meses cuando sean las aseguradoras.</a:t>
            </a:r>
          </a:p>
          <a:p>
            <a:pPr marL="171450" indent="-171450">
              <a:lnSpc>
                <a:spcPct val="107000"/>
              </a:lnSpc>
              <a:spcAft>
                <a:spcPts val="800"/>
              </a:spcAft>
              <a:buFont typeface="Arial" panose="020B0604020202020204" pitchFamily="34" charset="0"/>
              <a:buChar char="•"/>
            </a:pPr>
            <a:r>
              <a:rPr lang="es-ES" sz="1400" b="1" dirty="0">
                <a:solidFill>
                  <a:srgbClr val="002060"/>
                </a:solidFill>
                <a:latin typeface="Calibri" panose="020F0502020204030204" pitchFamily="34" charset="0"/>
                <a:cs typeface="Times New Roman" panose="02020603050405020304" pitchFamily="18" charset="0"/>
              </a:rPr>
              <a:t>Desistimiento</a:t>
            </a:r>
            <a:r>
              <a:rPr lang="es-ES" sz="1400" dirty="0">
                <a:solidFill>
                  <a:srgbClr val="002060"/>
                </a:solidFill>
                <a:latin typeface="Calibri" panose="020F0502020204030204" pitchFamily="34" charset="0"/>
                <a:cs typeface="Times New Roman" panose="02020603050405020304" pitchFamily="18" charset="0"/>
              </a:rPr>
              <a:t>: El tomador que ejerza el derecho de desistimiento solamente estará obligado a pagar la prima correspondiente hasta el momento del desistimiento. Así, se reembolsará al tomador, dentro de un plazo máximo de 30 días naturales, la parte de prima no consumida. El ejercicio del derecho de desistimiento por el cliente está condicionado a que no haya declarado ningún siniestro y éste se haya aceptado o esté pendiente de resolución.</a:t>
            </a: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6" descr="Resultado de imagen de ir a inicio">
            <a:hlinkClick r:id="rId2" action="ppaction://hlinksldjump"/>
            <a:extLst>
              <a:ext uri="{FF2B5EF4-FFF2-40B4-BE49-F238E27FC236}">
                <a16:creationId xmlns:a16="http://schemas.microsoft.com/office/drawing/2014/main" id="{24E98C70-6E37-4797-9A8D-50A9F43EB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6" name="Botón de acción: ir hacia delante o siguiente 5">
            <a:hlinkClick r:id="" action="ppaction://hlinkshowjump?jump=nextslide" highlightClick="1"/>
            <a:extLst>
              <a:ext uri="{FF2B5EF4-FFF2-40B4-BE49-F238E27FC236}">
                <a16:creationId xmlns:a16="http://schemas.microsoft.com/office/drawing/2014/main" id="{4AB9D1EE-0774-470B-BC81-EDB5223786D5}"/>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ir hacia atrás o anterior 6">
            <a:hlinkClick r:id="" action="ppaction://hlinkshowjump?jump=previousslide" highlightClick="1"/>
            <a:extLst>
              <a:ext uri="{FF2B5EF4-FFF2-40B4-BE49-F238E27FC236}">
                <a16:creationId xmlns:a16="http://schemas.microsoft.com/office/drawing/2014/main" id="{139D9DE4-C930-489B-8F41-FAE80681A1A9}"/>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24613173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esquinas redondeadas 14">
            <a:extLst>
              <a:ext uri="{FF2B5EF4-FFF2-40B4-BE49-F238E27FC236}">
                <a16:creationId xmlns:a16="http://schemas.microsoft.com/office/drawing/2014/main" id="{3DF4503F-21A1-4CC8-AB02-33E5A5586AEC}"/>
              </a:ext>
            </a:extLst>
          </p:cNvPr>
          <p:cNvSpPr/>
          <p:nvPr/>
        </p:nvSpPr>
        <p:spPr>
          <a:xfrm>
            <a:off x="408709" y="169747"/>
            <a:ext cx="11159836" cy="5406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s-ES" sz="2400" b="1" cap="all" dirty="0">
                <a:solidFill>
                  <a:srgbClr val="002060"/>
                </a:solidFill>
              </a:rPr>
              <a:t> </a:t>
            </a:r>
          </a:p>
          <a:p>
            <a:pPr algn="ctr"/>
            <a:r>
              <a:rPr lang="es-ES" sz="2400" b="1" cap="all" dirty="0">
                <a:solidFill>
                  <a:srgbClr val="002060"/>
                </a:solidFill>
              </a:rPr>
              <a:t>PREGUNTAS GENERALES (</a:t>
            </a:r>
            <a:r>
              <a:rPr lang="es-ES" sz="2400" b="1" cap="all" dirty="0" err="1">
                <a:solidFill>
                  <a:srgbClr val="002060"/>
                </a:solidFill>
              </a:rPr>
              <a:t>faq’S</a:t>
            </a:r>
            <a:r>
              <a:rPr lang="es-ES" sz="2400" b="1" cap="all" dirty="0">
                <a:solidFill>
                  <a:srgbClr val="002060"/>
                </a:solidFill>
              </a:rPr>
              <a:t>)</a:t>
            </a:r>
          </a:p>
          <a:p>
            <a:endParaRPr lang="es-ES" b="1" dirty="0">
              <a:solidFill>
                <a:schemeClr val="bg1"/>
              </a:solidFill>
            </a:endParaRPr>
          </a:p>
        </p:txBody>
      </p:sp>
      <p:sp>
        <p:nvSpPr>
          <p:cNvPr id="5" name="Rectángulo 4">
            <a:extLst>
              <a:ext uri="{FF2B5EF4-FFF2-40B4-BE49-F238E27FC236}">
                <a16:creationId xmlns:a16="http://schemas.microsoft.com/office/drawing/2014/main" id="{A8D38D18-34A2-4DB0-8349-C95D950B3B86}"/>
              </a:ext>
            </a:extLst>
          </p:cNvPr>
          <p:cNvSpPr/>
          <p:nvPr/>
        </p:nvSpPr>
        <p:spPr>
          <a:xfrm>
            <a:off x="446899" y="873668"/>
            <a:ext cx="11336392" cy="5859168"/>
          </a:xfrm>
          <a:prstGeom prst="rect">
            <a:avLst/>
          </a:prstGeom>
        </p:spPr>
        <p:txBody>
          <a:bodyPr wrap="square">
            <a:spAutoFit/>
          </a:bodyPr>
          <a:lstStyle/>
          <a:p>
            <a:pPr>
              <a:lnSpc>
                <a:spcPct val="107000"/>
              </a:lnSpc>
              <a:spcAft>
                <a:spcPts val="800"/>
              </a:spcAft>
            </a:pPr>
            <a:endParaRPr lang="es-ES" sz="1200" dirty="0">
              <a:solidFill>
                <a:srgbClr val="002060"/>
              </a:solidFill>
              <a:latin typeface="Calibri" panose="020F0502020204030204" pitchFamily="34" charset="0"/>
              <a:cs typeface="Times New Roman" panose="02020603050405020304" pitchFamily="18" charset="0"/>
            </a:endParaRPr>
          </a:p>
          <a:p>
            <a:pPr marL="171450" indent="-171450">
              <a:lnSpc>
                <a:spcPct val="107000"/>
              </a:lnSpc>
              <a:spcAft>
                <a:spcPts val="800"/>
              </a:spcAft>
              <a:buFont typeface="Arial" panose="020B0604020202020204" pitchFamily="34" charset="0"/>
              <a:buChar char="•"/>
            </a:pPr>
            <a:r>
              <a:rPr lang="es-ES" sz="1400" b="1" dirty="0">
                <a:solidFill>
                  <a:srgbClr val="002060"/>
                </a:solidFill>
                <a:latin typeface="Calibri" panose="020F0502020204030204" pitchFamily="34" charset="0"/>
                <a:cs typeface="Times New Roman" panose="02020603050405020304" pitchFamily="18" charset="0"/>
              </a:rPr>
              <a:t>Diferente aseguradora en dos viviendas de un mismo propietario. ¿Puedo tener la misma aseguradora?</a:t>
            </a:r>
          </a:p>
          <a:p>
            <a:pPr marL="628650" lvl="1" indent="-171450">
              <a:lnSpc>
                <a:spcPct val="107000"/>
              </a:lnSpc>
              <a:spcAft>
                <a:spcPts val="800"/>
              </a:spcAft>
              <a:buFont typeface="Arial" panose="020B0604020202020204" pitchFamily="34" charset="0"/>
              <a:buChar char="•"/>
            </a:pPr>
            <a:r>
              <a:rPr lang="es-ES" sz="1400" dirty="0">
                <a:solidFill>
                  <a:srgbClr val="002060"/>
                </a:solidFill>
                <a:latin typeface="Calibri" panose="020F0502020204030204" pitchFamily="34" charset="0"/>
                <a:cs typeface="Times New Roman" panose="02020603050405020304" pitchFamily="18" charset="0"/>
              </a:rPr>
              <a:t>Si, pero solo es posible si el cliente lo solicita expresamente y  la contratación del seguro se realiza a través de Call Center o en una Tienda Movistar. Si ya las tiene contratadas, hasta la renovación de las mismas no podrá realizarse el cambio y siempre a petición del cliente.</a:t>
            </a:r>
          </a:p>
          <a:p>
            <a:pPr marL="171450" indent="-171450">
              <a:lnSpc>
                <a:spcPct val="107000"/>
              </a:lnSpc>
              <a:spcAft>
                <a:spcPts val="800"/>
              </a:spcAft>
              <a:buFont typeface="Arial" panose="020B0604020202020204" pitchFamily="34" charset="0"/>
              <a:buChar char="•"/>
            </a:pPr>
            <a:r>
              <a:rPr lang="es-ES" sz="1400" b="1" dirty="0">
                <a:solidFill>
                  <a:srgbClr val="002060"/>
                </a:solidFill>
                <a:latin typeface="Calibri" panose="020F0502020204030204" pitchFamily="34" charset="0"/>
                <a:cs typeface="Times New Roman" panose="02020603050405020304" pitchFamily="18" charset="0"/>
              </a:rPr>
              <a:t>Tengo un seguro de hogar contratado con otra aseguradora, ¿puedo contratar el Seguro de Hogar de Movistar Seguros?</a:t>
            </a:r>
          </a:p>
          <a:p>
            <a:pPr marL="628650" lvl="1" indent="-171450">
              <a:lnSpc>
                <a:spcPct val="107000"/>
              </a:lnSpc>
              <a:spcAft>
                <a:spcPts val="800"/>
              </a:spcAft>
              <a:buFont typeface="Arial" panose="020B0604020202020204" pitchFamily="34" charset="0"/>
              <a:buChar char="•"/>
            </a:pPr>
            <a:r>
              <a:rPr lang="es-ES" sz="1400" dirty="0">
                <a:solidFill>
                  <a:srgbClr val="002060"/>
                </a:solidFill>
                <a:latin typeface="Calibri" panose="020F0502020204030204" pitchFamily="34" charset="0"/>
                <a:cs typeface="Times New Roman" panose="02020603050405020304" pitchFamily="18" charset="0"/>
              </a:rPr>
              <a:t>Por supuesto, siempre puedes contratar el Seguro de Hogar de Movistar Seguros indicando como fecha de inicio la del fin de su seguro actual, y recuerda que, para evitar que pagues dos seguros, debes de comunicar la baja a tu aseguradora actual. La legislación vigente indica que dicha comunicación sea, al menos, con un mes de antelación al vencimiento del seguro.</a:t>
            </a:r>
          </a:p>
          <a:p>
            <a:pPr marL="628650" lvl="1" indent="-171450">
              <a:lnSpc>
                <a:spcPct val="107000"/>
              </a:lnSpc>
              <a:spcAft>
                <a:spcPts val="800"/>
              </a:spcAft>
              <a:buFont typeface="Arial" panose="020B0604020202020204" pitchFamily="34" charset="0"/>
              <a:buChar char="•"/>
            </a:pPr>
            <a:r>
              <a:rPr lang="es-ES" sz="1400" dirty="0">
                <a:solidFill>
                  <a:srgbClr val="002060"/>
                </a:solidFill>
                <a:latin typeface="Calibri" panose="020F0502020204030204" pitchFamily="34" charset="0"/>
                <a:cs typeface="Times New Roman" panose="02020603050405020304" pitchFamily="18" charset="0"/>
              </a:rPr>
              <a:t>Cada aseguradora establece sus propios medios para proceder a la cancelación de la renovación (por  escrito, teléfono, … ). Te recomendamos que revises tu póliza, así como la página web de la aseguradora para más información. </a:t>
            </a:r>
          </a:p>
          <a:p>
            <a:pPr marL="628650" lvl="1" indent="-171450">
              <a:lnSpc>
                <a:spcPct val="107000"/>
              </a:lnSpc>
              <a:spcAft>
                <a:spcPts val="800"/>
              </a:spcAft>
              <a:buFont typeface="Arial" panose="020B0604020202020204" pitchFamily="34" charset="0"/>
              <a:buChar char="•"/>
            </a:pPr>
            <a:r>
              <a:rPr lang="es-ES" sz="1400" dirty="0">
                <a:solidFill>
                  <a:srgbClr val="002060"/>
                </a:solidFill>
                <a:latin typeface="Calibri" panose="020F0502020204030204" pitchFamily="34" charset="0"/>
                <a:cs typeface="Times New Roman" panose="02020603050405020304" pitchFamily="18" charset="0"/>
              </a:rPr>
              <a:t>Si lo deseas podemos facilitarte un modelo de solicitud de baja a través de correo electrónico </a:t>
            </a:r>
            <a:r>
              <a:rPr lang="es-ES" sz="1400" i="1" dirty="0">
                <a:solidFill>
                  <a:srgbClr val="002060"/>
                </a:solidFill>
                <a:latin typeface="Calibri" panose="020F0502020204030204" pitchFamily="34" charset="0"/>
                <a:cs typeface="Times New Roman" panose="02020603050405020304" pitchFamily="18" charset="0"/>
              </a:rPr>
              <a:t>(ver tramitaciones Portal gestor y CRM apartado 4. Carta Tipo No renovación)</a:t>
            </a:r>
          </a:p>
          <a:p>
            <a:pPr marL="171450" indent="-171450">
              <a:lnSpc>
                <a:spcPct val="107000"/>
              </a:lnSpc>
              <a:spcAft>
                <a:spcPts val="800"/>
              </a:spcAft>
              <a:buFont typeface="Arial" panose="020B0604020202020204" pitchFamily="34" charset="0"/>
              <a:buChar char="•"/>
            </a:pPr>
            <a:r>
              <a:rPr lang="es-ES" sz="1400" b="1" dirty="0">
                <a:solidFill>
                  <a:srgbClr val="002060"/>
                </a:solidFill>
                <a:latin typeface="Calibri" panose="020F0502020204030204" pitchFamily="34" charset="0"/>
                <a:cs typeface="Times New Roman" panose="02020603050405020304" pitchFamily="18" charset="0"/>
              </a:rPr>
              <a:t>Baja anticipada del seguro</a:t>
            </a:r>
          </a:p>
          <a:p>
            <a:pPr marL="628650" lvl="1" indent="-171450">
              <a:lnSpc>
                <a:spcPct val="107000"/>
              </a:lnSpc>
              <a:spcAft>
                <a:spcPts val="800"/>
              </a:spcAft>
              <a:buFont typeface="Arial" panose="020B0604020202020204" pitchFamily="34" charset="0"/>
              <a:buChar char="•"/>
            </a:pPr>
            <a:r>
              <a:rPr lang="es-ES" sz="1400" dirty="0">
                <a:solidFill>
                  <a:srgbClr val="002060"/>
                </a:solidFill>
                <a:latin typeface="Calibri" panose="020F0502020204030204" pitchFamily="34" charset="0"/>
                <a:cs typeface="Times New Roman" panose="02020603050405020304" pitchFamily="18" charset="0"/>
              </a:rPr>
              <a:t>Si un cliente solicita la baja anticipada del seguro (no desistimiento) porque se cambia de domicilio, porque vende la casa,… cómo hay que proceder:</a:t>
            </a:r>
          </a:p>
          <a:p>
            <a:pPr marL="628650" lvl="1" indent="-171450">
              <a:lnSpc>
                <a:spcPct val="107000"/>
              </a:lnSpc>
              <a:spcAft>
                <a:spcPts val="800"/>
              </a:spcAft>
              <a:buFont typeface="Arial" panose="020B0604020202020204" pitchFamily="34" charset="0"/>
              <a:buChar char="•"/>
            </a:pPr>
            <a:r>
              <a:rPr lang="es-ES" sz="1400" dirty="0">
                <a:solidFill>
                  <a:srgbClr val="002060"/>
                </a:solidFill>
                <a:latin typeface="Calibri" panose="020F0502020204030204" pitchFamily="34" charset="0"/>
                <a:cs typeface="Times New Roman" panose="02020603050405020304" pitchFamily="18" charset="0"/>
              </a:rPr>
              <a:t>Indicar al cliente que debe enviar un correo electrónico a </a:t>
            </a:r>
            <a:r>
              <a:rPr lang="es-ES" sz="1400" b="1" dirty="0">
                <a:solidFill>
                  <a:srgbClr val="002060"/>
                </a:solidFill>
                <a:latin typeface="Calibri" panose="020F0502020204030204" pitchFamily="34" charset="0"/>
                <a:cs typeface="Times New Roman" panose="02020603050405020304" pitchFamily="18" charset="0"/>
              </a:rPr>
              <a:t>segurohogar@movistar.es </a:t>
            </a:r>
            <a:r>
              <a:rPr lang="es-ES" sz="1400" dirty="0">
                <a:solidFill>
                  <a:srgbClr val="002060"/>
                </a:solidFill>
                <a:latin typeface="Calibri" panose="020F0502020204030204" pitchFamily="34" charset="0"/>
                <a:cs typeface="Times New Roman" panose="02020603050405020304" pitchFamily="18" charset="0"/>
              </a:rPr>
              <a:t>con toda la información posible para su análisis y resolución.</a:t>
            </a:r>
          </a:p>
          <a:p>
            <a:pPr marL="171450" indent="-171450">
              <a:lnSpc>
                <a:spcPct val="107000"/>
              </a:lnSpc>
              <a:spcAft>
                <a:spcPts val="800"/>
              </a:spcAft>
              <a:buFont typeface="Arial" panose="020B0604020202020204" pitchFamily="34" charset="0"/>
              <a:buChar char="•"/>
            </a:pPr>
            <a:r>
              <a:rPr lang="es-ES" sz="1400" b="1" dirty="0">
                <a:solidFill>
                  <a:srgbClr val="002060"/>
                </a:solidFill>
                <a:latin typeface="Calibri" panose="020F0502020204030204" pitchFamily="34" charset="0"/>
                <a:cs typeface="Times New Roman" panose="02020603050405020304" pitchFamily="18" charset="0"/>
              </a:rPr>
              <a:t>¿Correspondencia a otro domicilio?   </a:t>
            </a:r>
          </a:p>
          <a:p>
            <a:pPr marL="628650" lvl="1" indent="-171450">
              <a:lnSpc>
                <a:spcPct val="107000"/>
              </a:lnSpc>
              <a:spcAft>
                <a:spcPts val="800"/>
              </a:spcAft>
              <a:buFont typeface="Arial" panose="020B0604020202020204" pitchFamily="34" charset="0"/>
              <a:buChar char="•"/>
            </a:pPr>
            <a:r>
              <a:rPr lang="es-ES" sz="1400" dirty="0">
                <a:solidFill>
                  <a:srgbClr val="002060"/>
                </a:solidFill>
                <a:latin typeface="Calibri" panose="020F0502020204030204" pitchFamily="34" charset="0"/>
                <a:cs typeface="Times New Roman" panose="02020603050405020304" pitchFamily="18" charset="0"/>
              </a:rPr>
              <a:t>La póliza se envía por email y tiene información en el área cliente. Para comunicaciones por correo postal se utiliza la dirección de la vivienda asegurada, salvo que el cliente facilite otra.</a:t>
            </a:r>
          </a:p>
          <a:p>
            <a:pPr marL="914400">
              <a:lnSpc>
                <a:spcPct val="107000"/>
              </a:lnSpc>
              <a:spcAft>
                <a:spcPts val="800"/>
              </a:spcAft>
            </a:pP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6" descr="Resultado de imagen de ir a inicio">
            <a:hlinkClick r:id="rId2" action="ppaction://hlinksldjump"/>
            <a:extLst>
              <a:ext uri="{FF2B5EF4-FFF2-40B4-BE49-F238E27FC236}">
                <a16:creationId xmlns:a16="http://schemas.microsoft.com/office/drawing/2014/main" id="{A57BB7C2-6C6A-4489-9E1E-85AE63405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6" name="Botón de acción: ir hacia atrás o anterior 5">
            <a:hlinkClick r:id="" action="ppaction://hlinkshowjump?jump=previousslide" highlightClick="1"/>
            <a:extLst>
              <a:ext uri="{FF2B5EF4-FFF2-40B4-BE49-F238E27FC236}">
                <a16:creationId xmlns:a16="http://schemas.microsoft.com/office/drawing/2014/main" id="{A00EE8ED-43A8-48B2-9873-5FE14CD609FA}"/>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7" name="Botón de acción: ir hacia delante o siguiente 6">
            <a:hlinkClick r:id="" action="ppaction://hlinkshowjump?jump=nextslide" highlightClick="1"/>
            <a:extLst>
              <a:ext uri="{FF2B5EF4-FFF2-40B4-BE49-F238E27FC236}">
                <a16:creationId xmlns:a16="http://schemas.microsoft.com/office/drawing/2014/main" id="{ACFC518B-3518-40BB-8DFE-3FD6BCE28AEF}"/>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5138360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esquinas redondeadas 14">
            <a:extLst>
              <a:ext uri="{FF2B5EF4-FFF2-40B4-BE49-F238E27FC236}">
                <a16:creationId xmlns:a16="http://schemas.microsoft.com/office/drawing/2014/main" id="{3DF4503F-21A1-4CC8-AB02-33E5A5586AEC}"/>
              </a:ext>
            </a:extLst>
          </p:cNvPr>
          <p:cNvSpPr/>
          <p:nvPr/>
        </p:nvSpPr>
        <p:spPr>
          <a:xfrm>
            <a:off x="408709" y="169747"/>
            <a:ext cx="11062855" cy="12693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s-ES" sz="2400" b="1" cap="all" dirty="0">
                <a:solidFill>
                  <a:srgbClr val="002060"/>
                </a:solidFill>
              </a:rPr>
              <a:t> </a:t>
            </a:r>
          </a:p>
          <a:p>
            <a:pPr algn="ctr"/>
            <a:r>
              <a:rPr lang="es-ES" sz="2400" b="1" cap="all" dirty="0">
                <a:solidFill>
                  <a:srgbClr val="002060"/>
                </a:solidFill>
              </a:rPr>
              <a:t>ÁREA CLIENTE (disponible 22/04/2022)</a:t>
            </a:r>
          </a:p>
          <a:p>
            <a:pPr algn="ctr"/>
            <a:r>
              <a:rPr lang="es-ES" sz="1200" b="1" cap="all" dirty="0">
                <a:solidFill>
                  <a:srgbClr val="002060"/>
                </a:solidFill>
              </a:rPr>
              <a:t> </a:t>
            </a:r>
          </a:p>
          <a:p>
            <a:pPr algn="ctr"/>
            <a:r>
              <a:rPr lang="es-ES" sz="2000" dirty="0">
                <a:solidFill>
                  <a:schemeClr val="tx1"/>
                </a:solidFill>
                <a:hlinkClick r:id="rId2"/>
              </a:rPr>
              <a:t>https://</a:t>
            </a:r>
            <a:r>
              <a:rPr lang="fr-FR" sz="2000" dirty="0">
                <a:solidFill>
                  <a:schemeClr val="tx1"/>
                </a:solidFill>
                <a:hlinkClick r:id="rId2"/>
              </a:rPr>
              <a:t>www.telefonicaseguros.es/area-cliente/</a:t>
            </a:r>
            <a:endParaRPr lang="es-ES" sz="2400" b="1" cap="all" dirty="0">
              <a:solidFill>
                <a:srgbClr val="002060"/>
              </a:solidFill>
            </a:endParaRPr>
          </a:p>
          <a:p>
            <a:endParaRPr lang="es-ES" b="1" dirty="0">
              <a:solidFill>
                <a:schemeClr val="bg1"/>
              </a:solidFill>
            </a:endParaRPr>
          </a:p>
        </p:txBody>
      </p:sp>
      <p:sp>
        <p:nvSpPr>
          <p:cNvPr id="5" name="Rectángulo 4">
            <a:extLst>
              <a:ext uri="{FF2B5EF4-FFF2-40B4-BE49-F238E27FC236}">
                <a16:creationId xmlns:a16="http://schemas.microsoft.com/office/drawing/2014/main" id="{A8D38D18-34A2-4DB0-8349-C95D950B3B86}"/>
              </a:ext>
            </a:extLst>
          </p:cNvPr>
          <p:cNvSpPr/>
          <p:nvPr/>
        </p:nvSpPr>
        <p:spPr>
          <a:xfrm>
            <a:off x="408709" y="1540709"/>
            <a:ext cx="11336392" cy="3817135"/>
          </a:xfrm>
          <a:prstGeom prst="rect">
            <a:avLst/>
          </a:prstGeom>
        </p:spPr>
        <p:txBody>
          <a:bodyPr wrap="square">
            <a:spAutoFit/>
          </a:bodyPr>
          <a:lstStyle/>
          <a:p>
            <a:pPr>
              <a:lnSpc>
                <a:spcPct val="107000"/>
              </a:lnSpc>
              <a:spcAft>
                <a:spcPts val="800"/>
              </a:spcAft>
            </a:pPr>
            <a:endParaRPr lang="es-ES" sz="1400" dirty="0">
              <a:solidFill>
                <a:srgbClr val="002060"/>
              </a:solidFill>
              <a:latin typeface="Calibri" panose="020F0502020204030204" pitchFamily="34" charset="0"/>
              <a:cs typeface="Times New Roman" panose="02020603050405020304" pitchFamily="18" charset="0"/>
            </a:endParaRPr>
          </a:p>
          <a:p>
            <a:pPr marL="0" lvl="1">
              <a:lnSpc>
                <a:spcPct val="107000"/>
              </a:lnSpc>
              <a:spcBef>
                <a:spcPts val="200"/>
              </a:spcBef>
              <a:spcAft>
                <a:spcPts val="800"/>
              </a:spcAft>
              <a:buSzPts val="1200"/>
            </a:pPr>
            <a:r>
              <a:rPr lang="es-ES" sz="1400" dirty="0">
                <a:solidFill>
                  <a:srgbClr val="002060"/>
                </a:solidFill>
                <a:latin typeface="Calibri" panose="020F0502020204030204" pitchFamily="34" charset="0"/>
                <a:cs typeface="Times New Roman" panose="02020603050405020304" pitchFamily="18" charset="0"/>
              </a:rPr>
              <a:t>El cliente de Seguro de Hogar de Movistar Seguros tendrá acceso al área cliente donde verá información relativa a los seguros que tiene contratados con Telefónica Seguros.</a:t>
            </a:r>
          </a:p>
          <a:p>
            <a:pPr marL="0" lvl="1">
              <a:lnSpc>
                <a:spcPct val="107000"/>
              </a:lnSpc>
              <a:spcBef>
                <a:spcPts val="200"/>
              </a:spcBef>
              <a:spcAft>
                <a:spcPts val="800"/>
              </a:spcAft>
              <a:buSzPts val="1200"/>
            </a:pPr>
            <a:r>
              <a:rPr lang="es-ES" sz="1400" dirty="0">
                <a:solidFill>
                  <a:srgbClr val="002060"/>
                </a:solidFill>
                <a:latin typeface="Calibri" panose="020F0502020204030204" pitchFamily="34" charset="0"/>
                <a:cs typeface="Times New Roman" panose="02020603050405020304" pitchFamily="18" charset="0"/>
              </a:rPr>
              <a:t>En el email de bienvenida que se le enviará al contratar un seguro de hogar recibida la información necesaria para el acceso a este área cliente.</a:t>
            </a:r>
          </a:p>
          <a:p>
            <a:pPr marL="285750" lvl="1" indent="-285750">
              <a:lnSpc>
                <a:spcPct val="107000"/>
              </a:lnSpc>
              <a:spcBef>
                <a:spcPts val="200"/>
              </a:spcBef>
              <a:spcAft>
                <a:spcPts val="800"/>
              </a:spcAft>
              <a:buSzPts val="1200"/>
              <a:buFont typeface="Arial" panose="020B0604020202020204" pitchFamily="34" charset="0"/>
              <a:buChar char="•"/>
            </a:pPr>
            <a:r>
              <a:rPr lang="es-ES" sz="1400" dirty="0">
                <a:solidFill>
                  <a:srgbClr val="002060"/>
                </a:solidFill>
                <a:latin typeface="Calibri" panose="020F0502020204030204" pitchFamily="34" charset="0"/>
                <a:cs typeface="Times New Roman" panose="02020603050405020304" pitchFamily="18" charset="0"/>
              </a:rPr>
              <a:t>Dentro del área cliente podrá ver información relativa a la póliza/s seguro hogar contratada/s, ver sus recibos, siniestros, así como contratar un nuevo seguro de hogar.</a:t>
            </a:r>
          </a:p>
          <a:p>
            <a:pPr marL="285750" lvl="1" indent="-285750">
              <a:lnSpc>
                <a:spcPct val="107000"/>
              </a:lnSpc>
              <a:spcBef>
                <a:spcPts val="200"/>
              </a:spcBef>
              <a:spcAft>
                <a:spcPts val="800"/>
              </a:spcAft>
              <a:buSzPts val="1200"/>
              <a:buFont typeface="Arial" panose="020B0604020202020204" pitchFamily="34" charset="0"/>
              <a:buChar char="•"/>
            </a:pPr>
            <a:r>
              <a:rPr lang="es-ES" sz="1400" dirty="0">
                <a:solidFill>
                  <a:srgbClr val="002060"/>
                </a:solidFill>
                <a:latin typeface="Calibri" panose="020F0502020204030204" pitchFamily="34" charset="0"/>
                <a:cs typeface="Times New Roman" panose="02020603050405020304" pitchFamily="18" charset="0"/>
              </a:rPr>
              <a:t>Podrá visualizar y descargar su póliza de seguro hogar y las gestiones que podrá realizar son: solicitar cambio de dirección de correspondencia y solicitar cambio de cuenta bancaria.</a:t>
            </a:r>
          </a:p>
          <a:p>
            <a:pPr marL="285750" lvl="1" indent="-285750">
              <a:lnSpc>
                <a:spcPct val="107000"/>
              </a:lnSpc>
              <a:spcBef>
                <a:spcPts val="200"/>
              </a:spcBef>
              <a:spcAft>
                <a:spcPts val="800"/>
              </a:spcAft>
              <a:buSzPts val="1200"/>
              <a:buFont typeface="Arial" panose="020B0604020202020204" pitchFamily="34" charset="0"/>
              <a:buChar char="•"/>
            </a:pPr>
            <a:endParaRPr lang="es-ES" sz="1400" dirty="0">
              <a:solidFill>
                <a:srgbClr val="002060"/>
              </a:solidFill>
              <a:latin typeface="Calibri" panose="020F0502020204030204" pitchFamily="34" charset="0"/>
              <a:cs typeface="Times New Roman" panose="02020603050405020304" pitchFamily="18" charset="0"/>
            </a:endParaRPr>
          </a:p>
          <a:p>
            <a:pPr marL="0" lvl="1">
              <a:lnSpc>
                <a:spcPct val="107000"/>
              </a:lnSpc>
              <a:spcBef>
                <a:spcPts val="200"/>
              </a:spcBef>
              <a:spcAft>
                <a:spcPts val="800"/>
              </a:spcAft>
              <a:buSzPts val="1200"/>
            </a:pPr>
            <a:r>
              <a:rPr lang="fr-FR" sz="1400" dirty="0">
                <a:solidFill>
                  <a:srgbClr val="002060"/>
                </a:solidFill>
                <a:latin typeface="Calibri" panose="020F0502020204030204" pitchFamily="34" charset="0"/>
                <a:cs typeface="Times New Roman" panose="02020603050405020304" pitchFamily="18" charset="0"/>
              </a:rPr>
              <a:t>En Portal </a:t>
            </a:r>
            <a:r>
              <a:rPr lang="fr-FR" sz="1400" dirty="0" err="1">
                <a:solidFill>
                  <a:srgbClr val="002060"/>
                </a:solidFill>
                <a:latin typeface="Calibri" panose="020F0502020204030204" pitchFamily="34" charset="0"/>
                <a:cs typeface="Times New Roman" panose="02020603050405020304" pitchFamily="18" charset="0"/>
              </a:rPr>
              <a:t>Gestor</a:t>
            </a:r>
            <a:r>
              <a:rPr lang="fr-FR" sz="1400" dirty="0">
                <a:solidFill>
                  <a:srgbClr val="002060"/>
                </a:solidFill>
                <a:latin typeface="Calibri" panose="020F0502020204030204" pitchFamily="34" charset="0"/>
                <a:cs typeface="Times New Roman" panose="02020603050405020304" pitchFamily="18" charset="0"/>
              </a:rPr>
              <a:t> en « ver </a:t>
            </a:r>
            <a:r>
              <a:rPr lang="fr-FR" sz="1400" dirty="0" err="1">
                <a:solidFill>
                  <a:srgbClr val="002060"/>
                </a:solidFill>
                <a:latin typeface="Calibri" panose="020F0502020204030204" pitchFamily="34" charset="0"/>
                <a:cs typeface="Times New Roman" panose="02020603050405020304" pitchFamily="18" charset="0"/>
              </a:rPr>
              <a:t>documentación</a:t>
            </a:r>
            <a:r>
              <a:rPr lang="fr-FR" sz="1400" dirty="0">
                <a:solidFill>
                  <a:srgbClr val="002060"/>
                </a:solidFill>
                <a:latin typeface="Calibri" panose="020F0502020204030204" pitchFamily="34" charset="0"/>
                <a:cs typeface="Times New Roman" panose="02020603050405020304" pitchFamily="18" charset="0"/>
              </a:rPr>
              <a:t> </a:t>
            </a:r>
            <a:r>
              <a:rPr lang="fr-FR" sz="1400" dirty="0" err="1">
                <a:solidFill>
                  <a:srgbClr val="002060"/>
                </a:solidFill>
                <a:latin typeface="Calibri" panose="020F0502020204030204" pitchFamily="34" charset="0"/>
                <a:cs typeface="Times New Roman" panose="02020603050405020304" pitchFamily="18" charset="0"/>
              </a:rPr>
              <a:t>hogar</a:t>
            </a:r>
            <a:r>
              <a:rPr lang="fr-FR" sz="1400" dirty="0">
                <a:solidFill>
                  <a:srgbClr val="002060"/>
                </a:solidFill>
                <a:latin typeface="Calibri" panose="020F0502020204030204" pitchFamily="34" charset="0"/>
                <a:cs typeface="Times New Roman" panose="02020603050405020304" pitchFamily="18" charset="0"/>
              </a:rPr>
              <a:t> »  se </a:t>
            </a:r>
            <a:r>
              <a:rPr lang="fr-FR" sz="1400" dirty="0" err="1">
                <a:solidFill>
                  <a:srgbClr val="002060"/>
                </a:solidFill>
                <a:latin typeface="Calibri" panose="020F0502020204030204" pitchFamily="34" charset="0"/>
                <a:cs typeface="Times New Roman" panose="02020603050405020304" pitchFamily="18" charset="0"/>
              </a:rPr>
              <a:t>puede</a:t>
            </a:r>
            <a:r>
              <a:rPr lang="fr-FR" sz="1400" dirty="0">
                <a:solidFill>
                  <a:srgbClr val="002060"/>
                </a:solidFill>
                <a:latin typeface="Calibri" panose="020F0502020204030204" pitchFamily="34" charset="0"/>
                <a:cs typeface="Times New Roman" panose="02020603050405020304" pitchFamily="18" charset="0"/>
              </a:rPr>
              <a:t> </a:t>
            </a:r>
            <a:r>
              <a:rPr lang="fr-FR" sz="1400" dirty="0" err="1">
                <a:solidFill>
                  <a:srgbClr val="002060"/>
                </a:solidFill>
                <a:latin typeface="Calibri" panose="020F0502020204030204" pitchFamily="34" charset="0"/>
                <a:cs typeface="Times New Roman" panose="02020603050405020304" pitchFamily="18" charset="0"/>
              </a:rPr>
              <a:t>consultar</a:t>
            </a:r>
            <a:r>
              <a:rPr lang="fr-FR" sz="1400" dirty="0">
                <a:solidFill>
                  <a:srgbClr val="002060"/>
                </a:solidFill>
                <a:latin typeface="Calibri" panose="020F0502020204030204" pitchFamily="34" charset="0"/>
                <a:cs typeface="Times New Roman" panose="02020603050405020304" pitchFamily="18" charset="0"/>
              </a:rPr>
              <a:t> en el Manual Area cliente </a:t>
            </a:r>
            <a:endParaRPr lang="es-ES" sz="1400" dirty="0">
              <a:solidFill>
                <a:srgbClr val="002060"/>
              </a:solidFill>
              <a:latin typeface="Calibri" panose="020F0502020204030204" pitchFamily="34" charset="0"/>
              <a:cs typeface="Times New Roman" panose="02020603050405020304" pitchFamily="18" charset="0"/>
            </a:endParaRPr>
          </a:p>
          <a:p>
            <a:pPr marL="0" lvl="1">
              <a:lnSpc>
                <a:spcPct val="107000"/>
              </a:lnSpc>
              <a:spcBef>
                <a:spcPts val="200"/>
              </a:spcBef>
              <a:spcAft>
                <a:spcPts val="800"/>
              </a:spcAft>
              <a:buSzPts val="1200"/>
            </a:pPr>
            <a:endParaRPr lang="es-ES" sz="1400" dirty="0">
              <a:solidFill>
                <a:srgbClr val="002060"/>
              </a:solidFill>
              <a:latin typeface="Calibri" panose="020F0502020204030204" pitchFamily="34" charset="0"/>
              <a:cs typeface="Times New Roman" panose="02020603050405020304" pitchFamily="18" charset="0"/>
            </a:endParaRPr>
          </a:p>
          <a:p>
            <a:pPr marL="914400">
              <a:lnSpc>
                <a:spcPct val="107000"/>
              </a:lnSpc>
              <a:spcAft>
                <a:spcPts val="800"/>
              </a:spcAft>
            </a:pP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6" descr="Resultado de imagen de ir a inicio">
            <a:hlinkClick r:id="rId3" action="ppaction://hlinksldjump"/>
            <a:extLst>
              <a:ext uri="{FF2B5EF4-FFF2-40B4-BE49-F238E27FC236}">
                <a16:creationId xmlns:a16="http://schemas.microsoft.com/office/drawing/2014/main" id="{22959DEB-CDBF-453B-8A2A-BCDE79F06B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6" name="Botón de acción: ir hacia delante o siguiente 5">
            <a:hlinkClick r:id="" action="ppaction://hlinkshowjump?jump=nextslide" highlightClick="1"/>
            <a:extLst>
              <a:ext uri="{FF2B5EF4-FFF2-40B4-BE49-F238E27FC236}">
                <a16:creationId xmlns:a16="http://schemas.microsoft.com/office/drawing/2014/main" id="{C19C8A1D-5268-4CA7-946A-B4F421B3FB8D}"/>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Botón de acción: ir hacia atrás o anterior 6">
            <a:hlinkClick r:id="" action="ppaction://hlinkshowjump?jump=previousslide" highlightClick="1"/>
            <a:extLst>
              <a:ext uri="{FF2B5EF4-FFF2-40B4-BE49-F238E27FC236}">
                <a16:creationId xmlns:a16="http://schemas.microsoft.com/office/drawing/2014/main" id="{00EC240A-20B2-4FA8-8DDE-37A37A68F062}"/>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34734792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 GESTION CORREO ELECTRONICO ( PORTAL CRM )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325057" y="801386"/>
            <a:ext cx="11628052" cy="6463308"/>
          </a:xfrm>
          <a:prstGeom prst="rect">
            <a:avLst/>
          </a:prstGeom>
          <a:noFill/>
        </p:spPr>
        <p:txBody>
          <a:bodyPr wrap="square" rtlCol="0">
            <a:spAutoFit/>
          </a:bodyPr>
          <a:lstStyle/>
          <a:p>
            <a:pPr algn="just"/>
            <a:r>
              <a:rPr lang="es-ES" sz="1400" b="1" u="sng" dirty="0">
                <a:solidFill>
                  <a:srgbClr val="002060"/>
                </a:solidFill>
                <a:cs typeface="Calibri" panose="020F0502020204030204" pitchFamily="34" charset="0"/>
              </a:rPr>
              <a:t>Aplica a:</a:t>
            </a:r>
            <a:r>
              <a:rPr lang="es-ES" sz="1400" b="1" dirty="0">
                <a:solidFill>
                  <a:srgbClr val="002060"/>
                </a:solidFill>
                <a:cs typeface="Calibri" panose="020F0502020204030204" pitchFamily="34" charset="0"/>
              </a:rPr>
              <a:t>  Solo para Call Center</a:t>
            </a:r>
            <a:endParaRPr lang="es-ES" sz="1400" dirty="0">
              <a:solidFill>
                <a:srgbClr val="002060"/>
              </a:solidFill>
            </a:endParaRPr>
          </a:p>
          <a:p>
            <a:pPr algn="just"/>
            <a:endParaRPr lang="es-ES" sz="1400" b="1" u="sng" dirty="0">
              <a:solidFill>
                <a:srgbClr val="002060"/>
              </a:solidFill>
              <a:ea typeface="Calibri" panose="020F0502020204030204" pitchFamily="34" charset="0"/>
              <a:cs typeface="Calibri" panose="020F0502020204030204" pitchFamily="34" charset="0"/>
            </a:endParaRPr>
          </a:p>
          <a:p>
            <a:pPr algn="just"/>
            <a:r>
              <a:rPr lang="es-ES" sz="1400" b="1" u="sng" dirty="0">
                <a:solidFill>
                  <a:srgbClr val="002060"/>
                </a:solidFill>
                <a:cs typeface="Calibri" panose="020F0502020204030204" pitchFamily="34" charset="0"/>
              </a:rPr>
              <a:t>Gestión</a:t>
            </a:r>
            <a:r>
              <a:rPr lang="es-ES" sz="1400" b="1" dirty="0">
                <a:solidFill>
                  <a:srgbClr val="002060"/>
                </a:solidFill>
                <a:cs typeface="Calibri" panose="020F0502020204030204" pitchFamily="34" charset="0"/>
              </a:rPr>
              <a:t>: </a:t>
            </a:r>
            <a:r>
              <a:rPr lang="es-ES" sz="1400" dirty="0">
                <a:solidFill>
                  <a:srgbClr val="002060"/>
                </a:solidFill>
                <a:cs typeface="Calibri" panose="020F0502020204030204" pitchFamily="34" charset="0"/>
              </a:rPr>
              <a:t>Por navegación a través del enlace “ Seguro Hogar” en Telco </a:t>
            </a:r>
          </a:p>
          <a:p>
            <a:pPr algn="just"/>
            <a:endParaRPr lang="es-ES" sz="1400" dirty="0">
              <a:solidFill>
                <a:srgbClr val="002060"/>
              </a:solidFill>
              <a:cs typeface="Calibri" panose="020F0502020204030204" pitchFamily="34" charset="0"/>
            </a:endParaRPr>
          </a:p>
          <a:p>
            <a:pPr algn="just"/>
            <a:endParaRPr lang="es-ES" sz="1400" dirty="0">
              <a:solidFill>
                <a:srgbClr val="002060"/>
              </a:solidFill>
              <a:cs typeface="Calibri" panose="020F0502020204030204" pitchFamily="34" charset="0"/>
            </a:endParaRPr>
          </a:p>
          <a:p>
            <a:pPr algn="just"/>
            <a:endParaRPr lang="es-ES" sz="1400" dirty="0">
              <a:solidFill>
                <a:srgbClr val="002060"/>
              </a:solidFill>
            </a:endParaRPr>
          </a:p>
          <a:p>
            <a:pPr algn="just"/>
            <a:endParaRPr lang="es-ES" sz="1400" dirty="0">
              <a:solidFill>
                <a:srgbClr val="002060"/>
              </a:solidFill>
            </a:endParaRPr>
          </a:p>
          <a:p>
            <a:pPr algn="just"/>
            <a:endParaRPr lang="es-ES" sz="1400" dirty="0">
              <a:solidFill>
                <a:srgbClr val="002060"/>
              </a:solidFill>
            </a:endParaRPr>
          </a:p>
          <a:p>
            <a:pPr algn="just"/>
            <a:endParaRPr lang="es-ES" sz="1400" dirty="0">
              <a:solidFill>
                <a:srgbClr val="002060"/>
              </a:solidFill>
            </a:endParaRPr>
          </a:p>
          <a:p>
            <a:pPr algn="just"/>
            <a:endParaRPr lang="es-ES" sz="1400" dirty="0">
              <a:solidFill>
                <a:srgbClr val="002060"/>
              </a:solidFill>
            </a:endParaRPr>
          </a:p>
          <a:p>
            <a:pPr algn="just"/>
            <a:endParaRPr lang="es-ES" sz="1400" b="1" u="sng" dirty="0">
              <a:solidFill>
                <a:srgbClr val="002060"/>
              </a:solidFill>
              <a:ea typeface="Calibri" panose="020F0502020204030204" pitchFamily="34" charset="0"/>
              <a:cs typeface="Calibri" panose="020F0502020204030204" pitchFamily="34" charset="0"/>
            </a:endParaRPr>
          </a:p>
          <a:p>
            <a:pPr algn="just"/>
            <a:r>
              <a:rPr lang="es-ES" sz="1200" b="1" u="sng" dirty="0">
                <a:solidFill>
                  <a:srgbClr val="002060"/>
                </a:solidFill>
                <a:ea typeface="Calibri" panose="020F0502020204030204" pitchFamily="34" charset="0"/>
                <a:cs typeface="Calibri" panose="020F0502020204030204" pitchFamily="34" charset="0"/>
              </a:rPr>
              <a:t>Definición</a:t>
            </a:r>
            <a:r>
              <a:rPr lang="es-ES" sz="1200" b="1" dirty="0">
                <a:solidFill>
                  <a:srgbClr val="002060"/>
                </a:solidFill>
                <a:ea typeface="Calibri" panose="020F0502020204030204" pitchFamily="34" charset="0"/>
                <a:cs typeface="Calibri" panose="020F0502020204030204" pitchFamily="34" charset="0"/>
              </a:rPr>
              <a:t>: </a:t>
            </a:r>
            <a:r>
              <a:rPr lang="es-ES" sz="1200" dirty="0">
                <a:solidFill>
                  <a:srgbClr val="002060"/>
                </a:solidFill>
                <a:cs typeface="Calibri" panose="020F0502020204030204" pitchFamily="34" charset="0"/>
              </a:rPr>
              <a:t>Aplicación donde </a:t>
            </a:r>
            <a:r>
              <a:rPr lang="es-ES" sz="1200" b="1" dirty="0">
                <a:solidFill>
                  <a:srgbClr val="002060"/>
                </a:solidFill>
                <a:cs typeface="Calibri" panose="020F0502020204030204" pitchFamily="34" charset="0"/>
              </a:rPr>
              <a:t>se registran las interacciones con un cliente </a:t>
            </a:r>
            <a:r>
              <a:rPr lang="es-ES" sz="1200" dirty="0">
                <a:solidFill>
                  <a:srgbClr val="002060"/>
                </a:solidFill>
                <a:cs typeface="Calibri" panose="020F0502020204030204" pitchFamily="34" charset="0"/>
              </a:rPr>
              <a:t>con Seguro de Hogar contratado como la recepción/respuesta emails, registro llamadas (entrada, salida) …. es decir, gestiones relativas a la actividad Postventa. Esta aplicación está sincronizada con el Portal Gestor. </a:t>
            </a:r>
          </a:p>
          <a:p>
            <a:pPr algn="just"/>
            <a:endParaRPr lang="es-ES" sz="1200" b="1" dirty="0">
              <a:solidFill>
                <a:srgbClr val="002060"/>
              </a:solidFill>
              <a:cs typeface="Calibri" panose="020F0502020204030204" pitchFamily="34" charset="0"/>
            </a:endParaRPr>
          </a:p>
          <a:p>
            <a:r>
              <a:rPr lang="es-ES" sz="1200" dirty="0">
                <a:solidFill>
                  <a:srgbClr val="002060"/>
                </a:solidFill>
                <a:cs typeface="Calibri" panose="020F0502020204030204" pitchFamily="34" charset="0"/>
              </a:rPr>
              <a:t>Toda la actividad en CRM:</a:t>
            </a:r>
          </a:p>
          <a:p>
            <a:r>
              <a:rPr lang="es-ES" sz="1200" dirty="0">
                <a:solidFill>
                  <a:srgbClr val="002060"/>
                </a:solidFill>
                <a:cs typeface="Calibri" panose="020F0502020204030204" pitchFamily="34" charset="0"/>
              </a:rPr>
              <a:t> </a:t>
            </a:r>
          </a:p>
          <a:p>
            <a:pPr marL="285750" lvl="0" indent="-285750">
              <a:buFont typeface="Arial" panose="020B0604020202020204" pitchFamily="34" charset="0"/>
              <a:buChar char="•"/>
            </a:pPr>
            <a:r>
              <a:rPr lang="es-ES" sz="1200" dirty="0">
                <a:solidFill>
                  <a:srgbClr val="002060"/>
                </a:solidFill>
                <a:cs typeface="Calibri" panose="020F0502020204030204" pitchFamily="34" charset="0"/>
              </a:rPr>
              <a:t>Se reflejan a través de la </a:t>
            </a:r>
            <a:r>
              <a:rPr lang="es-ES" sz="1200" b="1" dirty="0">
                <a:solidFill>
                  <a:srgbClr val="002060"/>
                </a:solidFill>
                <a:cs typeface="Calibri" panose="020F0502020204030204" pitchFamily="34" charset="0"/>
              </a:rPr>
              <a:t>apertura de “CASOS” </a:t>
            </a:r>
            <a:r>
              <a:rPr lang="es-ES" sz="1200" dirty="0">
                <a:solidFill>
                  <a:srgbClr val="002060"/>
                </a:solidFill>
                <a:cs typeface="Calibri" panose="020F0502020204030204" pitchFamily="34" charset="0"/>
              </a:rPr>
              <a:t>que permiten un seguimiento de la actividad llevada a cabo con los mismos, es como una anotación sobre el cliente. </a:t>
            </a:r>
          </a:p>
          <a:p>
            <a:pPr marL="285750" lvl="0" indent="-285750">
              <a:buFont typeface="Arial" panose="020B0604020202020204" pitchFamily="34" charset="0"/>
              <a:buChar char="•"/>
            </a:pPr>
            <a:r>
              <a:rPr lang="es-ES" sz="1200" dirty="0">
                <a:solidFill>
                  <a:srgbClr val="002060"/>
                </a:solidFill>
                <a:cs typeface="Calibri" panose="020F0502020204030204" pitchFamily="34" charset="0"/>
              </a:rPr>
              <a:t>Si la actividad requiere gestión comercial, ésta se realizará en el Portal Gestor</a:t>
            </a:r>
          </a:p>
          <a:p>
            <a:pPr marL="285750" lvl="0" indent="-285750">
              <a:buFont typeface="Arial" panose="020B0604020202020204" pitchFamily="34" charset="0"/>
              <a:buChar char="•"/>
            </a:pPr>
            <a:r>
              <a:rPr lang="es-ES" sz="1200" dirty="0">
                <a:solidFill>
                  <a:srgbClr val="002060"/>
                </a:solidFill>
                <a:cs typeface="Calibri" panose="020F0502020204030204" pitchFamily="34" charset="0"/>
              </a:rPr>
              <a:t>Está incorporada la cuenta de correo electrónico : </a:t>
            </a:r>
            <a:r>
              <a:rPr lang="es-ES" sz="1200" dirty="0">
                <a:solidFill>
                  <a:srgbClr val="0000CC"/>
                </a:solidFill>
                <a:cs typeface="Calibri" panose="020F0502020204030204" pitchFamily="34" charset="0"/>
                <a:hlinkClick r:id="rId2">
                  <a:extLst>
                    <a:ext uri="{A12FA001-AC4F-418D-AE19-62706E023703}">
                      <ahyp:hlinkClr xmlns:ahyp="http://schemas.microsoft.com/office/drawing/2018/hyperlinkcolor" val="tx"/>
                    </a:ext>
                  </a:extLst>
                </a:hlinkClick>
              </a:rPr>
              <a:t>segurohogar@movistar.es</a:t>
            </a:r>
            <a:r>
              <a:rPr lang="es-ES" sz="1200" dirty="0">
                <a:solidFill>
                  <a:srgbClr val="0000CC"/>
                </a:solidFill>
                <a:cs typeface="Calibri" panose="020F0502020204030204" pitchFamily="34" charset="0"/>
              </a:rPr>
              <a:t> </a:t>
            </a:r>
            <a:r>
              <a:rPr lang="es-ES" sz="1200" dirty="0">
                <a:solidFill>
                  <a:srgbClr val="002060"/>
                </a:solidFill>
                <a:cs typeface="Calibri" panose="020F0502020204030204" pitchFamily="34" charset="0"/>
              </a:rPr>
              <a:t>con </a:t>
            </a:r>
            <a:r>
              <a:rPr lang="es-ES" sz="1200" b="1" dirty="0">
                <a:solidFill>
                  <a:srgbClr val="002060"/>
                </a:solidFill>
                <a:cs typeface="Calibri" panose="020F0502020204030204" pitchFamily="34" charset="0"/>
              </a:rPr>
              <a:t>el alias Movistar Seguros – Seguro de Hogar que gestionará el </a:t>
            </a:r>
            <a:r>
              <a:rPr lang="es-ES" sz="1200" b="1" dirty="0" err="1">
                <a:solidFill>
                  <a:srgbClr val="002060"/>
                </a:solidFill>
                <a:cs typeface="Calibri" panose="020F0502020204030204" pitchFamily="34" charset="0"/>
              </a:rPr>
              <a:t>call</a:t>
            </a:r>
            <a:r>
              <a:rPr lang="es-ES" sz="1200" b="1" dirty="0">
                <a:solidFill>
                  <a:srgbClr val="002060"/>
                </a:solidFill>
                <a:cs typeface="Calibri" panose="020F0502020204030204" pitchFamily="34" charset="0"/>
              </a:rPr>
              <a:t> center </a:t>
            </a:r>
            <a:r>
              <a:rPr lang="es-ES" sz="1200" dirty="0">
                <a:solidFill>
                  <a:srgbClr val="002060"/>
                </a:solidFill>
                <a:cs typeface="Calibri" panose="020F0502020204030204" pitchFamily="34" charset="0"/>
              </a:rPr>
              <a:t>excepto para la confirmación de contratación en tiendas (</a:t>
            </a:r>
            <a:r>
              <a:rPr lang="es-ES" sz="1200" dirty="0">
                <a:solidFill>
                  <a:srgbClr val="002060"/>
                </a:solidFill>
                <a:cs typeface="Calibri" panose="020F0502020204030204" pitchFamily="34" charset="0"/>
                <a:hlinkClick r:id="rId3" action="ppaction://hlinksldjump"/>
              </a:rPr>
              <a:t>Más </a:t>
            </a:r>
            <a:r>
              <a:rPr lang="es-ES" sz="1200" dirty="0" err="1">
                <a:solidFill>
                  <a:srgbClr val="002060"/>
                </a:solidFill>
                <a:cs typeface="Calibri" panose="020F0502020204030204" pitchFamily="34" charset="0"/>
                <a:hlinkClick r:id="rId3" action="ppaction://hlinksldjump"/>
              </a:rPr>
              <a:t>info</a:t>
            </a:r>
            <a:r>
              <a:rPr lang="es-ES" sz="1200" dirty="0">
                <a:solidFill>
                  <a:srgbClr val="002060"/>
                </a:solidFill>
                <a:cs typeface="Calibri" panose="020F0502020204030204" pitchFamily="34" charset="0"/>
              </a:rPr>
              <a:t>)</a:t>
            </a:r>
          </a:p>
          <a:p>
            <a:r>
              <a:rPr lang="es-ES" sz="1200" b="1" dirty="0"/>
              <a:t> </a:t>
            </a:r>
            <a:endParaRPr lang="es-ES" sz="1200" dirty="0"/>
          </a:p>
          <a:p>
            <a:pPr algn="just"/>
            <a:r>
              <a:rPr lang="es-ES" sz="1200" b="1" u="sng" dirty="0">
                <a:solidFill>
                  <a:srgbClr val="002060"/>
                </a:solidFill>
                <a:cs typeface="Calibri" panose="020F0502020204030204" pitchFamily="34" charset="0"/>
              </a:rPr>
              <a:t>A tener en cuenta</a:t>
            </a:r>
            <a:r>
              <a:rPr lang="es-ES" sz="1200" b="1" dirty="0">
                <a:solidFill>
                  <a:srgbClr val="002060"/>
                </a:solidFill>
                <a:cs typeface="Calibri" panose="020F0502020204030204" pitchFamily="34" charset="0"/>
              </a:rPr>
              <a:t>:  No se deben modificar datos de los clientes en esta aplicación CRM,</a:t>
            </a:r>
            <a:r>
              <a:rPr lang="es-ES" sz="1200" dirty="0">
                <a:solidFill>
                  <a:srgbClr val="002060"/>
                </a:solidFill>
                <a:cs typeface="Calibri" panose="020F0502020204030204" pitchFamily="34" charset="0"/>
              </a:rPr>
              <a:t> ya que no tendrán reflejo ni en las pólizas, ni en los envíos… ni en Portal Gestor.</a:t>
            </a:r>
          </a:p>
          <a:p>
            <a:pPr algn="just"/>
            <a:endParaRPr lang="es-ES" altLang="es-ES" sz="1200" b="1" u="sng" dirty="0">
              <a:solidFill>
                <a:srgbClr val="002060"/>
              </a:solidFill>
              <a:cs typeface="Calibri" panose="020F0502020204030204" pitchFamily="34" charset="0"/>
            </a:endParaRPr>
          </a:p>
          <a:p>
            <a:pPr algn="just"/>
            <a:r>
              <a:rPr lang="es-ES" altLang="es-ES" sz="1200" b="1" u="sng" dirty="0">
                <a:solidFill>
                  <a:srgbClr val="002060"/>
                </a:solidFill>
              </a:rPr>
              <a:t>Gestiones </a:t>
            </a:r>
          </a:p>
          <a:p>
            <a:pPr algn="just"/>
            <a:endParaRPr lang="es-ES" altLang="es-ES" sz="1200" b="1" u="sng" dirty="0">
              <a:solidFill>
                <a:srgbClr val="002060"/>
              </a:solidFill>
            </a:endParaRPr>
          </a:p>
          <a:p>
            <a:pPr lvl="1"/>
            <a:r>
              <a:rPr lang="es-ES" sz="1200" b="1" dirty="0">
                <a:solidFill>
                  <a:srgbClr val="002060"/>
                </a:solidFill>
              </a:rPr>
              <a:t>5.1</a:t>
            </a:r>
            <a:r>
              <a:rPr lang="es-ES" sz="1200" dirty="0">
                <a:solidFill>
                  <a:srgbClr val="002060"/>
                </a:solidFill>
              </a:rPr>
              <a:t>  Apertura y cierre de casos. </a:t>
            </a:r>
            <a:endParaRPr lang="es-ES" sz="1200" u="sng" dirty="0">
              <a:solidFill>
                <a:srgbClr val="0000CC"/>
              </a:solidFill>
              <a:effectLst>
                <a:outerShdw blurRad="38100" dist="38100" dir="2700000" algn="tl">
                  <a:srgbClr val="000000">
                    <a:alpha val="43137"/>
                  </a:srgbClr>
                </a:outerShdw>
              </a:effectLst>
            </a:endParaRPr>
          </a:p>
          <a:p>
            <a:pPr lvl="1"/>
            <a:r>
              <a:rPr lang="es-ES" sz="1200" b="1" dirty="0">
                <a:solidFill>
                  <a:srgbClr val="002060"/>
                </a:solidFill>
              </a:rPr>
              <a:t>5.2</a:t>
            </a:r>
            <a:r>
              <a:rPr lang="es-ES" sz="1200" dirty="0">
                <a:solidFill>
                  <a:srgbClr val="002060"/>
                </a:solidFill>
              </a:rPr>
              <a:t>  Gestión del correo electrónico y de correo ordinario digitalizado</a:t>
            </a:r>
            <a:endParaRPr lang="es-ES" sz="1200" u="sng" dirty="0">
              <a:solidFill>
                <a:srgbClr val="0000CC"/>
              </a:solidFill>
              <a:effectLst>
                <a:outerShdw blurRad="38100" dist="38100" dir="2700000" algn="tl">
                  <a:srgbClr val="000000">
                    <a:alpha val="43137"/>
                  </a:srgbClr>
                </a:outerShdw>
              </a:effectLst>
            </a:endParaRPr>
          </a:p>
          <a:p>
            <a:pPr lvl="1"/>
            <a:r>
              <a:rPr lang="es-ES" sz="1200" b="1" dirty="0">
                <a:solidFill>
                  <a:srgbClr val="002060"/>
                </a:solidFill>
              </a:rPr>
              <a:t>5.3  </a:t>
            </a:r>
            <a:r>
              <a:rPr lang="es-ES" sz="1200" dirty="0">
                <a:solidFill>
                  <a:srgbClr val="002060"/>
                </a:solidFill>
              </a:rPr>
              <a:t>Gestión de llamadas entrante o saliente</a:t>
            </a:r>
          </a:p>
          <a:p>
            <a:pPr lvl="1"/>
            <a:r>
              <a:rPr lang="es-ES" sz="1200" b="1" dirty="0">
                <a:solidFill>
                  <a:srgbClr val="002060"/>
                </a:solidFill>
              </a:rPr>
              <a:t>5.4</a:t>
            </a:r>
            <a:r>
              <a:rPr lang="es-ES" sz="1200" dirty="0">
                <a:solidFill>
                  <a:srgbClr val="002060"/>
                </a:solidFill>
              </a:rPr>
              <a:t>  Actividades de un caso o un cliente</a:t>
            </a:r>
          </a:p>
          <a:p>
            <a:pPr lvl="1"/>
            <a:r>
              <a:rPr lang="es-ES" sz="1200" b="1" dirty="0">
                <a:solidFill>
                  <a:srgbClr val="002060"/>
                </a:solidFill>
              </a:rPr>
              <a:t>5.5  </a:t>
            </a:r>
            <a:r>
              <a:rPr lang="es-ES" sz="1200" dirty="0">
                <a:solidFill>
                  <a:srgbClr val="002060"/>
                </a:solidFill>
              </a:rPr>
              <a:t>Informes seguimiento actividad CRM</a:t>
            </a:r>
            <a:endParaRPr lang="es-ES" sz="1200" b="1" u="sng" dirty="0">
              <a:solidFill>
                <a:srgbClr val="0000CC"/>
              </a:solidFill>
            </a:endParaRPr>
          </a:p>
          <a:p>
            <a:pPr algn="just"/>
            <a:endParaRPr lang="es-ES" sz="1400" b="1" u="sng" dirty="0">
              <a:solidFill>
                <a:srgbClr val="002060"/>
              </a:solidFill>
              <a:cs typeface="Calibri" panose="020F0502020204030204" pitchFamily="34" charset="0"/>
            </a:endParaRPr>
          </a:p>
          <a:p>
            <a:pPr algn="just"/>
            <a:endParaRPr lang="es-ES" dirty="0"/>
          </a:p>
        </p:txBody>
      </p:sp>
      <p:pic>
        <p:nvPicPr>
          <p:cNvPr id="12" name="Picture 6" descr="Resultado de imagen de ir a inicio">
            <a:hlinkClick r:id="rId4"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15155" y="130362"/>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a:extLst>
              <a:ext uri="{FF2B5EF4-FFF2-40B4-BE49-F238E27FC236}">
                <a16:creationId xmlns:a16="http://schemas.microsoft.com/office/drawing/2014/main" id="{49C428FA-7992-498E-8A25-E0C60A5B4583}"/>
              </a:ext>
            </a:extLst>
          </p:cNvPr>
          <p:cNvSpPr/>
          <p:nvPr/>
        </p:nvSpPr>
        <p:spPr>
          <a:xfrm>
            <a:off x="210884" y="171634"/>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5</a:t>
            </a:r>
          </a:p>
        </p:txBody>
      </p:sp>
      <p:pic>
        <p:nvPicPr>
          <p:cNvPr id="10" name="Gráfico 9" descr="Advertencia">
            <a:extLst>
              <a:ext uri="{FF2B5EF4-FFF2-40B4-BE49-F238E27FC236}">
                <a16:creationId xmlns:a16="http://schemas.microsoft.com/office/drawing/2014/main" id="{C6CD2945-E0EA-4BF0-9AD1-2881700B4A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784" y="4753835"/>
            <a:ext cx="315209" cy="315209"/>
          </a:xfrm>
          <a:prstGeom prst="rect">
            <a:avLst/>
          </a:prstGeom>
        </p:spPr>
      </p:pic>
      <p:pic>
        <p:nvPicPr>
          <p:cNvPr id="1026" name="Picture 2" descr="imagen">
            <a:extLst>
              <a:ext uri="{FF2B5EF4-FFF2-40B4-BE49-F238E27FC236}">
                <a16:creationId xmlns:a16="http://schemas.microsoft.com/office/drawing/2014/main" id="{758930FF-4D36-44C1-9B79-6AF465F8A8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6881" y="1051218"/>
            <a:ext cx="2868930" cy="1932012"/>
          </a:xfrm>
          <a:prstGeom prst="rect">
            <a:avLst/>
          </a:prstGeom>
          <a:noFill/>
          <a:extLst>
            <a:ext uri="{909E8E84-426E-40DD-AFC4-6F175D3DCCD1}">
              <a14:hiddenFill xmlns:a14="http://schemas.microsoft.com/office/drawing/2010/main">
                <a:solidFill>
                  <a:srgbClr val="FFFFFF"/>
                </a:solidFill>
              </a14:hiddenFill>
            </a:ext>
          </a:extLst>
        </p:spPr>
      </p:pic>
      <p:sp>
        <p:nvSpPr>
          <p:cNvPr id="11" name="Botón de acción: ir hacia atrás o anterior 10">
            <a:hlinkClick r:id="" action="ppaction://hlinkshowjump?jump=previousslide" highlightClick="1"/>
            <a:extLst>
              <a:ext uri="{FF2B5EF4-FFF2-40B4-BE49-F238E27FC236}">
                <a16:creationId xmlns:a16="http://schemas.microsoft.com/office/drawing/2014/main" id="{3302C8BB-4491-4184-9AD2-77C0FCEA5282}"/>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3" name="Botón de acción: ir hacia delante o siguiente 12">
            <a:hlinkClick r:id="" action="ppaction://hlinkshowjump?jump=nextslide" highlightClick="1"/>
            <a:extLst>
              <a:ext uri="{FF2B5EF4-FFF2-40B4-BE49-F238E27FC236}">
                <a16:creationId xmlns:a16="http://schemas.microsoft.com/office/drawing/2014/main" id="{584D6934-F10D-44F6-A699-B160E62A305E}"/>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76510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 GESTION CORREO ELECTRONICO (PORTAL CRM)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210884" y="358217"/>
            <a:ext cx="4982201" cy="7417415"/>
          </a:xfrm>
          <a:prstGeom prst="rect">
            <a:avLst/>
          </a:prstGeom>
          <a:noFill/>
        </p:spPr>
        <p:txBody>
          <a:bodyPr wrap="square" rtlCol="0">
            <a:spAutoFit/>
          </a:bodyPr>
          <a:lstStyle/>
          <a:p>
            <a:pPr algn="just"/>
            <a:endParaRPr lang="es-ES" altLang="es-ES" sz="1400" b="1" u="sng" dirty="0">
              <a:solidFill>
                <a:srgbClr val="002060"/>
              </a:solidFill>
            </a:endParaRPr>
          </a:p>
          <a:p>
            <a:r>
              <a:rPr lang="es-ES" sz="1400" b="1" dirty="0">
                <a:solidFill>
                  <a:srgbClr val="002060"/>
                </a:solidFill>
              </a:rPr>
              <a:t>5.1  Apertura y cierre de casos</a:t>
            </a:r>
          </a:p>
          <a:p>
            <a:pPr lvl="1"/>
            <a:r>
              <a:rPr lang="es-ES" sz="1400" b="1" dirty="0">
                <a:solidFill>
                  <a:srgbClr val="002060"/>
                </a:solidFill>
              </a:rPr>
              <a:t> </a:t>
            </a:r>
            <a:endParaRPr lang="es-ES" sz="1100" b="1" u="sng" dirty="0">
              <a:solidFill>
                <a:srgbClr val="0000CC"/>
              </a:solidFill>
              <a:effectLst>
                <a:outerShdw blurRad="38100" dist="38100" dir="2700000" algn="tl">
                  <a:srgbClr val="000000">
                    <a:alpha val="43137"/>
                  </a:srgbClr>
                </a:outerShdw>
              </a:effectLst>
            </a:endParaRPr>
          </a:p>
          <a:p>
            <a:pPr algn="just"/>
            <a:r>
              <a:rPr lang="es-ES" sz="1400" b="1" dirty="0">
                <a:solidFill>
                  <a:srgbClr val="002060"/>
                </a:solidFill>
              </a:rPr>
              <a:t>        </a:t>
            </a:r>
            <a:r>
              <a:rPr lang="es-ES" sz="1400" b="1" u="sng" dirty="0">
                <a:solidFill>
                  <a:srgbClr val="002060"/>
                </a:solidFill>
              </a:rPr>
              <a:t>Acceso:</a:t>
            </a:r>
            <a:r>
              <a:rPr lang="es-ES" sz="1400" b="1" dirty="0">
                <a:solidFill>
                  <a:srgbClr val="002060"/>
                </a:solidFill>
              </a:rPr>
              <a:t>  </a:t>
            </a:r>
            <a:r>
              <a:rPr lang="es-ES" sz="1400" dirty="0">
                <a:solidFill>
                  <a:srgbClr val="002060"/>
                </a:solidFill>
              </a:rPr>
              <a:t>Se pueden abrir los casos de dos formas diferentes: </a:t>
            </a:r>
          </a:p>
          <a:p>
            <a:pPr algn="just"/>
            <a:endParaRPr lang="es-ES" sz="1400" dirty="0">
              <a:solidFill>
                <a:srgbClr val="002060"/>
              </a:solidFill>
            </a:endParaRPr>
          </a:p>
          <a:p>
            <a:pPr lvl="1" algn="just"/>
            <a:r>
              <a:rPr lang="es-ES" sz="1400" dirty="0">
                <a:solidFill>
                  <a:srgbClr val="002060"/>
                </a:solidFill>
              </a:rPr>
              <a:t>1.- Ruta: Desde la pestaña  </a:t>
            </a:r>
            <a:r>
              <a:rPr lang="es-ES" sz="1400" b="1" dirty="0">
                <a:solidFill>
                  <a:srgbClr val="002060"/>
                </a:solidFill>
              </a:rPr>
              <a:t>“Casos” / “Nuevo Caso”</a:t>
            </a:r>
          </a:p>
          <a:p>
            <a:pPr algn="just"/>
            <a:endParaRPr lang="es-ES" sz="1400" dirty="0">
              <a:solidFill>
                <a:srgbClr val="002060"/>
              </a:solidFill>
            </a:endParaRPr>
          </a:p>
          <a:p>
            <a:pPr algn="just"/>
            <a:endParaRPr lang="es-ES" sz="1400" dirty="0"/>
          </a:p>
          <a:p>
            <a:pPr algn="just"/>
            <a:endParaRPr lang="es-ES" sz="1400" dirty="0"/>
          </a:p>
          <a:p>
            <a:pPr algn="just"/>
            <a:endParaRPr lang="es-ES" sz="1400" dirty="0"/>
          </a:p>
          <a:p>
            <a:pPr algn="just"/>
            <a:endParaRPr lang="es-ES" sz="1400" dirty="0"/>
          </a:p>
          <a:p>
            <a:pPr algn="just"/>
            <a:endParaRPr lang="es-ES" sz="1400" dirty="0"/>
          </a:p>
          <a:p>
            <a:pPr algn="just"/>
            <a:endParaRPr lang="es-ES" sz="1400" dirty="0"/>
          </a:p>
          <a:p>
            <a:pPr algn="just"/>
            <a:endParaRPr lang="es-ES" sz="1400" dirty="0"/>
          </a:p>
          <a:p>
            <a:pPr algn="just"/>
            <a:endParaRPr lang="es-ES" sz="1400" dirty="0"/>
          </a:p>
          <a:p>
            <a:pPr algn="just"/>
            <a:endParaRPr lang="es-ES" sz="1400" dirty="0"/>
          </a:p>
          <a:p>
            <a:pPr algn="just"/>
            <a:endParaRPr lang="es-ES" sz="1400" dirty="0"/>
          </a:p>
          <a:p>
            <a:pPr algn="just"/>
            <a:endParaRPr lang="es-ES" sz="1400" dirty="0"/>
          </a:p>
          <a:p>
            <a:pPr algn="just"/>
            <a:endParaRPr lang="es-ES" sz="1400" dirty="0"/>
          </a:p>
          <a:p>
            <a:pPr algn="just"/>
            <a:endParaRPr lang="es-ES" sz="1400" dirty="0"/>
          </a:p>
          <a:p>
            <a:pPr algn="just"/>
            <a:endParaRPr lang="es-ES" sz="1400" dirty="0"/>
          </a:p>
          <a:p>
            <a:pPr lvl="1" algn="just"/>
            <a:r>
              <a:rPr lang="es-ES" sz="1400" dirty="0">
                <a:solidFill>
                  <a:srgbClr val="002060"/>
                </a:solidFill>
              </a:rPr>
              <a:t>2. Ruta: Desde la pestaña “</a:t>
            </a:r>
            <a:r>
              <a:rPr lang="es-ES" sz="1400" b="1" dirty="0">
                <a:solidFill>
                  <a:srgbClr val="002060"/>
                </a:solidFill>
              </a:rPr>
              <a:t>Clientes”/Particulares/ “Nuevo Particular ”</a:t>
            </a:r>
          </a:p>
          <a:p>
            <a:pPr algn="just"/>
            <a:endParaRPr lang="es-ES" sz="1400" dirty="0"/>
          </a:p>
          <a:p>
            <a:pPr algn="just"/>
            <a:endParaRPr lang="es-ES" sz="1400" dirty="0"/>
          </a:p>
          <a:p>
            <a:pPr algn="just"/>
            <a:endParaRPr lang="es-ES" sz="1400" dirty="0"/>
          </a:p>
          <a:p>
            <a:pPr algn="just"/>
            <a:endParaRPr lang="es-ES" sz="1400" dirty="0"/>
          </a:p>
          <a:p>
            <a:pPr algn="just"/>
            <a:endParaRPr lang="es-ES" sz="1400" dirty="0"/>
          </a:p>
          <a:p>
            <a:pPr algn="just"/>
            <a:endParaRPr lang="es-ES" sz="1200" dirty="0"/>
          </a:p>
          <a:p>
            <a:pPr algn="just"/>
            <a:endParaRPr lang="es-ES" sz="1200" dirty="0"/>
          </a:p>
          <a:p>
            <a:pPr algn="just"/>
            <a:endParaRPr lang="es-ES" sz="1200" dirty="0"/>
          </a:p>
          <a:p>
            <a:pPr algn="just"/>
            <a:endParaRPr lang="es-ES" sz="1200" dirty="0"/>
          </a:p>
          <a:p>
            <a:pPr algn="just"/>
            <a:endParaRPr lang="es-ES" sz="1200" dirty="0"/>
          </a:p>
          <a:p>
            <a:pPr algn="just"/>
            <a:endParaRPr lang="es-ES" sz="1200" dirty="0"/>
          </a:p>
          <a:p>
            <a:pPr algn="just"/>
            <a:r>
              <a:rPr lang="es-ES" sz="1200" dirty="0"/>
              <a:t>  </a:t>
            </a: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1797" y="110168"/>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a:extLst>
              <a:ext uri="{FF2B5EF4-FFF2-40B4-BE49-F238E27FC236}">
                <a16:creationId xmlns:a16="http://schemas.microsoft.com/office/drawing/2014/main" id="{49C428FA-7992-498E-8A25-E0C60A5B4583}"/>
              </a:ext>
            </a:extLst>
          </p:cNvPr>
          <p:cNvSpPr/>
          <p:nvPr/>
        </p:nvSpPr>
        <p:spPr>
          <a:xfrm>
            <a:off x="210884" y="171634"/>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5</a:t>
            </a:r>
          </a:p>
        </p:txBody>
      </p:sp>
      <p:pic>
        <p:nvPicPr>
          <p:cNvPr id="13" name="Imagen 12">
            <a:extLst>
              <a:ext uri="{FF2B5EF4-FFF2-40B4-BE49-F238E27FC236}">
                <a16:creationId xmlns:a16="http://schemas.microsoft.com/office/drawing/2014/main" id="{4356CDD0-6003-436C-B125-C6DE66015B4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88782" y="828675"/>
            <a:ext cx="5344867" cy="2842993"/>
          </a:xfrm>
          <a:prstGeom prst="rect">
            <a:avLst/>
          </a:prstGeom>
          <a:noFill/>
          <a:ln>
            <a:noFill/>
          </a:ln>
        </p:spPr>
      </p:pic>
      <p:pic>
        <p:nvPicPr>
          <p:cNvPr id="4" name="Imagen 3">
            <a:extLst>
              <a:ext uri="{FF2B5EF4-FFF2-40B4-BE49-F238E27FC236}">
                <a16:creationId xmlns:a16="http://schemas.microsoft.com/office/drawing/2014/main" id="{B880254F-BB27-4BB7-BC81-24663F28B48D}"/>
              </a:ext>
            </a:extLst>
          </p:cNvPr>
          <p:cNvPicPr>
            <a:picLocks noChangeAspect="1"/>
          </p:cNvPicPr>
          <p:nvPr/>
        </p:nvPicPr>
        <p:blipFill>
          <a:blip r:embed="rId5"/>
          <a:stretch>
            <a:fillRect/>
          </a:stretch>
        </p:blipFill>
        <p:spPr>
          <a:xfrm>
            <a:off x="5388781" y="4379039"/>
            <a:ext cx="5344867" cy="2368793"/>
          </a:xfrm>
          <a:prstGeom prst="rect">
            <a:avLst/>
          </a:prstGeom>
        </p:spPr>
      </p:pic>
      <p:sp>
        <p:nvSpPr>
          <p:cNvPr id="9" name="Botón de acción: ir hacia delante o siguiente 8">
            <a:hlinkClick r:id="" action="ppaction://hlinkshowjump?jump=nextslide" highlightClick="1"/>
            <a:extLst>
              <a:ext uri="{FF2B5EF4-FFF2-40B4-BE49-F238E27FC236}">
                <a16:creationId xmlns:a16="http://schemas.microsoft.com/office/drawing/2014/main" id="{31C5755F-EF7B-4857-B655-2B9EC241095C}"/>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Botón de acción: ir hacia atrás o anterior 9">
            <a:hlinkClick r:id="" action="ppaction://hlinkshowjump?jump=previousslide" highlightClick="1"/>
            <a:extLst>
              <a:ext uri="{FF2B5EF4-FFF2-40B4-BE49-F238E27FC236}">
                <a16:creationId xmlns:a16="http://schemas.microsoft.com/office/drawing/2014/main" id="{C55474F7-2625-4B44-970A-95E7135AAE20}"/>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41776803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 GESTION CORREO ELECTRONICO ( PORTAL CRM )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55887" y="278967"/>
            <a:ext cx="11360120" cy="1169551"/>
          </a:xfrm>
          <a:prstGeom prst="rect">
            <a:avLst/>
          </a:prstGeom>
          <a:noFill/>
        </p:spPr>
        <p:txBody>
          <a:bodyPr wrap="square" rtlCol="0">
            <a:spAutoFit/>
          </a:bodyPr>
          <a:lstStyle/>
          <a:p>
            <a:pPr algn="just"/>
            <a:endParaRPr lang="es-ES" altLang="es-ES" sz="1400" b="1" u="sng" dirty="0">
              <a:solidFill>
                <a:srgbClr val="002060"/>
              </a:solidFill>
            </a:endParaRPr>
          </a:p>
          <a:p>
            <a:r>
              <a:rPr lang="es-ES" sz="1400" b="1" dirty="0">
                <a:solidFill>
                  <a:srgbClr val="002060"/>
                </a:solidFill>
              </a:rPr>
              <a:t>5.1  Apertura y cierre de casos</a:t>
            </a:r>
          </a:p>
          <a:p>
            <a:pPr lvl="1"/>
            <a:r>
              <a:rPr lang="es-ES" sz="1400" b="1" dirty="0">
                <a:solidFill>
                  <a:srgbClr val="002060"/>
                </a:solidFill>
              </a:rPr>
              <a:t> </a:t>
            </a:r>
            <a:endParaRPr lang="es-ES" sz="1100" b="1" u="sng" dirty="0">
              <a:solidFill>
                <a:srgbClr val="0000CC"/>
              </a:solidFill>
              <a:effectLst>
                <a:outerShdw blurRad="38100" dist="38100" dir="2700000" algn="tl">
                  <a:srgbClr val="000000">
                    <a:alpha val="43137"/>
                  </a:srgbClr>
                </a:outerShdw>
              </a:effectLst>
            </a:endParaRPr>
          </a:p>
          <a:p>
            <a:pPr algn="just"/>
            <a:r>
              <a:rPr lang="es-ES" sz="1400" dirty="0">
                <a:solidFill>
                  <a:srgbClr val="002060"/>
                </a:solidFill>
              </a:rPr>
              <a:t>         </a:t>
            </a:r>
          </a:p>
          <a:p>
            <a:pPr algn="just"/>
            <a:r>
              <a:rPr lang="es-ES" sz="1400" dirty="0">
                <a:solidFill>
                  <a:srgbClr val="002060"/>
                </a:solidFill>
              </a:rPr>
              <a:t>      </a:t>
            </a:r>
            <a:r>
              <a:rPr lang="es-ES" sz="1200" dirty="0"/>
              <a:t>  </a:t>
            </a: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2629" y="173809"/>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a:extLst>
              <a:ext uri="{FF2B5EF4-FFF2-40B4-BE49-F238E27FC236}">
                <a16:creationId xmlns:a16="http://schemas.microsoft.com/office/drawing/2014/main" id="{49C428FA-7992-498E-8A25-E0C60A5B4583}"/>
              </a:ext>
            </a:extLst>
          </p:cNvPr>
          <p:cNvSpPr/>
          <p:nvPr/>
        </p:nvSpPr>
        <p:spPr>
          <a:xfrm>
            <a:off x="210884" y="171634"/>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5</a:t>
            </a:r>
          </a:p>
        </p:txBody>
      </p:sp>
      <p:sp>
        <p:nvSpPr>
          <p:cNvPr id="15" name="CuadroTexto 14">
            <a:extLst>
              <a:ext uri="{FF2B5EF4-FFF2-40B4-BE49-F238E27FC236}">
                <a16:creationId xmlns:a16="http://schemas.microsoft.com/office/drawing/2014/main" id="{45B99144-A134-46E8-B993-0D02EBF87E31}"/>
              </a:ext>
            </a:extLst>
          </p:cNvPr>
          <p:cNvSpPr txBox="1"/>
          <p:nvPr/>
        </p:nvSpPr>
        <p:spPr>
          <a:xfrm>
            <a:off x="630404" y="1018870"/>
            <a:ext cx="11062225" cy="5447645"/>
          </a:xfrm>
          <a:prstGeom prst="rect">
            <a:avLst/>
          </a:prstGeom>
          <a:noFill/>
        </p:spPr>
        <p:txBody>
          <a:bodyPr wrap="square" rtlCol="0">
            <a:spAutoFit/>
          </a:bodyPr>
          <a:lstStyle/>
          <a:p>
            <a:pPr algn="just"/>
            <a:r>
              <a:rPr lang="es-ES" sz="1400" dirty="0">
                <a:solidFill>
                  <a:srgbClr val="002060"/>
                </a:solidFill>
              </a:rPr>
              <a:t>  </a:t>
            </a:r>
            <a:r>
              <a:rPr lang="es-ES" sz="1400" b="1" u="sng" dirty="0">
                <a:solidFill>
                  <a:srgbClr val="002060"/>
                </a:solidFill>
              </a:rPr>
              <a:t>Datos a completar tras la búsqueda del cliente para “ crear un caso” </a:t>
            </a:r>
          </a:p>
          <a:p>
            <a:pPr lvl="0"/>
            <a:endParaRPr lang="es-ES" sz="1200" b="1" u="sng" dirty="0">
              <a:solidFill>
                <a:srgbClr val="002060"/>
              </a:solidFill>
            </a:endParaRPr>
          </a:p>
          <a:p>
            <a:pPr marL="285750" indent="-285750">
              <a:buFont typeface="Arial" panose="020B0604020202020204" pitchFamily="34" charset="0"/>
              <a:buChar char="•"/>
            </a:pPr>
            <a:r>
              <a:rPr lang="es-ES" sz="1400" b="1" dirty="0">
                <a:solidFill>
                  <a:srgbClr val="002060"/>
                </a:solidFill>
              </a:rPr>
              <a:t>Título:</a:t>
            </a:r>
            <a:r>
              <a:rPr lang="es-ES" sz="1400" dirty="0">
                <a:solidFill>
                  <a:srgbClr val="002060"/>
                </a:solidFill>
              </a:rPr>
              <a:t> breve descripción del caso</a:t>
            </a:r>
          </a:p>
          <a:p>
            <a:pPr marL="285750" indent="-285750">
              <a:buFont typeface="Arial" panose="020B0604020202020204" pitchFamily="34" charset="0"/>
              <a:buChar char="•"/>
            </a:pPr>
            <a:r>
              <a:rPr lang="es-ES" sz="1400" b="1" dirty="0">
                <a:solidFill>
                  <a:srgbClr val="002060"/>
                </a:solidFill>
              </a:rPr>
              <a:t>Particular:  </a:t>
            </a:r>
            <a:r>
              <a:rPr lang="es-ES" sz="1400" dirty="0">
                <a:solidFill>
                  <a:srgbClr val="002060"/>
                </a:solidFill>
              </a:rPr>
              <a:t>Abrir </a:t>
            </a:r>
            <a:r>
              <a:rPr lang="es-ES" sz="1400" dirty="0" err="1">
                <a:solidFill>
                  <a:srgbClr val="002060"/>
                </a:solidFill>
              </a:rPr>
              <a:t>scroll</a:t>
            </a:r>
            <a:r>
              <a:rPr lang="es-ES" sz="1400" dirty="0">
                <a:solidFill>
                  <a:srgbClr val="002060"/>
                </a:solidFill>
              </a:rPr>
              <a:t> para seleccionar el cliente al que se asocia el caso. Si se abre el caso desde la solapa clientes ya viene cumplimentado. Sale una ventana emergente y debemos pulsar “ Particular” y establecer la búsqueda del cliente </a:t>
            </a:r>
            <a:r>
              <a:rPr lang="es-ES" sz="1400" i="1" dirty="0">
                <a:solidFill>
                  <a:srgbClr val="002060"/>
                </a:solidFill>
              </a:rPr>
              <a:t>por identificador </a:t>
            </a:r>
          </a:p>
          <a:p>
            <a:pPr marL="285750" indent="-285750">
              <a:buFont typeface="Arial" panose="020B0604020202020204" pitchFamily="34" charset="0"/>
              <a:buChar char="•"/>
            </a:pPr>
            <a:endParaRPr lang="es-ES" sz="1400" dirty="0">
              <a:solidFill>
                <a:srgbClr val="002060"/>
              </a:solidFill>
            </a:endParaRPr>
          </a:p>
          <a:p>
            <a:pPr marL="285750" indent="-285750">
              <a:buFont typeface="Arial" panose="020B0604020202020204" pitchFamily="34" charset="0"/>
              <a:buChar char="•"/>
            </a:pPr>
            <a:endParaRPr lang="es-ES" sz="1400" dirty="0">
              <a:solidFill>
                <a:srgbClr val="002060"/>
              </a:solidFill>
            </a:endParaRPr>
          </a:p>
          <a:p>
            <a:pPr marL="285750" indent="-285750">
              <a:buFont typeface="Arial" panose="020B0604020202020204" pitchFamily="34" charset="0"/>
              <a:buChar char="•"/>
            </a:pPr>
            <a:endParaRPr lang="es-ES" sz="1400" dirty="0">
              <a:solidFill>
                <a:srgbClr val="002060"/>
              </a:solidFill>
            </a:endParaRPr>
          </a:p>
          <a:p>
            <a:pPr marL="285750" indent="-285750">
              <a:buFont typeface="Arial" panose="020B0604020202020204" pitchFamily="34" charset="0"/>
              <a:buChar char="•"/>
            </a:pPr>
            <a:endParaRPr lang="es-ES" sz="1400" dirty="0">
              <a:solidFill>
                <a:srgbClr val="002060"/>
              </a:solidFill>
            </a:endParaRPr>
          </a:p>
          <a:p>
            <a:pPr marL="285750" indent="-285750">
              <a:buFont typeface="Arial" panose="020B0604020202020204" pitchFamily="34" charset="0"/>
              <a:buChar char="•"/>
            </a:pPr>
            <a:endParaRPr lang="es-ES" sz="1400" dirty="0">
              <a:solidFill>
                <a:srgbClr val="002060"/>
              </a:solidFill>
            </a:endParaRPr>
          </a:p>
          <a:p>
            <a:pPr marL="285750" indent="-285750">
              <a:buFont typeface="Arial" panose="020B0604020202020204" pitchFamily="34" charset="0"/>
              <a:buChar char="•"/>
            </a:pPr>
            <a:endParaRPr lang="es-ES" sz="1400" dirty="0">
              <a:solidFill>
                <a:srgbClr val="002060"/>
              </a:solidFill>
            </a:endParaRPr>
          </a:p>
          <a:p>
            <a:pPr marL="285750" indent="-285750">
              <a:buFont typeface="Arial" panose="020B0604020202020204" pitchFamily="34" charset="0"/>
              <a:buChar char="•"/>
            </a:pPr>
            <a:endParaRPr lang="es-ES" sz="1400" dirty="0">
              <a:solidFill>
                <a:srgbClr val="002060"/>
              </a:solidFill>
            </a:endParaRPr>
          </a:p>
          <a:p>
            <a:pPr marL="285750" indent="-285750">
              <a:buFont typeface="Arial" panose="020B0604020202020204" pitchFamily="34" charset="0"/>
              <a:buChar char="•"/>
            </a:pPr>
            <a:endParaRPr lang="es-ES" sz="1400" dirty="0">
              <a:solidFill>
                <a:srgbClr val="002060"/>
              </a:solidFill>
            </a:endParaRPr>
          </a:p>
          <a:p>
            <a:pPr marL="285750" indent="-285750">
              <a:buFont typeface="Arial" panose="020B0604020202020204" pitchFamily="34" charset="0"/>
              <a:buChar char="•"/>
            </a:pPr>
            <a:endParaRPr lang="es-ES" sz="1400" dirty="0">
              <a:solidFill>
                <a:srgbClr val="002060"/>
              </a:solidFill>
            </a:endParaRPr>
          </a:p>
          <a:p>
            <a:pPr marL="285750" indent="-285750">
              <a:buFont typeface="Arial" panose="020B0604020202020204" pitchFamily="34" charset="0"/>
              <a:buChar char="•"/>
            </a:pPr>
            <a:endParaRPr lang="es-ES" sz="1400" dirty="0">
              <a:solidFill>
                <a:srgbClr val="002060"/>
              </a:solidFill>
            </a:endParaRPr>
          </a:p>
          <a:p>
            <a:pPr marL="285750" indent="-285750">
              <a:buFont typeface="Arial" panose="020B0604020202020204" pitchFamily="34" charset="0"/>
              <a:buChar char="•"/>
            </a:pPr>
            <a:r>
              <a:rPr lang="es-ES" sz="1400" b="1" dirty="0">
                <a:solidFill>
                  <a:srgbClr val="002060"/>
                </a:solidFill>
              </a:rPr>
              <a:t>Asunto:</a:t>
            </a:r>
            <a:r>
              <a:rPr lang="es-ES" sz="1400" dirty="0">
                <a:solidFill>
                  <a:srgbClr val="002060"/>
                </a:solidFill>
              </a:rPr>
              <a:t> elegir el que corresponda del desplegable: </a:t>
            </a:r>
          </a:p>
          <a:p>
            <a:pPr marL="742950" lvl="1" indent="-285750">
              <a:buFont typeface="Arial" panose="020B0604020202020204" pitchFamily="34" charset="0"/>
              <a:buChar char="•"/>
            </a:pPr>
            <a:r>
              <a:rPr lang="es-ES" sz="1400" u="sng" dirty="0">
                <a:solidFill>
                  <a:srgbClr val="002060"/>
                </a:solidFill>
              </a:rPr>
              <a:t>Importante: </a:t>
            </a:r>
            <a:r>
              <a:rPr lang="es-ES" sz="1400" dirty="0">
                <a:solidFill>
                  <a:srgbClr val="002060"/>
                </a:solidFill>
              </a:rPr>
              <a:t>para reclamaciones que gestionará el Call Center (relativas a la venta/contratación) elegir siempre “Reclamaciones” para el resto de los temas o reclamaciones que se gestionan desde otras áreas elegir el que corresponda, pero nunca elegir “reclamaciones”</a:t>
            </a:r>
          </a:p>
          <a:p>
            <a:pPr marL="285750" indent="-285750">
              <a:buFont typeface="Arial" panose="020B0604020202020204" pitchFamily="34" charset="0"/>
              <a:buChar char="•"/>
            </a:pPr>
            <a:r>
              <a:rPr lang="es-ES" sz="1400" b="1" dirty="0">
                <a:solidFill>
                  <a:srgbClr val="002060"/>
                </a:solidFill>
              </a:rPr>
              <a:t>Asignado a:</a:t>
            </a:r>
            <a:r>
              <a:rPr lang="es-ES" sz="1400" dirty="0">
                <a:solidFill>
                  <a:srgbClr val="002060"/>
                </a:solidFill>
              </a:rPr>
              <a:t> aparece el usuario que está creando el caso</a:t>
            </a:r>
          </a:p>
          <a:p>
            <a:pPr marL="285750" indent="-285750">
              <a:buFont typeface="Arial" panose="020B0604020202020204" pitchFamily="34" charset="0"/>
              <a:buChar char="•"/>
            </a:pPr>
            <a:r>
              <a:rPr lang="es-ES" sz="1400" b="1" dirty="0">
                <a:solidFill>
                  <a:srgbClr val="002060"/>
                </a:solidFill>
              </a:rPr>
              <a:t>Origen del caso</a:t>
            </a:r>
            <a:r>
              <a:rPr lang="es-ES" sz="1400" dirty="0">
                <a:solidFill>
                  <a:srgbClr val="002060"/>
                </a:solidFill>
              </a:rPr>
              <a:t>: elegir el que corresponda en el despegable                              </a:t>
            </a:r>
          </a:p>
          <a:p>
            <a:r>
              <a:rPr lang="es-ES" sz="1400" dirty="0">
                <a:solidFill>
                  <a:srgbClr val="002060"/>
                </a:solidFill>
              </a:rPr>
              <a:t>       Nota: teléfono es para origen llamada (entrante o saliente)</a:t>
            </a:r>
          </a:p>
          <a:p>
            <a:pPr algn="just"/>
            <a:endParaRPr lang="es-ES" sz="1400" b="1" dirty="0">
              <a:solidFill>
                <a:srgbClr val="002060"/>
              </a:solidFill>
            </a:endParaRPr>
          </a:p>
          <a:p>
            <a:pPr marL="285750" indent="-285750" algn="just">
              <a:buFont typeface="Arial" panose="020B0604020202020204" pitchFamily="34" charset="0"/>
              <a:buChar char="•"/>
            </a:pPr>
            <a:r>
              <a:rPr lang="es-ES" sz="1400" b="1" dirty="0">
                <a:solidFill>
                  <a:srgbClr val="002060"/>
                </a:solidFill>
              </a:rPr>
              <a:t>Número de póliza:</a:t>
            </a:r>
            <a:r>
              <a:rPr lang="es-ES" sz="1400" dirty="0">
                <a:solidFill>
                  <a:srgbClr val="002060"/>
                </a:solidFill>
              </a:rPr>
              <a:t> elegir el número de póliza sobre el que hacer las gestiones	</a:t>
            </a:r>
            <a:r>
              <a:rPr lang="es-ES" sz="1400" b="1" dirty="0">
                <a:solidFill>
                  <a:srgbClr val="002060"/>
                </a:solidFill>
              </a:rPr>
              <a:t>Importante siempre elegir la póliza</a:t>
            </a:r>
          </a:p>
          <a:p>
            <a:pPr marL="285750" lvl="0" indent="-285750">
              <a:buFont typeface="Arial" panose="020B0604020202020204" pitchFamily="34" charset="0"/>
              <a:buChar char="•"/>
            </a:pPr>
            <a:r>
              <a:rPr lang="es-ES" sz="1400" b="1" dirty="0">
                <a:solidFill>
                  <a:srgbClr val="002060"/>
                </a:solidFill>
              </a:rPr>
              <a:t>Descripción</a:t>
            </a:r>
            <a:r>
              <a:rPr lang="es-ES" sz="1400" dirty="0">
                <a:solidFill>
                  <a:srgbClr val="002060"/>
                </a:solidFill>
              </a:rPr>
              <a:t>: descripción del caso</a:t>
            </a:r>
          </a:p>
          <a:p>
            <a:pPr marL="285750" lvl="0" indent="-285750">
              <a:buFont typeface="Arial" panose="020B0604020202020204" pitchFamily="34" charset="0"/>
              <a:buChar char="•"/>
            </a:pPr>
            <a:r>
              <a:rPr lang="es-ES" sz="1400" dirty="0">
                <a:solidFill>
                  <a:srgbClr val="002060"/>
                </a:solidFill>
              </a:rPr>
              <a:t>El resto de los campos no hacer nada       </a:t>
            </a:r>
            <a:r>
              <a:rPr lang="es-ES" sz="1200" dirty="0"/>
              <a:t>  </a:t>
            </a:r>
          </a:p>
        </p:txBody>
      </p:sp>
      <p:pic>
        <p:nvPicPr>
          <p:cNvPr id="16" name="Imagen 15">
            <a:extLst>
              <a:ext uri="{FF2B5EF4-FFF2-40B4-BE49-F238E27FC236}">
                <a16:creationId xmlns:a16="http://schemas.microsoft.com/office/drawing/2014/main" id="{8E7FC579-7693-4F91-993A-390FABF2E4E3}"/>
              </a:ext>
            </a:extLst>
          </p:cNvPr>
          <p:cNvPicPr/>
          <p:nvPr/>
        </p:nvPicPr>
        <p:blipFill rotWithShape="1">
          <a:blip r:embed="rId4"/>
          <a:srcRect l="36068" t="50103" r="54744" b="37950"/>
          <a:stretch/>
        </p:blipFill>
        <p:spPr>
          <a:xfrm>
            <a:off x="5968816" y="4959514"/>
            <a:ext cx="973455" cy="713740"/>
          </a:xfrm>
          <a:prstGeom prst="rect">
            <a:avLst/>
          </a:prstGeom>
        </p:spPr>
      </p:pic>
      <p:pic>
        <p:nvPicPr>
          <p:cNvPr id="6" name="Imagen 5">
            <a:extLst>
              <a:ext uri="{FF2B5EF4-FFF2-40B4-BE49-F238E27FC236}">
                <a16:creationId xmlns:a16="http://schemas.microsoft.com/office/drawing/2014/main" id="{2D813B80-4B59-41B2-BC22-15017577BF72}"/>
              </a:ext>
            </a:extLst>
          </p:cNvPr>
          <p:cNvPicPr>
            <a:picLocks noChangeAspect="1"/>
          </p:cNvPicPr>
          <p:nvPr/>
        </p:nvPicPr>
        <p:blipFill>
          <a:blip r:embed="rId5"/>
          <a:stretch>
            <a:fillRect/>
          </a:stretch>
        </p:blipFill>
        <p:spPr>
          <a:xfrm>
            <a:off x="958819" y="2188421"/>
            <a:ext cx="3943900" cy="1581371"/>
          </a:xfrm>
          <a:prstGeom prst="rect">
            <a:avLst/>
          </a:prstGeom>
        </p:spPr>
      </p:pic>
      <p:sp>
        <p:nvSpPr>
          <p:cNvPr id="9" name="Botón de acción: ir hacia atrás o anterior 8">
            <a:hlinkClick r:id="" action="ppaction://hlinkshowjump?jump=previousslide" highlightClick="1"/>
            <a:extLst>
              <a:ext uri="{FF2B5EF4-FFF2-40B4-BE49-F238E27FC236}">
                <a16:creationId xmlns:a16="http://schemas.microsoft.com/office/drawing/2014/main" id="{EF4E7225-13CE-43B6-82DD-D617FFFF2D63}"/>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0" name="Botón de acción: ir hacia delante o siguiente 9">
            <a:hlinkClick r:id="" action="ppaction://hlinkshowjump?jump=nextslide" highlightClick="1"/>
            <a:extLst>
              <a:ext uri="{FF2B5EF4-FFF2-40B4-BE49-F238E27FC236}">
                <a16:creationId xmlns:a16="http://schemas.microsoft.com/office/drawing/2014/main" id="{2B1D6BC1-C122-4A91-8564-C4544A28128A}"/>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áfico 10" descr="Advertencia">
            <a:extLst>
              <a:ext uri="{FF2B5EF4-FFF2-40B4-BE49-F238E27FC236}">
                <a16:creationId xmlns:a16="http://schemas.microsoft.com/office/drawing/2014/main" id="{F6622FCE-ACB6-4537-8FC7-E7E3B83DF4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84666" y="5681525"/>
            <a:ext cx="315209" cy="315209"/>
          </a:xfrm>
          <a:prstGeom prst="rect">
            <a:avLst/>
          </a:prstGeom>
        </p:spPr>
      </p:pic>
    </p:spTree>
    <p:extLst>
      <p:ext uri="{BB962C8B-B14F-4D97-AF65-F5344CB8AC3E}">
        <p14:creationId xmlns:p14="http://schemas.microsoft.com/office/powerpoint/2010/main" val="2039596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ángulo: esquinas redondeadas 61">
            <a:extLst>
              <a:ext uri="{FF2B5EF4-FFF2-40B4-BE49-F238E27FC236}">
                <a16:creationId xmlns:a16="http://schemas.microsoft.com/office/drawing/2014/main" id="{022C56E5-B6D8-44DA-A645-A5D0F88DC93B}"/>
              </a:ext>
            </a:extLst>
          </p:cNvPr>
          <p:cNvSpPr/>
          <p:nvPr/>
        </p:nvSpPr>
        <p:spPr>
          <a:xfrm>
            <a:off x="2060854" y="76814"/>
            <a:ext cx="8658728" cy="4983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pPr algn="ctr"/>
            <a:r>
              <a:rPr lang="es-ES" sz="2000" b="1" dirty="0">
                <a:solidFill>
                  <a:schemeClr val="bg1"/>
                </a:solidFill>
              </a:rPr>
              <a:t> </a:t>
            </a:r>
            <a:r>
              <a:rPr lang="es-ES" sz="2400" b="1" cap="all" dirty="0">
                <a:solidFill>
                  <a:srgbClr val="002060"/>
                </a:solidFill>
              </a:rPr>
              <a:t>PROTOCOLO  IDENTIFICACION</a:t>
            </a:r>
          </a:p>
        </p:txBody>
      </p:sp>
      <p:sp>
        <p:nvSpPr>
          <p:cNvPr id="9" name="Rectángulo: esquinas redondeadas 8">
            <a:extLst>
              <a:ext uri="{FF2B5EF4-FFF2-40B4-BE49-F238E27FC236}">
                <a16:creationId xmlns:a16="http://schemas.microsoft.com/office/drawing/2014/main" id="{BD9F0BFE-5D11-453A-B9E7-ECC552D7E8BC}"/>
              </a:ext>
            </a:extLst>
          </p:cNvPr>
          <p:cNvSpPr/>
          <p:nvPr/>
        </p:nvSpPr>
        <p:spPr>
          <a:xfrm>
            <a:off x="136407" y="629370"/>
            <a:ext cx="11904681" cy="5113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s-ES" sz="1200" dirty="0">
                <a:solidFill>
                  <a:srgbClr val="002060"/>
                </a:solidFill>
              </a:rPr>
              <a:t>Si la persona que llama al Call Center de Movistar Seguros indica </a:t>
            </a:r>
            <a:r>
              <a:rPr lang="es-ES" sz="1200" b="1" dirty="0">
                <a:solidFill>
                  <a:srgbClr val="002060"/>
                </a:solidFill>
              </a:rPr>
              <a:t>tener contratado un seguro de hogar contratado o dice tener un presupuesto</a:t>
            </a:r>
            <a:r>
              <a:rPr lang="es-ES" sz="1200" dirty="0">
                <a:solidFill>
                  <a:srgbClr val="002060"/>
                </a:solidFill>
              </a:rPr>
              <a:t>, antes de proceder a realizar ninguna operación se establecen una </a:t>
            </a:r>
            <a:r>
              <a:rPr lang="es-ES" sz="1200" b="1" dirty="0">
                <a:solidFill>
                  <a:srgbClr val="002060"/>
                </a:solidFill>
              </a:rPr>
              <a:t>serie de criterios para garantizar la correcta identificación</a:t>
            </a:r>
            <a:r>
              <a:rPr lang="es-ES" sz="1200" dirty="0">
                <a:solidFill>
                  <a:srgbClr val="002060"/>
                </a:solidFill>
              </a:rPr>
              <a:t>. </a:t>
            </a:r>
          </a:p>
          <a:p>
            <a:endParaRPr lang="es-ES" sz="2000" b="1" dirty="0">
              <a:solidFill>
                <a:schemeClr val="tx1"/>
              </a:solidFill>
            </a:endParaRPr>
          </a:p>
        </p:txBody>
      </p:sp>
      <p:sp>
        <p:nvSpPr>
          <p:cNvPr id="10" name="Rectángulo: esquinas redondeadas 9">
            <a:extLst>
              <a:ext uri="{FF2B5EF4-FFF2-40B4-BE49-F238E27FC236}">
                <a16:creationId xmlns:a16="http://schemas.microsoft.com/office/drawing/2014/main" id="{E5ED350F-39D4-4818-BCEC-43D447E53D54}"/>
              </a:ext>
            </a:extLst>
          </p:cNvPr>
          <p:cNvSpPr/>
          <p:nvPr/>
        </p:nvSpPr>
        <p:spPr>
          <a:xfrm>
            <a:off x="1432568" y="1168651"/>
            <a:ext cx="10648950" cy="22653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107000"/>
              </a:lnSpc>
              <a:spcAft>
                <a:spcPts val="800"/>
              </a:spcAft>
            </a:pPr>
            <a:r>
              <a:rPr lang="es-ES" sz="1200" dirty="0">
                <a:solidFill>
                  <a:srgbClr val="002060"/>
                </a:solidFill>
                <a:latin typeface="Calibri" panose="020F0502020204030204" pitchFamily="34" charset="0"/>
                <a:ea typeface="Calibri" panose="020F0502020204030204" pitchFamily="34" charset="0"/>
                <a:cs typeface="Arial" panose="020B0604020202020204" pitchFamily="34" charset="0"/>
              </a:rPr>
              <a:t>Si la persona que llama dice ser </a:t>
            </a:r>
            <a:r>
              <a:rPr lang="es-ES" sz="1200" b="1" dirty="0">
                <a:solidFill>
                  <a:srgbClr val="002060"/>
                </a:solidFill>
                <a:latin typeface="Calibri" panose="020F0502020204030204" pitchFamily="34" charset="0"/>
                <a:ea typeface="Calibri" panose="020F0502020204030204" pitchFamily="34" charset="0"/>
                <a:cs typeface="Arial" panose="020B0604020202020204" pitchFamily="34" charset="0"/>
              </a:rPr>
              <a:t>el titular o tomador </a:t>
            </a:r>
            <a:r>
              <a:rPr lang="es-ES" sz="1200" dirty="0">
                <a:solidFill>
                  <a:srgbClr val="002060"/>
                </a:solidFill>
                <a:latin typeface="Calibri" panose="020F0502020204030204" pitchFamily="34" charset="0"/>
                <a:ea typeface="Calibri" panose="020F0502020204030204" pitchFamily="34" charset="0"/>
                <a:cs typeface="Arial" panose="020B0604020202020204" pitchFamily="34" charset="0"/>
              </a:rPr>
              <a:t>del seguro/presupuesto:</a:t>
            </a: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Bef>
                <a:spcPts val="200"/>
              </a:spcBef>
              <a:spcAft>
                <a:spcPts val="0"/>
              </a:spcAft>
            </a:pPr>
            <a:r>
              <a:rPr lang="es-ES" sz="1200" b="1" dirty="0">
                <a:solidFill>
                  <a:srgbClr val="002060"/>
                </a:solidFill>
                <a:latin typeface="Calibri" panose="020F0502020204030204" pitchFamily="34" charset="0"/>
                <a:ea typeface="Times New Roman" panose="02020603050405020304" pitchFamily="18" charset="0"/>
                <a:cs typeface="Times New Roman" panose="02020603050405020304" pitchFamily="18" charset="0"/>
              </a:rPr>
              <a:t> </a:t>
            </a: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Indícame tu </a:t>
            </a:r>
            <a:r>
              <a:rPr lang="es-ES" sz="1200" b="1" dirty="0">
                <a:solidFill>
                  <a:srgbClr val="002060"/>
                </a:solidFill>
                <a:latin typeface="Calibri" panose="020F0502020204030204" pitchFamily="34" charset="0"/>
                <a:ea typeface="Calibri" panose="020F0502020204030204" pitchFamily="34" charset="0"/>
                <a:cs typeface="Calibri" panose="020F0502020204030204" pitchFamily="34" charset="0"/>
              </a:rPr>
              <a:t>número identificación fiscal</a:t>
            </a: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 y dime a </a:t>
            </a:r>
            <a:r>
              <a:rPr lang="es-ES" sz="1200" b="1" dirty="0">
                <a:solidFill>
                  <a:srgbClr val="002060"/>
                </a:solidFill>
                <a:latin typeface="Calibri" panose="020F0502020204030204" pitchFamily="34" charset="0"/>
                <a:ea typeface="Calibri" panose="020F0502020204030204" pitchFamily="34" charset="0"/>
                <a:cs typeface="Calibri" panose="020F0502020204030204" pitchFamily="34" charset="0"/>
              </a:rPr>
              <a:t>nombre de quien está el seguro y la dirección</a:t>
            </a: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lphaLcPeriod"/>
            </a:pP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Indícame los últimos 4 dígitos de la cuenta bancaria en la que pagas el seguro</a:t>
            </a: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lphaLcPeriod"/>
            </a:pP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Indícame el código postal de la vivienda asegurada</a:t>
            </a: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lphaLcPeriod"/>
            </a:pP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Indícame el correo electrónico de contacto</a:t>
            </a: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LcPeriod"/>
            </a:pP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Indícame el teléfono de contacto asociado al seguro</a:t>
            </a: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200" b="1" dirty="0">
                <a:solidFill>
                  <a:srgbClr val="002060"/>
                </a:solidFill>
                <a:latin typeface="Calibri" panose="020F0502020204030204" pitchFamily="34" charset="0"/>
                <a:ea typeface="Calibri" panose="020F0502020204030204" pitchFamily="34" charset="0"/>
                <a:cs typeface="Arial" panose="020B0604020202020204" pitchFamily="34" charset="0"/>
              </a:rPr>
              <a:t>La persona ha de responder correctamente a número identificación fiscal, dirección vivienda asegurada y nombre del tomador. </a:t>
            </a:r>
            <a:r>
              <a:rPr lang="es-ES" sz="1200" u="sng" dirty="0">
                <a:solidFill>
                  <a:srgbClr val="002060"/>
                </a:solidFill>
                <a:latin typeface="Calibri" panose="020F0502020204030204" pitchFamily="34" charset="0"/>
                <a:ea typeface="Calibri" panose="020F0502020204030204" pitchFamily="34" charset="0"/>
                <a:cs typeface="Arial" panose="020B0604020202020204" pitchFamily="34" charset="0"/>
              </a:rPr>
              <a:t>Ante cualquier duda, preguntar cualquiera de las anteriores preguntas.</a:t>
            </a:r>
          </a:p>
          <a:p>
            <a:pPr>
              <a:lnSpc>
                <a:spcPct val="107000"/>
              </a:lnSpc>
              <a:spcAft>
                <a:spcPts val="800"/>
              </a:spcAft>
            </a:pPr>
            <a:r>
              <a:rPr lang="es-ES" sz="1200" dirty="0">
                <a:solidFill>
                  <a:srgbClr val="002060"/>
                </a:solidFill>
                <a:latin typeface="Calibri" panose="020F0502020204030204" pitchFamily="34" charset="0"/>
                <a:ea typeface="Calibri" panose="020F0502020204030204" pitchFamily="34" charset="0"/>
                <a:cs typeface="Arial" panose="020B0604020202020204" pitchFamily="34" charset="0"/>
              </a:rPr>
              <a:t>Una vez confirmada la identificación de que es el tomador, preguntarle que desea y proceder. </a:t>
            </a: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ángulo: esquinas redondeadas 10">
            <a:extLst>
              <a:ext uri="{FF2B5EF4-FFF2-40B4-BE49-F238E27FC236}">
                <a16:creationId xmlns:a16="http://schemas.microsoft.com/office/drawing/2014/main" id="{69D4BA7F-D499-466C-B10B-D4B2B2299B8C}"/>
              </a:ext>
            </a:extLst>
          </p:cNvPr>
          <p:cNvSpPr/>
          <p:nvPr/>
        </p:nvSpPr>
        <p:spPr>
          <a:xfrm>
            <a:off x="163566" y="3562686"/>
            <a:ext cx="1269002" cy="172087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200" b="1" dirty="0">
                <a:solidFill>
                  <a:srgbClr val="002060"/>
                </a:solidFill>
              </a:rPr>
              <a:t>Llama otra persona en nombre del titular o tomador del seguro</a:t>
            </a:r>
          </a:p>
        </p:txBody>
      </p:sp>
      <p:sp>
        <p:nvSpPr>
          <p:cNvPr id="12" name="Rectángulo: esquinas redondeadas 11">
            <a:extLst>
              <a:ext uri="{FF2B5EF4-FFF2-40B4-BE49-F238E27FC236}">
                <a16:creationId xmlns:a16="http://schemas.microsoft.com/office/drawing/2014/main" id="{B8AE00DE-EF83-4ED8-914E-A204C97928B8}"/>
              </a:ext>
            </a:extLst>
          </p:cNvPr>
          <p:cNvSpPr/>
          <p:nvPr/>
        </p:nvSpPr>
        <p:spPr>
          <a:xfrm>
            <a:off x="1432568" y="3562686"/>
            <a:ext cx="10648950" cy="17208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107000"/>
              </a:lnSpc>
              <a:spcAft>
                <a:spcPts val="800"/>
              </a:spcAft>
            </a:pPr>
            <a:r>
              <a:rPr lang="es-ES" sz="1200" dirty="0">
                <a:solidFill>
                  <a:srgbClr val="002060"/>
                </a:solidFill>
                <a:latin typeface="Calibri" panose="020F0502020204030204" pitchFamily="34" charset="0"/>
                <a:ea typeface="Calibri" panose="020F0502020204030204" pitchFamily="34" charset="0"/>
                <a:cs typeface="Arial" panose="020B0604020202020204" pitchFamily="34" charset="0"/>
              </a:rPr>
              <a:t>Para poder dirigirnos a la persona que llama, preguntarle su nombre y el parentesco con el titular del seguro.</a:t>
            </a: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200" b="1" u="sng" dirty="0">
                <a:solidFill>
                  <a:srgbClr val="002060"/>
                </a:solidFill>
                <a:latin typeface="Calibri" panose="020F0502020204030204" pitchFamily="34" charset="0"/>
                <a:ea typeface="Calibri" panose="020F0502020204030204" pitchFamily="34" charset="0"/>
                <a:cs typeface="Arial" panose="020B0604020202020204" pitchFamily="34" charset="0"/>
              </a:rPr>
              <a:t>Para confirmar que llama en nombre del tomador debe indicarnos correctamente el numero identificación fiscal, nombre y apellidos del tomador, así como la dirección de la vivienda asegurada.</a:t>
            </a:r>
            <a:endParaRPr lang="es-ES" sz="1200" b="1" u="sng"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200" dirty="0">
                <a:solidFill>
                  <a:srgbClr val="002060"/>
                </a:solidFill>
                <a:latin typeface="Calibri" panose="020F0502020204030204" pitchFamily="34" charset="0"/>
                <a:ea typeface="Calibri" panose="020F0502020204030204" pitchFamily="34" charset="0"/>
                <a:cs typeface="Calibri" panose="020F0502020204030204" pitchFamily="34" charset="0"/>
              </a:rPr>
              <a:t>Una vez confirmado que coincide la información, preguntarle qué desea y proceder</a:t>
            </a:r>
            <a:r>
              <a:rPr lang="es-ES" sz="1200" b="1" dirty="0">
                <a:solidFill>
                  <a:srgbClr val="002060"/>
                </a:solidFill>
                <a:latin typeface="Calibri" panose="020F0502020204030204" pitchFamily="34" charset="0"/>
                <a:ea typeface="Calibri" panose="020F0502020204030204" pitchFamily="34" charset="0"/>
                <a:cs typeface="Calibri" panose="020F0502020204030204" pitchFamily="34" charset="0"/>
              </a:rPr>
              <a:t>. </a:t>
            </a: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200" b="1" dirty="0">
                <a:solidFill>
                  <a:srgbClr val="002060"/>
                </a:solidFill>
                <a:latin typeface="Calibri" panose="020F0502020204030204" pitchFamily="34" charset="0"/>
                <a:ea typeface="Calibri" panose="020F0502020204030204" pitchFamily="34" charset="0"/>
                <a:cs typeface="Calibri" panose="020F0502020204030204" pitchFamily="34" charset="0"/>
              </a:rPr>
              <a:t>Importante: nunca se podrán realizar gestiones que impliquen cambios en las condiciones o modificaciones de la póliza, y ante cualquier duda informarle que por protección de datos no podemos informarle, que debe llamar el tomador del seguro. </a:t>
            </a: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ángulo: esquinas redondeadas 12">
            <a:extLst>
              <a:ext uri="{FF2B5EF4-FFF2-40B4-BE49-F238E27FC236}">
                <a16:creationId xmlns:a16="http://schemas.microsoft.com/office/drawing/2014/main" id="{C6A5234E-2DC9-47A7-B737-1BE0E127B91C}"/>
              </a:ext>
            </a:extLst>
          </p:cNvPr>
          <p:cNvSpPr/>
          <p:nvPr/>
        </p:nvSpPr>
        <p:spPr>
          <a:xfrm>
            <a:off x="163566" y="5412269"/>
            <a:ext cx="1229190" cy="11965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200" b="1" dirty="0">
                <a:solidFill>
                  <a:srgbClr val="002060"/>
                </a:solidFill>
              </a:rPr>
              <a:t>La persona que llama  solo tiene un presupuesto</a:t>
            </a:r>
          </a:p>
        </p:txBody>
      </p:sp>
      <p:sp>
        <p:nvSpPr>
          <p:cNvPr id="14" name="Rectángulo: esquinas redondeadas 13">
            <a:extLst>
              <a:ext uri="{FF2B5EF4-FFF2-40B4-BE49-F238E27FC236}">
                <a16:creationId xmlns:a16="http://schemas.microsoft.com/office/drawing/2014/main" id="{E8A8A508-EC0A-4E89-894B-A6AB9FAC85B9}"/>
              </a:ext>
            </a:extLst>
          </p:cNvPr>
          <p:cNvSpPr/>
          <p:nvPr/>
        </p:nvSpPr>
        <p:spPr>
          <a:xfrm>
            <a:off x="1416202" y="5412269"/>
            <a:ext cx="10648950" cy="11965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107000"/>
              </a:lnSpc>
              <a:spcAft>
                <a:spcPts val="800"/>
              </a:spcAft>
            </a:pPr>
            <a:r>
              <a:rPr lang="es-ES" sz="1200" dirty="0">
                <a:solidFill>
                  <a:srgbClr val="002060"/>
                </a:solidFill>
                <a:latin typeface="Calibri" panose="020F0502020204030204" pitchFamily="34" charset="0"/>
                <a:ea typeface="Calibri" panose="020F0502020204030204" pitchFamily="34" charset="0"/>
                <a:cs typeface="Arial" panose="020B0604020202020204" pitchFamily="34" charset="0"/>
              </a:rPr>
              <a:t>Si la persona que llama </a:t>
            </a:r>
            <a:r>
              <a:rPr lang="es-ES" sz="1200" b="1" dirty="0">
                <a:solidFill>
                  <a:srgbClr val="002060"/>
                </a:solidFill>
                <a:latin typeface="Calibri" panose="020F0502020204030204" pitchFamily="34" charset="0"/>
                <a:ea typeface="Calibri" panose="020F0502020204030204" pitchFamily="34" charset="0"/>
                <a:cs typeface="Arial" panose="020B0604020202020204" pitchFamily="34" charset="0"/>
              </a:rPr>
              <a:t>no tiene un seguro de hogar contratado pero dice tener un presupuesto</a:t>
            </a:r>
            <a:r>
              <a:rPr lang="es-ES" sz="1200" dirty="0">
                <a:solidFill>
                  <a:srgbClr val="002060"/>
                </a:solidFill>
                <a:latin typeface="Calibri" panose="020F0502020204030204" pitchFamily="34" charset="0"/>
                <a:ea typeface="Calibri" panose="020F0502020204030204" pitchFamily="34" charset="0"/>
                <a:cs typeface="Arial" panose="020B0604020202020204" pitchFamily="34" charset="0"/>
              </a:rPr>
              <a:t>, para localizarlo deberá </a:t>
            </a:r>
            <a:r>
              <a:rPr lang="es-ES" sz="1200" b="1" dirty="0">
                <a:solidFill>
                  <a:srgbClr val="002060"/>
                </a:solidFill>
                <a:latin typeface="Calibri" panose="020F0502020204030204" pitchFamily="34" charset="0"/>
                <a:ea typeface="Calibri" panose="020F0502020204030204" pitchFamily="34" charset="0"/>
                <a:cs typeface="Arial" panose="020B0604020202020204" pitchFamily="34" charset="0"/>
              </a:rPr>
              <a:t>indicar</a:t>
            </a:r>
            <a:r>
              <a:rPr lang="es-ES" sz="1200" dirty="0">
                <a:solidFill>
                  <a:srgbClr val="002060"/>
                </a:solidFill>
                <a:latin typeface="Calibri" panose="020F0502020204030204" pitchFamily="34" charset="0"/>
                <a:ea typeface="Calibri" panose="020F0502020204030204" pitchFamily="34" charset="0"/>
                <a:cs typeface="Arial" panose="020B0604020202020204" pitchFamily="34" charset="0"/>
              </a:rPr>
              <a:t> algunos de los </a:t>
            </a:r>
            <a:r>
              <a:rPr lang="es-ES" sz="1200" b="1" dirty="0">
                <a:solidFill>
                  <a:srgbClr val="002060"/>
                </a:solidFill>
                <a:latin typeface="Calibri" panose="020F0502020204030204" pitchFamily="34" charset="0"/>
                <a:ea typeface="Calibri" panose="020F0502020204030204" pitchFamily="34" charset="0"/>
                <a:cs typeface="Arial" panose="020B0604020202020204" pitchFamily="34" charset="0"/>
              </a:rPr>
              <a:t>parámetros </a:t>
            </a:r>
            <a:r>
              <a:rPr lang="es-ES" sz="1200" dirty="0">
                <a:solidFill>
                  <a:srgbClr val="002060"/>
                </a:solidFill>
                <a:latin typeface="Calibri" panose="020F0502020204030204" pitchFamily="34" charset="0"/>
                <a:ea typeface="Calibri" panose="020F0502020204030204" pitchFamily="34" charset="0"/>
                <a:cs typeface="Arial" panose="020B0604020202020204" pitchFamily="34" charset="0"/>
              </a:rPr>
              <a:t>de búsqueda establecidos en el Portal Gestor, como: </a:t>
            </a:r>
            <a:r>
              <a:rPr lang="es-ES" sz="1200" b="1" dirty="0">
                <a:solidFill>
                  <a:srgbClr val="002060"/>
                </a:solidFill>
                <a:latin typeface="Calibri" panose="020F0502020204030204" pitchFamily="34" charset="0"/>
                <a:ea typeface="Calibri" panose="020F0502020204030204" pitchFamily="34" charset="0"/>
                <a:cs typeface="Arial" panose="020B0604020202020204" pitchFamily="34" charset="0"/>
              </a:rPr>
              <a:t>número de presupuesto, Fecha creación presupuesto, numero identificación fiscal…</a:t>
            </a:r>
          </a:p>
          <a:p>
            <a:pPr>
              <a:lnSpc>
                <a:spcPct val="107000"/>
              </a:lnSpc>
              <a:spcAft>
                <a:spcPts val="800"/>
              </a:spcAft>
            </a:pPr>
            <a:r>
              <a:rPr lang="es-ES" sz="1200" dirty="0">
                <a:solidFill>
                  <a:srgbClr val="002060"/>
                </a:solidFill>
                <a:latin typeface="Calibri" panose="020F0502020204030204" pitchFamily="34" charset="0"/>
                <a:ea typeface="Calibri" panose="020F0502020204030204" pitchFamily="34" charset="0"/>
                <a:cs typeface="Arial" panose="020B0604020202020204" pitchFamily="34" charset="0"/>
              </a:rPr>
              <a:t>Y una vez localizado el presupuesto, preguntarle que desea y proceder</a:t>
            </a:r>
          </a:p>
        </p:txBody>
      </p:sp>
      <p:sp>
        <p:nvSpPr>
          <p:cNvPr id="8" name="Rectángulo: esquinas redondeadas 7">
            <a:extLst>
              <a:ext uri="{FF2B5EF4-FFF2-40B4-BE49-F238E27FC236}">
                <a16:creationId xmlns:a16="http://schemas.microsoft.com/office/drawing/2014/main" id="{E1305415-081B-4892-B309-2B540220D2F0}"/>
              </a:ext>
            </a:extLst>
          </p:cNvPr>
          <p:cNvSpPr/>
          <p:nvPr/>
        </p:nvSpPr>
        <p:spPr>
          <a:xfrm>
            <a:off x="150294" y="1187824"/>
            <a:ext cx="1269002" cy="224615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200" b="1" dirty="0">
                <a:solidFill>
                  <a:srgbClr val="002060"/>
                </a:solidFill>
              </a:rPr>
              <a:t>Llama el titular o tomador del seguro </a:t>
            </a:r>
          </a:p>
        </p:txBody>
      </p:sp>
      <p:pic>
        <p:nvPicPr>
          <p:cNvPr id="16" name="Imagen 15">
            <a:extLst>
              <a:ext uri="{FF2B5EF4-FFF2-40B4-BE49-F238E27FC236}">
                <a16:creationId xmlns:a16="http://schemas.microsoft.com/office/drawing/2014/main" id="{CC9DFF99-B1F5-4B06-8B26-E6E1B7EC885A}"/>
              </a:ext>
            </a:extLst>
          </p:cNvPr>
          <p:cNvPicPr>
            <a:picLocks noChangeAspect="1"/>
          </p:cNvPicPr>
          <p:nvPr/>
        </p:nvPicPr>
        <p:blipFill>
          <a:blip r:embed="rId2"/>
          <a:stretch>
            <a:fillRect/>
          </a:stretch>
        </p:blipFill>
        <p:spPr>
          <a:xfrm>
            <a:off x="136407" y="18106"/>
            <a:ext cx="1054469" cy="382357"/>
          </a:xfrm>
          <a:prstGeom prst="rect">
            <a:avLst/>
          </a:prstGeom>
        </p:spPr>
      </p:pic>
      <p:pic>
        <p:nvPicPr>
          <p:cNvPr id="18" name="Picture 6" descr="Resultado de imagen de ir a inicio">
            <a:hlinkClick r:id="rId3" action="ppaction://hlinksldjump"/>
            <a:extLst>
              <a:ext uri="{FF2B5EF4-FFF2-40B4-BE49-F238E27FC236}">
                <a16:creationId xmlns:a16="http://schemas.microsoft.com/office/drawing/2014/main" id="{1F36B1B1-28D4-4CEE-9839-012C0191D2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98544" y="5688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17" name="Rectángulo 16">
            <a:extLst>
              <a:ext uri="{FF2B5EF4-FFF2-40B4-BE49-F238E27FC236}">
                <a16:creationId xmlns:a16="http://schemas.microsoft.com/office/drawing/2014/main" id="{02A956E7-6056-43A3-88FA-9EEB437552A3}"/>
              </a:ext>
            </a:extLst>
          </p:cNvPr>
          <p:cNvSpPr/>
          <p:nvPr/>
        </p:nvSpPr>
        <p:spPr>
          <a:xfrm>
            <a:off x="136407" y="285499"/>
            <a:ext cx="120199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Gráfico 14" descr="Lupa">
            <a:extLst>
              <a:ext uri="{FF2B5EF4-FFF2-40B4-BE49-F238E27FC236}">
                <a16:creationId xmlns:a16="http://schemas.microsoft.com/office/drawing/2014/main" id="{4E06BFBF-837F-41EE-9B2C-CAD8F83F51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32568" y="2752203"/>
            <a:ext cx="217170" cy="217170"/>
          </a:xfrm>
          <a:prstGeom prst="rect">
            <a:avLst/>
          </a:prstGeom>
        </p:spPr>
      </p:pic>
      <p:pic>
        <p:nvPicPr>
          <p:cNvPr id="19" name="Gráfico 18" descr="Lupa">
            <a:extLst>
              <a:ext uri="{FF2B5EF4-FFF2-40B4-BE49-F238E27FC236}">
                <a16:creationId xmlns:a16="http://schemas.microsoft.com/office/drawing/2014/main" id="{98FE0CED-05CB-47FC-92C3-119C1579F6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19178" y="4761375"/>
            <a:ext cx="217170" cy="217170"/>
          </a:xfrm>
          <a:prstGeom prst="rect">
            <a:avLst/>
          </a:prstGeom>
        </p:spPr>
      </p:pic>
    </p:spTree>
    <p:extLst>
      <p:ext uri="{BB962C8B-B14F-4D97-AF65-F5344CB8AC3E}">
        <p14:creationId xmlns:p14="http://schemas.microsoft.com/office/powerpoint/2010/main" val="213132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 GESTION CORREO ELECTRONICO ( PORTAL </a:t>
            </a:r>
            <a:r>
              <a:rPr lang="es-ES" sz="1600" b="1" cap="all" dirty="0" err="1">
                <a:solidFill>
                  <a:srgbClr val="002060"/>
                </a:solidFill>
              </a:rPr>
              <a:t>crm</a:t>
            </a:r>
            <a:r>
              <a:rPr lang="es-ES" sz="1600" b="1" cap="all" dirty="0">
                <a:solidFill>
                  <a:srgbClr val="002060"/>
                </a:solidFill>
              </a:rPr>
              <a:t>)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55887" y="278967"/>
            <a:ext cx="11360120" cy="1600438"/>
          </a:xfrm>
          <a:prstGeom prst="rect">
            <a:avLst/>
          </a:prstGeom>
          <a:noFill/>
        </p:spPr>
        <p:txBody>
          <a:bodyPr wrap="square" rtlCol="0">
            <a:spAutoFit/>
          </a:bodyPr>
          <a:lstStyle/>
          <a:p>
            <a:pPr algn="just"/>
            <a:endParaRPr lang="es-ES" altLang="es-ES" sz="1400" b="1" u="sng" dirty="0">
              <a:solidFill>
                <a:srgbClr val="002060"/>
              </a:solidFill>
            </a:endParaRPr>
          </a:p>
          <a:p>
            <a:r>
              <a:rPr lang="es-ES" sz="1400" b="1" dirty="0">
                <a:solidFill>
                  <a:srgbClr val="002060"/>
                </a:solidFill>
              </a:rPr>
              <a:t>5.1  Apertura y cierre de casos</a:t>
            </a:r>
          </a:p>
          <a:p>
            <a:pPr lvl="1"/>
            <a:r>
              <a:rPr lang="es-ES" sz="1400" b="1" dirty="0">
                <a:solidFill>
                  <a:srgbClr val="002060"/>
                </a:solidFill>
              </a:rPr>
              <a:t> </a:t>
            </a:r>
            <a:endParaRPr lang="es-ES" sz="1100" b="1" u="sng" dirty="0">
              <a:solidFill>
                <a:srgbClr val="0000CC"/>
              </a:solidFill>
              <a:effectLst>
                <a:outerShdw blurRad="38100" dist="38100" dir="2700000" algn="tl">
                  <a:srgbClr val="000000">
                    <a:alpha val="43137"/>
                  </a:srgbClr>
                </a:outerShdw>
              </a:effectLst>
            </a:endParaRPr>
          </a:p>
          <a:p>
            <a:pPr algn="just"/>
            <a:r>
              <a:rPr lang="es-ES" sz="1400" dirty="0">
                <a:solidFill>
                  <a:srgbClr val="002060"/>
                </a:solidFill>
              </a:rPr>
              <a:t>         </a:t>
            </a:r>
            <a:endParaRPr lang="es-ES" sz="1400" b="1" u="sng" dirty="0">
              <a:solidFill>
                <a:srgbClr val="002060"/>
              </a:solidFill>
            </a:endParaRPr>
          </a:p>
          <a:p>
            <a:pPr algn="just"/>
            <a:endParaRPr lang="es-ES" sz="1400" dirty="0">
              <a:solidFill>
                <a:srgbClr val="002060"/>
              </a:solidFill>
            </a:endParaRPr>
          </a:p>
          <a:p>
            <a:pPr algn="just"/>
            <a:endParaRPr lang="es-ES" sz="1400" dirty="0">
              <a:solidFill>
                <a:srgbClr val="002060"/>
              </a:solidFill>
            </a:endParaRPr>
          </a:p>
          <a:p>
            <a:pPr algn="just"/>
            <a:r>
              <a:rPr lang="es-ES" sz="1400" dirty="0">
                <a:solidFill>
                  <a:srgbClr val="002060"/>
                </a:solidFill>
              </a:rPr>
              <a:t>      </a:t>
            </a:r>
            <a:r>
              <a:rPr lang="es-ES" sz="1200" dirty="0"/>
              <a:t>  </a:t>
            </a:r>
          </a:p>
        </p:txBody>
      </p:sp>
      <p:pic>
        <p:nvPicPr>
          <p:cNvPr id="12" name="Picture 6" descr="Resultado de imagen de ir a inicio">
            <a:extLst>
              <a:ext uri="{FF2B5EF4-FFF2-40B4-BE49-F238E27FC236}">
                <a16:creationId xmlns:a16="http://schemas.microsoft.com/office/drawing/2014/main" id="{8D041B61-54E6-4B18-A9D6-EECCB3217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6113" y="66475"/>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a:extLst>
              <a:ext uri="{FF2B5EF4-FFF2-40B4-BE49-F238E27FC236}">
                <a16:creationId xmlns:a16="http://schemas.microsoft.com/office/drawing/2014/main" id="{49C428FA-7992-498E-8A25-E0C60A5B4583}"/>
              </a:ext>
            </a:extLst>
          </p:cNvPr>
          <p:cNvSpPr/>
          <p:nvPr/>
        </p:nvSpPr>
        <p:spPr>
          <a:xfrm>
            <a:off x="210884" y="171634"/>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5</a:t>
            </a:r>
          </a:p>
        </p:txBody>
      </p:sp>
      <p:sp>
        <p:nvSpPr>
          <p:cNvPr id="15" name="CuadroTexto 14">
            <a:hlinkClick r:id="rId3" action="ppaction://hlinksldjump"/>
            <a:extLst>
              <a:ext uri="{FF2B5EF4-FFF2-40B4-BE49-F238E27FC236}">
                <a16:creationId xmlns:a16="http://schemas.microsoft.com/office/drawing/2014/main" id="{45B99144-A134-46E8-B993-0D02EBF87E31}"/>
              </a:ext>
            </a:extLst>
          </p:cNvPr>
          <p:cNvSpPr txBox="1"/>
          <p:nvPr/>
        </p:nvSpPr>
        <p:spPr>
          <a:xfrm>
            <a:off x="592990" y="990764"/>
            <a:ext cx="10851791" cy="5663089"/>
          </a:xfrm>
          <a:prstGeom prst="rect">
            <a:avLst/>
          </a:prstGeom>
          <a:noFill/>
        </p:spPr>
        <p:txBody>
          <a:bodyPr wrap="square" rtlCol="0">
            <a:spAutoFit/>
          </a:bodyPr>
          <a:lstStyle/>
          <a:p>
            <a:pPr algn="just"/>
            <a:r>
              <a:rPr lang="es-ES" sz="1400" dirty="0">
                <a:solidFill>
                  <a:srgbClr val="002060"/>
                </a:solidFill>
              </a:rPr>
              <a:t> 2)</a:t>
            </a:r>
            <a:r>
              <a:rPr lang="es-ES" sz="1400" dirty="0"/>
              <a:t>  </a:t>
            </a:r>
            <a:r>
              <a:rPr lang="es-ES" sz="1400" dirty="0">
                <a:solidFill>
                  <a:srgbClr val="002060"/>
                </a:solidFill>
              </a:rPr>
              <a:t>Una vez cumplimentados los campos, </a:t>
            </a:r>
            <a:r>
              <a:rPr lang="es-ES" sz="1400" b="1" dirty="0">
                <a:solidFill>
                  <a:srgbClr val="002060"/>
                </a:solidFill>
              </a:rPr>
              <a:t>pulsar sobre “</a:t>
            </a:r>
            <a:r>
              <a:rPr lang="es-ES" sz="1400" b="1" dirty="0" err="1">
                <a:solidFill>
                  <a:srgbClr val="002060"/>
                </a:solidFill>
              </a:rPr>
              <a:t>save</a:t>
            </a:r>
            <a:r>
              <a:rPr lang="es-ES" sz="1400" b="1" dirty="0">
                <a:solidFill>
                  <a:srgbClr val="002060"/>
                </a:solidFill>
              </a:rPr>
              <a:t>”  </a:t>
            </a:r>
            <a:r>
              <a:rPr lang="es-ES" sz="1400" dirty="0">
                <a:solidFill>
                  <a:srgbClr val="002060"/>
                </a:solidFill>
              </a:rPr>
              <a:t>para guardar </a:t>
            </a:r>
            <a:r>
              <a:rPr lang="es-ES" sz="1400" b="1" dirty="0">
                <a:solidFill>
                  <a:srgbClr val="002060"/>
                </a:solidFill>
              </a:rPr>
              <a:t>y obtener el número de caso “ campo número de caso ” </a:t>
            </a:r>
            <a:r>
              <a:rPr lang="es-ES" sz="1400" dirty="0">
                <a:solidFill>
                  <a:srgbClr val="002060"/>
                </a:solidFill>
              </a:rPr>
              <a:t>. El caso queda en situación “abierto” hasta que se resuelva </a:t>
            </a:r>
          </a:p>
          <a:p>
            <a:pPr algn="just"/>
            <a:endParaRPr lang="es-ES" sz="1400" b="1" u="sng" dirty="0">
              <a:solidFill>
                <a:srgbClr val="002060"/>
              </a:solidFill>
            </a:endParaRPr>
          </a:p>
          <a:p>
            <a:pPr algn="just"/>
            <a:endParaRPr lang="es-ES" sz="1400" b="1" u="sng" dirty="0">
              <a:solidFill>
                <a:srgbClr val="002060"/>
              </a:solidFill>
            </a:endParaRPr>
          </a:p>
          <a:p>
            <a:pPr lvl="0"/>
            <a:endParaRPr lang="es-ES" sz="1200" b="1" u="sng" dirty="0">
              <a:solidFill>
                <a:srgbClr val="002060"/>
              </a:solidFill>
            </a:endParaRPr>
          </a:p>
          <a:p>
            <a:endParaRPr lang="es-ES" sz="1400" dirty="0">
              <a:solidFill>
                <a:srgbClr val="002060"/>
              </a:solidFill>
            </a:endParaRPr>
          </a:p>
          <a:p>
            <a:endParaRPr lang="es-ES" sz="1400" dirty="0">
              <a:solidFill>
                <a:srgbClr val="002060"/>
              </a:solidFill>
            </a:endParaRPr>
          </a:p>
          <a:p>
            <a:endParaRPr lang="es-ES" sz="1400" dirty="0">
              <a:solidFill>
                <a:srgbClr val="002060"/>
              </a:solidFill>
            </a:endParaRPr>
          </a:p>
          <a:p>
            <a:endParaRPr lang="es-ES" sz="1400" dirty="0">
              <a:solidFill>
                <a:srgbClr val="002060"/>
              </a:solidFill>
            </a:endParaRPr>
          </a:p>
          <a:p>
            <a:endParaRPr lang="es-ES" sz="1400" dirty="0">
              <a:solidFill>
                <a:srgbClr val="002060"/>
              </a:solidFill>
            </a:endParaRPr>
          </a:p>
          <a:p>
            <a:endParaRPr lang="es-ES" sz="1400" dirty="0">
              <a:solidFill>
                <a:srgbClr val="002060"/>
              </a:solidFill>
            </a:endParaRPr>
          </a:p>
          <a:p>
            <a:endParaRPr lang="es-ES" sz="1400" dirty="0">
              <a:solidFill>
                <a:srgbClr val="002060"/>
              </a:solidFill>
            </a:endParaRPr>
          </a:p>
          <a:p>
            <a:endParaRPr lang="es-ES" sz="1400" dirty="0">
              <a:solidFill>
                <a:srgbClr val="002060"/>
              </a:solidFill>
            </a:endParaRPr>
          </a:p>
          <a:p>
            <a:endParaRPr lang="es-ES" sz="1400" dirty="0">
              <a:solidFill>
                <a:srgbClr val="002060"/>
              </a:solidFill>
            </a:endParaRPr>
          </a:p>
          <a:p>
            <a:endParaRPr lang="es-ES" sz="1400" dirty="0">
              <a:solidFill>
                <a:srgbClr val="002060"/>
              </a:solidFill>
            </a:endParaRPr>
          </a:p>
          <a:p>
            <a:endParaRPr lang="es-ES" sz="1400" dirty="0">
              <a:solidFill>
                <a:srgbClr val="002060"/>
              </a:solidFill>
            </a:endParaRPr>
          </a:p>
          <a:p>
            <a:r>
              <a:rPr lang="es-ES" sz="1400" b="1" u="sng" dirty="0">
                <a:solidFill>
                  <a:srgbClr val="002060"/>
                </a:solidFill>
              </a:rPr>
              <a:t>IMPORTANTE: </a:t>
            </a:r>
          </a:p>
          <a:p>
            <a:pPr marL="285750" lvl="0" indent="-285750">
              <a:buFont typeface="Arial" panose="020B0604020202020204" pitchFamily="34" charset="0"/>
              <a:buChar char="•"/>
            </a:pPr>
            <a:r>
              <a:rPr lang="es-ES" sz="1400" dirty="0">
                <a:solidFill>
                  <a:srgbClr val="002060"/>
                </a:solidFill>
              </a:rPr>
              <a:t>El número de caso </a:t>
            </a:r>
            <a:r>
              <a:rPr lang="es-ES" sz="1400" b="1" dirty="0">
                <a:solidFill>
                  <a:srgbClr val="002060"/>
                </a:solidFill>
              </a:rPr>
              <a:t>es un código interno que no debe facilitarse al cliente</a:t>
            </a:r>
            <a:r>
              <a:rPr lang="es-ES" sz="1400" dirty="0">
                <a:solidFill>
                  <a:srgbClr val="002060"/>
                </a:solidFill>
              </a:rPr>
              <a:t>.</a:t>
            </a:r>
          </a:p>
          <a:p>
            <a:pPr marL="285750" lvl="0" indent="-285750">
              <a:buFont typeface="Arial" panose="020B0604020202020204" pitchFamily="34" charset="0"/>
              <a:buChar char="•"/>
            </a:pPr>
            <a:r>
              <a:rPr lang="es-ES" sz="1400" dirty="0">
                <a:solidFill>
                  <a:srgbClr val="002060"/>
                </a:solidFill>
              </a:rPr>
              <a:t>Para </a:t>
            </a:r>
            <a:r>
              <a:rPr lang="es-ES" sz="1400" b="1" dirty="0">
                <a:solidFill>
                  <a:srgbClr val="002060"/>
                </a:solidFill>
              </a:rPr>
              <a:t>reclamaciones </a:t>
            </a:r>
            <a:r>
              <a:rPr lang="es-ES" sz="1400" dirty="0">
                <a:solidFill>
                  <a:srgbClr val="002060"/>
                </a:solidFill>
              </a:rPr>
              <a:t>que se gestiona desde Call Center (las relativas a venta/contratación) </a:t>
            </a:r>
            <a:r>
              <a:rPr lang="es-ES" sz="1400" b="1" dirty="0">
                <a:solidFill>
                  <a:srgbClr val="002060"/>
                </a:solidFill>
              </a:rPr>
              <a:t>este número de caso será el de referencia </a:t>
            </a:r>
            <a:r>
              <a:rPr lang="es-ES" sz="1400" dirty="0">
                <a:solidFill>
                  <a:srgbClr val="002060"/>
                </a:solidFill>
              </a:rPr>
              <a:t>o </a:t>
            </a:r>
            <a:r>
              <a:rPr lang="es-ES" sz="1400" b="1" dirty="0">
                <a:solidFill>
                  <a:srgbClr val="002060"/>
                </a:solidFill>
              </a:rPr>
              <a:t>número reclamación </a:t>
            </a:r>
            <a:r>
              <a:rPr lang="es-ES" sz="1400" dirty="0">
                <a:solidFill>
                  <a:srgbClr val="002060"/>
                </a:solidFill>
              </a:rPr>
              <a:t>y que se incluirá en las plantillas respuesta correspondiente. </a:t>
            </a:r>
          </a:p>
          <a:p>
            <a:pPr marL="285750" lvl="0" indent="-285750">
              <a:buFont typeface="Arial" panose="020B0604020202020204" pitchFamily="34" charset="0"/>
              <a:buChar char="•"/>
            </a:pPr>
            <a:r>
              <a:rPr lang="es-ES" sz="1400" dirty="0">
                <a:solidFill>
                  <a:srgbClr val="002060"/>
                </a:solidFill>
              </a:rPr>
              <a:t>Si es una reclamación que gestiona otra área,  serán ellos los que generen el número de reclamación o referencia.</a:t>
            </a:r>
          </a:p>
          <a:p>
            <a:r>
              <a:rPr lang="es-ES" sz="1400" dirty="0">
                <a:solidFill>
                  <a:srgbClr val="002060"/>
                </a:solidFill>
              </a:rPr>
              <a:t> </a:t>
            </a:r>
          </a:p>
          <a:p>
            <a:pPr algn="just"/>
            <a:endParaRPr lang="es-ES" sz="1400" dirty="0">
              <a:solidFill>
                <a:srgbClr val="002060"/>
              </a:solidFill>
            </a:endParaRPr>
          </a:p>
          <a:p>
            <a:pPr algn="just"/>
            <a:endParaRPr lang="es-ES" sz="1400" dirty="0">
              <a:solidFill>
                <a:srgbClr val="002060"/>
              </a:solidFill>
            </a:endParaRPr>
          </a:p>
          <a:p>
            <a:pPr algn="just"/>
            <a:endParaRPr lang="es-ES" sz="1400" dirty="0">
              <a:solidFill>
                <a:srgbClr val="002060"/>
              </a:solidFill>
            </a:endParaRPr>
          </a:p>
          <a:p>
            <a:pPr algn="just"/>
            <a:r>
              <a:rPr lang="es-ES" sz="1400" dirty="0">
                <a:solidFill>
                  <a:srgbClr val="002060"/>
                </a:solidFill>
              </a:rPr>
              <a:t>        </a:t>
            </a:r>
            <a:r>
              <a:rPr lang="es-ES" sz="1200" dirty="0"/>
              <a:t>  </a:t>
            </a:r>
          </a:p>
        </p:txBody>
      </p:sp>
      <p:pic>
        <p:nvPicPr>
          <p:cNvPr id="17" name="Gráfico 16" descr="Advertencia">
            <a:extLst>
              <a:ext uri="{FF2B5EF4-FFF2-40B4-BE49-F238E27FC236}">
                <a16:creationId xmlns:a16="http://schemas.microsoft.com/office/drawing/2014/main" id="{AF529598-93DF-4037-81B8-788A6B8342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698" y="4324467"/>
            <a:ext cx="315209" cy="315209"/>
          </a:xfrm>
          <a:prstGeom prst="rect">
            <a:avLst/>
          </a:prstGeom>
        </p:spPr>
      </p:pic>
      <p:pic>
        <p:nvPicPr>
          <p:cNvPr id="2050" name="Picture 2">
            <a:extLst>
              <a:ext uri="{FF2B5EF4-FFF2-40B4-BE49-F238E27FC236}">
                <a16:creationId xmlns:a16="http://schemas.microsoft.com/office/drawing/2014/main" id="{F4A02E9C-728C-4DB3-85EC-2A5686C8D9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219" y="1618622"/>
            <a:ext cx="4244561" cy="23332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16E69C3-3178-4951-BE20-E03C57141D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1533044"/>
            <a:ext cx="4335621" cy="2418846"/>
          </a:xfrm>
          <a:prstGeom prst="rect">
            <a:avLst/>
          </a:prstGeom>
          <a:noFill/>
          <a:extLst>
            <a:ext uri="{909E8E84-426E-40DD-AFC4-6F175D3DCCD1}">
              <a14:hiddenFill xmlns:a14="http://schemas.microsoft.com/office/drawing/2010/main">
                <a:solidFill>
                  <a:srgbClr val="FFFFFF"/>
                </a:solidFill>
              </a14:hiddenFill>
            </a:ext>
          </a:extLst>
        </p:spPr>
      </p:pic>
      <p:sp>
        <p:nvSpPr>
          <p:cNvPr id="10" name="Botón de acción: ir hacia delante o siguiente 9">
            <a:hlinkClick r:id="" action="ppaction://hlinkshowjump?jump=nextslide" highlightClick="1"/>
            <a:extLst>
              <a:ext uri="{FF2B5EF4-FFF2-40B4-BE49-F238E27FC236}">
                <a16:creationId xmlns:a16="http://schemas.microsoft.com/office/drawing/2014/main" id="{37DB9C27-89A9-4665-9558-6EBDD3BFB186}"/>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Botón de acción: ir hacia atrás o anterior 10">
            <a:hlinkClick r:id="" action="ppaction://hlinkshowjump?jump=previousslide" highlightClick="1"/>
            <a:extLst>
              <a:ext uri="{FF2B5EF4-FFF2-40B4-BE49-F238E27FC236}">
                <a16:creationId xmlns:a16="http://schemas.microsoft.com/office/drawing/2014/main" id="{99222477-917A-41AB-A5DE-A0FA7C27CFD3}"/>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19678289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 GESTION CORREO ELECTRONICO ( PORTAL </a:t>
            </a:r>
            <a:r>
              <a:rPr lang="es-ES" sz="1600" b="1" cap="all" dirty="0" err="1">
                <a:solidFill>
                  <a:srgbClr val="002060"/>
                </a:solidFill>
              </a:rPr>
              <a:t>crm</a:t>
            </a:r>
            <a:r>
              <a:rPr lang="es-ES" sz="1600" b="1" cap="all" dirty="0">
                <a:solidFill>
                  <a:srgbClr val="002060"/>
                </a:solidFill>
              </a:rPr>
              <a:t>)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55887" y="278967"/>
            <a:ext cx="11360120" cy="1600438"/>
          </a:xfrm>
          <a:prstGeom prst="rect">
            <a:avLst/>
          </a:prstGeom>
          <a:noFill/>
        </p:spPr>
        <p:txBody>
          <a:bodyPr wrap="square" rtlCol="0">
            <a:spAutoFit/>
          </a:bodyPr>
          <a:lstStyle/>
          <a:p>
            <a:pPr algn="just"/>
            <a:endParaRPr lang="es-ES" altLang="es-ES" sz="1400" b="1" u="sng" dirty="0">
              <a:solidFill>
                <a:srgbClr val="002060"/>
              </a:solidFill>
            </a:endParaRPr>
          </a:p>
          <a:p>
            <a:r>
              <a:rPr lang="es-ES" sz="1400" b="1" dirty="0">
                <a:solidFill>
                  <a:srgbClr val="002060"/>
                </a:solidFill>
              </a:rPr>
              <a:t>5.1  Apertura y cierre de casos</a:t>
            </a:r>
          </a:p>
          <a:p>
            <a:pPr lvl="1"/>
            <a:r>
              <a:rPr lang="es-ES" sz="1400" b="1" dirty="0">
                <a:solidFill>
                  <a:srgbClr val="002060"/>
                </a:solidFill>
              </a:rPr>
              <a:t> </a:t>
            </a:r>
            <a:endParaRPr lang="es-ES" sz="1100" b="1" u="sng" dirty="0">
              <a:solidFill>
                <a:srgbClr val="0000CC"/>
              </a:solidFill>
              <a:effectLst>
                <a:outerShdw blurRad="38100" dist="38100" dir="2700000" algn="tl">
                  <a:srgbClr val="000000">
                    <a:alpha val="43137"/>
                  </a:srgbClr>
                </a:outerShdw>
              </a:effectLst>
            </a:endParaRPr>
          </a:p>
          <a:p>
            <a:pPr algn="just"/>
            <a:r>
              <a:rPr lang="es-ES" sz="1400" dirty="0">
                <a:solidFill>
                  <a:srgbClr val="002060"/>
                </a:solidFill>
              </a:rPr>
              <a:t>         </a:t>
            </a:r>
            <a:endParaRPr lang="es-ES" sz="1400" b="1" u="sng" dirty="0">
              <a:solidFill>
                <a:srgbClr val="002060"/>
              </a:solidFill>
            </a:endParaRPr>
          </a:p>
          <a:p>
            <a:pPr algn="just"/>
            <a:endParaRPr lang="es-ES" sz="1400" dirty="0">
              <a:solidFill>
                <a:srgbClr val="002060"/>
              </a:solidFill>
            </a:endParaRPr>
          </a:p>
          <a:p>
            <a:pPr algn="just"/>
            <a:endParaRPr lang="es-ES" sz="1400" dirty="0">
              <a:solidFill>
                <a:srgbClr val="002060"/>
              </a:solidFill>
            </a:endParaRPr>
          </a:p>
          <a:p>
            <a:pPr algn="just"/>
            <a:r>
              <a:rPr lang="es-ES" sz="1400" dirty="0">
                <a:solidFill>
                  <a:srgbClr val="002060"/>
                </a:solidFill>
              </a:rPr>
              <a:t>      </a:t>
            </a:r>
            <a:r>
              <a:rPr lang="es-ES" sz="1200" dirty="0"/>
              <a:t>  </a:t>
            </a: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5040" y="110168"/>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a:extLst>
              <a:ext uri="{FF2B5EF4-FFF2-40B4-BE49-F238E27FC236}">
                <a16:creationId xmlns:a16="http://schemas.microsoft.com/office/drawing/2014/main" id="{49C428FA-7992-498E-8A25-E0C60A5B4583}"/>
              </a:ext>
            </a:extLst>
          </p:cNvPr>
          <p:cNvSpPr/>
          <p:nvPr/>
        </p:nvSpPr>
        <p:spPr>
          <a:xfrm>
            <a:off x="210884" y="171634"/>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5</a:t>
            </a:r>
          </a:p>
        </p:txBody>
      </p:sp>
      <p:sp>
        <p:nvSpPr>
          <p:cNvPr id="15" name="CuadroTexto 14">
            <a:extLst>
              <a:ext uri="{FF2B5EF4-FFF2-40B4-BE49-F238E27FC236}">
                <a16:creationId xmlns:a16="http://schemas.microsoft.com/office/drawing/2014/main" id="{45B99144-A134-46E8-B993-0D02EBF87E31}"/>
              </a:ext>
            </a:extLst>
          </p:cNvPr>
          <p:cNvSpPr txBox="1"/>
          <p:nvPr/>
        </p:nvSpPr>
        <p:spPr>
          <a:xfrm>
            <a:off x="592990" y="990763"/>
            <a:ext cx="11360119" cy="1600438"/>
          </a:xfrm>
          <a:prstGeom prst="rect">
            <a:avLst/>
          </a:prstGeom>
          <a:noFill/>
        </p:spPr>
        <p:txBody>
          <a:bodyPr wrap="square" rtlCol="0">
            <a:spAutoFit/>
          </a:bodyPr>
          <a:lstStyle/>
          <a:p>
            <a:r>
              <a:rPr lang="es-ES" sz="1400" dirty="0">
                <a:solidFill>
                  <a:srgbClr val="002060"/>
                </a:solidFill>
              </a:rPr>
              <a:t> </a:t>
            </a:r>
          </a:p>
          <a:p>
            <a:r>
              <a:rPr lang="es-ES" sz="1400" dirty="0">
                <a:solidFill>
                  <a:srgbClr val="002060"/>
                </a:solidFill>
              </a:rPr>
              <a:t>3) Una vez </a:t>
            </a:r>
            <a:r>
              <a:rPr lang="es-ES" sz="1400" b="1" dirty="0">
                <a:solidFill>
                  <a:srgbClr val="002060"/>
                </a:solidFill>
              </a:rPr>
              <a:t>creado el caso</a:t>
            </a:r>
            <a:r>
              <a:rPr lang="es-ES" sz="1400" dirty="0">
                <a:solidFill>
                  <a:srgbClr val="002060"/>
                </a:solidFill>
              </a:rPr>
              <a:t>, a cada uno de ellos </a:t>
            </a:r>
            <a:r>
              <a:rPr lang="es-ES" sz="1400" b="1" dirty="0">
                <a:solidFill>
                  <a:srgbClr val="002060"/>
                </a:solidFill>
              </a:rPr>
              <a:t>se pueden asociar diferentes acciones  Llamadas, Emails, Documentos y Tareas</a:t>
            </a:r>
            <a:r>
              <a:rPr lang="es-ES" sz="1400" dirty="0">
                <a:solidFill>
                  <a:srgbClr val="002060"/>
                </a:solidFill>
              </a:rPr>
              <a:t>. Permite redactar un nuevo email que se asociará al caso, asociar las Llamadas, los Documentos y las Tareas. Pulsar sobre la que proceda </a:t>
            </a:r>
          </a:p>
          <a:p>
            <a:pPr algn="just"/>
            <a:endParaRPr lang="es-ES" sz="1400" dirty="0">
              <a:solidFill>
                <a:srgbClr val="002060"/>
              </a:solidFill>
            </a:endParaRPr>
          </a:p>
          <a:p>
            <a:pPr algn="just"/>
            <a:endParaRPr lang="es-ES" sz="1400" dirty="0">
              <a:solidFill>
                <a:srgbClr val="002060"/>
              </a:solidFill>
            </a:endParaRPr>
          </a:p>
          <a:p>
            <a:pPr algn="just"/>
            <a:endParaRPr lang="es-ES" sz="1400" dirty="0">
              <a:solidFill>
                <a:srgbClr val="002060"/>
              </a:solidFill>
            </a:endParaRPr>
          </a:p>
          <a:p>
            <a:pPr algn="just"/>
            <a:r>
              <a:rPr lang="es-ES" sz="1400" dirty="0">
                <a:solidFill>
                  <a:srgbClr val="002060"/>
                </a:solidFill>
              </a:rPr>
              <a:t>        </a:t>
            </a:r>
            <a:r>
              <a:rPr lang="es-ES" sz="1200" dirty="0"/>
              <a:t>  </a:t>
            </a:r>
          </a:p>
        </p:txBody>
      </p:sp>
      <p:pic>
        <p:nvPicPr>
          <p:cNvPr id="4" name="Imagen 3">
            <a:extLst>
              <a:ext uri="{FF2B5EF4-FFF2-40B4-BE49-F238E27FC236}">
                <a16:creationId xmlns:a16="http://schemas.microsoft.com/office/drawing/2014/main" id="{60AEA907-9A26-41BC-B485-F8C7FC49E306}"/>
              </a:ext>
            </a:extLst>
          </p:cNvPr>
          <p:cNvPicPr>
            <a:picLocks noChangeAspect="1"/>
          </p:cNvPicPr>
          <p:nvPr/>
        </p:nvPicPr>
        <p:blipFill>
          <a:blip r:embed="rId4"/>
          <a:stretch>
            <a:fillRect/>
          </a:stretch>
        </p:blipFill>
        <p:spPr>
          <a:xfrm>
            <a:off x="592990" y="1790982"/>
            <a:ext cx="6190853" cy="3852372"/>
          </a:xfrm>
          <a:prstGeom prst="rect">
            <a:avLst/>
          </a:prstGeom>
        </p:spPr>
      </p:pic>
      <p:sp>
        <p:nvSpPr>
          <p:cNvPr id="9" name="Botón de acción: ir hacia atrás o anterior 8">
            <a:hlinkClick r:id="" action="ppaction://hlinkshowjump?jump=previousslide" highlightClick="1"/>
            <a:extLst>
              <a:ext uri="{FF2B5EF4-FFF2-40B4-BE49-F238E27FC236}">
                <a16:creationId xmlns:a16="http://schemas.microsoft.com/office/drawing/2014/main" id="{97510B9E-5D6E-4842-97A3-D0902C49C750}"/>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0" name="Botón de acción: ir hacia delante o siguiente 9">
            <a:hlinkClick r:id="" action="ppaction://hlinkshowjump?jump=nextslide" highlightClick="1"/>
            <a:extLst>
              <a:ext uri="{FF2B5EF4-FFF2-40B4-BE49-F238E27FC236}">
                <a16:creationId xmlns:a16="http://schemas.microsoft.com/office/drawing/2014/main" id="{E98AF922-4665-4E60-8E15-DDEEE505B37F}"/>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87685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 GESTION CORREO ELECTRONICO ( PORTAL </a:t>
            </a:r>
            <a:r>
              <a:rPr lang="es-ES" sz="1600" b="1" cap="all" dirty="0" err="1">
                <a:solidFill>
                  <a:srgbClr val="002060"/>
                </a:solidFill>
              </a:rPr>
              <a:t>crm</a:t>
            </a:r>
            <a:r>
              <a:rPr lang="es-ES" sz="1600" b="1" cap="all" dirty="0">
                <a:solidFill>
                  <a:srgbClr val="002060"/>
                </a:solidFill>
              </a:rPr>
              <a:t>)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55887" y="278967"/>
            <a:ext cx="11360120" cy="1600438"/>
          </a:xfrm>
          <a:prstGeom prst="rect">
            <a:avLst/>
          </a:prstGeom>
          <a:noFill/>
        </p:spPr>
        <p:txBody>
          <a:bodyPr wrap="square" rtlCol="0">
            <a:spAutoFit/>
          </a:bodyPr>
          <a:lstStyle/>
          <a:p>
            <a:pPr algn="just"/>
            <a:endParaRPr lang="es-ES" altLang="es-ES" sz="1400" b="1" u="sng" dirty="0">
              <a:solidFill>
                <a:srgbClr val="002060"/>
              </a:solidFill>
            </a:endParaRPr>
          </a:p>
          <a:p>
            <a:r>
              <a:rPr lang="es-ES" sz="1400" b="1" dirty="0">
                <a:solidFill>
                  <a:srgbClr val="002060"/>
                </a:solidFill>
              </a:rPr>
              <a:t>5.2  Cierre de casos</a:t>
            </a:r>
          </a:p>
          <a:p>
            <a:pPr lvl="1"/>
            <a:r>
              <a:rPr lang="es-ES" sz="1400" b="1" dirty="0">
                <a:solidFill>
                  <a:srgbClr val="002060"/>
                </a:solidFill>
              </a:rPr>
              <a:t> </a:t>
            </a:r>
            <a:endParaRPr lang="es-ES" sz="1100" b="1" u="sng" dirty="0">
              <a:solidFill>
                <a:srgbClr val="0000CC"/>
              </a:solidFill>
              <a:effectLst>
                <a:outerShdw blurRad="38100" dist="38100" dir="2700000" algn="tl">
                  <a:srgbClr val="000000">
                    <a:alpha val="43137"/>
                  </a:srgbClr>
                </a:outerShdw>
              </a:effectLst>
            </a:endParaRPr>
          </a:p>
          <a:p>
            <a:pPr algn="just"/>
            <a:r>
              <a:rPr lang="es-ES" sz="1400" dirty="0">
                <a:solidFill>
                  <a:srgbClr val="002060"/>
                </a:solidFill>
              </a:rPr>
              <a:t>         </a:t>
            </a:r>
            <a:endParaRPr lang="es-ES" sz="1400" b="1" u="sng" dirty="0">
              <a:solidFill>
                <a:srgbClr val="002060"/>
              </a:solidFill>
            </a:endParaRPr>
          </a:p>
          <a:p>
            <a:pPr algn="just"/>
            <a:endParaRPr lang="es-ES" sz="1400" dirty="0">
              <a:solidFill>
                <a:srgbClr val="002060"/>
              </a:solidFill>
            </a:endParaRPr>
          </a:p>
          <a:p>
            <a:pPr algn="just"/>
            <a:endParaRPr lang="es-ES" sz="1400" dirty="0">
              <a:solidFill>
                <a:srgbClr val="002060"/>
              </a:solidFill>
            </a:endParaRPr>
          </a:p>
          <a:p>
            <a:pPr algn="just"/>
            <a:r>
              <a:rPr lang="es-ES" sz="1400" dirty="0">
                <a:solidFill>
                  <a:srgbClr val="002060"/>
                </a:solidFill>
              </a:rPr>
              <a:t>      </a:t>
            </a:r>
            <a:r>
              <a:rPr lang="es-ES" sz="1200" dirty="0"/>
              <a:t>  </a:t>
            </a: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6113" y="66475"/>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a:extLst>
              <a:ext uri="{FF2B5EF4-FFF2-40B4-BE49-F238E27FC236}">
                <a16:creationId xmlns:a16="http://schemas.microsoft.com/office/drawing/2014/main" id="{49C428FA-7992-498E-8A25-E0C60A5B4583}"/>
              </a:ext>
            </a:extLst>
          </p:cNvPr>
          <p:cNvSpPr/>
          <p:nvPr/>
        </p:nvSpPr>
        <p:spPr>
          <a:xfrm>
            <a:off x="210884" y="171634"/>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5</a:t>
            </a:r>
          </a:p>
        </p:txBody>
      </p:sp>
      <p:sp>
        <p:nvSpPr>
          <p:cNvPr id="15" name="CuadroTexto 14">
            <a:extLst>
              <a:ext uri="{FF2B5EF4-FFF2-40B4-BE49-F238E27FC236}">
                <a16:creationId xmlns:a16="http://schemas.microsoft.com/office/drawing/2014/main" id="{45B99144-A134-46E8-B993-0D02EBF87E31}"/>
              </a:ext>
            </a:extLst>
          </p:cNvPr>
          <p:cNvSpPr txBox="1"/>
          <p:nvPr/>
        </p:nvSpPr>
        <p:spPr>
          <a:xfrm>
            <a:off x="592990" y="990763"/>
            <a:ext cx="9994220" cy="2862322"/>
          </a:xfrm>
          <a:prstGeom prst="rect">
            <a:avLst/>
          </a:prstGeom>
          <a:noFill/>
        </p:spPr>
        <p:txBody>
          <a:bodyPr wrap="square" rtlCol="0">
            <a:spAutoFit/>
          </a:bodyPr>
          <a:lstStyle/>
          <a:p>
            <a:r>
              <a:rPr lang="es-ES" sz="1400" b="1" u="sng" dirty="0">
                <a:solidFill>
                  <a:srgbClr val="002060"/>
                </a:solidFill>
              </a:rPr>
              <a:t>A tener en cuenta. </a:t>
            </a:r>
          </a:p>
          <a:p>
            <a:endParaRPr lang="es-ES" sz="1400" b="1" u="sng" dirty="0">
              <a:solidFill>
                <a:srgbClr val="002060"/>
              </a:solidFill>
            </a:endParaRPr>
          </a:p>
          <a:p>
            <a:endParaRPr lang="es-ES" sz="1400" b="1" u="sng" dirty="0">
              <a:solidFill>
                <a:srgbClr val="002060"/>
              </a:solidFill>
            </a:endParaRPr>
          </a:p>
          <a:p>
            <a:pPr marL="285750" indent="-285750">
              <a:buFont typeface="Arial" panose="020B0604020202020204" pitchFamily="34" charset="0"/>
              <a:buChar char="•"/>
            </a:pPr>
            <a:r>
              <a:rPr lang="es-ES" sz="1400" dirty="0">
                <a:solidFill>
                  <a:srgbClr val="002060"/>
                </a:solidFill>
              </a:rPr>
              <a:t>Una vez </a:t>
            </a:r>
            <a:r>
              <a:rPr lang="es-ES" sz="1400" b="1" dirty="0">
                <a:solidFill>
                  <a:srgbClr val="002060"/>
                </a:solidFill>
              </a:rPr>
              <a:t>finalizadas todas las gestiones por parte del Call Center </a:t>
            </a:r>
            <a:r>
              <a:rPr lang="es-ES" sz="1400" dirty="0">
                <a:solidFill>
                  <a:srgbClr val="002060"/>
                </a:solidFill>
              </a:rPr>
              <a:t>y solo entonces se ha de </a:t>
            </a:r>
            <a:r>
              <a:rPr lang="es-ES" sz="1400" b="1" dirty="0">
                <a:solidFill>
                  <a:srgbClr val="002060"/>
                </a:solidFill>
              </a:rPr>
              <a:t>proceder a cerrar el caso en CRM</a:t>
            </a:r>
            <a:r>
              <a:rPr lang="es-ES" sz="1400" dirty="0">
                <a:solidFill>
                  <a:srgbClr val="002060"/>
                </a:solidFill>
              </a:rPr>
              <a:t>:</a:t>
            </a:r>
          </a:p>
          <a:p>
            <a:pPr marL="285750" indent="-285750">
              <a:buFont typeface="Arial" panose="020B0604020202020204" pitchFamily="34" charset="0"/>
              <a:buChar char="•"/>
            </a:pPr>
            <a:r>
              <a:rPr lang="es-ES" sz="1400" u="sng" dirty="0">
                <a:solidFill>
                  <a:srgbClr val="002060"/>
                </a:solidFill>
              </a:rPr>
              <a:t>Casos de uso</a:t>
            </a:r>
            <a:r>
              <a:rPr lang="es-ES" sz="1400" dirty="0">
                <a:solidFill>
                  <a:srgbClr val="002060"/>
                </a:solidFill>
              </a:rPr>
              <a:t>: </a:t>
            </a:r>
          </a:p>
          <a:p>
            <a:pPr marL="742950" lvl="1" indent="-285750">
              <a:buFont typeface="Courier New" panose="02070309020205020404" pitchFamily="49" charset="0"/>
              <a:buChar char="o"/>
            </a:pPr>
            <a:r>
              <a:rPr lang="es-ES" sz="1400" b="1" dirty="0">
                <a:solidFill>
                  <a:srgbClr val="002060"/>
                </a:solidFill>
              </a:rPr>
              <a:t>Si </a:t>
            </a:r>
            <a:r>
              <a:rPr lang="es-ES" sz="1400" dirty="0">
                <a:solidFill>
                  <a:srgbClr val="002060"/>
                </a:solidFill>
              </a:rPr>
              <a:t>el caso queda </a:t>
            </a:r>
            <a:r>
              <a:rPr lang="es-ES" sz="1400" b="1" dirty="0">
                <a:solidFill>
                  <a:srgbClr val="002060"/>
                </a:solidFill>
              </a:rPr>
              <a:t>resuelto con la respuesta email/llamada </a:t>
            </a:r>
            <a:r>
              <a:rPr lang="es-ES" sz="1400" dirty="0">
                <a:solidFill>
                  <a:srgbClr val="002060"/>
                </a:solidFill>
              </a:rPr>
              <a:t>y </a:t>
            </a:r>
            <a:r>
              <a:rPr lang="es-ES" sz="1400" u="sng" dirty="0">
                <a:solidFill>
                  <a:srgbClr val="002060"/>
                </a:solidFill>
              </a:rPr>
              <a:t>no es necesario realizar ninguna gestión más </a:t>
            </a:r>
            <a:r>
              <a:rPr lang="es-ES" sz="1400" dirty="0">
                <a:solidFill>
                  <a:srgbClr val="002060"/>
                </a:solidFill>
              </a:rPr>
              <a:t>por parte del Call Center, cerrar caso</a:t>
            </a:r>
          </a:p>
          <a:p>
            <a:pPr marL="742950" lvl="1" indent="-285750">
              <a:buFont typeface="Courier New" panose="02070309020205020404" pitchFamily="49" charset="0"/>
              <a:buChar char="o"/>
            </a:pPr>
            <a:r>
              <a:rPr lang="es-ES" sz="1400" b="1" dirty="0">
                <a:solidFill>
                  <a:srgbClr val="002060"/>
                </a:solidFill>
              </a:rPr>
              <a:t>Si con el reenvío del email/llamada a la aseguradora queda cerrado el caso</a:t>
            </a:r>
            <a:r>
              <a:rPr lang="es-ES" sz="1400" dirty="0">
                <a:solidFill>
                  <a:srgbClr val="002060"/>
                </a:solidFill>
              </a:rPr>
              <a:t>, y </a:t>
            </a:r>
            <a:r>
              <a:rPr lang="es-ES" sz="1400" u="sng" dirty="0">
                <a:solidFill>
                  <a:srgbClr val="002060"/>
                </a:solidFill>
              </a:rPr>
              <a:t>no es necesario realizar ninguna gestión más </a:t>
            </a:r>
            <a:r>
              <a:rPr lang="es-ES" sz="1400" dirty="0">
                <a:solidFill>
                  <a:srgbClr val="002060"/>
                </a:solidFill>
              </a:rPr>
              <a:t>por parte del Call Center, proceder al cierre del mismo</a:t>
            </a:r>
          </a:p>
          <a:p>
            <a:pPr marL="742950" lvl="1" indent="-285750">
              <a:buFont typeface="Courier New" panose="02070309020205020404" pitchFamily="49" charset="0"/>
              <a:buChar char="o"/>
            </a:pPr>
            <a:r>
              <a:rPr lang="es-ES" sz="1400" b="1" dirty="0">
                <a:solidFill>
                  <a:srgbClr val="002060"/>
                </a:solidFill>
              </a:rPr>
              <a:t>Si el caso necesita gestiones adicionales </a:t>
            </a:r>
            <a:r>
              <a:rPr lang="es-ES" sz="1400" dirty="0">
                <a:solidFill>
                  <a:srgbClr val="002060"/>
                </a:solidFill>
              </a:rPr>
              <a:t>por parte del Call Center, </a:t>
            </a:r>
            <a:r>
              <a:rPr lang="es-ES" sz="1400" u="sng" dirty="0">
                <a:solidFill>
                  <a:srgbClr val="002060"/>
                </a:solidFill>
              </a:rPr>
              <a:t>una vez realizadas </a:t>
            </a:r>
            <a:r>
              <a:rPr lang="es-ES" sz="1400" dirty="0">
                <a:solidFill>
                  <a:srgbClr val="002060"/>
                </a:solidFill>
              </a:rPr>
              <a:t>según operativa casuística y solo entonces </a:t>
            </a:r>
            <a:r>
              <a:rPr lang="es-ES" sz="1400" u="sng" dirty="0">
                <a:solidFill>
                  <a:srgbClr val="002060"/>
                </a:solidFill>
              </a:rPr>
              <a:t>se cerrará el caso </a:t>
            </a:r>
          </a:p>
          <a:p>
            <a:r>
              <a:rPr lang="es-ES" sz="1400" dirty="0">
                <a:solidFill>
                  <a:srgbClr val="002060"/>
                </a:solidFill>
              </a:rPr>
              <a:t> </a:t>
            </a:r>
          </a:p>
          <a:p>
            <a:endParaRPr lang="es-ES" sz="1200" dirty="0"/>
          </a:p>
        </p:txBody>
      </p:sp>
      <p:sp>
        <p:nvSpPr>
          <p:cNvPr id="10" name="CuadroTexto 9">
            <a:extLst>
              <a:ext uri="{FF2B5EF4-FFF2-40B4-BE49-F238E27FC236}">
                <a16:creationId xmlns:a16="http://schemas.microsoft.com/office/drawing/2014/main" id="{B245231E-F9A0-4278-ACDA-D1D4399F3A60}"/>
              </a:ext>
            </a:extLst>
          </p:cNvPr>
          <p:cNvSpPr txBox="1"/>
          <p:nvPr/>
        </p:nvSpPr>
        <p:spPr>
          <a:xfrm>
            <a:off x="439698" y="3431206"/>
            <a:ext cx="4907437" cy="2215991"/>
          </a:xfrm>
          <a:prstGeom prst="rect">
            <a:avLst/>
          </a:prstGeom>
          <a:noFill/>
        </p:spPr>
        <p:txBody>
          <a:bodyPr wrap="square" rtlCol="0">
            <a:spAutoFit/>
          </a:bodyPr>
          <a:lstStyle/>
          <a:p>
            <a:endParaRPr lang="es-ES" sz="1400" dirty="0">
              <a:solidFill>
                <a:srgbClr val="002060"/>
              </a:solidFill>
            </a:endParaRPr>
          </a:p>
          <a:p>
            <a:r>
              <a:rPr lang="es-ES" sz="1400" b="1" u="sng" dirty="0">
                <a:solidFill>
                  <a:srgbClr val="002060"/>
                </a:solidFill>
              </a:rPr>
              <a:t>Pasos para cerrar un caso:</a:t>
            </a:r>
          </a:p>
          <a:p>
            <a:pPr lvl="0"/>
            <a:endParaRPr lang="es-ES" sz="1400" dirty="0">
              <a:solidFill>
                <a:srgbClr val="002060"/>
              </a:solidFill>
            </a:endParaRPr>
          </a:p>
          <a:p>
            <a:pPr marL="285750" lvl="0" indent="-285750">
              <a:buFont typeface="Arial" panose="020B0604020202020204" pitchFamily="34" charset="0"/>
              <a:buChar char="•"/>
            </a:pPr>
            <a:r>
              <a:rPr lang="es-ES" sz="1400" dirty="0">
                <a:solidFill>
                  <a:srgbClr val="002060"/>
                </a:solidFill>
              </a:rPr>
              <a:t>En la ficha cliente ir al </a:t>
            </a:r>
            <a:r>
              <a:rPr lang="es-ES" sz="1400" b="1" dirty="0">
                <a:solidFill>
                  <a:srgbClr val="002060"/>
                </a:solidFill>
              </a:rPr>
              <a:t>apartado casos (o en “todos”) y localizar el caso </a:t>
            </a:r>
            <a:r>
              <a:rPr lang="es-ES" sz="1400" dirty="0">
                <a:solidFill>
                  <a:srgbClr val="002060"/>
                </a:solidFill>
              </a:rPr>
              <a:t>que hay que cerrar </a:t>
            </a:r>
          </a:p>
          <a:p>
            <a:pPr marL="285750" lvl="0" indent="-285750">
              <a:buFont typeface="Arial" panose="020B0604020202020204" pitchFamily="34" charset="0"/>
              <a:buChar char="•"/>
            </a:pPr>
            <a:r>
              <a:rPr lang="es-ES" sz="1400" dirty="0">
                <a:solidFill>
                  <a:srgbClr val="002060"/>
                </a:solidFill>
              </a:rPr>
              <a:t>Pulsar en el botón “</a:t>
            </a:r>
            <a:r>
              <a:rPr lang="es-ES" sz="1400" b="1" dirty="0" err="1">
                <a:solidFill>
                  <a:srgbClr val="002060"/>
                </a:solidFill>
              </a:rPr>
              <a:t>edit</a:t>
            </a:r>
            <a:r>
              <a:rPr lang="es-ES" sz="1400" b="1" dirty="0">
                <a:solidFill>
                  <a:srgbClr val="002060"/>
                </a:solidFill>
              </a:rPr>
              <a:t>” del caso a cerrar</a:t>
            </a:r>
          </a:p>
          <a:p>
            <a:pPr marL="285750" lvl="0" indent="-285750">
              <a:buFont typeface="Arial" panose="020B0604020202020204" pitchFamily="34" charset="0"/>
              <a:buChar char="•"/>
            </a:pPr>
            <a:r>
              <a:rPr lang="es-ES" sz="1400" dirty="0">
                <a:solidFill>
                  <a:srgbClr val="002060"/>
                </a:solidFill>
              </a:rPr>
              <a:t>En la ventana que sale cambiar el estado </a:t>
            </a:r>
            <a:r>
              <a:rPr lang="es-ES" sz="1400" b="1" dirty="0">
                <a:solidFill>
                  <a:srgbClr val="002060"/>
                </a:solidFill>
              </a:rPr>
              <a:t>a “resuelto” </a:t>
            </a:r>
            <a:r>
              <a:rPr lang="es-ES" sz="1400" dirty="0">
                <a:solidFill>
                  <a:srgbClr val="002060"/>
                </a:solidFill>
              </a:rPr>
              <a:t>y </a:t>
            </a:r>
            <a:r>
              <a:rPr lang="es-ES" sz="1400" b="1" dirty="0">
                <a:solidFill>
                  <a:srgbClr val="002060"/>
                </a:solidFill>
              </a:rPr>
              <a:t>guardar el cambio pulsando en “</a:t>
            </a:r>
            <a:r>
              <a:rPr lang="es-ES" sz="1400" b="1" dirty="0" err="1">
                <a:solidFill>
                  <a:srgbClr val="002060"/>
                </a:solidFill>
              </a:rPr>
              <a:t>save</a:t>
            </a:r>
            <a:r>
              <a:rPr lang="es-ES" sz="1400" b="1" dirty="0">
                <a:solidFill>
                  <a:srgbClr val="002060"/>
                </a:solidFill>
              </a:rPr>
              <a:t>”</a:t>
            </a:r>
          </a:p>
          <a:p>
            <a:r>
              <a:rPr lang="es-ES" sz="1400" dirty="0">
                <a:solidFill>
                  <a:srgbClr val="002060"/>
                </a:solidFill>
              </a:rPr>
              <a:t> </a:t>
            </a:r>
          </a:p>
          <a:p>
            <a:endParaRPr lang="es-ES" sz="1200" dirty="0"/>
          </a:p>
        </p:txBody>
      </p:sp>
      <p:pic>
        <p:nvPicPr>
          <p:cNvPr id="5" name="Imagen 4">
            <a:extLst>
              <a:ext uri="{FF2B5EF4-FFF2-40B4-BE49-F238E27FC236}">
                <a16:creationId xmlns:a16="http://schemas.microsoft.com/office/drawing/2014/main" id="{09217930-232E-44E0-80CF-507512563264}"/>
              </a:ext>
            </a:extLst>
          </p:cNvPr>
          <p:cNvPicPr>
            <a:picLocks noChangeAspect="1"/>
          </p:cNvPicPr>
          <p:nvPr/>
        </p:nvPicPr>
        <p:blipFill>
          <a:blip r:embed="rId4"/>
          <a:stretch>
            <a:fillRect/>
          </a:stretch>
        </p:blipFill>
        <p:spPr>
          <a:xfrm>
            <a:off x="5500427" y="3426794"/>
            <a:ext cx="5965594" cy="3242041"/>
          </a:xfrm>
          <a:prstGeom prst="rect">
            <a:avLst/>
          </a:prstGeom>
        </p:spPr>
      </p:pic>
      <p:sp>
        <p:nvSpPr>
          <p:cNvPr id="6" name="Rectángulo 5">
            <a:extLst>
              <a:ext uri="{FF2B5EF4-FFF2-40B4-BE49-F238E27FC236}">
                <a16:creationId xmlns:a16="http://schemas.microsoft.com/office/drawing/2014/main" id="{98D2A607-4EAA-47D0-8F19-6E3782A42497}"/>
              </a:ext>
            </a:extLst>
          </p:cNvPr>
          <p:cNvSpPr/>
          <p:nvPr/>
        </p:nvSpPr>
        <p:spPr>
          <a:xfrm>
            <a:off x="592990" y="5909033"/>
            <a:ext cx="4600855" cy="1106778"/>
          </a:xfrm>
          <a:prstGeom prst="rect">
            <a:avLst/>
          </a:prstGeom>
        </p:spPr>
        <p:txBody>
          <a:bodyPr wrap="square">
            <a:spAutoFit/>
          </a:bodyPr>
          <a:lstStyle/>
          <a:p>
            <a:pPr>
              <a:lnSpc>
                <a:spcPct val="107000"/>
              </a:lnSpc>
              <a:spcAft>
                <a:spcPts val="800"/>
              </a:spcAft>
            </a:pPr>
            <a:r>
              <a:rPr lang="es-ES" sz="1400" b="1" dirty="0">
                <a:solidFill>
                  <a:srgbClr val="002060"/>
                </a:solidFill>
              </a:rPr>
              <a:t>Importante: </a:t>
            </a:r>
            <a:r>
              <a:rPr lang="es-ES" sz="1400" dirty="0">
                <a:solidFill>
                  <a:srgbClr val="002060"/>
                </a:solidFill>
              </a:rPr>
              <a:t>una vez cerrado un caso si fuera necesario realizar alguna gestión adicional hay que volver a crear un nuevo caso.</a:t>
            </a:r>
          </a:p>
          <a:p>
            <a:pPr>
              <a:lnSpc>
                <a:spcPct val="107000"/>
              </a:lnSpc>
              <a:spcAft>
                <a:spcPts val="800"/>
              </a:spcAft>
            </a:pPr>
            <a:endParaRPr lang="es-ES" sz="1400" dirty="0">
              <a:solidFill>
                <a:srgbClr val="002060"/>
              </a:solidFill>
            </a:endParaRPr>
          </a:p>
        </p:txBody>
      </p:sp>
      <p:pic>
        <p:nvPicPr>
          <p:cNvPr id="13" name="Gráfico 12" descr="Advertencia">
            <a:extLst>
              <a:ext uri="{FF2B5EF4-FFF2-40B4-BE49-F238E27FC236}">
                <a16:creationId xmlns:a16="http://schemas.microsoft.com/office/drawing/2014/main" id="{8AE6025A-3ADC-4FF5-83B7-754497EAF4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2506" y="5897029"/>
            <a:ext cx="315209" cy="315209"/>
          </a:xfrm>
          <a:prstGeom prst="rect">
            <a:avLst/>
          </a:prstGeom>
        </p:spPr>
      </p:pic>
      <p:sp>
        <p:nvSpPr>
          <p:cNvPr id="11" name="Botón de acción: ir hacia delante o siguiente 10">
            <a:hlinkClick r:id="" action="ppaction://hlinkshowjump?jump=nextslide" highlightClick="1"/>
            <a:extLst>
              <a:ext uri="{FF2B5EF4-FFF2-40B4-BE49-F238E27FC236}">
                <a16:creationId xmlns:a16="http://schemas.microsoft.com/office/drawing/2014/main" id="{BB4B38C1-E7EB-49F8-B4A1-55ACC35F40D9}"/>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Botón de acción: ir hacia atrás o anterior 13">
            <a:hlinkClick r:id="" action="ppaction://hlinkshowjump?jump=previousslide" highlightClick="1"/>
            <a:extLst>
              <a:ext uri="{FF2B5EF4-FFF2-40B4-BE49-F238E27FC236}">
                <a16:creationId xmlns:a16="http://schemas.microsoft.com/office/drawing/2014/main" id="{1AFC311A-61C2-4E41-A573-C9EAF48E87F4}"/>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42103377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 GESTION CORREO ELECTRONICO ( PORTAL </a:t>
            </a:r>
            <a:r>
              <a:rPr lang="es-ES" sz="1600" b="1" cap="all" dirty="0" err="1">
                <a:solidFill>
                  <a:srgbClr val="002060"/>
                </a:solidFill>
              </a:rPr>
              <a:t>crm</a:t>
            </a:r>
            <a:r>
              <a:rPr lang="es-ES" sz="1600" b="1" cap="all" dirty="0">
                <a:solidFill>
                  <a:srgbClr val="002060"/>
                </a:solidFill>
              </a:rPr>
              <a:t>)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55887" y="278967"/>
            <a:ext cx="11360120" cy="1600438"/>
          </a:xfrm>
          <a:prstGeom prst="rect">
            <a:avLst/>
          </a:prstGeom>
          <a:noFill/>
        </p:spPr>
        <p:txBody>
          <a:bodyPr wrap="square" rtlCol="0">
            <a:spAutoFit/>
          </a:bodyPr>
          <a:lstStyle/>
          <a:p>
            <a:pPr algn="just"/>
            <a:endParaRPr lang="es-ES" altLang="es-ES" sz="1400" b="1" u="sng" dirty="0">
              <a:solidFill>
                <a:srgbClr val="002060"/>
              </a:solidFill>
            </a:endParaRPr>
          </a:p>
          <a:p>
            <a:r>
              <a:rPr lang="es-ES" sz="1400" b="1" dirty="0">
                <a:solidFill>
                  <a:srgbClr val="002060"/>
                </a:solidFill>
              </a:rPr>
              <a:t>5.3   Gestión del correo electrónico y de correo ordinario digitalizado   </a:t>
            </a:r>
          </a:p>
          <a:p>
            <a:pPr lvl="1"/>
            <a:r>
              <a:rPr lang="es-ES" sz="1400" b="1" dirty="0">
                <a:solidFill>
                  <a:srgbClr val="002060"/>
                </a:solidFill>
              </a:rPr>
              <a:t> </a:t>
            </a:r>
            <a:endParaRPr lang="es-ES" sz="1100" b="1" u="sng" dirty="0">
              <a:solidFill>
                <a:srgbClr val="0000CC"/>
              </a:solidFill>
              <a:effectLst>
                <a:outerShdw blurRad="38100" dist="38100" dir="2700000" algn="tl">
                  <a:srgbClr val="000000">
                    <a:alpha val="43137"/>
                  </a:srgbClr>
                </a:outerShdw>
              </a:effectLst>
            </a:endParaRPr>
          </a:p>
          <a:p>
            <a:pPr algn="just"/>
            <a:r>
              <a:rPr lang="es-ES" sz="1400" dirty="0">
                <a:solidFill>
                  <a:srgbClr val="002060"/>
                </a:solidFill>
              </a:rPr>
              <a:t>         </a:t>
            </a:r>
            <a:endParaRPr lang="es-ES" sz="1400" b="1" u="sng" dirty="0">
              <a:solidFill>
                <a:srgbClr val="002060"/>
              </a:solidFill>
            </a:endParaRPr>
          </a:p>
          <a:p>
            <a:pPr algn="just"/>
            <a:endParaRPr lang="es-ES" sz="1400" dirty="0">
              <a:solidFill>
                <a:srgbClr val="002060"/>
              </a:solidFill>
            </a:endParaRPr>
          </a:p>
          <a:p>
            <a:pPr algn="just"/>
            <a:endParaRPr lang="es-ES" sz="1400" dirty="0">
              <a:solidFill>
                <a:srgbClr val="002060"/>
              </a:solidFill>
            </a:endParaRPr>
          </a:p>
          <a:p>
            <a:pPr algn="just"/>
            <a:r>
              <a:rPr lang="es-ES" sz="1400" dirty="0">
                <a:solidFill>
                  <a:srgbClr val="002060"/>
                </a:solidFill>
              </a:rPr>
              <a:t>      </a:t>
            </a:r>
            <a:r>
              <a:rPr lang="es-ES" sz="1200" dirty="0"/>
              <a:t>  </a:t>
            </a: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6113" y="66475"/>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a:extLst>
              <a:ext uri="{FF2B5EF4-FFF2-40B4-BE49-F238E27FC236}">
                <a16:creationId xmlns:a16="http://schemas.microsoft.com/office/drawing/2014/main" id="{49C428FA-7992-498E-8A25-E0C60A5B4583}"/>
              </a:ext>
            </a:extLst>
          </p:cNvPr>
          <p:cNvSpPr/>
          <p:nvPr/>
        </p:nvSpPr>
        <p:spPr>
          <a:xfrm>
            <a:off x="210884" y="171634"/>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5</a:t>
            </a:r>
          </a:p>
        </p:txBody>
      </p:sp>
      <p:sp>
        <p:nvSpPr>
          <p:cNvPr id="15" name="CuadroTexto 14">
            <a:extLst>
              <a:ext uri="{FF2B5EF4-FFF2-40B4-BE49-F238E27FC236}">
                <a16:creationId xmlns:a16="http://schemas.microsoft.com/office/drawing/2014/main" id="{45B99144-A134-46E8-B993-0D02EBF87E31}"/>
              </a:ext>
            </a:extLst>
          </p:cNvPr>
          <p:cNvSpPr txBox="1"/>
          <p:nvPr/>
        </p:nvSpPr>
        <p:spPr>
          <a:xfrm>
            <a:off x="464273" y="1485069"/>
            <a:ext cx="9994220" cy="2646878"/>
          </a:xfrm>
          <a:prstGeom prst="rect">
            <a:avLst/>
          </a:prstGeom>
          <a:noFill/>
        </p:spPr>
        <p:txBody>
          <a:bodyPr wrap="square" rtlCol="0">
            <a:spAutoFit/>
          </a:bodyPr>
          <a:lstStyle/>
          <a:p>
            <a:r>
              <a:rPr lang="es-ES" sz="1400" dirty="0">
                <a:solidFill>
                  <a:srgbClr val="002060"/>
                </a:solidFill>
              </a:rPr>
              <a:t>A continuación detallamos las gestiones que se pueden realizar:  </a:t>
            </a:r>
          </a:p>
          <a:p>
            <a:endParaRPr lang="es-ES" sz="1400" dirty="0">
              <a:solidFill>
                <a:srgbClr val="002060"/>
              </a:solidFill>
            </a:endParaRPr>
          </a:p>
          <a:p>
            <a:pPr lvl="1"/>
            <a:r>
              <a:rPr lang="es-ES" sz="1400" dirty="0">
                <a:solidFill>
                  <a:srgbClr val="002060"/>
                </a:solidFill>
              </a:rPr>
              <a:t>5.3.1 Recepción email</a:t>
            </a:r>
          </a:p>
          <a:p>
            <a:pPr lvl="1"/>
            <a:endParaRPr lang="es-ES" sz="1400" dirty="0">
              <a:solidFill>
                <a:srgbClr val="002060"/>
              </a:solidFill>
            </a:endParaRPr>
          </a:p>
          <a:p>
            <a:pPr lvl="1"/>
            <a:r>
              <a:rPr lang="es-ES" sz="1400" dirty="0">
                <a:solidFill>
                  <a:srgbClr val="002060"/>
                </a:solidFill>
              </a:rPr>
              <a:t>5.3.2 Responder email </a:t>
            </a:r>
          </a:p>
          <a:p>
            <a:pPr lvl="1"/>
            <a:endParaRPr lang="es-ES" sz="1400" dirty="0">
              <a:solidFill>
                <a:srgbClr val="002060"/>
              </a:solidFill>
            </a:endParaRPr>
          </a:p>
          <a:p>
            <a:pPr lvl="1"/>
            <a:r>
              <a:rPr lang="es-ES" sz="1400" dirty="0">
                <a:solidFill>
                  <a:srgbClr val="002060"/>
                </a:solidFill>
              </a:rPr>
              <a:t>5.3.3 Marcar email como finalizado </a:t>
            </a:r>
          </a:p>
          <a:p>
            <a:pPr lvl="1"/>
            <a:endParaRPr lang="es-ES" sz="1400" dirty="0">
              <a:solidFill>
                <a:srgbClr val="002060"/>
              </a:solidFill>
            </a:endParaRPr>
          </a:p>
          <a:p>
            <a:pPr lvl="1"/>
            <a:r>
              <a:rPr lang="es-ES" sz="1400" dirty="0">
                <a:solidFill>
                  <a:srgbClr val="002060"/>
                </a:solidFill>
              </a:rPr>
              <a:t>5.3.4 Recepción por correo postal </a:t>
            </a:r>
          </a:p>
          <a:p>
            <a:endParaRPr lang="es-ES" sz="1400" dirty="0">
              <a:solidFill>
                <a:srgbClr val="002060"/>
              </a:solidFill>
            </a:endParaRPr>
          </a:p>
          <a:p>
            <a:endParaRPr lang="es-ES" sz="1400" dirty="0">
              <a:solidFill>
                <a:srgbClr val="002060"/>
              </a:solidFill>
            </a:endParaRPr>
          </a:p>
          <a:p>
            <a:endParaRPr lang="es-ES" sz="1200" dirty="0"/>
          </a:p>
        </p:txBody>
      </p:sp>
      <p:sp>
        <p:nvSpPr>
          <p:cNvPr id="7" name="Botón de acción: ir hacia atrás o anterior 6">
            <a:hlinkClick r:id="" action="ppaction://hlinkshowjump?jump=previousslide" highlightClick="1"/>
            <a:extLst>
              <a:ext uri="{FF2B5EF4-FFF2-40B4-BE49-F238E27FC236}">
                <a16:creationId xmlns:a16="http://schemas.microsoft.com/office/drawing/2014/main" id="{913EBCB5-6047-467C-948C-CE42F99FB7C2}"/>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9" name="Botón de acción: ir hacia delante o siguiente 8">
            <a:hlinkClick r:id="" action="ppaction://hlinkshowjump?jump=nextslide" highlightClick="1"/>
            <a:extLst>
              <a:ext uri="{FF2B5EF4-FFF2-40B4-BE49-F238E27FC236}">
                <a16:creationId xmlns:a16="http://schemas.microsoft.com/office/drawing/2014/main" id="{4762C011-0CE4-435B-A325-09022CBAC5D9}"/>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177094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 GESTION CORREO ELECTRONICO ( PORTAL </a:t>
            </a:r>
            <a:r>
              <a:rPr lang="es-ES" sz="1600" b="1" cap="all" dirty="0" err="1">
                <a:solidFill>
                  <a:srgbClr val="002060"/>
                </a:solidFill>
              </a:rPr>
              <a:t>crm</a:t>
            </a:r>
            <a:r>
              <a:rPr lang="es-ES" sz="1600" b="1" cap="all" dirty="0">
                <a:solidFill>
                  <a:srgbClr val="002060"/>
                </a:solidFill>
              </a:rPr>
              <a:t>)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55887" y="278967"/>
            <a:ext cx="11360120" cy="1169551"/>
          </a:xfrm>
          <a:prstGeom prst="rect">
            <a:avLst/>
          </a:prstGeom>
          <a:noFill/>
        </p:spPr>
        <p:txBody>
          <a:bodyPr wrap="square" rtlCol="0">
            <a:spAutoFit/>
          </a:bodyPr>
          <a:lstStyle/>
          <a:p>
            <a:pPr algn="just"/>
            <a:endParaRPr lang="es-ES" altLang="es-ES" sz="1400" b="1" u="sng" dirty="0">
              <a:solidFill>
                <a:srgbClr val="002060"/>
              </a:solidFill>
            </a:endParaRPr>
          </a:p>
          <a:p>
            <a:pPr algn="just"/>
            <a:r>
              <a:rPr lang="es-ES" sz="1400" dirty="0">
                <a:solidFill>
                  <a:srgbClr val="002060"/>
                </a:solidFill>
              </a:rPr>
              <a:t>       </a:t>
            </a:r>
            <a:endParaRPr lang="es-ES" sz="1400" b="1" u="sng" dirty="0">
              <a:solidFill>
                <a:srgbClr val="002060"/>
              </a:solidFill>
            </a:endParaRPr>
          </a:p>
          <a:p>
            <a:pPr algn="just"/>
            <a:endParaRPr lang="es-ES" sz="1400" dirty="0">
              <a:solidFill>
                <a:srgbClr val="002060"/>
              </a:solidFill>
            </a:endParaRPr>
          </a:p>
          <a:p>
            <a:pPr algn="just"/>
            <a:endParaRPr lang="es-ES" sz="1400" dirty="0">
              <a:solidFill>
                <a:srgbClr val="002060"/>
              </a:solidFill>
            </a:endParaRPr>
          </a:p>
          <a:p>
            <a:pPr algn="just"/>
            <a:r>
              <a:rPr lang="es-ES" sz="1400" dirty="0">
                <a:solidFill>
                  <a:srgbClr val="002060"/>
                </a:solidFill>
              </a:rPr>
              <a:t>      </a:t>
            </a:r>
            <a:r>
              <a:rPr lang="es-ES" sz="1200" dirty="0"/>
              <a:t>  </a:t>
            </a: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6113" y="66475"/>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a:extLst>
              <a:ext uri="{FF2B5EF4-FFF2-40B4-BE49-F238E27FC236}">
                <a16:creationId xmlns:a16="http://schemas.microsoft.com/office/drawing/2014/main" id="{49C428FA-7992-498E-8A25-E0C60A5B4583}"/>
              </a:ext>
            </a:extLst>
          </p:cNvPr>
          <p:cNvSpPr/>
          <p:nvPr/>
        </p:nvSpPr>
        <p:spPr>
          <a:xfrm>
            <a:off x="210884" y="171634"/>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5</a:t>
            </a:r>
          </a:p>
        </p:txBody>
      </p:sp>
      <p:sp>
        <p:nvSpPr>
          <p:cNvPr id="15" name="CuadroTexto 14">
            <a:extLst>
              <a:ext uri="{FF2B5EF4-FFF2-40B4-BE49-F238E27FC236}">
                <a16:creationId xmlns:a16="http://schemas.microsoft.com/office/drawing/2014/main" id="{45B99144-A134-46E8-B993-0D02EBF87E31}"/>
              </a:ext>
            </a:extLst>
          </p:cNvPr>
          <p:cNvSpPr txBox="1"/>
          <p:nvPr/>
        </p:nvSpPr>
        <p:spPr>
          <a:xfrm>
            <a:off x="455887" y="418870"/>
            <a:ext cx="10898742" cy="6063198"/>
          </a:xfrm>
          <a:prstGeom prst="rect">
            <a:avLst/>
          </a:prstGeom>
          <a:noFill/>
        </p:spPr>
        <p:txBody>
          <a:bodyPr wrap="square" rtlCol="0">
            <a:spAutoFit/>
          </a:bodyPr>
          <a:lstStyle/>
          <a:p>
            <a:r>
              <a:rPr lang="es-ES" sz="1400" b="1" dirty="0">
                <a:solidFill>
                  <a:srgbClr val="002060"/>
                </a:solidFill>
              </a:rPr>
              <a:t>5.3.1 Recepción email </a:t>
            </a:r>
          </a:p>
          <a:p>
            <a:endParaRPr lang="es-ES" sz="1400" dirty="0">
              <a:solidFill>
                <a:srgbClr val="002060"/>
              </a:solidFill>
            </a:endParaRPr>
          </a:p>
          <a:p>
            <a:r>
              <a:rPr lang="es-ES" sz="1400" dirty="0">
                <a:solidFill>
                  <a:srgbClr val="002060"/>
                </a:solidFill>
              </a:rPr>
              <a:t>Ante un email recibido en la cuenta correo electrónico </a:t>
            </a:r>
            <a:r>
              <a:rPr lang="es-ES" sz="1400" dirty="0">
                <a:solidFill>
                  <a:srgbClr val="0000CC"/>
                </a:solidFill>
                <a:hlinkClick r:id="rId4">
                  <a:extLst>
                    <a:ext uri="{A12FA001-AC4F-418D-AE19-62706E023703}">
                      <ahyp:hlinkClr xmlns:ahyp="http://schemas.microsoft.com/office/drawing/2018/hyperlinkcolor" val="tx"/>
                    </a:ext>
                  </a:extLst>
                </a:hlinkClick>
              </a:rPr>
              <a:t>segurohogar@movistar.es</a:t>
            </a:r>
            <a:r>
              <a:rPr lang="es-ES" sz="1400" dirty="0">
                <a:solidFill>
                  <a:srgbClr val="0000CC"/>
                </a:solidFill>
              </a:rPr>
              <a:t> </a:t>
            </a:r>
            <a:r>
              <a:rPr lang="es-ES" sz="1400" dirty="0">
                <a:solidFill>
                  <a:srgbClr val="002060"/>
                </a:solidFill>
              </a:rPr>
              <a:t>se pueden dar los siguientes casos de uso: </a:t>
            </a:r>
          </a:p>
          <a:p>
            <a:endParaRPr lang="es-ES" sz="1400" dirty="0">
              <a:solidFill>
                <a:srgbClr val="002060"/>
              </a:solidFill>
            </a:endParaRPr>
          </a:p>
          <a:p>
            <a:pPr marL="285750" indent="-285750">
              <a:buFont typeface="Arial" panose="020B0604020202020204" pitchFamily="34" charset="0"/>
              <a:buChar char="•"/>
            </a:pPr>
            <a:r>
              <a:rPr lang="es-ES" sz="1400" dirty="0">
                <a:solidFill>
                  <a:srgbClr val="002060"/>
                </a:solidFill>
              </a:rPr>
              <a:t>Es un email de un </a:t>
            </a:r>
            <a:r>
              <a:rPr lang="es-ES" sz="1400" b="1" dirty="0">
                <a:solidFill>
                  <a:srgbClr val="002060"/>
                </a:solidFill>
              </a:rPr>
              <a:t>no cliente Seguro de Hogar: </a:t>
            </a:r>
            <a:r>
              <a:rPr lang="es-ES" sz="1400" dirty="0">
                <a:solidFill>
                  <a:srgbClr val="002060"/>
                </a:solidFill>
              </a:rPr>
              <a:t>No se gestionará y se contestará con el siguiente texto genérico que debéis de copiar con logos de Movistar Seguros  </a:t>
            </a:r>
          </a:p>
          <a:p>
            <a:pPr marL="171450" indent="-171450">
              <a:buFont typeface="Arial" panose="020B0604020202020204" pitchFamily="34" charset="0"/>
              <a:buChar char="•"/>
            </a:pPr>
            <a:endParaRPr lang="es-ES" sz="1400" dirty="0">
              <a:solidFill>
                <a:srgbClr val="002060"/>
              </a:solidFill>
            </a:endParaRPr>
          </a:p>
          <a:p>
            <a:pPr marL="1085850" lvl="2" indent="-171450">
              <a:buFont typeface="Arial" panose="020B0604020202020204" pitchFamily="34" charset="0"/>
              <a:buChar char="•"/>
            </a:pPr>
            <a:r>
              <a:rPr lang="es-ES" sz="1400" dirty="0">
                <a:solidFill>
                  <a:srgbClr val="002060"/>
                </a:solidFill>
              </a:rPr>
              <a:t> </a:t>
            </a:r>
            <a:r>
              <a:rPr lang="es-ES" sz="1400" i="1" dirty="0">
                <a:solidFill>
                  <a:srgbClr val="002060"/>
                </a:solidFill>
              </a:rPr>
              <a:t>“Gracias por contactar con Movistar Seguros. Para cualquier consulta comercial, puedes llamarnos al teléfono gratuito 900 22 22 66    donde un agente especializado te asesorará” </a:t>
            </a:r>
          </a:p>
          <a:p>
            <a:pPr marL="1143000" lvl="2" indent="-228600">
              <a:buFont typeface="Arial" panose="020B0604020202020204" pitchFamily="34" charset="0"/>
              <a:buChar char="•"/>
            </a:pPr>
            <a:endParaRPr lang="es-ES" sz="1400" i="1" dirty="0">
              <a:solidFill>
                <a:srgbClr val="002060"/>
              </a:solidFill>
            </a:endParaRPr>
          </a:p>
          <a:p>
            <a:pPr marL="285750" indent="-285750">
              <a:buFont typeface="Arial" panose="020B0604020202020204" pitchFamily="34" charset="0"/>
              <a:buChar char="•"/>
            </a:pPr>
            <a:r>
              <a:rPr lang="es-ES" sz="1400" dirty="0">
                <a:solidFill>
                  <a:srgbClr val="002060"/>
                </a:solidFill>
              </a:rPr>
              <a:t>Es un email de un </a:t>
            </a:r>
            <a:r>
              <a:rPr lang="es-ES" sz="1400" b="1" dirty="0">
                <a:solidFill>
                  <a:srgbClr val="002060"/>
                </a:solidFill>
              </a:rPr>
              <a:t>cliente con seguro hogar contratado </a:t>
            </a:r>
            <a:r>
              <a:rPr lang="es-ES" sz="1400" dirty="0">
                <a:solidFill>
                  <a:srgbClr val="002060"/>
                </a:solidFill>
              </a:rPr>
              <a:t>que </a:t>
            </a:r>
            <a:r>
              <a:rPr lang="es-ES" sz="1400" b="1" dirty="0">
                <a:solidFill>
                  <a:srgbClr val="002060"/>
                </a:solidFill>
              </a:rPr>
              <a:t>no lo tenemos registrado </a:t>
            </a:r>
            <a:r>
              <a:rPr lang="es-ES" sz="1400" dirty="0">
                <a:solidFill>
                  <a:srgbClr val="002060"/>
                </a:solidFill>
              </a:rPr>
              <a:t>en la ficha del cliente: se </a:t>
            </a:r>
            <a:r>
              <a:rPr lang="es-ES" sz="1400" u="sng" dirty="0">
                <a:solidFill>
                  <a:srgbClr val="002060"/>
                </a:solidFill>
              </a:rPr>
              <a:t>contestará con texto el siguiente texto genérico </a:t>
            </a:r>
            <a:r>
              <a:rPr lang="es-ES" sz="1400" dirty="0">
                <a:solidFill>
                  <a:srgbClr val="002060"/>
                </a:solidFill>
              </a:rPr>
              <a:t>que debéis de copiar con logos de Movistar Seguros y no se realizará gestión alguna hasta no recibir contestación</a:t>
            </a:r>
          </a:p>
          <a:p>
            <a:endParaRPr lang="es-ES" sz="1400" dirty="0">
              <a:solidFill>
                <a:srgbClr val="002060"/>
              </a:solidFill>
            </a:endParaRPr>
          </a:p>
          <a:p>
            <a:pPr lvl="2"/>
            <a:r>
              <a:rPr lang="es-ES" sz="1400" i="1" dirty="0">
                <a:solidFill>
                  <a:srgbClr val="002060"/>
                </a:solidFill>
              </a:rPr>
              <a:t>“Estimado cliente: </a:t>
            </a:r>
          </a:p>
          <a:p>
            <a:pPr lvl="2"/>
            <a:r>
              <a:rPr lang="es-ES" sz="1400" i="1" dirty="0">
                <a:solidFill>
                  <a:srgbClr val="002060"/>
                </a:solidFill>
              </a:rPr>
              <a:t> Gracias por contactarnos. </a:t>
            </a:r>
          </a:p>
          <a:p>
            <a:pPr lvl="2"/>
            <a:r>
              <a:rPr lang="es-ES" sz="1400" i="1" dirty="0">
                <a:solidFill>
                  <a:srgbClr val="002060"/>
                </a:solidFill>
              </a:rPr>
              <a:t> </a:t>
            </a:r>
          </a:p>
          <a:p>
            <a:pPr lvl="2"/>
            <a:r>
              <a:rPr lang="es-ES" sz="1400" i="1" dirty="0">
                <a:solidFill>
                  <a:srgbClr val="002060"/>
                </a:solidFill>
              </a:rPr>
              <a:t>Para poder darte una atención personalizada y continuar garantizando la seguridad de la información de nuestros clientes, necesitamos, para poder identificarte correctamente, que nos facilites tu nombre, apellidos y número de identificación personal (DNI o similar). Estaremos encantados de atender tu solicitud tan pronto como dispongamos de tal información.</a:t>
            </a:r>
          </a:p>
          <a:p>
            <a:pPr lvl="2"/>
            <a:r>
              <a:rPr lang="es-ES" sz="1400" i="1" dirty="0">
                <a:solidFill>
                  <a:srgbClr val="002060"/>
                </a:solidFill>
              </a:rPr>
              <a:t> </a:t>
            </a:r>
          </a:p>
          <a:p>
            <a:pPr lvl="2"/>
            <a:r>
              <a:rPr lang="es-ES" sz="1400" i="1" dirty="0">
                <a:solidFill>
                  <a:srgbClr val="002060"/>
                </a:solidFill>
              </a:rPr>
              <a:t>Si no eres el titular (tomador) de la póliza de seguro de hogar Movistar, te informamos de que, por razones de privacidad y seguridad de la información, solo podemos atender consultas de titulares.</a:t>
            </a:r>
          </a:p>
          <a:p>
            <a:pPr lvl="2"/>
            <a:r>
              <a:rPr lang="es-ES" sz="1400" i="1" dirty="0">
                <a:solidFill>
                  <a:srgbClr val="002060"/>
                </a:solidFill>
              </a:rPr>
              <a:t> </a:t>
            </a:r>
          </a:p>
          <a:p>
            <a:pPr lvl="2"/>
            <a:r>
              <a:rPr lang="es-ES" sz="1400" i="1" dirty="0">
                <a:solidFill>
                  <a:srgbClr val="002060"/>
                </a:solidFill>
              </a:rPr>
              <a:t>Atentamente,”</a:t>
            </a:r>
          </a:p>
          <a:p>
            <a:pPr marL="342900" indent="-342900">
              <a:buFont typeface="Arial" panose="020B0604020202020204" pitchFamily="34" charset="0"/>
              <a:buChar char="•"/>
            </a:pPr>
            <a:endParaRPr lang="es-ES" sz="1400" dirty="0">
              <a:solidFill>
                <a:srgbClr val="002060"/>
              </a:solidFill>
            </a:endParaRPr>
          </a:p>
          <a:p>
            <a:pPr marL="285750" indent="-285750">
              <a:buFont typeface="Arial" panose="020B0604020202020204" pitchFamily="34" charset="0"/>
              <a:buChar char="•"/>
            </a:pPr>
            <a:endParaRPr lang="es-ES" sz="1200" dirty="0">
              <a:solidFill>
                <a:srgbClr val="002060"/>
              </a:solidFill>
            </a:endParaRPr>
          </a:p>
          <a:p>
            <a:endParaRPr lang="es-ES" sz="1200" dirty="0"/>
          </a:p>
        </p:txBody>
      </p:sp>
      <p:sp>
        <p:nvSpPr>
          <p:cNvPr id="9" name="Botón de acción: ir hacia delante o siguiente 8">
            <a:hlinkClick r:id="" action="ppaction://hlinkshowjump?jump=nextslide" highlightClick="1"/>
            <a:extLst>
              <a:ext uri="{FF2B5EF4-FFF2-40B4-BE49-F238E27FC236}">
                <a16:creationId xmlns:a16="http://schemas.microsoft.com/office/drawing/2014/main" id="{4D0CDE83-33C2-4EF1-8CF5-F6D60105B323}"/>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Botón de acción: ir hacia atrás o anterior 9">
            <a:hlinkClick r:id="" action="ppaction://hlinkshowjump?jump=previousslide" highlightClick="1"/>
            <a:extLst>
              <a:ext uri="{FF2B5EF4-FFF2-40B4-BE49-F238E27FC236}">
                <a16:creationId xmlns:a16="http://schemas.microsoft.com/office/drawing/2014/main" id="{89B75887-30BD-4B1B-8C88-0B7C712B8EE5}"/>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37931101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 GESTION CORREO ELECTRONICO ( PORTAL </a:t>
            </a:r>
            <a:r>
              <a:rPr lang="es-ES" sz="1600" b="1" cap="all" dirty="0" err="1">
                <a:solidFill>
                  <a:srgbClr val="002060"/>
                </a:solidFill>
              </a:rPr>
              <a:t>crm</a:t>
            </a:r>
            <a:r>
              <a:rPr lang="es-ES" sz="1600" b="1" cap="all" dirty="0">
                <a:solidFill>
                  <a:srgbClr val="002060"/>
                </a:solidFill>
              </a:rPr>
              <a:t>)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55887" y="278967"/>
            <a:ext cx="11360120" cy="1169551"/>
          </a:xfrm>
          <a:prstGeom prst="rect">
            <a:avLst/>
          </a:prstGeom>
          <a:noFill/>
        </p:spPr>
        <p:txBody>
          <a:bodyPr wrap="square" rtlCol="0">
            <a:spAutoFit/>
          </a:bodyPr>
          <a:lstStyle/>
          <a:p>
            <a:pPr algn="just"/>
            <a:endParaRPr lang="es-ES" altLang="es-ES" sz="1400" b="1" u="sng" dirty="0">
              <a:solidFill>
                <a:srgbClr val="002060"/>
              </a:solidFill>
            </a:endParaRPr>
          </a:p>
          <a:p>
            <a:pPr algn="just"/>
            <a:r>
              <a:rPr lang="es-ES" sz="1400" dirty="0">
                <a:solidFill>
                  <a:srgbClr val="002060"/>
                </a:solidFill>
              </a:rPr>
              <a:t>       </a:t>
            </a:r>
            <a:endParaRPr lang="es-ES" sz="1400" b="1" u="sng" dirty="0">
              <a:solidFill>
                <a:srgbClr val="002060"/>
              </a:solidFill>
            </a:endParaRPr>
          </a:p>
          <a:p>
            <a:pPr algn="just"/>
            <a:endParaRPr lang="es-ES" sz="1400" dirty="0">
              <a:solidFill>
                <a:srgbClr val="002060"/>
              </a:solidFill>
            </a:endParaRPr>
          </a:p>
          <a:p>
            <a:pPr algn="just"/>
            <a:endParaRPr lang="es-ES" sz="1400" dirty="0">
              <a:solidFill>
                <a:srgbClr val="002060"/>
              </a:solidFill>
            </a:endParaRPr>
          </a:p>
          <a:p>
            <a:pPr algn="just"/>
            <a:r>
              <a:rPr lang="es-ES" sz="1400" dirty="0">
                <a:solidFill>
                  <a:srgbClr val="002060"/>
                </a:solidFill>
              </a:rPr>
              <a:t>      </a:t>
            </a:r>
            <a:r>
              <a:rPr lang="es-ES" sz="1200" dirty="0"/>
              <a:t>  </a:t>
            </a: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6113" y="66475"/>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a:extLst>
              <a:ext uri="{FF2B5EF4-FFF2-40B4-BE49-F238E27FC236}">
                <a16:creationId xmlns:a16="http://schemas.microsoft.com/office/drawing/2014/main" id="{49C428FA-7992-498E-8A25-E0C60A5B4583}"/>
              </a:ext>
            </a:extLst>
          </p:cNvPr>
          <p:cNvSpPr/>
          <p:nvPr/>
        </p:nvSpPr>
        <p:spPr>
          <a:xfrm>
            <a:off x="210884" y="171634"/>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5</a:t>
            </a:r>
          </a:p>
        </p:txBody>
      </p:sp>
      <p:sp>
        <p:nvSpPr>
          <p:cNvPr id="15" name="CuadroTexto 14">
            <a:extLst>
              <a:ext uri="{FF2B5EF4-FFF2-40B4-BE49-F238E27FC236}">
                <a16:creationId xmlns:a16="http://schemas.microsoft.com/office/drawing/2014/main" id="{45B99144-A134-46E8-B993-0D02EBF87E31}"/>
              </a:ext>
            </a:extLst>
          </p:cNvPr>
          <p:cNvSpPr txBox="1"/>
          <p:nvPr/>
        </p:nvSpPr>
        <p:spPr>
          <a:xfrm>
            <a:off x="464272" y="386301"/>
            <a:ext cx="10950361" cy="6324808"/>
          </a:xfrm>
          <a:prstGeom prst="rect">
            <a:avLst/>
          </a:prstGeom>
          <a:noFill/>
        </p:spPr>
        <p:txBody>
          <a:bodyPr wrap="square" rtlCol="0">
            <a:spAutoFit/>
          </a:bodyPr>
          <a:lstStyle/>
          <a:p>
            <a:r>
              <a:rPr lang="es-ES" sz="1400" b="1" dirty="0">
                <a:solidFill>
                  <a:srgbClr val="002060"/>
                </a:solidFill>
              </a:rPr>
              <a:t>5.3.1 Recepción email </a:t>
            </a:r>
          </a:p>
          <a:p>
            <a:pPr marL="342900" indent="-342900">
              <a:buFont typeface="Arial" panose="020B0604020202020204" pitchFamily="34" charset="0"/>
              <a:buChar char="•"/>
            </a:pPr>
            <a:endParaRPr lang="es-ES" sz="1400" dirty="0">
              <a:solidFill>
                <a:srgbClr val="002060"/>
              </a:solidFill>
            </a:endParaRPr>
          </a:p>
          <a:p>
            <a:pPr marL="228600" lvl="0" indent="-228600">
              <a:buFont typeface="Arial" panose="020B0604020202020204" pitchFamily="34" charset="0"/>
              <a:buChar char="•"/>
            </a:pPr>
            <a:r>
              <a:rPr lang="es-ES" sz="1400" dirty="0">
                <a:solidFill>
                  <a:srgbClr val="002060"/>
                </a:solidFill>
              </a:rPr>
              <a:t>Es un email de un </a:t>
            </a:r>
            <a:r>
              <a:rPr lang="es-ES" sz="1400" b="1" dirty="0">
                <a:solidFill>
                  <a:srgbClr val="002060"/>
                </a:solidFill>
              </a:rPr>
              <a:t>cliente con seguro hogar contratado </a:t>
            </a:r>
            <a:r>
              <a:rPr lang="es-ES" sz="1400" dirty="0">
                <a:solidFill>
                  <a:srgbClr val="002060"/>
                </a:solidFill>
              </a:rPr>
              <a:t>y </a:t>
            </a:r>
            <a:r>
              <a:rPr lang="es-ES" sz="1400" b="1" dirty="0">
                <a:solidFill>
                  <a:srgbClr val="002060"/>
                </a:solidFill>
              </a:rPr>
              <a:t>lo tenemos registrado</a:t>
            </a:r>
            <a:r>
              <a:rPr lang="es-ES" sz="1400" dirty="0">
                <a:solidFill>
                  <a:srgbClr val="002060"/>
                </a:solidFill>
              </a:rPr>
              <a:t> en la ficha del cliente, se procederá según se indica en el manual CRM:       </a:t>
            </a:r>
          </a:p>
          <a:p>
            <a:pPr marL="628650" lvl="1" indent="-171450">
              <a:buFont typeface="Arial" panose="020B0604020202020204" pitchFamily="34" charset="0"/>
              <a:buChar char="•"/>
            </a:pPr>
            <a:r>
              <a:rPr lang="es-ES" sz="1400" b="1" dirty="0">
                <a:solidFill>
                  <a:srgbClr val="002060"/>
                </a:solidFill>
              </a:rPr>
              <a:t>Creación caso </a:t>
            </a:r>
            <a:r>
              <a:rPr lang="es-ES" sz="1400" dirty="0">
                <a:solidFill>
                  <a:srgbClr val="002060"/>
                </a:solidFill>
              </a:rPr>
              <a:t>con origen del caso “</a:t>
            </a:r>
            <a:r>
              <a:rPr lang="es-ES" sz="1400" b="1" dirty="0">
                <a:solidFill>
                  <a:srgbClr val="002060"/>
                </a:solidFill>
              </a:rPr>
              <a:t>correo electrónico”</a:t>
            </a:r>
          </a:p>
          <a:p>
            <a:pPr marL="628650" lvl="1" indent="-171450">
              <a:buFont typeface="Arial" panose="020B0604020202020204" pitchFamily="34" charset="0"/>
              <a:buChar char="•"/>
            </a:pPr>
            <a:r>
              <a:rPr lang="es-ES" sz="1400" b="1" dirty="0">
                <a:solidFill>
                  <a:srgbClr val="002060"/>
                </a:solidFill>
              </a:rPr>
              <a:t>Vincular email a un caso</a:t>
            </a:r>
          </a:p>
          <a:p>
            <a:pPr marL="628650" lvl="1" indent="-171450">
              <a:buFont typeface="Arial" panose="020B0604020202020204" pitchFamily="34" charset="0"/>
              <a:buChar char="•"/>
            </a:pPr>
            <a:r>
              <a:rPr lang="es-ES" sz="1400" b="1" dirty="0">
                <a:solidFill>
                  <a:srgbClr val="002060"/>
                </a:solidFill>
              </a:rPr>
              <a:t>Vincular email a un agente</a:t>
            </a:r>
          </a:p>
          <a:p>
            <a:pPr marL="628650" lvl="1" indent="-171450">
              <a:buFont typeface="Arial" panose="020B0604020202020204" pitchFamily="34" charset="0"/>
              <a:buChar char="•"/>
            </a:pPr>
            <a:endParaRPr lang="es-ES" sz="1400" b="1" dirty="0">
              <a:solidFill>
                <a:srgbClr val="002060"/>
              </a:solidFill>
            </a:endParaRPr>
          </a:p>
          <a:p>
            <a:pPr marL="628650" lvl="1" indent="-171450">
              <a:buFont typeface="Arial" panose="020B0604020202020204" pitchFamily="34" charset="0"/>
              <a:buChar char="•"/>
            </a:pPr>
            <a:endParaRPr lang="es-ES" sz="1400" b="1" dirty="0">
              <a:solidFill>
                <a:srgbClr val="002060"/>
              </a:solidFill>
            </a:endParaRPr>
          </a:p>
          <a:p>
            <a:pPr marL="0" lvl="1" indent="1588">
              <a:buFont typeface="Arial" panose="020B0604020202020204" pitchFamily="34" charset="0"/>
              <a:buChar char="•"/>
            </a:pPr>
            <a:endParaRPr lang="es-ES" sz="1400" b="1" dirty="0">
              <a:solidFill>
                <a:srgbClr val="002060"/>
              </a:solidFill>
            </a:endParaRPr>
          </a:p>
          <a:p>
            <a:pPr marL="173038" lvl="1" indent="-173038">
              <a:buFont typeface="Arial" panose="020B0604020202020204" pitchFamily="34" charset="0"/>
              <a:buChar char="•"/>
            </a:pPr>
            <a:r>
              <a:rPr lang="es-ES" sz="1400" dirty="0">
                <a:solidFill>
                  <a:srgbClr val="002060"/>
                </a:solidFill>
              </a:rPr>
              <a:t> Es un email de </a:t>
            </a:r>
            <a:r>
              <a:rPr lang="es-ES" sz="1400" b="1" dirty="0">
                <a:solidFill>
                  <a:srgbClr val="002060"/>
                </a:solidFill>
              </a:rPr>
              <a:t>respuesta al mail de bienvenida. </a:t>
            </a:r>
          </a:p>
          <a:p>
            <a:pPr marL="628650" lvl="2" indent="-171450">
              <a:buFont typeface="Arial" panose="020B0604020202020204" pitchFamily="34" charset="0"/>
              <a:buChar char="•"/>
            </a:pPr>
            <a:r>
              <a:rPr lang="es-ES" sz="1400" b="1" dirty="0">
                <a:solidFill>
                  <a:srgbClr val="002060"/>
                </a:solidFill>
              </a:rPr>
              <a:t>Si la contratación </a:t>
            </a:r>
            <a:r>
              <a:rPr lang="es-ES" sz="1400" dirty="0">
                <a:solidFill>
                  <a:srgbClr val="002060"/>
                </a:solidFill>
              </a:rPr>
              <a:t>la ha realizado en una </a:t>
            </a:r>
            <a:r>
              <a:rPr lang="es-ES" sz="1400" b="1" dirty="0">
                <a:solidFill>
                  <a:srgbClr val="002060"/>
                </a:solidFill>
              </a:rPr>
              <a:t>tienda Movistar debe validar la contratación respondiendo al mismo con un SI. </a:t>
            </a:r>
          </a:p>
          <a:p>
            <a:pPr marL="628650" lvl="2" indent="-171450">
              <a:buFont typeface="Arial" panose="020B0604020202020204" pitchFamily="34" charset="0"/>
              <a:buChar char="•"/>
            </a:pPr>
            <a:r>
              <a:rPr lang="es-ES" sz="1400" dirty="0">
                <a:solidFill>
                  <a:srgbClr val="002060"/>
                </a:solidFill>
              </a:rPr>
              <a:t>El tomador del seguro de hogar </a:t>
            </a:r>
            <a:r>
              <a:rPr lang="es-ES" sz="1400" b="1" dirty="0">
                <a:solidFill>
                  <a:srgbClr val="002060"/>
                </a:solidFill>
              </a:rPr>
              <a:t>tiene un plazo para contestar (15 días desde la fecha envío correo), </a:t>
            </a:r>
            <a:r>
              <a:rPr lang="es-ES" sz="1400" dirty="0">
                <a:solidFill>
                  <a:srgbClr val="002060"/>
                </a:solidFill>
              </a:rPr>
              <a:t>caso contrario se anulará la contratación del seguro de hogar.</a:t>
            </a:r>
          </a:p>
          <a:p>
            <a:pPr marL="457200" lvl="2"/>
            <a:endParaRPr lang="es-ES" sz="300" i="1" u="sng" dirty="0">
              <a:solidFill>
                <a:srgbClr val="002060"/>
              </a:solidFill>
            </a:endParaRPr>
          </a:p>
          <a:p>
            <a:pPr marL="457200" lvl="2"/>
            <a:r>
              <a:rPr lang="es-ES" sz="1400" i="1" u="sng" dirty="0">
                <a:solidFill>
                  <a:srgbClr val="002060"/>
                </a:solidFill>
              </a:rPr>
              <a:t>Posibles respuestas:</a:t>
            </a:r>
          </a:p>
          <a:p>
            <a:pPr marL="0" lvl="1"/>
            <a:r>
              <a:rPr lang="es-ES" sz="1400" dirty="0">
                <a:solidFill>
                  <a:srgbClr val="002060"/>
                </a:solidFill>
              </a:rPr>
              <a:t>	1.- Contesta confirmando la contratación: aunque en contrataciones por </a:t>
            </a:r>
            <a:r>
              <a:rPr lang="es-ES" sz="1400" dirty="0" err="1">
                <a:solidFill>
                  <a:srgbClr val="002060"/>
                </a:solidFill>
              </a:rPr>
              <a:t>Call</a:t>
            </a:r>
            <a:r>
              <a:rPr lang="es-ES" sz="1400" dirty="0">
                <a:solidFill>
                  <a:srgbClr val="002060"/>
                </a:solidFill>
              </a:rPr>
              <a:t> Center no es necesario responder (al existir 	grabación de la misma), no se descarta se tengan respuestas.</a:t>
            </a:r>
          </a:p>
          <a:p>
            <a:pPr marL="914400" lvl="3"/>
            <a:r>
              <a:rPr lang="es-ES" sz="1400" dirty="0">
                <a:solidFill>
                  <a:srgbClr val="002060"/>
                </a:solidFill>
              </a:rPr>
              <a:t>Los correos con respuestas confirmando la contratación serán gestionados por el </a:t>
            </a:r>
            <a:r>
              <a:rPr lang="es-ES" sz="1400" b="1" dirty="0">
                <a:solidFill>
                  <a:srgbClr val="002060"/>
                </a:solidFill>
              </a:rPr>
              <a:t>canal origen de la contratación </a:t>
            </a:r>
            <a:r>
              <a:rPr lang="es-ES" sz="1400" dirty="0">
                <a:solidFill>
                  <a:srgbClr val="002060"/>
                </a:solidFill>
              </a:rPr>
              <a:t>(Tiendas o </a:t>
            </a:r>
            <a:r>
              <a:rPr lang="es-ES" sz="1400" dirty="0" err="1">
                <a:solidFill>
                  <a:srgbClr val="002060"/>
                </a:solidFill>
              </a:rPr>
              <a:t>Call</a:t>
            </a:r>
            <a:r>
              <a:rPr lang="es-ES" sz="1400" dirty="0">
                <a:solidFill>
                  <a:srgbClr val="002060"/>
                </a:solidFill>
              </a:rPr>
              <a:t> Center). Vincular el correo a la ficha cliente en CRM (abrir/cerrar caso)</a:t>
            </a:r>
          </a:p>
          <a:p>
            <a:pPr marL="0" lvl="1"/>
            <a:r>
              <a:rPr lang="es-ES" sz="1400" dirty="0">
                <a:solidFill>
                  <a:srgbClr val="002060"/>
                </a:solidFill>
              </a:rPr>
              <a:t>	2.- Contesta </a:t>
            </a:r>
            <a:r>
              <a:rPr lang="es-ES" sz="1400" b="1" dirty="0">
                <a:solidFill>
                  <a:srgbClr val="002060"/>
                </a:solidFill>
              </a:rPr>
              <a:t>no quiere contratar, quiere anular: la gestión la realizará el </a:t>
            </a:r>
            <a:r>
              <a:rPr lang="es-ES" sz="1400" b="1" dirty="0" err="1">
                <a:solidFill>
                  <a:srgbClr val="002060"/>
                </a:solidFill>
              </a:rPr>
              <a:t>Call</a:t>
            </a:r>
            <a:r>
              <a:rPr lang="es-ES" sz="1400" b="1" dirty="0">
                <a:solidFill>
                  <a:srgbClr val="002060"/>
                </a:solidFill>
              </a:rPr>
              <a:t> Center como Baja por Desistimiento</a:t>
            </a:r>
            <a:r>
              <a:rPr lang="es-ES" sz="1400" dirty="0">
                <a:solidFill>
                  <a:srgbClr val="002060"/>
                </a:solidFill>
              </a:rPr>
              <a:t>. Vincular el correo a 	la ficha cliente en CRM (abrir/cerrar caso) y gestión comercial en Portal Gestor</a:t>
            </a:r>
          </a:p>
          <a:p>
            <a:pPr marL="0" lvl="1"/>
            <a:r>
              <a:rPr lang="es-ES" sz="1400" dirty="0">
                <a:solidFill>
                  <a:srgbClr val="002060"/>
                </a:solidFill>
              </a:rPr>
              <a:t>	3.- Contesta solicitando información adicional: el </a:t>
            </a:r>
            <a:r>
              <a:rPr lang="es-ES" sz="1400" b="1" dirty="0">
                <a:solidFill>
                  <a:srgbClr val="002060"/>
                </a:solidFill>
              </a:rPr>
              <a:t>canal origen de la contratación </a:t>
            </a:r>
            <a:r>
              <a:rPr lang="es-ES" sz="1400" dirty="0">
                <a:solidFill>
                  <a:srgbClr val="002060"/>
                </a:solidFill>
              </a:rPr>
              <a:t>contactará con el cliente para facilitarle la 	correspondiente información. Vincular el correo a la ficha cliente en CRM (abrir/cerrar caso)</a:t>
            </a:r>
          </a:p>
          <a:p>
            <a:pPr marL="171450" lvl="1" indent="-171450">
              <a:buFont typeface="Arial" panose="020B0604020202020204" pitchFamily="34" charset="0"/>
              <a:buChar char="•"/>
            </a:pPr>
            <a:endParaRPr lang="es-ES" sz="1400" dirty="0">
              <a:solidFill>
                <a:srgbClr val="002060"/>
              </a:solidFill>
            </a:endParaRPr>
          </a:p>
          <a:p>
            <a:r>
              <a:rPr lang="es-ES" sz="1400" dirty="0">
                <a:solidFill>
                  <a:srgbClr val="002060"/>
                </a:solidFill>
              </a:rPr>
              <a:t> </a:t>
            </a:r>
          </a:p>
          <a:p>
            <a:r>
              <a:rPr lang="es-ES" sz="1400" b="1" dirty="0">
                <a:solidFill>
                  <a:srgbClr val="002060"/>
                </a:solidFill>
              </a:rPr>
              <a:t>Importante: </a:t>
            </a:r>
            <a:r>
              <a:rPr lang="es-ES" sz="1400" dirty="0">
                <a:solidFill>
                  <a:srgbClr val="002060"/>
                </a:solidFill>
              </a:rPr>
              <a:t>si se reciben </a:t>
            </a:r>
            <a:r>
              <a:rPr lang="es-ES" sz="1400" b="1" dirty="0">
                <a:solidFill>
                  <a:srgbClr val="002060"/>
                </a:solidFill>
              </a:rPr>
              <a:t>varios emails </a:t>
            </a:r>
            <a:r>
              <a:rPr lang="es-ES" sz="1400" dirty="0">
                <a:solidFill>
                  <a:srgbClr val="002060"/>
                </a:solidFill>
              </a:rPr>
              <a:t>sobre un mismo asunto o gestión, </a:t>
            </a:r>
            <a:r>
              <a:rPr lang="es-ES" sz="1400" b="1" dirty="0">
                <a:solidFill>
                  <a:srgbClr val="002060"/>
                </a:solidFill>
              </a:rPr>
              <a:t>solo se creará un único </a:t>
            </a:r>
            <a:r>
              <a:rPr lang="es-ES" sz="1400" b="1" u="sng" dirty="0">
                <a:solidFill>
                  <a:srgbClr val="002060"/>
                </a:solidFill>
              </a:rPr>
              <a:t>caso </a:t>
            </a:r>
            <a:r>
              <a:rPr lang="es-ES" sz="1400" u="sng" dirty="0">
                <a:solidFill>
                  <a:srgbClr val="002060"/>
                </a:solidFill>
              </a:rPr>
              <a:t>al que se vincularán todos los correos recibidos, y deben ser vinculados a un mismo agente</a:t>
            </a:r>
          </a:p>
          <a:p>
            <a:pPr marL="285750" indent="-285750">
              <a:buFont typeface="Arial" panose="020B0604020202020204" pitchFamily="34" charset="0"/>
              <a:buChar char="•"/>
            </a:pPr>
            <a:endParaRPr lang="es-ES" sz="1200" dirty="0">
              <a:solidFill>
                <a:srgbClr val="002060"/>
              </a:solidFill>
            </a:endParaRPr>
          </a:p>
          <a:p>
            <a:endParaRPr lang="es-ES" sz="1200" dirty="0"/>
          </a:p>
        </p:txBody>
      </p:sp>
      <p:pic>
        <p:nvPicPr>
          <p:cNvPr id="7" name="Gráfico 6" descr="Advertencia">
            <a:extLst>
              <a:ext uri="{FF2B5EF4-FFF2-40B4-BE49-F238E27FC236}">
                <a16:creationId xmlns:a16="http://schemas.microsoft.com/office/drawing/2014/main" id="{0DCB621F-B168-4C1D-A888-68FF6025C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9973" y="5902246"/>
            <a:ext cx="315209" cy="315209"/>
          </a:xfrm>
          <a:prstGeom prst="rect">
            <a:avLst/>
          </a:prstGeom>
        </p:spPr>
      </p:pic>
      <p:pic>
        <p:nvPicPr>
          <p:cNvPr id="4" name="Imagen 3">
            <a:extLst>
              <a:ext uri="{FF2B5EF4-FFF2-40B4-BE49-F238E27FC236}">
                <a16:creationId xmlns:a16="http://schemas.microsoft.com/office/drawing/2014/main" id="{EC70FFD3-B84F-48C3-8EEA-A6C8280E31E7}"/>
              </a:ext>
            </a:extLst>
          </p:cNvPr>
          <p:cNvPicPr>
            <a:picLocks noChangeAspect="1"/>
          </p:cNvPicPr>
          <p:nvPr/>
        </p:nvPicPr>
        <p:blipFill>
          <a:blip r:embed="rId6"/>
          <a:stretch>
            <a:fillRect/>
          </a:stretch>
        </p:blipFill>
        <p:spPr>
          <a:xfrm>
            <a:off x="6012499" y="1259096"/>
            <a:ext cx="3545763" cy="803828"/>
          </a:xfrm>
          <a:prstGeom prst="rect">
            <a:avLst/>
          </a:prstGeom>
        </p:spPr>
      </p:pic>
      <p:sp>
        <p:nvSpPr>
          <p:cNvPr id="9" name="Botón de acción: ir hacia delante o siguiente 8">
            <a:hlinkClick r:id="" action="ppaction://hlinkshowjump?jump=nextslide" highlightClick="1"/>
            <a:extLst>
              <a:ext uri="{FF2B5EF4-FFF2-40B4-BE49-F238E27FC236}">
                <a16:creationId xmlns:a16="http://schemas.microsoft.com/office/drawing/2014/main" id="{4D0CDE83-33C2-4EF1-8CF5-F6D60105B323}"/>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Botón de acción: ir hacia atrás o anterior 9">
            <a:hlinkClick r:id="" action="ppaction://hlinkshowjump?jump=previousslide" highlightClick="1"/>
            <a:extLst>
              <a:ext uri="{FF2B5EF4-FFF2-40B4-BE49-F238E27FC236}">
                <a16:creationId xmlns:a16="http://schemas.microsoft.com/office/drawing/2014/main" id="{89B75887-30BD-4B1B-8C88-0B7C712B8EE5}"/>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3431011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 GESTION CORREO ELECTRONICO ( PORTAL </a:t>
            </a:r>
            <a:r>
              <a:rPr lang="es-ES" sz="1600" b="1" cap="all" dirty="0" err="1">
                <a:solidFill>
                  <a:srgbClr val="002060"/>
                </a:solidFill>
              </a:rPr>
              <a:t>crm</a:t>
            </a:r>
            <a:r>
              <a:rPr lang="es-ES" sz="1600" b="1" cap="all" dirty="0">
                <a:solidFill>
                  <a:srgbClr val="002060"/>
                </a:solidFill>
              </a:rPr>
              <a:t>)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55887" y="278967"/>
            <a:ext cx="11360120" cy="1169551"/>
          </a:xfrm>
          <a:prstGeom prst="rect">
            <a:avLst/>
          </a:prstGeom>
          <a:noFill/>
        </p:spPr>
        <p:txBody>
          <a:bodyPr wrap="square" rtlCol="0">
            <a:spAutoFit/>
          </a:bodyPr>
          <a:lstStyle/>
          <a:p>
            <a:pPr algn="just"/>
            <a:endParaRPr lang="es-ES" altLang="es-ES" sz="1400" b="1" u="sng" dirty="0">
              <a:solidFill>
                <a:srgbClr val="002060"/>
              </a:solidFill>
            </a:endParaRPr>
          </a:p>
          <a:p>
            <a:pPr algn="just"/>
            <a:r>
              <a:rPr lang="es-ES" sz="1400" dirty="0">
                <a:solidFill>
                  <a:srgbClr val="002060"/>
                </a:solidFill>
              </a:rPr>
              <a:t>       </a:t>
            </a:r>
            <a:endParaRPr lang="es-ES" sz="1400" b="1" u="sng" dirty="0">
              <a:solidFill>
                <a:srgbClr val="002060"/>
              </a:solidFill>
            </a:endParaRPr>
          </a:p>
          <a:p>
            <a:pPr algn="just"/>
            <a:endParaRPr lang="es-ES" sz="1400" dirty="0">
              <a:solidFill>
                <a:srgbClr val="002060"/>
              </a:solidFill>
            </a:endParaRPr>
          </a:p>
          <a:p>
            <a:pPr algn="just"/>
            <a:endParaRPr lang="es-ES" sz="1400" dirty="0">
              <a:solidFill>
                <a:srgbClr val="002060"/>
              </a:solidFill>
            </a:endParaRPr>
          </a:p>
          <a:p>
            <a:pPr algn="just"/>
            <a:r>
              <a:rPr lang="es-ES" sz="1400" dirty="0">
                <a:solidFill>
                  <a:srgbClr val="002060"/>
                </a:solidFill>
              </a:rPr>
              <a:t>      </a:t>
            </a:r>
            <a:r>
              <a:rPr lang="es-ES" sz="1200" dirty="0"/>
              <a:t>  </a:t>
            </a: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6113" y="66475"/>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a:extLst>
              <a:ext uri="{FF2B5EF4-FFF2-40B4-BE49-F238E27FC236}">
                <a16:creationId xmlns:a16="http://schemas.microsoft.com/office/drawing/2014/main" id="{49C428FA-7992-498E-8A25-E0C60A5B4583}"/>
              </a:ext>
            </a:extLst>
          </p:cNvPr>
          <p:cNvSpPr/>
          <p:nvPr/>
        </p:nvSpPr>
        <p:spPr>
          <a:xfrm>
            <a:off x="210884" y="171634"/>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5</a:t>
            </a:r>
          </a:p>
        </p:txBody>
      </p:sp>
      <p:sp>
        <p:nvSpPr>
          <p:cNvPr id="15" name="CuadroTexto 14">
            <a:extLst>
              <a:ext uri="{FF2B5EF4-FFF2-40B4-BE49-F238E27FC236}">
                <a16:creationId xmlns:a16="http://schemas.microsoft.com/office/drawing/2014/main" id="{45B99144-A134-46E8-B993-0D02EBF87E31}"/>
              </a:ext>
            </a:extLst>
          </p:cNvPr>
          <p:cNvSpPr txBox="1"/>
          <p:nvPr/>
        </p:nvSpPr>
        <p:spPr>
          <a:xfrm>
            <a:off x="394696" y="385695"/>
            <a:ext cx="11019937" cy="4985980"/>
          </a:xfrm>
          <a:prstGeom prst="rect">
            <a:avLst/>
          </a:prstGeom>
          <a:noFill/>
        </p:spPr>
        <p:txBody>
          <a:bodyPr wrap="square" rtlCol="0">
            <a:spAutoFit/>
          </a:bodyPr>
          <a:lstStyle/>
          <a:p>
            <a:r>
              <a:rPr lang="es-ES" sz="1400" b="1" dirty="0">
                <a:solidFill>
                  <a:srgbClr val="002060"/>
                </a:solidFill>
              </a:rPr>
              <a:t>5.3.2 Responder  email </a:t>
            </a:r>
          </a:p>
          <a:p>
            <a:endParaRPr lang="es-ES" sz="1400" dirty="0">
              <a:solidFill>
                <a:srgbClr val="002060"/>
              </a:solidFill>
            </a:endParaRPr>
          </a:p>
          <a:p>
            <a:r>
              <a:rPr lang="es-ES" sz="1200" dirty="0">
                <a:solidFill>
                  <a:srgbClr val="002060"/>
                </a:solidFill>
              </a:rPr>
              <a:t>Una vez vinculado el caso, seleccionar el email y actuar según tipología caso:</a:t>
            </a:r>
          </a:p>
          <a:p>
            <a:endParaRPr lang="es-ES" sz="1400" dirty="0">
              <a:solidFill>
                <a:srgbClr val="002060"/>
              </a:solidFill>
            </a:endParaRPr>
          </a:p>
          <a:p>
            <a:pPr marL="685800" lvl="1" indent="-228600">
              <a:buFont typeface="+mj-lt"/>
              <a:buAutoNum type="arabicPeriod"/>
            </a:pPr>
            <a:r>
              <a:rPr lang="es-ES" sz="1200" b="1" dirty="0">
                <a:solidFill>
                  <a:srgbClr val="002060"/>
                </a:solidFill>
              </a:rPr>
              <a:t>Si lo tiene que gestionar el Call Center</a:t>
            </a:r>
            <a:r>
              <a:rPr lang="es-ES" sz="1200" dirty="0">
                <a:solidFill>
                  <a:srgbClr val="002060"/>
                </a:solidFill>
              </a:rPr>
              <a:t>: acuse recibo al cliente y realizar las gestiones oportunas para resolverlo.  </a:t>
            </a:r>
            <a:r>
              <a:rPr lang="es-ES" sz="1200" u="sng" dirty="0">
                <a:solidFill>
                  <a:srgbClr val="002060"/>
                </a:solidFill>
              </a:rPr>
              <a:t>Utiliza la plantilla respuesta comercial según aseguradora con la que tiene contratada la póliza</a:t>
            </a:r>
          </a:p>
          <a:p>
            <a:pPr marL="685800" lvl="1" indent="-228600">
              <a:buFont typeface="+mj-lt"/>
              <a:buAutoNum type="arabicPeriod"/>
            </a:pPr>
            <a:endParaRPr lang="es-ES" sz="1200" u="sng" dirty="0">
              <a:solidFill>
                <a:srgbClr val="002060"/>
              </a:solidFill>
            </a:endParaRPr>
          </a:p>
          <a:p>
            <a:pPr marL="685800" lvl="1" indent="-228600">
              <a:buFont typeface="+mj-lt"/>
              <a:buAutoNum type="arabicPeriod"/>
            </a:pPr>
            <a:endParaRPr lang="es-ES" sz="1200" u="sng" dirty="0">
              <a:solidFill>
                <a:srgbClr val="002060"/>
              </a:solidFill>
            </a:endParaRPr>
          </a:p>
          <a:p>
            <a:pPr marL="685800" lvl="1" indent="-228600">
              <a:buFont typeface="+mj-lt"/>
              <a:buAutoNum type="arabicPeriod"/>
            </a:pPr>
            <a:endParaRPr lang="es-ES" sz="1200" u="sng" dirty="0">
              <a:solidFill>
                <a:srgbClr val="002060"/>
              </a:solidFill>
            </a:endParaRPr>
          </a:p>
          <a:p>
            <a:pPr marL="685800" lvl="1" indent="-228600">
              <a:buFont typeface="+mj-lt"/>
              <a:buAutoNum type="arabicPeriod"/>
            </a:pPr>
            <a:endParaRPr lang="es-ES" sz="1200" u="sng" dirty="0">
              <a:solidFill>
                <a:srgbClr val="002060"/>
              </a:solidFill>
            </a:endParaRPr>
          </a:p>
          <a:p>
            <a:pPr marL="685800" lvl="1" indent="-228600">
              <a:buFont typeface="+mj-lt"/>
              <a:buAutoNum type="arabicPeriod"/>
            </a:pPr>
            <a:endParaRPr lang="es-ES" sz="1200" u="sng" dirty="0">
              <a:solidFill>
                <a:srgbClr val="002060"/>
              </a:solidFill>
            </a:endParaRPr>
          </a:p>
          <a:p>
            <a:pPr marL="685800" lvl="1" indent="-228600">
              <a:buFont typeface="+mj-lt"/>
              <a:buAutoNum type="arabicPeriod"/>
            </a:pPr>
            <a:endParaRPr lang="es-ES" sz="1200" u="sng" dirty="0">
              <a:solidFill>
                <a:srgbClr val="002060"/>
              </a:solidFill>
            </a:endParaRPr>
          </a:p>
          <a:p>
            <a:pPr marL="685800" lvl="1" indent="-228600">
              <a:buFont typeface="+mj-lt"/>
              <a:buAutoNum type="arabicPeriod"/>
            </a:pPr>
            <a:endParaRPr lang="es-ES" sz="1200" u="sng" dirty="0">
              <a:solidFill>
                <a:srgbClr val="002060"/>
              </a:solidFill>
            </a:endParaRPr>
          </a:p>
          <a:p>
            <a:pPr marL="685800" lvl="1" indent="-228600">
              <a:buFont typeface="+mj-lt"/>
              <a:buAutoNum type="arabicPeriod"/>
            </a:pPr>
            <a:endParaRPr lang="es-ES" sz="1200" u="sng" dirty="0">
              <a:solidFill>
                <a:srgbClr val="002060"/>
              </a:solidFill>
            </a:endParaRPr>
          </a:p>
          <a:p>
            <a:pPr marL="685800" lvl="1" indent="-228600">
              <a:buFont typeface="+mj-lt"/>
              <a:buAutoNum type="arabicPeriod"/>
            </a:pPr>
            <a:endParaRPr lang="es-ES" sz="1200" dirty="0">
              <a:solidFill>
                <a:srgbClr val="002060"/>
              </a:solidFill>
            </a:endParaRPr>
          </a:p>
          <a:p>
            <a:pPr marL="685800" lvl="1" indent="-228600">
              <a:buFont typeface="+mj-lt"/>
              <a:buAutoNum type="arabicPeriod"/>
            </a:pPr>
            <a:r>
              <a:rPr lang="es-ES" sz="1200" b="1" dirty="0">
                <a:solidFill>
                  <a:srgbClr val="002060"/>
                </a:solidFill>
              </a:rPr>
              <a:t>Si lo tiene que gestionar otra área</a:t>
            </a:r>
            <a:r>
              <a:rPr lang="es-ES" sz="1200" dirty="0">
                <a:solidFill>
                  <a:srgbClr val="002060"/>
                </a:solidFill>
              </a:rPr>
              <a:t>: acuse recibo al cliente y reenviar el email a la aseguradora correspondiente para su gestión. Al responder asegúrate que se incluye toda la documentación que el tomador del seguro ha adjuntado para la gestión de una incidencia, reclamación…</a:t>
            </a:r>
          </a:p>
          <a:p>
            <a:pPr marL="685800" lvl="1" indent="-228600">
              <a:buFont typeface="+mj-lt"/>
              <a:buAutoNum type="arabicPeriod"/>
            </a:pPr>
            <a:endParaRPr lang="es-ES" sz="1200" dirty="0">
              <a:solidFill>
                <a:srgbClr val="002060"/>
              </a:solidFill>
            </a:endParaRPr>
          </a:p>
          <a:p>
            <a:pPr lvl="1"/>
            <a:endParaRPr lang="es-ES" sz="1200" dirty="0">
              <a:solidFill>
                <a:srgbClr val="002060"/>
              </a:solidFill>
            </a:endParaRPr>
          </a:p>
          <a:p>
            <a:pPr marL="685800" lvl="1" indent="-228600">
              <a:buFont typeface="+mj-lt"/>
              <a:buAutoNum type="arabicPeriod"/>
            </a:pPr>
            <a:endParaRPr lang="es-ES" sz="1200" dirty="0">
              <a:solidFill>
                <a:srgbClr val="002060"/>
              </a:solidFill>
            </a:endParaRPr>
          </a:p>
          <a:p>
            <a:pPr marL="685800" lvl="1" indent="-228600">
              <a:buFont typeface="+mj-lt"/>
              <a:buAutoNum type="arabicPeriod"/>
            </a:pPr>
            <a:endParaRPr lang="es-ES" sz="1200" dirty="0">
              <a:solidFill>
                <a:srgbClr val="002060"/>
              </a:solidFill>
            </a:endParaRPr>
          </a:p>
          <a:p>
            <a:pPr lvl="1"/>
            <a:endParaRPr lang="es-ES" sz="1200" dirty="0">
              <a:solidFill>
                <a:srgbClr val="002060"/>
              </a:solidFill>
            </a:endParaRPr>
          </a:p>
          <a:p>
            <a:pPr lvl="1"/>
            <a:endParaRPr lang="es-ES" sz="1200" dirty="0">
              <a:solidFill>
                <a:srgbClr val="002060"/>
              </a:solidFill>
            </a:endParaRPr>
          </a:p>
          <a:p>
            <a:pPr marL="685800" lvl="1" indent="-228600">
              <a:buFont typeface="+mj-lt"/>
              <a:buAutoNum type="arabicPeriod"/>
            </a:pPr>
            <a:endParaRPr lang="es-ES" sz="1200" dirty="0">
              <a:solidFill>
                <a:srgbClr val="002060"/>
              </a:solidFill>
            </a:endParaRPr>
          </a:p>
          <a:p>
            <a:endParaRPr lang="es-ES" sz="1200" dirty="0"/>
          </a:p>
        </p:txBody>
      </p:sp>
      <p:pic>
        <p:nvPicPr>
          <p:cNvPr id="7" name="Gráfico 6" descr="Advertencia">
            <a:extLst>
              <a:ext uri="{FF2B5EF4-FFF2-40B4-BE49-F238E27FC236}">
                <a16:creationId xmlns:a16="http://schemas.microsoft.com/office/drawing/2014/main" id="{0DCB621F-B168-4C1D-A888-68FF6025C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0884" y="6032599"/>
            <a:ext cx="315209" cy="315209"/>
          </a:xfrm>
          <a:prstGeom prst="rect">
            <a:avLst/>
          </a:prstGeom>
        </p:spPr>
      </p:pic>
      <p:pic>
        <p:nvPicPr>
          <p:cNvPr id="9" name="Imagen 8">
            <a:extLst>
              <a:ext uri="{FF2B5EF4-FFF2-40B4-BE49-F238E27FC236}">
                <a16:creationId xmlns:a16="http://schemas.microsoft.com/office/drawing/2014/main" id="{810E996A-CECC-4E1B-B860-122EDEB4F42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939477" y="3906803"/>
            <a:ext cx="4706971" cy="1679632"/>
          </a:xfrm>
          <a:prstGeom prst="rect">
            <a:avLst/>
          </a:prstGeom>
          <a:noFill/>
        </p:spPr>
      </p:pic>
      <p:sp>
        <p:nvSpPr>
          <p:cNvPr id="4" name="Rectángulo 3">
            <a:extLst>
              <a:ext uri="{FF2B5EF4-FFF2-40B4-BE49-F238E27FC236}">
                <a16:creationId xmlns:a16="http://schemas.microsoft.com/office/drawing/2014/main" id="{608B2889-9A33-4589-80F4-3C5244B1D51A}"/>
              </a:ext>
            </a:extLst>
          </p:cNvPr>
          <p:cNvSpPr/>
          <p:nvPr/>
        </p:nvSpPr>
        <p:spPr>
          <a:xfrm>
            <a:off x="554163" y="5694622"/>
            <a:ext cx="9797668" cy="675954"/>
          </a:xfrm>
          <a:prstGeom prst="rect">
            <a:avLst/>
          </a:prstGeom>
        </p:spPr>
        <p:txBody>
          <a:bodyPr wrap="square">
            <a:spAutoFit/>
          </a:bodyPr>
          <a:lstStyle/>
          <a:p>
            <a:pPr>
              <a:lnSpc>
                <a:spcPct val="107000"/>
              </a:lnSpc>
              <a:spcAft>
                <a:spcPts val="800"/>
              </a:spcAft>
            </a:pPr>
            <a:r>
              <a:rPr lang="es-ES" dirty="0">
                <a:latin typeface="Calibri" panose="020F0502020204030204" pitchFamily="34" charset="0"/>
                <a:ea typeface="Calibri" panose="020F0502020204030204" pitchFamily="34" charset="0"/>
                <a:cs typeface="Calibri" panose="020F0502020204030204" pitchFamily="34" charset="0"/>
              </a:rPr>
              <a:t> </a:t>
            </a:r>
            <a:endParaRPr lang="es-ES" dirty="0">
              <a:latin typeface="Calibri" panose="020F0502020204030204" pitchFamily="34" charset="0"/>
              <a:ea typeface="Calibri" panose="020F0502020204030204" pitchFamily="34" charset="0"/>
              <a:cs typeface="Times New Roman" panose="02020603050405020304" pitchFamily="18" charset="0"/>
            </a:endParaRPr>
          </a:p>
          <a:p>
            <a:pPr lvl="0"/>
            <a:r>
              <a:rPr lang="es-ES" sz="1200" b="1" dirty="0">
                <a:solidFill>
                  <a:srgbClr val="002060"/>
                </a:solidFill>
              </a:rPr>
              <a:t>Importante: </a:t>
            </a:r>
            <a:r>
              <a:rPr lang="es-ES" sz="1200" dirty="0">
                <a:solidFill>
                  <a:srgbClr val="002060"/>
                </a:solidFill>
              </a:rPr>
              <a:t>al responder un correo, en el asunto siempre aparece el número del caso (CASO#XX), y que hay que quitar para evitar errores posteriores </a:t>
            </a:r>
          </a:p>
        </p:txBody>
      </p:sp>
      <p:pic>
        <p:nvPicPr>
          <p:cNvPr id="5" name="Imagen 4">
            <a:extLst>
              <a:ext uri="{FF2B5EF4-FFF2-40B4-BE49-F238E27FC236}">
                <a16:creationId xmlns:a16="http://schemas.microsoft.com/office/drawing/2014/main" id="{E031482F-0360-4477-B372-D2568694F5F7}"/>
              </a:ext>
            </a:extLst>
          </p:cNvPr>
          <p:cNvPicPr>
            <a:picLocks noChangeAspect="1"/>
          </p:cNvPicPr>
          <p:nvPr/>
        </p:nvPicPr>
        <p:blipFill>
          <a:blip r:embed="rId7"/>
          <a:stretch>
            <a:fillRect/>
          </a:stretch>
        </p:blipFill>
        <p:spPr>
          <a:xfrm>
            <a:off x="1277182" y="1732387"/>
            <a:ext cx="2580116" cy="1285359"/>
          </a:xfrm>
          <a:prstGeom prst="rect">
            <a:avLst/>
          </a:prstGeom>
        </p:spPr>
      </p:pic>
      <p:pic>
        <p:nvPicPr>
          <p:cNvPr id="3076" name="Picture 4">
            <a:extLst>
              <a:ext uri="{FF2B5EF4-FFF2-40B4-BE49-F238E27FC236}">
                <a16:creationId xmlns:a16="http://schemas.microsoft.com/office/drawing/2014/main" id="{56DBE0A9-0CD3-4B64-A82C-238D766991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2136" y="1732387"/>
            <a:ext cx="2656806" cy="1244473"/>
          </a:xfrm>
          <a:prstGeom prst="rect">
            <a:avLst/>
          </a:prstGeom>
          <a:noFill/>
          <a:extLst>
            <a:ext uri="{909E8E84-426E-40DD-AFC4-6F175D3DCCD1}">
              <a14:hiddenFill xmlns:a14="http://schemas.microsoft.com/office/drawing/2010/main">
                <a:solidFill>
                  <a:srgbClr val="FFFFFF"/>
                </a:solidFill>
              </a14:hiddenFill>
            </a:ext>
          </a:extLst>
        </p:spPr>
      </p:pic>
      <p:sp>
        <p:nvSpPr>
          <p:cNvPr id="13" name="Botón de acción: ir hacia atrás o anterior 12">
            <a:hlinkClick r:id="" action="ppaction://hlinkshowjump?jump=previousslide" highlightClick="1"/>
            <a:extLst>
              <a:ext uri="{FF2B5EF4-FFF2-40B4-BE49-F238E27FC236}">
                <a16:creationId xmlns:a16="http://schemas.microsoft.com/office/drawing/2014/main" id="{AFF79988-8FED-427A-83B2-DF88F602C933}"/>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4" name="Botón de acción: ir hacia delante o siguiente 13">
            <a:hlinkClick r:id="" action="ppaction://hlinkshowjump?jump=nextslide" highlightClick="1"/>
            <a:extLst>
              <a:ext uri="{FF2B5EF4-FFF2-40B4-BE49-F238E27FC236}">
                <a16:creationId xmlns:a16="http://schemas.microsoft.com/office/drawing/2014/main" id="{47C12E90-E5AE-4C42-9D14-BD42665047FA}"/>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424280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 GESTION CORREO ELECTRONICO ( PORTAL </a:t>
            </a:r>
            <a:r>
              <a:rPr lang="es-ES" sz="1600" b="1" cap="all" dirty="0" err="1">
                <a:solidFill>
                  <a:srgbClr val="002060"/>
                </a:solidFill>
              </a:rPr>
              <a:t>crm</a:t>
            </a:r>
            <a:r>
              <a:rPr lang="es-ES" sz="1600" b="1" cap="all" dirty="0">
                <a:solidFill>
                  <a:srgbClr val="002060"/>
                </a:solidFill>
              </a:rPr>
              <a:t>)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55887" y="278967"/>
            <a:ext cx="11360120" cy="1169551"/>
          </a:xfrm>
          <a:prstGeom prst="rect">
            <a:avLst/>
          </a:prstGeom>
          <a:noFill/>
        </p:spPr>
        <p:txBody>
          <a:bodyPr wrap="square" rtlCol="0">
            <a:spAutoFit/>
          </a:bodyPr>
          <a:lstStyle/>
          <a:p>
            <a:pPr algn="just"/>
            <a:endParaRPr lang="es-ES" altLang="es-ES" sz="1400" b="1" u="sng" dirty="0">
              <a:solidFill>
                <a:srgbClr val="002060"/>
              </a:solidFill>
            </a:endParaRPr>
          </a:p>
          <a:p>
            <a:pPr algn="just"/>
            <a:r>
              <a:rPr lang="es-ES" sz="1400" dirty="0">
                <a:solidFill>
                  <a:srgbClr val="002060"/>
                </a:solidFill>
              </a:rPr>
              <a:t>       </a:t>
            </a:r>
            <a:endParaRPr lang="es-ES" sz="1400" b="1" u="sng" dirty="0">
              <a:solidFill>
                <a:srgbClr val="002060"/>
              </a:solidFill>
            </a:endParaRPr>
          </a:p>
          <a:p>
            <a:pPr algn="just"/>
            <a:endParaRPr lang="es-ES" sz="1400" dirty="0">
              <a:solidFill>
                <a:srgbClr val="002060"/>
              </a:solidFill>
            </a:endParaRPr>
          </a:p>
          <a:p>
            <a:pPr algn="just"/>
            <a:endParaRPr lang="es-ES" sz="1400" dirty="0">
              <a:solidFill>
                <a:srgbClr val="002060"/>
              </a:solidFill>
            </a:endParaRPr>
          </a:p>
          <a:p>
            <a:pPr algn="just"/>
            <a:r>
              <a:rPr lang="es-ES" sz="1400" dirty="0">
                <a:solidFill>
                  <a:srgbClr val="002060"/>
                </a:solidFill>
              </a:rPr>
              <a:t>      </a:t>
            </a:r>
            <a:r>
              <a:rPr lang="es-ES" sz="1200" dirty="0"/>
              <a:t>  </a:t>
            </a: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6113" y="66475"/>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a:extLst>
              <a:ext uri="{FF2B5EF4-FFF2-40B4-BE49-F238E27FC236}">
                <a16:creationId xmlns:a16="http://schemas.microsoft.com/office/drawing/2014/main" id="{49C428FA-7992-498E-8A25-E0C60A5B4583}"/>
              </a:ext>
            </a:extLst>
          </p:cNvPr>
          <p:cNvSpPr/>
          <p:nvPr/>
        </p:nvSpPr>
        <p:spPr>
          <a:xfrm>
            <a:off x="210884" y="171634"/>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5</a:t>
            </a:r>
          </a:p>
        </p:txBody>
      </p:sp>
      <p:sp>
        <p:nvSpPr>
          <p:cNvPr id="15" name="CuadroTexto 14">
            <a:extLst>
              <a:ext uri="{FF2B5EF4-FFF2-40B4-BE49-F238E27FC236}">
                <a16:creationId xmlns:a16="http://schemas.microsoft.com/office/drawing/2014/main" id="{45B99144-A134-46E8-B993-0D02EBF87E31}"/>
              </a:ext>
            </a:extLst>
          </p:cNvPr>
          <p:cNvSpPr txBox="1"/>
          <p:nvPr/>
        </p:nvSpPr>
        <p:spPr>
          <a:xfrm>
            <a:off x="394697" y="385695"/>
            <a:ext cx="9994220" cy="707886"/>
          </a:xfrm>
          <a:prstGeom prst="rect">
            <a:avLst/>
          </a:prstGeom>
          <a:noFill/>
        </p:spPr>
        <p:txBody>
          <a:bodyPr wrap="square" rtlCol="0">
            <a:spAutoFit/>
          </a:bodyPr>
          <a:lstStyle/>
          <a:p>
            <a:r>
              <a:rPr lang="es-ES" sz="1400" b="1" dirty="0">
                <a:solidFill>
                  <a:srgbClr val="002060"/>
                </a:solidFill>
              </a:rPr>
              <a:t>5.3.2 Responder  email </a:t>
            </a:r>
          </a:p>
          <a:p>
            <a:endParaRPr lang="es-ES" sz="1400" dirty="0">
              <a:solidFill>
                <a:srgbClr val="002060"/>
              </a:solidFill>
            </a:endParaRPr>
          </a:p>
          <a:p>
            <a:endParaRPr lang="es-ES" sz="1200" dirty="0"/>
          </a:p>
        </p:txBody>
      </p:sp>
      <p:sp>
        <p:nvSpPr>
          <p:cNvPr id="6" name="CuadroTexto 5">
            <a:extLst>
              <a:ext uri="{FF2B5EF4-FFF2-40B4-BE49-F238E27FC236}">
                <a16:creationId xmlns:a16="http://schemas.microsoft.com/office/drawing/2014/main" id="{57F52D6F-37F7-45F0-9FB7-21F79BA40242}"/>
              </a:ext>
            </a:extLst>
          </p:cNvPr>
          <p:cNvSpPr txBox="1"/>
          <p:nvPr/>
        </p:nvSpPr>
        <p:spPr>
          <a:xfrm>
            <a:off x="503707" y="804932"/>
            <a:ext cx="5197491" cy="5909310"/>
          </a:xfrm>
          <a:prstGeom prst="rect">
            <a:avLst/>
          </a:prstGeom>
          <a:noFill/>
        </p:spPr>
        <p:txBody>
          <a:bodyPr wrap="square" rtlCol="0">
            <a:spAutoFit/>
          </a:bodyPr>
          <a:lstStyle/>
          <a:p>
            <a:r>
              <a:rPr lang="es-ES" sz="1400" dirty="0">
                <a:solidFill>
                  <a:srgbClr val="002060"/>
                </a:solidFill>
              </a:rPr>
              <a:t>Para responder a los clientes existen dos tipos de </a:t>
            </a:r>
            <a:r>
              <a:rPr lang="es-ES" sz="1400" b="1" dirty="0">
                <a:solidFill>
                  <a:srgbClr val="002060"/>
                </a:solidFill>
              </a:rPr>
              <a:t>plantillas</a:t>
            </a:r>
            <a:r>
              <a:rPr lang="es-ES" sz="1400" dirty="0">
                <a:solidFill>
                  <a:srgbClr val="002060"/>
                </a:solidFill>
              </a:rPr>
              <a:t> diferentes incorporadas en CRM:</a:t>
            </a:r>
          </a:p>
          <a:p>
            <a:endParaRPr lang="es-ES" sz="1400" dirty="0">
              <a:solidFill>
                <a:srgbClr val="002060"/>
              </a:solidFill>
            </a:endParaRPr>
          </a:p>
          <a:p>
            <a:r>
              <a:rPr lang="es-ES" sz="1400" b="1" dirty="0">
                <a:solidFill>
                  <a:srgbClr val="002060"/>
                </a:solidFill>
              </a:rPr>
              <a:t>Tipos de plantillas comerciales : </a:t>
            </a:r>
          </a:p>
          <a:p>
            <a:endParaRPr lang="es-ES" sz="1400" b="1" dirty="0">
              <a:solidFill>
                <a:srgbClr val="002060"/>
              </a:solidFill>
            </a:endParaRPr>
          </a:p>
          <a:p>
            <a:pPr marL="285750" indent="-285750">
              <a:buFont typeface="Arial" panose="020B0604020202020204" pitchFamily="34" charset="0"/>
              <a:buChar char="•"/>
            </a:pPr>
            <a:r>
              <a:rPr lang="es-ES" sz="1400" dirty="0">
                <a:solidFill>
                  <a:srgbClr val="002060"/>
                </a:solidFill>
              </a:rPr>
              <a:t>Movistar Seguros con Producto Asegurado por </a:t>
            </a:r>
            <a:r>
              <a:rPr lang="es-ES" sz="1400" u="sng" dirty="0">
                <a:solidFill>
                  <a:srgbClr val="002060"/>
                </a:solidFill>
              </a:rPr>
              <a:t>Telefónica Seguros </a:t>
            </a:r>
            <a:r>
              <a:rPr lang="es-ES" sz="1400" dirty="0">
                <a:solidFill>
                  <a:srgbClr val="002060"/>
                </a:solidFill>
              </a:rPr>
              <a:t>-   Nombre plantilla: </a:t>
            </a:r>
            <a:r>
              <a:rPr lang="es-ES" sz="1400" dirty="0">
                <a:solidFill>
                  <a:srgbClr val="0000CC"/>
                </a:solidFill>
              </a:rPr>
              <a:t>“Comercial </a:t>
            </a:r>
            <a:r>
              <a:rPr lang="es-ES" sz="1400" dirty="0" err="1">
                <a:solidFill>
                  <a:srgbClr val="0000CC"/>
                </a:solidFill>
              </a:rPr>
              <a:t>TefSeguros</a:t>
            </a:r>
            <a:r>
              <a:rPr lang="es-ES" sz="1400" dirty="0">
                <a:solidFill>
                  <a:srgbClr val="0000CC"/>
                </a:solidFill>
              </a:rPr>
              <a:t>”</a:t>
            </a:r>
          </a:p>
          <a:p>
            <a:pPr marL="285750" indent="-285750">
              <a:buFont typeface="Arial" panose="020B0604020202020204" pitchFamily="34" charset="0"/>
              <a:buChar char="•"/>
            </a:pPr>
            <a:r>
              <a:rPr lang="es-ES" sz="1400" dirty="0">
                <a:solidFill>
                  <a:srgbClr val="002060"/>
                </a:solidFill>
              </a:rPr>
              <a:t>Movistar Seguros con Producto Asegurado por </a:t>
            </a:r>
            <a:r>
              <a:rPr lang="es-ES" sz="1400" u="sng" dirty="0">
                <a:solidFill>
                  <a:srgbClr val="002060"/>
                </a:solidFill>
              </a:rPr>
              <a:t>Telefónica Seguros con Santalucía </a:t>
            </a:r>
            <a:r>
              <a:rPr lang="es-ES" sz="1400" dirty="0">
                <a:solidFill>
                  <a:srgbClr val="002060"/>
                </a:solidFill>
              </a:rPr>
              <a:t>-  Nombre plantilla: </a:t>
            </a:r>
            <a:r>
              <a:rPr lang="es-ES" sz="1400" dirty="0">
                <a:solidFill>
                  <a:srgbClr val="0000CC"/>
                </a:solidFill>
              </a:rPr>
              <a:t>“Comercial Santalucía-</a:t>
            </a:r>
            <a:r>
              <a:rPr lang="es-ES" sz="1400" dirty="0" err="1">
                <a:solidFill>
                  <a:srgbClr val="0000CC"/>
                </a:solidFill>
              </a:rPr>
              <a:t>TefSeguros</a:t>
            </a:r>
            <a:r>
              <a:rPr lang="es-ES" sz="1400" dirty="0">
                <a:solidFill>
                  <a:srgbClr val="0000CC"/>
                </a:solidFill>
              </a:rPr>
              <a:t>”</a:t>
            </a:r>
          </a:p>
          <a:p>
            <a:endParaRPr lang="es-ES" sz="1400" dirty="0">
              <a:solidFill>
                <a:srgbClr val="002060"/>
              </a:solidFill>
            </a:endParaRPr>
          </a:p>
          <a:p>
            <a:r>
              <a:rPr lang="es-ES" sz="1400" b="1" i="1" dirty="0">
                <a:solidFill>
                  <a:srgbClr val="002060"/>
                </a:solidFill>
              </a:rPr>
              <a:t>Importante: </a:t>
            </a:r>
            <a:r>
              <a:rPr lang="es-ES" sz="1400" dirty="0">
                <a:solidFill>
                  <a:srgbClr val="002060"/>
                </a:solidFill>
              </a:rPr>
              <a:t>si se trata de responder a un no cliente se usará la de Movistar Seguros con Producto Asegurado por Telefónica Seguros. -  Nombre plantilla: “Comercial </a:t>
            </a:r>
            <a:r>
              <a:rPr lang="es-ES" sz="1400" dirty="0" err="1">
                <a:solidFill>
                  <a:srgbClr val="002060"/>
                </a:solidFill>
              </a:rPr>
              <a:t>TefSeguros</a:t>
            </a:r>
            <a:r>
              <a:rPr lang="es-ES" sz="1400" dirty="0">
                <a:solidFill>
                  <a:srgbClr val="002060"/>
                </a:solidFill>
              </a:rPr>
              <a:t>”</a:t>
            </a:r>
          </a:p>
          <a:p>
            <a:endParaRPr lang="es-ES" sz="1400" dirty="0">
              <a:solidFill>
                <a:srgbClr val="002060"/>
              </a:solidFill>
            </a:endParaRPr>
          </a:p>
          <a:p>
            <a:endParaRPr lang="es-ES" sz="1400" dirty="0">
              <a:solidFill>
                <a:srgbClr val="002060"/>
              </a:solidFill>
            </a:endParaRPr>
          </a:p>
          <a:p>
            <a:endParaRPr lang="es-ES" sz="1400" dirty="0">
              <a:solidFill>
                <a:srgbClr val="002060"/>
              </a:solidFill>
            </a:endParaRPr>
          </a:p>
          <a:p>
            <a:r>
              <a:rPr lang="es-ES" sz="1400" b="1" dirty="0">
                <a:solidFill>
                  <a:srgbClr val="002060"/>
                </a:solidFill>
              </a:rPr>
              <a:t>Tipos de plantillas para reclamaciones : </a:t>
            </a:r>
          </a:p>
          <a:p>
            <a:endParaRPr lang="es-ES" sz="1400" b="1" dirty="0">
              <a:solidFill>
                <a:srgbClr val="002060"/>
              </a:solidFill>
            </a:endParaRPr>
          </a:p>
          <a:p>
            <a:pPr marL="285750" indent="-285750">
              <a:buFont typeface="Arial" panose="020B0604020202020204" pitchFamily="34" charset="0"/>
              <a:buChar char="•"/>
            </a:pPr>
            <a:r>
              <a:rPr lang="es-ES" sz="1400" dirty="0">
                <a:solidFill>
                  <a:srgbClr val="002060"/>
                </a:solidFill>
              </a:rPr>
              <a:t>Logo de Telefónica Seguros para productos asegurados por Telefónica Seguros – Nombre plantilla: </a:t>
            </a:r>
            <a:r>
              <a:rPr lang="es-ES" sz="1400" dirty="0">
                <a:solidFill>
                  <a:srgbClr val="0000CC"/>
                </a:solidFill>
              </a:rPr>
              <a:t>“Reclamación </a:t>
            </a:r>
            <a:r>
              <a:rPr lang="es-ES" sz="1400" dirty="0" err="1">
                <a:solidFill>
                  <a:srgbClr val="0000CC"/>
                </a:solidFill>
              </a:rPr>
              <a:t>TefSeguros</a:t>
            </a:r>
            <a:r>
              <a:rPr lang="es-ES" sz="1400" dirty="0">
                <a:solidFill>
                  <a:srgbClr val="0000CC"/>
                </a:solidFill>
              </a:rPr>
              <a:t>”</a:t>
            </a:r>
          </a:p>
          <a:p>
            <a:pPr marL="285750" indent="-285750">
              <a:buFont typeface="Arial" panose="020B0604020202020204" pitchFamily="34" charset="0"/>
              <a:buChar char="•"/>
            </a:pPr>
            <a:r>
              <a:rPr lang="es-ES" sz="1400" dirty="0">
                <a:solidFill>
                  <a:srgbClr val="002060"/>
                </a:solidFill>
              </a:rPr>
              <a:t>Logos de Telefónica Seguros y Santalucía para productos asegurados por Telefónica Seguros con Santalucia – Nombre plantilla: </a:t>
            </a:r>
            <a:r>
              <a:rPr lang="es-ES" sz="1400" dirty="0">
                <a:solidFill>
                  <a:srgbClr val="0000CC"/>
                </a:solidFill>
              </a:rPr>
              <a:t>“Reclamación Santalucía-</a:t>
            </a:r>
            <a:r>
              <a:rPr lang="es-ES" sz="1400" dirty="0" err="1">
                <a:solidFill>
                  <a:srgbClr val="0000CC"/>
                </a:solidFill>
              </a:rPr>
              <a:t>TefSeguros</a:t>
            </a:r>
            <a:r>
              <a:rPr lang="es-ES" sz="1400" dirty="0">
                <a:solidFill>
                  <a:srgbClr val="0000CC"/>
                </a:solidFill>
              </a:rPr>
              <a:t>”</a:t>
            </a:r>
          </a:p>
          <a:p>
            <a:endParaRPr lang="es-ES" sz="1400" dirty="0">
              <a:solidFill>
                <a:srgbClr val="002060"/>
              </a:solidFill>
            </a:endParaRPr>
          </a:p>
          <a:p>
            <a:r>
              <a:rPr lang="es-ES" sz="1400" dirty="0">
                <a:solidFill>
                  <a:srgbClr val="002060"/>
                </a:solidFill>
              </a:rPr>
              <a:t>Recuerda que solo se gestionan las relativas a venta/contratación</a:t>
            </a:r>
          </a:p>
        </p:txBody>
      </p:sp>
      <p:pic>
        <p:nvPicPr>
          <p:cNvPr id="13" name="Imagen 12">
            <a:extLst>
              <a:ext uri="{FF2B5EF4-FFF2-40B4-BE49-F238E27FC236}">
                <a16:creationId xmlns:a16="http://schemas.microsoft.com/office/drawing/2014/main" id="{03134D10-442C-41AE-8B25-62FEED050416}"/>
              </a:ext>
            </a:extLst>
          </p:cNvPr>
          <p:cNvPicPr>
            <a:picLocks noChangeAspect="1"/>
          </p:cNvPicPr>
          <p:nvPr/>
        </p:nvPicPr>
        <p:blipFill>
          <a:blip r:embed="rId4"/>
          <a:stretch>
            <a:fillRect/>
          </a:stretch>
        </p:blipFill>
        <p:spPr>
          <a:xfrm>
            <a:off x="6902653" y="804932"/>
            <a:ext cx="1800583" cy="2587612"/>
          </a:xfrm>
          <a:prstGeom prst="rect">
            <a:avLst/>
          </a:prstGeom>
        </p:spPr>
      </p:pic>
      <p:pic>
        <p:nvPicPr>
          <p:cNvPr id="14" name="Imagen 13">
            <a:extLst>
              <a:ext uri="{FF2B5EF4-FFF2-40B4-BE49-F238E27FC236}">
                <a16:creationId xmlns:a16="http://schemas.microsoft.com/office/drawing/2014/main" id="{CF1DD971-6279-4F92-AB96-CB18BC22040B}"/>
              </a:ext>
            </a:extLst>
          </p:cNvPr>
          <p:cNvPicPr>
            <a:picLocks noChangeAspect="1"/>
          </p:cNvPicPr>
          <p:nvPr/>
        </p:nvPicPr>
        <p:blipFill>
          <a:blip r:embed="rId5"/>
          <a:stretch>
            <a:fillRect/>
          </a:stretch>
        </p:blipFill>
        <p:spPr>
          <a:xfrm>
            <a:off x="9663922" y="752276"/>
            <a:ext cx="1808131" cy="2446782"/>
          </a:xfrm>
          <a:prstGeom prst="rect">
            <a:avLst/>
          </a:prstGeom>
        </p:spPr>
      </p:pic>
      <p:pic>
        <p:nvPicPr>
          <p:cNvPr id="16" name="Imagen 15">
            <a:extLst>
              <a:ext uri="{FF2B5EF4-FFF2-40B4-BE49-F238E27FC236}">
                <a16:creationId xmlns:a16="http://schemas.microsoft.com/office/drawing/2014/main" id="{A7BBE6B6-13CF-49A4-924C-8BDE428FADD3}"/>
              </a:ext>
            </a:extLst>
          </p:cNvPr>
          <p:cNvPicPr>
            <a:picLocks noChangeAspect="1"/>
          </p:cNvPicPr>
          <p:nvPr/>
        </p:nvPicPr>
        <p:blipFill>
          <a:blip r:embed="rId6"/>
          <a:stretch>
            <a:fillRect/>
          </a:stretch>
        </p:blipFill>
        <p:spPr>
          <a:xfrm>
            <a:off x="6996113" y="3672367"/>
            <a:ext cx="1756456" cy="2959463"/>
          </a:xfrm>
          <a:prstGeom prst="rect">
            <a:avLst/>
          </a:prstGeom>
        </p:spPr>
      </p:pic>
      <p:pic>
        <p:nvPicPr>
          <p:cNvPr id="17" name="Imagen 16">
            <a:extLst>
              <a:ext uri="{FF2B5EF4-FFF2-40B4-BE49-F238E27FC236}">
                <a16:creationId xmlns:a16="http://schemas.microsoft.com/office/drawing/2014/main" id="{27ACDC27-22D9-4202-A650-2E825FC850F8}"/>
              </a:ext>
            </a:extLst>
          </p:cNvPr>
          <p:cNvPicPr>
            <a:picLocks noChangeAspect="1"/>
          </p:cNvPicPr>
          <p:nvPr/>
        </p:nvPicPr>
        <p:blipFill>
          <a:blip r:embed="rId7"/>
          <a:stretch>
            <a:fillRect/>
          </a:stretch>
        </p:blipFill>
        <p:spPr>
          <a:xfrm>
            <a:off x="9841615" y="3672367"/>
            <a:ext cx="1846678" cy="2959463"/>
          </a:xfrm>
          <a:prstGeom prst="rect">
            <a:avLst/>
          </a:prstGeom>
        </p:spPr>
      </p:pic>
      <p:cxnSp>
        <p:nvCxnSpPr>
          <p:cNvPr id="11" name="Conector recto de flecha 10">
            <a:extLst>
              <a:ext uri="{FF2B5EF4-FFF2-40B4-BE49-F238E27FC236}">
                <a16:creationId xmlns:a16="http://schemas.microsoft.com/office/drawing/2014/main" id="{870306BA-A39E-47D4-B833-C22B96FAB734}"/>
              </a:ext>
            </a:extLst>
          </p:cNvPr>
          <p:cNvCxnSpPr/>
          <p:nvPr/>
        </p:nvCxnSpPr>
        <p:spPr>
          <a:xfrm>
            <a:off x="5974915" y="2492679"/>
            <a:ext cx="927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B09782A3-297B-4553-BB54-4E8B6F283D34}"/>
              </a:ext>
            </a:extLst>
          </p:cNvPr>
          <p:cNvCxnSpPr/>
          <p:nvPr/>
        </p:nvCxnSpPr>
        <p:spPr>
          <a:xfrm>
            <a:off x="5939831" y="5338175"/>
            <a:ext cx="927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Botón de acción: ir hacia delante o siguiente 17">
            <a:hlinkClick r:id="" action="ppaction://hlinkshowjump?jump=nextslide" highlightClick="1"/>
            <a:extLst>
              <a:ext uri="{FF2B5EF4-FFF2-40B4-BE49-F238E27FC236}">
                <a16:creationId xmlns:a16="http://schemas.microsoft.com/office/drawing/2014/main" id="{905555B2-EAEF-4C02-B6C5-134D862B3E2E}"/>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Botón de acción: ir hacia atrás o anterior 19">
            <a:hlinkClick r:id="" action="ppaction://hlinkshowjump?jump=previousslide" highlightClick="1"/>
            <a:extLst>
              <a:ext uri="{FF2B5EF4-FFF2-40B4-BE49-F238E27FC236}">
                <a16:creationId xmlns:a16="http://schemas.microsoft.com/office/drawing/2014/main" id="{947BB28A-75C5-459B-A29E-3393AB352594}"/>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6658819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 GESTION CORREO ELECTRONICO ( PORTAL </a:t>
            </a:r>
            <a:r>
              <a:rPr lang="es-ES" sz="1600" b="1" cap="all" dirty="0" err="1">
                <a:solidFill>
                  <a:srgbClr val="002060"/>
                </a:solidFill>
              </a:rPr>
              <a:t>crm</a:t>
            </a:r>
            <a:r>
              <a:rPr lang="es-ES" sz="1600" b="1" cap="all" dirty="0">
                <a:solidFill>
                  <a:srgbClr val="002060"/>
                </a:solidFill>
              </a:rPr>
              <a:t>)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55887" y="278967"/>
            <a:ext cx="11360120" cy="1169551"/>
          </a:xfrm>
          <a:prstGeom prst="rect">
            <a:avLst/>
          </a:prstGeom>
          <a:noFill/>
        </p:spPr>
        <p:txBody>
          <a:bodyPr wrap="square" rtlCol="0">
            <a:spAutoFit/>
          </a:bodyPr>
          <a:lstStyle/>
          <a:p>
            <a:pPr algn="just"/>
            <a:endParaRPr lang="es-ES" altLang="es-ES" sz="1400" b="1" u="sng" dirty="0">
              <a:solidFill>
                <a:srgbClr val="002060"/>
              </a:solidFill>
            </a:endParaRPr>
          </a:p>
          <a:p>
            <a:pPr algn="just"/>
            <a:r>
              <a:rPr lang="es-ES" sz="1400" dirty="0">
                <a:solidFill>
                  <a:srgbClr val="002060"/>
                </a:solidFill>
              </a:rPr>
              <a:t>       </a:t>
            </a:r>
            <a:endParaRPr lang="es-ES" sz="1400" b="1" u="sng" dirty="0">
              <a:solidFill>
                <a:srgbClr val="002060"/>
              </a:solidFill>
            </a:endParaRPr>
          </a:p>
          <a:p>
            <a:pPr algn="just"/>
            <a:endParaRPr lang="es-ES" sz="1400" dirty="0">
              <a:solidFill>
                <a:srgbClr val="002060"/>
              </a:solidFill>
            </a:endParaRPr>
          </a:p>
          <a:p>
            <a:pPr algn="just"/>
            <a:endParaRPr lang="es-ES" sz="1400" dirty="0">
              <a:solidFill>
                <a:srgbClr val="002060"/>
              </a:solidFill>
            </a:endParaRPr>
          </a:p>
          <a:p>
            <a:pPr algn="just"/>
            <a:r>
              <a:rPr lang="es-ES" sz="1400" dirty="0">
                <a:solidFill>
                  <a:srgbClr val="002060"/>
                </a:solidFill>
              </a:rPr>
              <a:t>      </a:t>
            </a:r>
            <a:r>
              <a:rPr lang="es-ES" sz="1200" dirty="0"/>
              <a:t>  </a:t>
            </a: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6113" y="66475"/>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a:extLst>
              <a:ext uri="{FF2B5EF4-FFF2-40B4-BE49-F238E27FC236}">
                <a16:creationId xmlns:a16="http://schemas.microsoft.com/office/drawing/2014/main" id="{49C428FA-7992-498E-8A25-E0C60A5B4583}"/>
              </a:ext>
            </a:extLst>
          </p:cNvPr>
          <p:cNvSpPr/>
          <p:nvPr/>
        </p:nvSpPr>
        <p:spPr>
          <a:xfrm>
            <a:off x="210884" y="171634"/>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5</a:t>
            </a:r>
          </a:p>
        </p:txBody>
      </p:sp>
      <p:sp>
        <p:nvSpPr>
          <p:cNvPr id="15" name="CuadroTexto 14">
            <a:extLst>
              <a:ext uri="{FF2B5EF4-FFF2-40B4-BE49-F238E27FC236}">
                <a16:creationId xmlns:a16="http://schemas.microsoft.com/office/drawing/2014/main" id="{45B99144-A134-46E8-B993-0D02EBF87E31}"/>
              </a:ext>
            </a:extLst>
          </p:cNvPr>
          <p:cNvSpPr txBox="1"/>
          <p:nvPr/>
        </p:nvSpPr>
        <p:spPr>
          <a:xfrm>
            <a:off x="394697" y="385695"/>
            <a:ext cx="9994220" cy="707886"/>
          </a:xfrm>
          <a:prstGeom prst="rect">
            <a:avLst/>
          </a:prstGeom>
          <a:noFill/>
        </p:spPr>
        <p:txBody>
          <a:bodyPr wrap="square" rtlCol="0">
            <a:spAutoFit/>
          </a:bodyPr>
          <a:lstStyle/>
          <a:p>
            <a:r>
              <a:rPr lang="es-ES" sz="1400" b="1" dirty="0">
                <a:solidFill>
                  <a:srgbClr val="002060"/>
                </a:solidFill>
              </a:rPr>
              <a:t>5.3.2 Responder  email </a:t>
            </a:r>
          </a:p>
          <a:p>
            <a:endParaRPr lang="es-ES" sz="1400" dirty="0">
              <a:solidFill>
                <a:srgbClr val="002060"/>
              </a:solidFill>
            </a:endParaRPr>
          </a:p>
          <a:p>
            <a:endParaRPr lang="es-ES" sz="1200" dirty="0"/>
          </a:p>
        </p:txBody>
      </p:sp>
      <p:sp>
        <p:nvSpPr>
          <p:cNvPr id="6" name="CuadroTexto 5">
            <a:extLst>
              <a:ext uri="{FF2B5EF4-FFF2-40B4-BE49-F238E27FC236}">
                <a16:creationId xmlns:a16="http://schemas.microsoft.com/office/drawing/2014/main" id="{57F52D6F-37F7-45F0-9FB7-21F79BA40242}"/>
              </a:ext>
            </a:extLst>
          </p:cNvPr>
          <p:cNvSpPr txBox="1"/>
          <p:nvPr/>
        </p:nvSpPr>
        <p:spPr>
          <a:xfrm>
            <a:off x="503707" y="804932"/>
            <a:ext cx="5197491" cy="5743880"/>
          </a:xfrm>
          <a:prstGeom prst="rect">
            <a:avLst/>
          </a:prstGeom>
          <a:noFill/>
        </p:spPr>
        <p:txBody>
          <a:bodyPr wrap="square" rtlCol="0">
            <a:spAutoFit/>
          </a:bodyPr>
          <a:lstStyle/>
          <a:p>
            <a:endParaRPr lang="es-ES" sz="1400" dirty="0">
              <a:solidFill>
                <a:srgbClr val="002060"/>
              </a:solidFill>
            </a:endParaRPr>
          </a:p>
          <a:p>
            <a:endParaRPr lang="es-ES" sz="1400" dirty="0">
              <a:solidFill>
                <a:srgbClr val="002060"/>
              </a:solidFill>
            </a:endParaRPr>
          </a:p>
          <a:p>
            <a:pPr lvl="0">
              <a:lnSpc>
                <a:spcPct val="107000"/>
              </a:lnSpc>
              <a:spcAft>
                <a:spcPts val="800"/>
              </a:spcAft>
              <a:defRPr/>
            </a:pPr>
            <a:r>
              <a:rPr lang="es-E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Respuesta Comercial: </a:t>
            </a:r>
            <a:r>
              <a:rPr lang="es-E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A la hora de responder al cliente no olvides realizar las siguientes adaptaciones:</a:t>
            </a:r>
          </a:p>
          <a:p>
            <a:pPr marL="171450" lvl="0" indent="-171450">
              <a:buFont typeface="Arial" panose="020B0604020202020204" pitchFamily="34" charset="0"/>
              <a:buChar char="•"/>
              <a:defRPr/>
            </a:pPr>
            <a:r>
              <a:rPr lang="es-E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Incorpora el número de póliza que corresponda (1)</a:t>
            </a:r>
          </a:p>
          <a:p>
            <a:pPr marL="171450" lvl="0" indent="-171450">
              <a:buFont typeface="Arial" panose="020B0604020202020204" pitchFamily="34" charset="0"/>
              <a:buChar char="•"/>
              <a:defRPr/>
            </a:pPr>
            <a:r>
              <a:rPr lang="es-E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Cambia “Pago pendiente” por lo que proceda (2)</a:t>
            </a:r>
          </a:p>
          <a:p>
            <a:pPr marL="171450" lvl="0" indent="-171450">
              <a:buFont typeface="Arial" panose="020B0604020202020204" pitchFamily="34" charset="0"/>
              <a:buChar char="•"/>
              <a:defRPr/>
            </a:pPr>
            <a:r>
              <a:rPr lang="es-E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Incluir fecha correcta tras Madrid (3)</a:t>
            </a:r>
          </a:p>
          <a:p>
            <a:pPr marL="171450" lvl="0" indent="-171450">
              <a:buFont typeface="Arial" panose="020B0604020202020204" pitchFamily="34" charset="0"/>
              <a:buChar char="•"/>
              <a:defRPr/>
            </a:pPr>
            <a:r>
              <a:rPr lang="es-E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Continúa añadiendo el texto con la respuesta adecuada (4)</a:t>
            </a:r>
          </a:p>
          <a:p>
            <a:pPr marL="171450" lvl="0" indent="-171450">
              <a:buFont typeface="Arial" panose="020B0604020202020204" pitchFamily="34" charset="0"/>
              <a:buChar char="•"/>
              <a:defRPr/>
            </a:pPr>
            <a:r>
              <a:rPr lang="es-E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El resto no se debe modificar</a:t>
            </a:r>
            <a:endParaRPr lang="es-ES" sz="1400" b="1" dirty="0">
              <a:solidFill>
                <a:srgbClr val="002060"/>
              </a:solidFill>
            </a:endParaRPr>
          </a:p>
          <a:p>
            <a:endParaRPr lang="es-ES" sz="1400" dirty="0">
              <a:solidFill>
                <a:srgbClr val="002060"/>
              </a:solidFill>
            </a:endParaRPr>
          </a:p>
          <a:p>
            <a:endParaRPr lang="es-ES" sz="1400" dirty="0">
              <a:solidFill>
                <a:srgbClr val="002060"/>
              </a:solidFill>
            </a:endParaRPr>
          </a:p>
          <a:p>
            <a:endParaRPr lang="es-ES" sz="1400" dirty="0">
              <a:solidFill>
                <a:srgbClr val="002060"/>
              </a:solidFill>
            </a:endParaRPr>
          </a:p>
          <a:p>
            <a:endParaRPr lang="es-ES" sz="1400" dirty="0">
              <a:solidFill>
                <a:srgbClr val="002060"/>
              </a:solidFill>
            </a:endParaRPr>
          </a:p>
          <a:p>
            <a:endParaRPr lang="es-ES" sz="1400" dirty="0">
              <a:solidFill>
                <a:srgbClr val="002060"/>
              </a:solidFill>
            </a:endParaRPr>
          </a:p>
          <a:p>
            <a:endParaRPr lang="es-ES" sz="1400" dirty="0">
              <a:solidFill>
                <a:srgbClr val="002060"/>
              </a:solidFill>
            </a:endParaRPr>
          </a:p>
          <a:p>
            <a:endParaRPr lang="es-ES" sz="1400" dirty="0">
              <a:solidFill>
                <a:srgbClr val="002060"/>
              </a:solidFill>
            </a:endParaRPr>
          </a:p>
          <a:p>
            <a:pPr lvl="0">
              <a:lnSpc>
                <a:spcPct val="107000"/>
              </a:lnSpc>
              <a:spcAft>
                <a:spcPts val="800"/>
              </a:spcAft>
              <a:defRPr/>
            </a:pPr>
            <a:r>
              <a:rPr lang="es-E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Respuesta Reclamación: </a:t>
            </a:r>
            <a:r>
              <a:rPr lang="es-E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A la hora de responder al cliente no olvides realizar las siguientes adaptaciones:</a:t>
            </a:r>
          </a:p>
          <a:p>
            <a:pPr marL="171450" lvl="0" indent="-171450">
              <a:buFont typeface="Arial" panose="020B0604020202020204" pitchFamily="34" charset="0"/>
              <a:buChar char="•"/>
              <a:defRPr/>
            </a:pPr>
            <a:r>
              <a:rPr lang="es-E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Incorpora el número de póliza que corresponda (1)</a:t>
            </a:r>
          </a:p>
          <a:p>
            <a:pPr marL="171450" lvl="0" indent="-171450">
              <a:buFont typeface="Arial" panose="020B0604020202020204" pitchFamily="34" charset="0"/>
              <a:buChar char="•"/>
              <a:defRPr/>
            </a:pPr>
            <a:r>
              <a:rPr lang="es-E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Incorpora el número reclamación en </a:t>
            </a:r>
            <a:r>
              <a:rPr lang="es-ES" sz="1400" dirty="0" err="1">
                <a:solidFill>
                  <a:srgbClr val="002060"/>
                </a:solidFill>
                <a:latin typeface="Calibri" panose="020F0502020204030204" pitchFamily="34" charset="0"/>
                <a:ea typeface="Calibri" panose="020F0502020204030204" pitchFamily="34" charset="0"/>
                <a:cs typeface="Times New Roman" panose="02020603050405020304" pitchFamily="18" charset="0"/>
              </a:rPr>
              <a:t>Ref</a:t>
            </a:r>
            <a:r>
              <a:rPr lang="es-E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(solo para reclamaciones relativas a venta/contratación) (2)</a:t>
            </a:r>
          </a:p>
          <a:p>
            <a:pPr marL="171450" lvl="0" indent="-171450">
              <a:buFont typeface="Arial" panose="020B0604020202020204" pitchFamily="34" charset="0"/>
              <a:buChar char="•"/>
              <a:defRPr/>
            </a:pPr>
            <a:r>
              <a:rPr lang="es-E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Pon el apellido del tomador (3)</a:t>
            </a:r>
          </a:p>
          <a:p>
            <a:pPr marL="171450" lvl="0" indent="-171450">
              <a:buFont typeface="Arial" panose="020B0604020202020204" pitchFamily="34" charset="0"/>
              <a:buChar char="•"/>
              <a:defRPr/>
            </a:pPr>
            <a:r>
              <a:rPr lang="es-E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Incluir fecha correcta tras Madrid (4)</a:t>
            </a:r>
          </a:p>
          <a:p>
            <a:pPr marL="171450" lvl="0" indent="-171450">
              <a:buFont typeface="Arial" panose="020B0604020202020204" pitchFamily="34" charset="0"/>
              <a:buChar char="•"/>
              <a:defRPr/>
            </a:pPr>
            <a:r>
              <a:rPr lang="es-E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Adapta el texto con la  respuesta adecuada (5)</a:t>
            </a:r>
          </a:p>
          <a:p>
            <a:pPr marL="171450" lvl="0" indent="-171450">
              <a:buFont typeface="Arial" panose="020B0604020202020204" pitchFamily="34" charset="0"/>
              <a:buChar char="•"/>
              <a:defRPr/>
            </a:pPr>
            <a:r>
              <a:rPr lang="es-E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El resto no se debe modificar</a:t>
            </a:r>
          </a:p>
        </p:txBody>
      </p:sp>
      <p:cxnSp>
        <p:nvCxnSpPr>
          <p:cNvPr id="11" name="Conector recto de flecha 10">
            <a:extLst>
              <a:ext uri="{FF2B5EF4-FFF2-40B4-BE49-F238E27FC236}">
                <a16:creationId xmlns:a16="http://schemas.microsoft.com/office/drawing/2014/main" id="{870306BA-A39E-47D4-B833-C22B96FAB734}"/>
              </a:ext>
            </a:extLst>
          </p:cNvPr>
          <p:cNvCxnSpPr/>
          <p:nvPr/>
        </p:nvCxnSpPr>
        <p:spPr>
          <a:xfrm>
            <a:off x="5974915" y="2492679"/>
            <a:ext cx="927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B09782A3-297B-4553-BB54-4E8B6F283D34}"/>
              </a:ext>
            </a:extLst>
          </p:cNvPr>
          <p:cNvCxnSpPr/>
          <p:nvPr/>
        </p:nvCxnSpPr>
        <p:spPr>
          <a:xfrm>
            <a:off x="5939831" y="5338175"/>
            <a:ext cx="927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Botón de acción: ir hacia delante o siguiente 17">
            <a:hlinkClick r:id="" action="ppaction://hlinkshowjump?jump=nextslide" highlightClick="1"/>
            <a:extLst>
              <a:ext uri="{FF2B5EF4-FFF2-40B4-BE49-F238E27FC236}">
                <a16:creationId xmlns:a16="http://schemas.microsoft.com/office/drawing/2014/main" id="{905555B2-EAEF-4C02-B6C5-134D862B3E2E}"/>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Botón de acción: ir hacia atrás o anterior 19">
            <a:hlinkClick r:id="" action="ppaction://hlinkshowjump?jump=previousslide" highlightClick="1"/>
            <a:extLst>
              <a:ext uri="{FF2B5EF4-FFF2-40B4-BE49-F238E27FC236}">
                <a16:creationId xmlns:a16="http://schemas.microsoft.com/office/drawing/2014/main" id="{947BB28A-75C5-459B-A29E-3393AB352594}"/>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pic>
        <p:nvPicPr>
          <p:cNvPr id="22" name="Imagen 21">
            <a:extLst>
              <a:ext uri="{FF2B5EF4-FFF2-40B4-BE49-F238E27FC236}">
                <a16:creationId xmlns:a16="http://schemas.microsoft.com/office/drawing/2014/main" id="{9BFC8507-6F04-477E-A3A1-38CC8182B3A8}"/>
              </a:ext>
            </a:extLst>
          </p:cNvPr>
          <p:cNvPicPr>
            <a:picLocks noChangeAspect="1"/>
          </p:cNvPicPr>
          <p:nvPr/>
        </p:nvPicPr>
        <p:blipFill rotWithShape="1">
          <a:blip r:embed="rId4"/>
          <a:srcRect b="34412"/>
          <a:stretch/>
        </p:blipFill>
        <p:spPr>
          <a:xfrm>
            <a:off x="7175413" y="552776"/>
            <a:ext cx="3487221" cy="3096394"/>
          </a:xfrm>
          <a:prstGeom prst="rect">
            <a:avLst/>
          </a:prstGeom>
        </p:spPr>
      </p:pic>
      <p:pic>
        <p:nvPicPr>
          <p:cNvPr id="23" name="Imagen 22">
            <a:extLst>
              <a:ext uri="{FF2B5EF4-FFF2-40B4-BE49-F238E27FC236}">
                <a16:creationId xmlns:a16="http://schemas.microsoft.com/office/drawing/2014/main" id="{0225466E-93DD-4568-B722-094FB4C8738F}"/>
              </a:ext>
            </a:extLst>
          </p:cNvPr>
          <p:cNvPicPr>
            <a:picLocks noChangeAspect="1"/>
          </p:cNvPicPr>
          <p:nvPr/>
        </p:nvPicPr>
        <p:blipFill rotWithShape="1">
          <a:blip r:embed="rId5"/>
          <a:srcRect b="35319"/>
          <a:stretch/>
        </p:blipFill>
        <p:spPr>
          <a:xfrm>
            <a:off x="7410597" y="3635031"/>
            <a:ext cx="2798274" cy="3047979"/>
          </a:xfrm>
          <a:prstGeom prst="rect">
            <a:avLst/>
          </a:prstGeom>
        </p:spPr>
      </p:pic>
    </p:spTree>
    <p:extLst>
      <p:ext uri="{BB962C8B-B14F-4D97-AF65-F5344CB8AC3E}">
        <p14:creationId xmlns:p14="http://schemas.microsoft.com/office/powerpoint/2010/main" val="37419944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 GESTION CORREO ELECTRONICO ( PORTAL </a:t>
            </a:r>
            <a:r>
              <a:rPr lang="es-ES" sz="1600" b="1" cap="all" dirty="0" err="1">
                <a:solidFill>
                  <a:srgbClr val="002060"/>
                </a:solidFill>
              </a:rPr>
              <a:t>crm</a:t>
            </a:r>
            <a:r>
              <a:rPr lang="es-ES" sz="1600" b="1" cap="all" dirty="0">
                <a:solidFill>
                  <a:srgbClr val="002060"/>
                </a:solidFill>
              </a:rPr>
              <a:t>)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55887" y="278967"/>
            <a:ext cx="11360120" cy="1169551"/>
          </a:xfrm>
          <a:prstGeom prst="rect">
            <a:avLst/>
          </a:prstGeom>
          <a:noFill/>
        </p:spPr>
        <p:txBody>
          <a:bodyPr wrap="square" rtlCol="0">
            <a:spAutoFit/>
          </a:bodyPr>
          <a:lstStyle/>
          <a:p>
            <a:pPr algn="just"/>
            <a:endParaRPr lang="es-ES" altLang="es-ES" sz="1400" b="1" u="sng" dirty="0">
              <a:solidFill>
                <a:srgbClr val="002060"/>
              </a:solidFill>
            </a:endParaRPr>
          </a:p>
          <a:p>
            <a:pPr algn="just"/>
            <a:r>
              <a:rPr lang="es-ES" sz="1400" dirty="0">
                <a:solidFill>
                  <a:srgbClr val="002060"/>
                </a:solidFill>
              </a:rPr>
              <a:t>       </a:t>
            </a:r>
            <a:endParaRPr lang="es-ES" sz="1400" b="1" u="sng" dirty="0">
              <a:solidFill>
                <a:srgbClr val="002060"/>
              </a:solidFill>
            </a:endParaRPr>
          </a:p>
          <a:p>
            <a:pPr algn="just"/>
            <a:endParaRPr lang="es-ES" sz="1400" dirty="0">
              <a:solidFill>
                <a:srgbClr val="002060"/>
              </a:solidFill>
            </a:endParaRPr>
          </a:p>
          <a:p>
            <a:pPr algn="just"/>
            <a:endParaRPr lang="es-ES" sz="1400" dirty="0">
              <a:solidFill>
                <a:srgbClr val="002060"/>
              </a:solidFill>
            </a:endParaRPr>
          </a:p>
          <a:p>
            <a:pPr algn="just"/>
            <a:r>
              <a:rPr lang="es-ES" sz="1400" dirty="0">
                <a:solidFill>
                  <a:srgbClr val="002060"/>
                </a:solidFill>
              </a:rPr>
              <a:t>      </a:t>
            </a:r>
            <a:r>
              <a:rPr lang="es-ES" sz="1200" dirty="0"/>
              <a:t>  </a:t>
            </a: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4915" y="110168"/>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a:extLst>
              <a:ext uri="{FF2B5EF4-FFF2-40B4-BE49-F238E27FC236}">
                <a16:creationId xmlns:a16="http://schemas.microsoft.com/office/drawing/2014/main" id="{49C428FA-7992-498E-8A25-E0C60A5B4583}"/>
              </a:ext>
            </a:extLst>
          </p:cNvPr>
          <p:cNvSpPr/>
          <p:nvPr/>
        </p:nvSpPr>
        <p:spPr>
          <a:xfrm>
            <a:off x="210884" y="171634"/>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5</a:t>
            </a:r>
          </a:p>
        </p:txBody>
      </p:sp>
      <p:sp>
        <p:nvSpPr>
          <p:cNvPr id="15" name="CuadroTexto 14">
            <a:extLst>
              <a:ext uri="{FF2B5EF4-FFF2-40B4-BE49-F238E27FC236}">
                <a16:creationId xmlns:a16="http://schemas.microsoft.com/office/drawing/2014/main" id="{45B99144-A134-46E8-B993-0D02EBF87E31}"/>
              </a:ext>
            </a:extLst>
          </p:cNvPr>
          <p:cNvSpPr txBox="1"/>
          <p:nvPr/>
        </p:nvSpPr>
        <p:spPr>
          <a:xfrm>
            <a:off x="495181" y="533935"/>
            <a:ext cx="4159677" cy="3077766"/>
          </a:xfrm>
          <a:prstGeom prst="rect">
            <a:avLst/>
          </a:prstGeom>
          <a:noFill/>
        </p:spPr>
        <p:txBody>
          <a:bodyPr wrap="square" rtlCol="0">
            <a:spAutoFit/>
          </a:bodyPr>
          <a:lstStyle/>
          <a:p>
            <a:r>
              <a:rPr lang="es-ES" sz="1400" b="1" dirty="0">
                <a:solidFill>
                  <a:srgbClr val="002060"/>
                </a:solidFill>
              </a:rPr>
              <a:t>5.3.3  Marcar  email como finalizado </a:t>
            </a:r>
            <a:endParaRPr lang="es-ES" sz="1200" dirty="0">
              <a:solidFill>
                <a:srgbClr val="002060"/>
              </a:solidFill>
            </a:endParaRPr>
          </a:p>
          <a:p>
            <a:pPr marL="685800" lvl="1" indent="-228600">
              <a:buFont typeface="+mj-lt"/>
              <a:buAutoNum type="arabicPeriod"/>
            </a:pPr>
            <a:endParaRPr lang="es-ES" sz="1200" dirty="0">
              <a:solidFill>
                <a:srgbClr val="002060"/>
              </a:solidFill>
            </a:endParaRPr>
          </a:p>
          <a:p>
            <a:pPr lvl="1"/>
            <a:endParaRPr lang="es-ES" sz="1200" dirty="0">
              <a:solidFill>
                <a:srgbClr val="002060"/>
              </a:solidFill>
            </a:endParaRPr>
          </a:p>
          <a:p>
            <a:r>
              <a:rPr lang="es-ES" sz="1200" dirty="0">
                <a:solidFill>
                  <a:srgbClr val="002060"/>
                </a:solidFill>
              </a:rPr>
              <a:t>Una vez resueltas todas las gestiones por parte del Call Center realizamos las siguientes gestiones:  </a:t>
            </a:r>
          </a:p>
          <a:p>
            <a:pPr lvl="0"/>
            <a:endParaRPr lang="es-ES" sz="1200" dirty="0">
              <a:solidFill>
                <a:srgbClr val="002060"/>
              </a:solidFill>
            </a:endParaRPr>
          </a:p>
          <a:p>
            <a:pPr marL="228600" lvl="0" indent="-228600">
              <a:buFont typeface="+mj-lt"/>
              <a:buAutoNum type="arabicPeriod"/>
            </a:pPr>
            <a:r>
              <a:rPr lang="es-ES" sz="1200" dirty="0">
                <a:solidFill>
                  <a:srgbClr val="002060"/>
                </a:solidFill>
              </a:rPr>
              <a:t>En la </a:t>
            </a:r>
            <a:r>
              <a:rPr lang="es-ES" sz="1200" b="1" dirty="0">
                <a:solidFill>
                  <a:srgbClr val="002060"/>
                </a:solidFill>
              </a:rPr>
              <a:t>pestaña Emails</a:t>
            </a:r>
            <a:r>
              <a:rPr lang="es-ES" sz="1200" dirty="0">
                <a:solidFill>
                  <a:srgbClr val="002060"/>
                </a:solidFill>
              </a:rPr>
              <a:t>, </a:t>
            </a:r>
            <a:r>
              <a:rPr lang="es-ES" sz="1200" b="1" dirty="0">
                <a:solidFill>
                  <a:srgbClr val="002060"/>
                </a:solidFill>
              </a:rPr>
              <a:t>seleccionar el correo electrónico </a:t>
            </a:r>
            <a:r>
              <a:rPr lang="es-ES" sz="1200" dirty="0">
                <a:solidFill>
                  <a:srgbClr val="002060"/>
                </a:solidFill>
              </a:rPr>
              <a:t>y pulsar en “</a:t>
            </a:r>
            <a:r>
              <a:rPr lang="es-ES" sz="1200" b="1" dirty="0">
                <a:solidFill>
                  <a:srgbClr val="002060"/>
                </a:solidFill>
              </a:rPr>
              <a:t>Marcar como finalizada” </a:t>
            </a:r>
          </a:p>
          <a:p>
            <a:pPr marL="228600" lvl="0" indent="-228600">
              <a:buFont typeface="+mj-lt"/>
              <a:buAutoNum type="arabicPeriod"/>
            </a:pPr>
            <a:r>
              <a:rPr lang="es-ES" sz="1200" b="1" dirty="0">
                <a:solidFill>
                  <a:srgbClr val="002060"/>
                </a:solidFill>
              </a:rPr>
              <a:t>Cerrar caso creado si procede</a:t>
            </a:r>
          </a:p>
          <a:p>
            <a:r>
              <a:rPr lang="es-ES" sz="1200" dirty="0">
                <a:solidFill>
                  <a:srgbClr val="002060"/>
                </a:solidFill>
              </a:rPr>
              <a:t> </a:t>
            </a:r>
          </a:p>
          <a:p>
            <a:r>
              <a:rPr lang="es-ES" sz="1200" b="1" dirty="0">
                <a:solidFill>
                  <a:srgbClr val="002060"/>
                </a:solidFill>
              </a:rPr>
              <a:t>Importante: </a:t>
            </a:r>
            <a:r>
              <a:rPr lang="es-ES" sz="1200" dirty="0">
                <a:solidFill>
                  <a:srgbClr val="002060"/>
                </a:solidFill>
              </a:rPr>
              <a:t>una vez finalizado un email indicar que desde la ficha del cliente y en el apartado casos siempre se pueden realizar contestaciones posteriores a través de la opción </a:t>
            </a:r>
            <a:r>
              <a:rPr lang="es-ES" sz="1200" b="1" dirty="0">
                <a:solidFill>
                  <a:srgbClr val="002060"/>
                </a:solidFill>
              </a:rPr>
              <a:t>“Redactar un email relacionado con este caso” </a:t>
            </a:r>
          </a:p>
          <a:p>
            <a:pPr marL="685800" lvl="1" indent="-228600">
              <a:buFont typeface="+mj-lt"/>
              <a:buAutoNum type="arabicPeriod"/>
            </a:pPr>
            <a:endParaRPr lang="es-ES" sz="1200" dirty="0">
              <a:solidFill>
                <a:srgbClr val="002060"/>
              </a:solidFill>
            </a:endParaRPr>
          </a:p>
          <a:p>
            <a:endParaRPr lang="es-ES" sz="1200" dirty="0"/>
          </a:p>
        </p:txBody>
      </p:sp>
      <p:pic>
        <p:nvPicPr>
          <p:cNvPr id="7" name="Gráfico 6" descr="Advertencia">
            <a:extLst>
              <a:ext uri="{FF2B5EF4-FFF2-40B4-BE49-F238E27FC236}">
                <a16:creationId xmlns:a16="http://schemas.microsoft.com/office/drawing/2014/main" id="{0DCB621F-B168-4C1D-A888-68FF6025C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0884" y="2381598"/>
            <a:ext cx="315209" cy="315209"/>
          </a:xfrm>
          <a:prstGeom prst="rect">
            <a:avLst/>
          </a:prstGeom>
        </p:spPr>
      </p:pic>
      <p:pic>
        <p:nvPicPr>
          <p:cNvPr id="10" name="Imagen 9">
            <a:extLst>
              <a:ext uri="{FF2B5EF4-FFF2-40B4-BE49-F238E27FC236}">
                <a16:creationId xmlns:a16="http://schemas.microsoft.com/office/drawing/2014/main" id="{36F11668-F202-4489-A3DB-3EE2F3290CBB}"/>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774048" y="533935"/>
            <a:ext cx="6922770" cy="3133725"/>
          </a:xfrm>
          <a:prstGeom prst="rect">
            <a:avLst/>
          </a:prstGeom>
          <a:noFill/>
        </p:spPr>
      </p:pic>
      <p:sp>
        <p:nvSpPr>
          <p:cNvPr id="11" name="CuadroTexto 10">
            <a:extLst>
              <a:ext uri="{FF2B5EF4-FFF2-40B4-BE49-F238E27FC236}">
                <a16:creationId xmlns:a16="http://schemas.microsoft.com/office/drawing/2014/main" id="{478F61CB-D5CF-46F1-8EB7-6B2995278A70}"/>
              </a:ext>
            </a:extLst>
          </p:cNvPr>
          <p:cNvSpPr txBox="1"/>
          <p:nvPr/>
        </p:nvSpPr>
        <p:spPr>
          <a:xfrm>
            <a:off x="495181" y="3902460"/>
            <a:ext cx="10982812" cy="2893100"/>
          </a:xfrm>
          <a:prstGeom prst="rect">
            <a:avLst/>
          </a:prstGeom>
          <a:noFill/>
        </p:spPr>
        <p:txBody>
          <a:bodyPr wrap="square" rtlCol="0">
            <a:spAutoFit/>
          </a:bodyPr>
          <a:lstStyle/>
          <a:p>
            <a:r>
              <a:rPr lang="es-ES" sz="1400" b="1" dirty="0">
                <a:solidFill>
                  <a:srgbClr val="002060"/>
                </a:solidFill>
              </a:rPr>
              <a:t>5.3.4   Recepción por correo postal</a:t>
            </a:r>
          </a:p>
          <a:p>
            <a:endParaRPr lang="es-ES" sz="1200" b="1" u="sng" dirty="0">
              <a:solidFill>
                <a:srgbClr val="002060"/>
              </a:solidFill>
            </a:endParaRPr>
          </a:p>
          <a:p>
            <a:r>
              <a:rPr lang="es-ES" sz="1200" b="1" u="sng" dirty="0">
                <a:solidFill>
                  <a:srgbClr val="002060"/>
                </a:solidFill>
              </a:rPr>
              <a:t>A tener en cuenta </a:t>
            </a:r>
          </a:p>
          <a:p>
            <a:pPr marL="171450" lvl="0" indent="-171450">
              <a:buFont typeface="Arial" panose="020B0604020202020204" pitchFamily="34" charset="0"/>
              <a:buChar char="•"/>
            </a:pPr>
            <a:r>
              <a:rPr lang="es-ES" sz="1200" dirty="0">
                <a:solidFill>
                  <a:srgbClr val="002060"/>
                </a:solidFill>
              </a:rPr>
              <a:t>El </a:t>
            </a:r>
            <a:r>
              <a:rPr lang="es-ES" sz="1200" b="1" dirty="0">
                <a:solidFill>
                  <a:srgbClr val="002060"/>
                </a:solidFill>
              </a:rPr>
              <a:t>cliente</a:t>
            </a:r>
            <a:r>
              <a:rPr lang="es-ES" sz="1200" dirty="0">
                <a:solidFill>
                  <a:srgbClr val="002060"/>
                </a:solidFill>
              </a:rPr>
              <a:t> puede </a:t>
            </a:r>
            <a:r>
              <a:rPr lang="es-ES" sz="1200" b="1" dirty="0">
                <a:solidFill>
                  <a:srgbClr val="002060"/>
                </a:solidFill>
              </a:rPr>
              <a:t>enviar cualquier solicitud por correo postal al domicilio fiscal de las aseguradoras</a:t>
            </a:r>
          </a:p>
          <a:p>
            <a:pPr marL="171450" lvl="0" indent="-171450">
              <a:buFont typeface="Arial" panose="020B0604020202020204" pitchFamily="34" charset="0"/>
              <a:buChar char="•"/>
            </a:pPr>
            <a:r>
              <a:rPr lang="es-ES" sz="1200" dirty="0">
                <a:solidFill>
                  <a:srgbClr val="002060"/>
                </a:solidFill>
              </a:rPr>
              <a:t>Las respuestas siempre se han de hacer </a:t>
            </a:r>
            <a:r>
              <a:rPr lang="es-ES" sz="1200" b="1" dirty="0">
                <a:solidFill>
                  <a:srgbClr val="002060"/>
                </a:solidFill>
              </a:rPr>
              <a:t>por el mismo medio </a:t>
            </a:r>
            <a:r>
              <a:rPr lang="es-ES" sz="1200" dirty="0">
                <a:solidFill>
                  <a:srgbClr val="002060"/>
                </a:solidFill>
              </a:rPr>
              <a:t>por el que se ha recibido la comunicación.</a:t>
            </a:r>
          </a:p>
          <a:p>
            <a:pPr marL="171450" lvl="0" indent="-171450">
              <a:buFont typeface="Arial" panose="020B0604020202020204" pitchFamily="34" charset="0"/>
              <a:buChar char="•"/>
            </a:pPr>
            <a:r>
              <a:rPr lang="es-ES" sz="1200" dirty="0">
                <a:solidFill>
                  <a:srgbClr val="002060"/>
                </a:solidFill>
              </a:rPr>
              <a:t>Si la solicitud recibida por las aseguradoras requiere intervención del Call Center, éstas enviarán solicitud al correo electrónico gestionado por el Call Center </a:t>
            </a:r>
            <a:r>
              <a:rPr lang="es-ES" sz="1200" dirty="0">
                <a:solidFill>
                  <a:srgbClr val="0000CC"/>
                </a:solidFill>
                <a:hlinkClick r:id="rId7">
                  <a:extLst>
                    <a:ext uri="{A12FA001-AC4F-418D-AE19-62706E023703}">
                      <ahyp:hlinkClr xmlns:ahyp="http://schemas.microsoft.com/office/drawing/2018/hyperlinkcolor" val="tx"/>
                    </a:ext>
                  </a:extLst>
                </a:hlinkClick>
              </a:rPr>
              <a:t>segurohogar@movistar.es</a:t>
            </a:r>
            <a:r>
              <a:rPr lang="es-ES" sz="1200" dirty="0">
                <a:solidFill>
                  <a:srgbClr val="0000CC"/>
                </a:solidFill>
              </a:rPr>
              <a:t> </a:t>
            </a:r>
          </a:p>
          <a:p>
            <a:pPr marL="171450" lvl="0" indent="-171450">
              <a:buFont typeface="Arial" panose="020B0604020202020204" pitchFamily="34" charset="0"/>
              <a:buChar char="•"/>
            </a:pPr>
            <a:r>
              <a:rPr lang="es-ES" sz="1200" dirty="0">
                <a:solidFill>
                  <a:srgbClr val="002060"/>
                </a:solidFill>
              </a:rPr>
              <a:t>Una vez recibido el email en CRM se tramitará siguiendo los pasos como si lo hubiera enviado directamente el cliente. Importante: en la creación del caso, el origen del caso a seleccionar será</a:t>
            </a:r>
            <a:r>
              <a:rPr lang="es-ES" sz="1200" b="1" dirty="0">
                <a:solidFill>
                  <a:srgbClr val="002060"/>
                </a:solidFill>
              </a:rPr>
              <a:t> “correo ordinario”</a:t>
            </a:r>
          </a:p>
          <a:p>
            <a:pPr marL="171450" lvl="0" indent="-171450">
              <a:buFont typeface="Arial" panose="020B0604020202020204" pitchFamily="34" charset="0"/>
              <a:buChar char="•"/>
            </a:pPr>
            <a:endParaRPr lang="es-ES" sz="1200" dirty="0">
              <a:solidFill>
                <a:srgbClr val="002060"/>
              </a:solidFill>
            </a:endParaRPr>
          </a:p>
          <a:p>
            <a:r>
              <a:rPr lang="es-ES" sz="1200" b="1" u="sng" dirty="0">
                <a:solidFill>
                  <a:srgbClr val="002060"/>
                </a:solidFill>
              </a:rPr>
              <a:t>Operativa </a:t>
            </a:r>
          </a:p>
          <a:p>
            <a:pPr marL="171450" indent="-171450">
              <a:buFont typeface="Arial" panose="020B0604020202020204" pitchFamily="34" charset="0"/>
              <a:buChar char="•"/>
            </a:pPr>
            <a:r>
              <a:rPr lang="es-ES" sz="1200" dirty="0">
                <a:solidFill>
                  <a:srgbClr val="002060"/>
                </a:solidFill>
              </a:rPr>
              <a:t>El acuse recibo se hará a la aseguradora.</a:t>
            </a:r>
          </a:p>
          <a:p>
            <a:pPr marL="171450" indent="-171450">
              <a:buFont typeface="Arial" panose="020B0604020202020204" pitchFamily="34" charset="0"/>
              <a:buChar char="•"/>
            </a:pPr>
            <a:r>
              <a:rPr lang="es-ES" sz="1200" dirty="0">
                <a:solidFill>
                  <a:srgbClr val="002060"/>
                </a:solidFill>
              </a:rPr>
              <a:t>El Call Center realizará las gestiones oportunas, siguiendo las operativas definidas según casuísticas</a:t>
            </a:r>
          </a:p>
          <a:p>
            <a:pPr marL="171450" indent="-171450">
              <a:buFont typeface="Arial" panose="020B0604020202020204" pitchFamily="34" charset="0"/>
              <a:buChar char="•"/>
            </a:pPr>
            <a:r>
              <a:rPr lang="es-ES" sz="1200" dirty="0">
                <a:solidFill>
                  <a:srgbClr val="002060"/>
                </a:solidFill>
              </a:rPr>
              <a:t>Una vez resuelto se contestará a la aseguradora del resultado y toda la información posible para que pueda contestar al cliente por correo ordinario </a:t>
            </a:r>
          </a:p>
          <a:p>
            <a:endParaRPr lang="es-ES" sz="1200" dirty="0"/>
          </a:p>
        </p:txBody>
      </p:sp>
      <p:pic>
        <p:nvPicPr>
          <p:cNvPr id="13" name="Gráfico 12" descr="Advertencia">
            <a:extLst>
              <a:ext uri="{FF2B5EF4-FFF2-40B4-BE49-F238E27FC236}">
                <a16:creationId xmlns:a16="http://schemas.microsoft.com/office/drawing/2014/main" id="{B146AFB1-6B7D-4921-BDF4-2F713070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9972" y="5156911"/>
            <a:ext cx="315209" cy="315209"/>
          </a:xfrm>
          <a:prstGeom prst="rect">
            <a:avLst/>
          </a:prstGeom>
        </p:spPr>
      </p:pic>
      <p:sp>
        <p:nvSpPr>
          <p:cNvPr id="14" name="Botón de acción: ir hacia atrás o anterior 13">
            <a:hlinkClick r:id="" action="ppaction://hlinkshowjump?jump=previousslide" highlightClick="1"/>
            <a:extLst>
              <a:ext uri="{FF2B5EF4-FFF2-40B4-BE49-F238E27FC236}">
                <a16:creationId xmlns:a16="http://schemas.microsoft.com/office/drawing/2014/main" id="{C38CFA64-336B-4305-AC75-20F703FDA4C5}"/>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6" name="Botón de acción: ir hacia delante o siguiente 15">
            <a:hlinkClick r:id="" action="ppaction://hlinkshowjump?jump=nextslide" highlightClick="1"/>
            <a:extLst>
              <a:ext uri="{FF2B5EF4-FFF2-40B4-BE49-F238E27FC236}">
                <a16:creationId xmlns:a16="http://schemas.microsoft.com/office/drawing/2014/main" id="{6259B3C9-36BD-4623-AC21-FFB7DAE95B50}"/>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95866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ángulo: esquinas redondeadas 61">
            <a:extLst>
              <a:ext uri="{FF2B5EF4-FFF2-40B4-BE49-F238E27FC236}">
                <a16:creationId xmlns:a16="http://schemas.microsoft.com/office/drawing/2014/main" id="{022C56E5-B6D8-44DA-A645-A5D0F88DC93B}"/>
              </a:ext>
            </a:extLst>
          </p:cNvPr>
          <p:cNvSpPr/>
          <p:nvPr/>
        </p:nvSpPr>
        <p:spPr>
          <a:xfrm>
            <a:off x="2041582" y="209284"/>
            <a:ext cx="8658728" cy="4983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pPr algn="ctr"/>
            <a:r>
              <a:rPr lang="es-ES" sz="2000" b="1" dirty="0">
                <a:solidFill>
                  <a:schemeClr val="bg1"/>
                </a:solidFill>
              </a:rPr>
              <a:t> </a:t>
            </a:r>
            <a:r>
              <a:rPr lang="es-ES" sz="2400" b="1" cap="all" dirty="0">
                <a:solidFill>
                  <a:srgbClr val="002060"/>
                </a:solidFill>
              </a:rPr>
              <a:t>PROTOCOLO  DESPEDIDA </a:t>
            </a:r>
          </a:p>
        </p:txBody>
      </p:sp>
      <p:sp>
        <p:nvSpPr>
          <p:cNvPr id="9" name="Rectángulo: esquinas redondeadas 8">
            <a:extLst>
              <a:ext uri="{FF2B5EF4-FFF2-40B4-BE49-F238E27FC236}">
                <a16:creationId xmlns:a16="http://schemas.microsoft.com/office/drawing/2014/main" id="{BD9F0BFE-5D11-453A-B9E7-ECC552D7E8BC}"/>
              </a:ext>
            </a:extLst>
          </p:cNvPr>
          <p:cNvSpPr/>
          <p:nvPr/>
        </p:nvSpPr>
        <p:spPr>
          <a:xfrm>
            <a:off x="136407" y="629370"/>
            <a:ext cx="11904681" cy="5113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s-ES" sz="2000" b="1" dirty="0">
              <a:solidFill>
                <a:schemeClr val="tx1"/>
              </a:solidFill>
            </a:endParaRPr>
          </a:p>
        </p:txBody>
      </p:sp>
      <p:sp>
        <p:nvSpPr>
          <p:cNvPr id="10" name="Rectángulo: esquinas redondeadas 9">
            <a:extLst>
              <a:ext uri="{FF2B5EF4-FFF2-40B4-BE49-F238E27FC236}">
                <a16:creationId xmlns:a16="http://schemas.microsoft.com/office/drawing/2014/main" id="{E5ED350F-39D4-4818-BCEC-43D447E53D54}"/>
              </a:ext>
            </a:extLst>
          </p:cNvPr>
          <p:cNvSpPr/>
          <p:nvPr/>
        </p:nvSpPr>
        <p:spPr>
          <a:xfrm>
            <a:off x="547028" y="1302210"/>
            <a:ext cx="10648950" cy="22653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371600" lvl="2">
              <a:lnSpc>
                <a:spcPct val="106000"/>
              </a:lnSpc>
              <a:spcBef>
                <a:spcPts val="15"/>
              </a:spcBef>
              <a:tabLst>
                <a:tab pos="3547110" algn="l"/>
              </a:tabLst>
              <a:defRPr/>
            </a:pPr>
            <a:endParaRPr lang="es-ES_tradnl" sz="1400" i="1" dirty="0">
              <a:solidFill>
                <a:srgbClr val="002060"/>
              </a:solidFill>
            </a:endParaRPr>
          </a:p>
          <a:p>
            <a:pPr marL="457200">
              <a:lnSpc>
                <a:spcPct val="106000"/>
              </a:lnSpc>
              <a:spcBef>
                <a:spcPts val="15"/>
              </a:spcBef>
              <a:tabLst>
                <a:tab pos="3547110" algn="l"/>
              </a:tabLst>
              <a:defRPr/>
            </a:pPr>
            <a:r>
              <a:rPr lang="es-ES_tradnl" sz="1400" b="1" i="1" dirty="0">
                <a:solidFill>
                  <a:srgbClr val="002060"/>
                </a:solidFill>
              </a:rPr>
              <a:t>Despedida:</a:t>
            </a:r>
            <a:r>
              <a:rPr lang="es-ES" sz="1400" b="1" i="1" dirty="0">
                <a:solidFill>
                  <a:srgbClr val="002060"/>
                </a:solidFill>
              </a:rPr>
              <a:t> </a:t>
            </a:r>
          </a:p>
          <a:p>
            <a:pPr marL="457200">
              <a:lnSpc>
                <a:spcPct val="106000"/>
              </a:lnSpc>
              <a:spcBef>
                <a:spcPts val="15"/>
              </a:spcBef>
              <a:tabLst>
                <a:tab pos="3547110" algn="l"/>
              </a:tabLst>
              <a:defRPr/>
            </a:pPr>
            <a:endParaRPr lang="es-ES" sz="1400" b="1" i="1" dirty="0">
              <a:solidFill>
                <a:srgbClr val="002060"/>
              </a:solidFill>
            </a:endParaRPr>
          </a:p>
          <a:p>
            <a:pPr marL="457200">
              <a:lnSpc>
                <a:spcPct val="106000"/>
              </a:lnSpc>
              <a:spcBef>
                <a:spcPts val="15"/>
              </a:spcBef>
              <a:tabLst>
                <a:tab pos="3547110" algn="l"/>
              </a:tabLst>
              <a:defRPr/>
            </a:pPr>
            <a:r>
              <a:rPr lang="es-ES" sz="1400" b="1" i="1" dirty="0">
                <a:solidFill>
                  <a:srgbClr val="0000CC"/>
                </a:solidFill>
              </a:rPr>
              <a:t>Agente</a:t>
            </a:r>
            <a:r>
              <a:rPr lang="es-ES" sz="1400" b="1" i="1" dirty="0">
                <a:solidFill>
                  <a:srgbClr val="002060"/>
                </a:solidFill>
              </a:rPr>
              <a:t> </a:t>
            </a:r>
            <a:r>
              <a:rPr lang="es-ES_tradnl" sz="1400" i="1" dirty="0">
                <a:solidFill>
                  <a:srgbClr val="002060"/>
                </a:solidFill>
              </a:rPr>
              <a:t>[Nombre cliente] muchas gracias por tu tiempo. Estaremos encantados de atenderte en el </a:t>
            </a:r>
            <a:r>
              <a:rPr lang="es-ES_tradnl" sz="1400" b="1" i="1" dirty="0">
                <a:solidFill>
                  <a:srgbClr val="002060"/>
                </a:solidFill>
              </a:rPr>
              <a:t>900 22 22 66 </a:t>
            </a:r>
            <a:r>
              <a:rPr lang="es-ES_tradnl" sz="1400" i="1" dirty="0">
                <a:solidFill>
                  <a:srgbClr val="002060"/>
                </a:solidFill>
              </a:rPr>
              <a:t>para solucionarte cualquier duda que pueda surgirte. Buenos días /tardes. Que tengas un buen día.”</a:t>
            </a:r>
            <a:endParaRPr lang="es-ES" sz="1400" i="1" dirty="0">
              <a:solidFill>
                <a:srgbClr val="002060"/>
              </a:solidFill>
            </a:endParaRPr>
          </a:p>
          <a:p>
            <a:pPr>
              <a:lnSpc>
                <a:spcPct val="107000"/>
              </a:lnSpc>
              <a:spcAft>
                <a:spcPts val="800"/>
              </a:spcAft>
            </a:pPr>
            <a:endParaRPr lang="es-ES" sz="12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CC9DFF99-B1F5-4B06-8B26-E6E1B7EC885A}"/>
              </a:ext>
            </a:extLst>
          </p:cNvPr>
          <p:cNvPicPr>
            <a:picLocks noChangeAspect="1"/>
          </p:cNvPicPr>
          <p:nvPr/>
        </p:nvPicPr>
        <p:blipFill>
          <a:blip r:embed="rId2"/>
          <a:stretch>
            <a:fillRect/>
          </a:stretch>
        </p:blipFill>
        <p:spPr>
          <a:xfrm>
            <a:off x="136407" y="18106"/>
            <a:ext cx="1054469" cy="382357"/>
          </a:xfrm>
          <a:prstGeom prst="rect">
            <a:avLst/>
          </a:prstGeom>
        </p:spPr>
      </p:pic>
      <p:pic>
        <p:nvPicPr>
          <p:cNvPr id="18" name="Picture 6" descr="Resultado de imagen de ir a inicio">
            <a:hlinkClick r:id="rId3" action="ppaction://hlinksldjump"/>
            <a:extLst>
              <a:ext uri="{FF2B5EF4-FFF2-40B4-BE49-F238E27FC236}">
                <a16:creationId xmlns:a16="http://schemas.microsoft.com/office/drawing/2014/main" id="{1F36B1B1-28D4-4CEE-9839-012C0191D2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98544" y="5688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17" name="Rectángulo 16">
            <a:extLst>
              <a:ext uri="{FF2B5EF4-FFF2-40B4-BE49-F238E27FC236}">
                <a16:creationId xmlns:a16="http://schemas.microsoft.com/office/drawing/2014/main" id="{02A956E7-6056-43A3-88FA-9EEB437552A3}"/>
              </a:ext>
            </a:extLst>
          </p:cNvPr>
          <p:cNvSpPr/>
          <p:nvPr/>
        </p:nvSpPr>
        <p:spPr>
          <a:xfrm>
            <a:off x="136407" y="285499"/>
            <a:ext cx="120199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Gráfico 7" descr="Libro abierto">
            <a:extLst>
              <a:ext uri="{FF2B5EF4-FFF2-40B4-BE49-F238E27FC236}">
                <a16:creationId xmlns:a16="http://schemas.microsoft.com/office/drawing/2014/main" id="{537AEBD6-F74C-49C6-8F3E-7746079DED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3410" y="2129650"/>
            <a:ext cx="305224" cy="305224"/>
          </a:xfrm>
          <a:prstGeom prst="rect">
            <a:avLst/>
          </a:prstGeom>
        </p:spPr>
      </p:pic>
    </p:spTree>
    <p:extLst>
      <p:ext uri="{BB962C8B-B14F-4D97-AF65-F5344CB8AC3E}">
        <p14:creationId xmlns:p14="http://schemas.microsoft.com/office/powerpoint/2010/main" val="24896876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 GESTION CORREO ELECTRONICO ( PORTAL </a:t>
            </a:r>
            <a:r>
              <a:rPr lang="es-ES" sz="1600" b="1" cap="all" dirty="0" err="1">
                <a:solidFill>
                  <a:srgbClr val="002060"/>
                </a:solidFill>
              </a:rPr>
              <a:t>crm</a:t>
            </a:r>
            <a:r>
              <a:rPr lang="es-ES" sz="1600" b="1" cap="all" dirty="0">
                <a:solidFill>
                  <a:srgbClr val="002060"/>
                </a:solidFill>
              </a:rPr>
              <a:t>)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455887" y="278967"/>
            <a:ext cx="11360120" cy="1600438"/>
          </a:xfrm>
          <a:prstGeom prst="rect">
            <a:avLst/>
          </a:prstGeom>
          <a:noFill/>
        </p:spPr>
        <p:txBody>
          <a:bodyPr wrap="square" rtlCol="0">
            <a:spAutoFit/>
          </a:bodyPr>
          <a:lstStyle/>
          <a:p>
            <a:pPr algn="just"/>
            <a:endParaRPr lang="es-ES" altLang="es-ES" sz="1400" b="1" u="sng" dirty="0">
              <a:solidFill>
                <a:srgbClr val="002060"/>
              </a:solidFill>
            </a:endParaRPr>
          </a:p>
          <a:p>
            <a:r>
              <a:rPr lang="es-ES" sz="1400" b="1" dirty="0">
                <a:solidFill>
                  <a:srgbClr val="002060"/>
                </a:solidFill>
              </a:rPr>
              <a:t>5.4  Gestión de llamadas entrantes o salientes </a:t>
            </a:r>
          </a:p>
          <a:p>
            <a:pPr lvl="1"/>
            <a:r>
              <a:rPr lang="es-ES" sz="1400" b="1" dirty="0">
                <a:solidFill>
                  <a:srgbClr val="002060"/>
                </a:solidFill>
              </a:rPr>
              <a:t> </a:t>
            </a:r>
            <a:endParaRPr lang="es-ES" sz="1100" b="1" u="sng" dirty="0">
              <a:solidFill>
                <a:srgbClr val="0000CC"/>
              </a:solidFill>
              <a:effectLst>
                <a:outerShdw blurRad="38100" dist="38100" dir="2700000" algn="tl">
                  <a:srgbClr val="000000">
                    <a:alpha val="43137"/>
                  </a:srgbClr>
                </a:outerShdw>
              </a:effectLst>
            </a:endParaRPr>
          </a:p>
          <a:p>
            <a:pPr algn="just"/>
            <a:r>
              <a:rPr lang="es-ES" sz="1400" dirty="0">
                <a:solidFill>
                  <a:srgbClr val="002060"/>
                </a:solidFill>
              </a:rPr>
              <a:t>         </a:t>
            </a:r>
            <a:endParaRPr lang="es-ES" sz="1400" b="1" u="sng" dirty="0">
              <a:solidFill>
                <a:srgbClr val="002060"/>
              </a:solidFill>
            </a:endParaRPr>
          </a:p>
          <a:p>
            <a:pPr algn="just"/>
            <a:endParaRPr lang="es-ES" sz="1400" dirty="0">
              <a:solidFill>
                <a:srgbClr val="002060"/>
              </a:solidFill>
            </a:endParaRPr>
          </a:p>
          <a:p>
            <a:pPr algn="just"/>
            <a:endParaRPr lang="es-ES" sz="1400" dirty="0">
              <a:solidFill>
                <a:srgbClr val="002060"/>
              </a:solidFill>
            </a:endParaRPr>
          </a:p>
          <a:p>
            <a:pPr algn="just"/>
            <a:r>
              <a:rPr lang="es-ES" sz="1400" dirty="0">
                <a:solidFill>
                  <a:srgbClr val="002060"/>
                </a:solidFill>
              </a:rPr>
              <a:t>      </a:t>
            </a:r>
            <a:r>
              <a:rPr lang="es-ES" sz="1200" dirty="0"/>
              <a:t>  </a:t>
            </a: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5214" y="66475"/>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a:extLst>
              <a:ext uri="{FF2B5EF4-FFF2-40B4-BE49-F238E27FC236}">
                <a16:creationId xmlns:a16="http://schemas.microsoft.com/office/drawing/2014/main" id="{49C428FA-7992-498E-8A25-E0C60A5B4583}"/>
              </a:ext>
            </a:extLst>
          </p:cNvPr>
          <p:cNvSpPr/>
          <p:nvPr/>
        </p:nvSpPr>
        <p:spPr>
          <a:xfrm>
            <a:off x="210884" y="171634"/>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5</a:t>
            </a:r>
          </a:p>
        </p:txBody>
      </p:sp>
      <p:sp>
        <p:nvSpPr>
          <p:cNvPr id="15" name="CuadroTexto 14">
            <a:extLst>
              <a:ext uri="{FF2B5EF4-FFF2-40B4-BE49-F238E27FC236}">
                <a16:creationId xmlns:a16="http://schemas.microsoft.com/office/drawing/2014/main" id="{45B99144-A134-46E8-B993-0D02EBF87E31}"/>
              </a:ext>
            </a:extLst>
          </p:cNvPr>
          <p:cNvSpPr txBox="1"/>
          <p:nvPr/>
        </p:nvSpPr>
        <p:spPr>
          <a:xfrm>
            <a:off x="613491" y="661016"/>
            <a:ext cx="9994220" cy="6401753"/>
          </a:xfrm>
          <a:prstGeom prst="rect">
            <a:avLst/>
          </a:prstGeom>
          <a:noFill/>
        </p:spPr>
        <p:txBody>
          <a:bodyPr wrap="square" rtlCol="0">
            <a:spAutoFit/>
          </a:bodyPr>
          <a:lstStyle/>
          <a:p>
            <a:endParaRPr lang="es-ES" sz="1400" dirty="0">
              <a:solidFill>
                <a:srgbClr val="002060"/>
              </a:solidFill>
            </a:endParaRPr>
          </a:p>
          <a:p>
            <a:r>
              <a:rPr lang="es-ES" sz="1400" b="1" dirty="0">
                <a:solidFill>
                  <a:srgbClr val="002060"/>
                </a:solidFill>
              </a:rPr>
              <a:t>5.4.1 Llamada</a:t>
            </a:r>
          </a:p>
          <a:p>
            <a:endParaRPr lang="es-ES" sz="1400" dirty="0">
              <a:solidFill>
                <a:srgbClr val="002060"/>
              </a:solidFill>
            </a:endParaRPr>
          </a:p>
          <a:p>
            <a:r>
              <a:rPr lang="es-ES" sz="1400" u="sng" dirty="0">
                <a:solidFill>
                  <a:srgbClr val="002060"/>
                </a:solidFill>
              </a:rPr>
              <a:t>Operativa:</a:t>
            </a:r>
            <a:r>
              <a:rPr lang="es-ES" sz="1400" dirty="0">
                <a:solidFill>
                  <a:srgbClr val="002060"/>
                </a:solidFill>
              </a:rPr>
              <a:t> Abrir caso siguiendo las indicaciones recogidas en el manual CRM con origen del caso </a:t>
            </a:r>
            <a:r>
              <a:rPr lang="es-ES" sz="1400" b="1" dirty="0">
                <a:solidFill>
                  <a:srgbClr val="002060"/>
                </a:solidFill>
              </a:rPr>
              <a:t>“Teléfono”.</a:t>
            </a:r>
          </a:p>
          <a:p>
            <a:r>
              <a:rPr lang="es-ES" sz="1400" dirty="0">
                <a:solidFill>
                  <a:srgbClr val="002060"/>
                </a:solidFill>
              </a:rPr>
              <a:t> </a:t>
            </a:r>
          </a:p>
          <a:p>
            <a:r>
              <a:rPr lang="es-ES" sz="1400" b="1" u="sng" dirty="0">
                <a:solidFill>
                  <a:srgbClr val="002060"/>
                </a:solidFill>
              </a:rPr>
              <a:t>Importante:</a:t>
            </a:r>
            <a:r>
              <a:rPr lang="es-ES" sz="1400" dirty="0">
                <a:solidFill>
                  <a:srgbClr val="002060"/>
                </a:solidFill>
              </a:rPr>
              <a:t> en llamadas saliente hay que seguir el protocolo presentación definido para este tipo de llamadas según la aseguradora (grabación llamada y política privacidad). </a:t>
            </a:r>
            <a:r>
              <a:rPr lang="es-ES" sz="1000" dirty="0">
                <a:solidFill>
                  <a:srgbClr val="0000CC"/>
                </a:solidFill>
                <a:hlinkClick r:id="rId4" action="ppaction://hlinksldjump"/>
              </a:rPr>
              <a:t>Mas información Protocolo emisión </a:t>
            </a:r>
            <a:endParaRPr lang="es-ES" sz="1000" dirty="0">
              <a:solidFill>
                <a:srgbClr val="0000CC"/>
              </a:solidFill>
            </a:endParaRPr>
          </a:p>
          <a:p>
            <a:endParaRPr lang="es-ES" sz="1000" dirty="0">
              <a:solidFill>
                <a:srgbClr val="0000CC"/>
              </a:solidFill>
            </a:endParaRPr>
          </a:p>
          <a:p>
            <a:endParaRPr lang="es-ES" sz="1400" dirty="0">
              <a:solidFill>
                <a:srgbClr val="002060"/>
              </a:solidFill>
            </a:endParaRPr>
          </a:p>
          <a:p>
            <a:r>
              <a:rPr lang="es-ES" sz="1400" b="1" dirty="0">
                <a:solidFill>
                  <a:srgbClr val="002060"/>
                </a:solidFill>
              </a:rPr>
              <a:t>5.4.2 Registrar Llamada </a:t>
            </a:r>
          </a:p>
          <a:p>
            <a:endParaRPr lang="es-ES" sz="1400" dirty="0">
              <a:solidFill>
                <a:srgbClr val="002060"/>
              </a:solidFill>
            </a:endParaRPr>
          </a:p>
          <a:p>
            <a:r>
              <a:rPr lang="es-ES" sz="1400" dirty="0">
                <a:solidFill>
                  <a:srgbClr val="002060"/>
                </a:solidFill>
              </a:rPr>
              <a:t> </a:t>
            </a:r>
            <a:r>
              <a:rPr lang="es-ES" sz="1400" u="sng" dirty="0">
                <a:solidFill>
                  <a:srgbClr val="002060"/>
                </a:solidFill>
              </a:rPr>
              <a:t>Operativa: </a:t>
            </a:r>
          </a:p>
          <a:p>
            <a:endParaRPr lang="es-ES" sz="1400" u="sng" dirty="0">
              <a:solidFill>
                <a:srgbClr val="002060"/>
              </a:solidFill>
            </a:endParaRPr>
          </a:p>
          <a:p>
            <a:pPr marL="342900" indent="-342900">
              <a:buFont typeface="+mj-lt"/>
              <a:buAutoNum type="arabicPeriod"/>
            </a:pPr>
            <a:r>
              <a:rPr lang="es-ES" sz="1400" dirty="0">
                <a:solidFill>
                  <a:srgbClr val="002060"/>
                </a:solidFill>
              </a:rPr>
              <a:t>Tras generar el caso, hay que </a:t>
            </a:r>
            <a:r>
              <a:rPr lang="es-ES" sz="1400" b="1" dirty="0">
                <a:solidFill>
                  <a:srgbClr val="002060"/>
                </a:solidFill>
              </a:rPr>
              <a:t>registrar la llamada </a:t>
            </a:r>
            <a:r>
              <a:rPr lang="es-ES" sz="1400" dirty="0">
                <a:solidFill>
                  <a:srgbClr val="002060"/>
                </a:solidFill>
              </a:rPr>
              <a:t>asociada al caso creado</a:t>
            </a:r>
          </a:p>
          <a:p>
            <a:pPr marL="342900" indent="-342900">
              <a:buFont typeface="+mj-lt"/>
              <a:buAutoNum type="arabicPeriod"/>
            </a:pPr>
            <a:r>
              <a:rPr lang="es-ES" sz="1400" dirty="0">
                <a:solidFill>
                  <a:srgbClr val="002060"/>
                </a:solidFill>
              </a:rPr>
              <a:t>En la ventana que sale al pinchar sobre “</a:t>
            </a:r>
            <a:r>
              <a:rPr lang="es-ES" sz="1400" b="1" dirty="0">
                <a:solidFill>
                  <a:srgbClr val="002060"/>
                </a:solidFill>
              </a:rPr>
              <a:t>Nuevo”</a:t>
            </a:r>
            <a:r>
              <a:rPr lang="es-ES" sz="1400" dirty="0">
                <a:solidFill>
                  <a:srgbClr val="002060"/>
                </a:solidFill>
              </a:rPr>
              <a:t> y cumplimentar los datos solicitados, al menos los obligatorios</a:t>
            </a:r>
          </a:p>
          <a:p>
            <a:pPr marL="342900" indent="-342900">
              <a:buFont typeface="+mj-lt"/>
              <a:buAutoNum type="arabicPeriod"/>
            </a:pPr>
            <a:endParaRPr lang="es-ES" sz="1400" dirty="0">
              <a:solidFill>
                <a:srgbClr val="002060"/>
              </a:solidFill>
            </a:endParaRPr>
          </a:p>
          <a:p>
            <a:pPr marL="685800" lvl="1" indent="-228600">
              <a:buFont typeface="+mj-lt"/>
              <a:buAutoNum type="arabicPeriod"/>
            </a:pPr>
            <a:r>
              <a:rPr lang="es-ES" sz="1200" b="1" dirty="0">
                <a:solidFill>
                  <a:srgbClr val="002060"/>
                </a:solidFill>
              </a:rPr>
              <a:t>Asunto:</a:t>
            </a:r>
            <a:r>
              <a:rPr lang="es-ES" sz="1200" dirty="0">
                <a:solidFill>
                  <a:srgbClr val="002060"/>
                </a:solidFill>
              </a:rPr>
              <a:t> breve descripción objeto llamada </a:t>
            </a:r>
          </a:p>
          <a:p>
            <a:pPr marL="685800" lvl="1" indent="-228600">
              <a:buFont typeface="+mj-lt"/>
              <a:buAutoNum type="arabicPeriod"/>
            </a:pPr>
            <a:r>
              <a:rPr lang="es-ES" sz="1200" b="1" dirty="0">
                <a:solidFill>
                  <a:srgbClr val="002060"/>
                </a:solidFill>
              </a:rPr>
              <a:t>Canal</a:t>
            </a:r>
            <a:r>
              <a:rPr lang="es-ES" sz="1200" dirty="0">
                <a:solidFill>
                  <a:srgbClr val="002060"/>
                </a:solidFill>
              </a:rPr>
              <a:t>: voz por defecto</a:t>
            </a:r>
          </a:p>
          <a:p>
            <a:pPr marL="685800" lvl="1" indent="-228600">
              <a:buFont typeface="+mj-lt"/>
              <a:buAutoNum type="arabicPeriod"/>
            </a:pPr>
            <a:r>
              <a:rPr lang="es-ES" sz="1200" b="1" dirty="0">
                <a:solidFill>
                  <a:srgbClr val="002060"/>
                </a:solidFill>
              </a:rPr>
              <a:t>Número de teléfono</a:t>
            </a:r>
            <a:r>
              <a:rPr lang="es-ES" sz="1200" dirty="0">
                <a:solidFill>
                  <a:srgbClr val="002060"/>
                </a:solidFill>
              </a:rPr>
              <a:t>: indicar el teléfono de la llamada (si el cliente quiere indicarlo)</a:t>
            </a:r>
          </a:p>
          <a:p>
            <a:pPr marL="685800" lvl="1" indent="-228600">
              <a:buFont typeface="+mj-lt"/>
              <a:buAutoNum type="arabicPeriod"/>
            </a:pPr>
            <a:r>
              <a:rPr lang="es-ES" sz="1200" dirty="0">
                <a:solidFill>
                  <a:srgbClr val="002060"/>
                </a:solidFill>
              </a:rPr>
              <a:t>De: </a:t>
            </a:r>
          </a:p>
          <a:p>
            <a:pPr marL="685800" lvl="1" indent="-228600">
              <a:buFont typeface="+mj-lt"/>
              <a:buAutoNum type="arabicPeriod"/>
            </a:pPr>
            <a:r>
              <a:rPr lang="es-ES" sz="1200" b="1" dirty="0">
                <a:solidFill>
                  <a:srgbClr val="002060"/>
                </a:solidFill>
              </a:rPr>
              <a:t>Descripción</a:t>
            </a:r>
            <a:r>
              <a:rPr lang="es-ES" sz="1200" dirty="0">
                <a:solidFill>
                  <a:srgbClr val="002060"/>
                </a:solidFill>
              </a:rPr>
              <a:t>: resumen de lo hablado con el cliente</a:t>
            </a:r>
          </a:p>
          <a:p>
            <a:pPr marL="685800" lvl="1" indent="-228600">
              <a:buFont typeface="+mj-lt"/>
              <a:buAutoNum type="arabicPeriod"/>
            </a:pPr>
            <a:r>
              <a:rPr lang="es-ES" sz="1200" b="1" dirty="0">
                <a:solidFill>
                  <a:srgbClr val="002060"/>
                </a:solidFill>
              </a:rPr>
              <a:t>Resultado:</a:t>
            </a:r>
            <a:r>
              <a:rPr lang="es-ES" sz="1200" dirty="0">
                <a:solidFill>
                  <a:srgbClr val="002060"/>
                </a:solidFill>
              </a:rPr>
              <a:t> elegir del desplegable</a:t>
            </a:r>
          </a:p>
          <a:p>
            <a:pPr marL="685800" lvl="1" indent="-228600">
              <a:buFont typeface="+mj-lt"/>
              <a:buAutoNum type="arabicPeriod"/>
            </a:pPr>
            <a:r>
              <a:rPr lang="es-ES" sz="1200" b="1" dirty="0">
                <a:solidFill>
                  <a:srgbClr val="002060"/>
                </a:solidFill>
              </a:rPr>
              <a:t>Dirección: </a:t>
            </a:r>
            <a:r>
              <a:rPr lang="es-ES" sz="1200" dirty="0">
                <a:solidFill>
                  <a:srgbClr val="002060"/>
                </a:solidFill>
              </a:rPr>
              <a:t>“entrante” o “saliente” según proceda</a:t>
            </a:r>
          </a:p>
          <a:p>
            <a:pPr marL="685800" lvl="1" indent="-228600">
              <a:buFont typeface="+mj-lt"/>
              <a:buAutoNum type="arabicPeriod"/>
            </a:pPr>
            <a:r>
              <a:rPr lang="es-ES" sz="1200" dirty="0">
                <a:solidFill>
                  <a:srgbClr val="002060"/>
                </a:solidFill>
              </a:rPr>
              <a:t>Para:</a:t>
            </a:r>
          </a:p>
          <a:p>
            <a:pPr marL="342900" indent="-342900">
              <a:buFont typeface="+mj-lt"/>
              <a:buAutoNum type="arabicPeriod"/>
            </a:pPr>
            <a:endParaRPr lang="es-ES" sz="1400" dirty="0">
              <a:solidFill>
                <a:srgbClr val="002060"/>
              </a:solidFill>
            </a:endParaRPr>
          </a:p>
          <a:p>
            <a:pPr marL="342900" indent="-342900">
              <a:buFont typeface="+mj-lt"/>
              <a:buAutoNum type="arabicPeriod"/>
            </a:pPr>
            <a:endParaRPr lang="es-ES" sz="1400" dirty="0">
              <a:solidFill>
                <a:srgbClr val="002060"/>
              </a:solidFill>
            </a:endParaRPr>
          </a:p>
          <a:p>
            <a:pPr marL="342900" indent="-342900">
              <a:buFont typeface="+mj-lt"/>
              <a:buAutoNum type="arabicPeriod"/>
            </a:pPr>
            <a:r>
              <a:rPr lang="es-ES" sz="1400" dirty="0">
                <a:solidFill>
                  <a:srgbClr val="002060"/>
                </a:solidFill>
              </a:rPr>
              <a:t>Y una vez cumplimentados guardar pulsando sobre botón </a:t>
            </a:r>
            <a:r>
              <a:rPr lang="es-ES" sz="1400" b="1" dirty="0">
                <a:solidFill>
                  <a:srgbClr val="002060"/>
                </a:solidFill>
              </a:rPr>
              <a:t>“</a:t>
            </a:r>
            <a:r>
              <a:rPr lang="es-ES" sz="1400" b="1" dirty="0" err="1">
                <a:solidFill>
                  <a:srgbClr val="002060"/>
                </a:solidFill>
              </a:rPr>
              <a:t>Save</a:t>
            </a:r>
            <a:r>
              <a:rPr lang="es-ES" sz="1400" b="1" dirty="0">
                <a:solidFill>
                  <a:srgbClr val="002060"/>
                </a:solidFill>
              </a:rPr>
              <a:t>”</a:t>
            </a:r>
          </a:p>
          <a:p>
            <a:endParaRPr lang="es-ES" sz="1400" b="1" dirty="0">
              <a:solidFill>
                <a:srgbClr val="002060"/>
              </a:solidFill>
            </a:endParaRPr>
          </a:p>
          <a:p>
            <a:endParaRPr lang="es-ES" sz="1400" b="1" dirty="0">
              <a:solidFill>
                <a:srgbClr val="002060"/>
              </a:solidFill>
            </a:endParaRPr>
          </a:p>
          <a:p>
            <a:endParaRPr lang="es-ES" sz="1200" dirty="0"/>
          </a:p>
          <a:p>
            <a:endParaRPr lang="es-ES" sz="1200" dirty="0"/>
          </a:p>
        </p:txBody>
      </p:sp>
      <p:pic>
        <p:nvPicPr>
          <p:cNvPr id="13" name="Gráfico 12" descr="Advertencia">
            <a:extLst>
              <a:ext uri="{FF2B5EF4-FFF2-40B4-BE49-F238E27FC236}">
                <a16:creationId xmlns:a16="http://schemas.microsoft.com/office/drawing/2014/main" id="{8AE6025A-3ADC-4FF5-83B7-754497EAF4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3981" y="1732995"/>
            <a:ext cx="315209" cy="315209"/>
          </a:xfrm>
          <a:prstGeom prst="rect">
            <a:avLst/>
          </a:prstGeom>
        </p:spPr>
      </p:pic>
      <p:pic>
        <p:nvPicPr>
          <p:cNvPr id="9" name="Imagen 8">
            <a:extLst>
              <a:ext uri="{FF2B5EF4-FFF2-40B4-BE49-F238E27FC236}">
                <a16:creationId xmlns:a16="http://schemas.microsoft.com/office/drawing/2014/main" id="{547DF555-4A89-42CB-A7A8-7981A49C626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9128213" y="2456392"/>
            <a:ext cx="3549015" cy="2666365"/>
          </a:xfrm>
          <a:prstGeom prst="rect">
            <a:avLst/>
          </a:prstGeom>
          <a:noFill/>
          <a:ln>
            <a:noFill/>
          </a:ln>
        </p:spPr>
      </p:pic>
      <p:pic>
        <p:nvPicPr>
          <p:cNvPr id="10" name="Imagen 9">
            <a:extLst>
              <a:ext uri="{FF2B5EF4-FFF2-40B4-BE49-F238E27FC236}">
                <a16:creationId xmlns:a16="http://schemas.microsoft.com/office/drawing/2014/main" id="{A53DE08A-6CFC-48B9-B645-BC6AF601E0F6}"/>
              </a:ext>
            </a:extLst>
          </p:cNvPr>
          <p:cNvPicPr/>
          <p:nvPr/>
        </p:nvPicPr>
        <p:blipFill>
          <a:blip r:embed="rId8"/>
          <a:stretch>
            <a:fillRect/>
          </a:stretch>
        </p:blipFill>
        <p:spPr>
          <a:xfrm>
            <a:off x="4812223" y="4596290"/>
            <a:ext cx="3651552" cy="1104900"/>
          </a:xfrm>
          <a:prstGeom prst="rect">
            <a:avLst/>
          </a:prstGeom>
          <a:ln w="12700">
            <a:solidFill>
              <a:schemeClr val="accent1">
                <a:shade val="50000"/>
              </a:schemeClr>
            </a:solidFill>
          </a:ln>
        </p:spPr>
      </p:pic>
      <p:cxnSp>
        <p:nvCxnSpPr>
          <p:cNvPr id="5" name="Conector: angular 4">
            <a:extLst>
              <a:ext uri="{FF2B5EF4-FFF2-40B4-BE49-F238E27FC236}">
                <a16:creationId xmlns:a16="http://schemas.microsoft.com/office/drawing/2014/main" id="{9F0EB855-CF9A-471A-8AC2-EF6C0D9A31FB}"/>
              </a:ext>
            </a:extLst>
          </p:cNvPr>
          <p:cNvCxnSpPr>
            <a:cxnSpLocks/>
          </p:cNvCxnSpPr>
          <p:nvPr/>
        </p:nvCxnSpPr>
        <p:spPr>
          <a:xfrm>
            <a:off x="6467707" y="3334215"/>
            <a:ext cx="3557239" cy="936702"/>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Botón de acción: ir hacia delante o siguiente 10">
            <a:hlinkClick r:id="" action="ppaction://hlinkshowjump?jump=nextslide" highlightClick="1"/>
            <a:extLst>
              <a:ext uri="{FF2B5EF4-FFF2-40B4-BE49-F238E27FC236}">
                <a16:creationId xmlns:a16="http://schemas.microsoft.com/office/drawing/2014/main" id="{31B073B3-8EC0-452E-8D6E-FD4827151C14}"/>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Botón de acción: ir hacia atrás o anterior 13">
            <a:hlinkClick r:id="" action="ppaction://hlinkshowjump?jump=previousslide" highlightClick="1"/>
            <a:extLst>
              <a:ext uri="{FF2B5EF4-FFF2-40B4-BE49-F238E27FC236}">
                <a16:creationId xmlns:a16="http://schemas.microsoft.com/office/drawing/2014/main" id="{29B063D5-A301-4855-A981-67141D3092FE}"/>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40045589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 GESTION CORREO ELECTRONICO (PORTAL </a:t>
            </a:r>
            <a:r>
              <a:rPr lang="es-ES" sz="1600" b="1" cap="all" dirty="0" err="1">
                <a:solidFill>
                  <a:srgbClr val="002060"/>
                </a:solidFill>
              </a:rPr>
              <a:t>crm</a:t>
            </a:r>
            <a:r>
              <a:rPr lang="es-ES" sz="1600" b="1" cap="all" dirty="0">
                <a:solidFill>
                  <a:srgbClr val="002060"/>
                </a:solidFill>
              </a:rPr>
              <a:t>) </a:t>
            </a:r>
          </a:p>
          <a:p>
            <a:endParaRPr lang="es-ES" b="1" dirty="0">
              <a:solidFill>
                <a:schemeClr val="bg1"/>
              </a:solidFill>
            </a:endParaRP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5320" y="173809"/>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a:extLst>
              <a:ext uri="{FF2B5EF4-FFF2-40B4-BE49-F238E27FC236}">
                <a16:creationId xmlns:a16="http://schemas.microsoft.com/office/drawing/2014/main" id="{49C428FA-7992-498E-8A25-E0C60A5B4583}"/>
              </a:ext>
            </a:extLst>
          </p:cNvPr>
          <p:cNvSpPr/>
          <p:nvPr/>
        </p:nvSpPr>
        <p:spPr>
          <a:xfrm>
            <a:off x="210884" y="171634"/>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5</a:t>
            </a:r>
          </a:p>
        </p:txBody>
      </p:sp>
      <p:sp>
        <p:nvSpPr>
          <p:cNvPr id="15" name="CuadroTexto 14">
            <a:extLst>
              <a:ext uri="{FF2B5EF4-FFF2-40B4-BE49-F238E27FC236}">
                <a16:creationId xmlns:a16="http://schemas.microsoft.com/office/drawing/2014/main" id="{45B99144-A134-46E8-B993-0D02EBF87E31}"/>
              </a:ext>
            </a:extLst>
          </p:cNvPr>
          <p:cNvSpPr txBox="1"/>
          <p:nvPr/>
        </p:nvSpPr>
        <p:spPr>
          <a:xfrm>
            <a:off x="573545" y="812343"/>
            <a:ext cx="9994220" cy="1969770"/>
          </a:xfrm>
          <a:prstGeom prst="rect">
            <a:avLst/>
          </a:prstGeom>
          <a:noFill/>
        </p:spPr>
        <p:txBody>
          <a:bodyPr wrap="square" rtlCol="0">
            <a:spAutoFit/>
          </a:bodyPr>
          <a:lstStyle/>
          <a:p>
            <a:r>
              <a:rPr lang="es-ES" sz="1400" b="1" dirty="0">
                <a:solidFill>
                  <a:srgbClr val="002060"/>
                </a:solidFill>
              </a:rPr>
              <a:t>5.4.3 Cerrar Caso </a:t>
            </a:r>
          </a:p>
          <a:p>
            <a:r>
              <a:rPr lang="es-ES" sz="1400" dirty="0">
                <a:solidFill>
                  <a:srgbClr val="002060"/>
                </a:solidFill>
              </a:rPr>
              <a:t> </a:t>
            </a:r>
          </a:p>
          <a:p>
            <a:r>
              <a:rPr lang="es-ES" sz="1400" b="1" dirty="0">
                <a:solidFill>
                  <a:srgbClr val="002060"/>
                </a:solidFill>
              </a:rPr>
              <a:t>Importante: </a:t>
            </a:r>
          </a:p>
          <a:p>
            <a:endParaRPr lang="es-ES" sz="1400" b="1" dirty="0">
              <a:solidFill>
                <a:srgbClr val="002060"/>
              </a:solidFill>
            </a:endParaRPr>
          </a:p>
          <a:p>
            <a:pPr marL="285750" lvl="0" indent="-285750">
              <a:buFont typeface="Arial" panose="020B0604020202020204" pitchFamily="34" charset="0"/>
              <a:buChar char="•"/>
            </a:pPr>
            <a:r>
              <a:rPr lang="es-ES" sz="1400" dirty="0">
                <a:solidFill>
                  <a:srgbClr val="002060"/>
                </a:solidFill>
              </a:rPr>
              <a:t>Si el caso </a:t>
            </a:r>
            <a:r>
              <a:rPr lang="es-ES" sz="1400" b="1" dirty="0">
                <a:solidFill>
                  <a:srgbClr val="002060"/>
                </a:solidFill>
              </a:rPr>
              <a:t>queda resuelto en la llamada: </a:t>
            </a:r>
            <a:r>
              <a:rPr lang="es-ES" sz="1400" dirty="0">
                <a:solidFill>
                  <a:srgbClr val="002060"/>
                </a:solidFill>
              </a:rPr>
              <a:t>indicarlo en “Descripción”, cerrar caso</a:t>
            </a:r>
          </a:p>
          <a:p>
            <a:pPr marL="285750" lvl="0" indent="-285750">
              <a:buFont typeface="Arial" panose="020B0604020202020204" pitchFamily="34" charset="0"/>
              <a:buChar char="•"/>
            </a:pPr>
            <a:r>
              <a:rPr lang="es-ES" sz="1400" dirty="0">
                <a:solidFill>
                  <a:srgbClr val="002060"/>
                </a:solidFill>
              </a:rPr>
              <a:t>Si el caso </a:t>
            </a:r>
            <a:r>
              <a:rPr lang="es-ES" sz="1400" b="1" dirty="0">
                <a:solidFill>
                  <a:srgbClr val="002060"/>
                </a:solidFill>
              </a:rPr>
              <a:t>se transfiere llamada </a:t>
            </a:r>
            <a:r>
              <a:rPr lang="es-ES" sz="1400" dirty="0">
                <a:solidFill>
                  <a:srgbClr val="002060"/>
                </a:solidFill>
              </a:rPr>
              <a:t>a la aseguradora: en “Descripción” indicarlo y cerrar caso </a:t>
            </a:r>
          </a:p>
          <a:p>
            <a:pPr marL="285750" lvl="0" indent="-285750">
              <a:buFont typeface="Arial" panose="020B0604020202020204" pitchFamily="34" charset="0"/>
              <a:buChar char="•"/>
            </a:pPr>
            <a:r>
              <a:rPr lang="es-ES" sz="1400" dirty="0">
                <a:solidFill>
                  <a:srgbClr val="002060"/>
                </a:solidFill>
              </a:rPr>
              <a:t>Si el caso </a:t>
            </a:r>
            <a:r>
              <a:rPr lang="es-ES" sz="1400" b="1" dirty="0">
                <a:solidFill>
                  <a:srgbClr val="002060"/>
                </a:solidFill>
              </a:rPr>
              <a:t>necesita gestiones adicionales </a:t>
            </a:r>
            <a:r>
              <a:rPr lang="es-ES" sz="1400" dirty="0">
                <a:solidFill>
                  <a:srgbClr val="002060"/>
                </a:solidFill>
              </a:rPr>
              <a:t>por parte del Call Center:  una vez realizadas y solo entonces cerrar el caso </a:t>
            </a:r>
          </a:p>
          <a:p>
            <a:pPr marL="171450" indent="-171450">
              <a:buFont typeface="Arial" panose="020B0604020202020204" pitchFamily="34" charset="0"/>
              <a:buChar char="•"/>
            </a:pPr>
            <a:endParaRPr lang="es-ES" sz="1200" dirty="0"/>
          </a:p>
          <a:p>
            <a:endParaRPr lang="es-ES" sz="1200" dirty="0"/>
          </a:p>
        </p:txBody>
      </p:sp>
      <p:pic>
        <p:nvPicPr>
          <p:cNvPr id="13" name="Gráfico 12" descr="Advertencia">
            <a:extLst>
              <a:ext uri="{FF2B5EF4-FFF2-40B4-BE49-F238E27FC236}">
                <a16:creationId xmlns:a16="http://schemas.microsoft.com/office/drawing/2014/main" id="{8AE6025A-3ADC-4FF5-83B7-754497EAF4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774" y="1175185"/>
            <a:ext cx="315209" cy="315209"/>
          </a:xfrm>
          <a:prstGeom prst="rect">
            <a:avLst/>
          </a:prstGeom>
        </p:spPr>
      </p:pic>
      <p:pic>
        <p:nvPicPr>
          <p:cNvPr id="7" name="Imagen 6">
            <a:extLst>
              <a:ext uri="{FF2B5EF4-FFF2-40B4-BE49-F238E27FC236}">
                <a16:creationId xmlns:a16="http://schemas.microsoft.com/office/drawing/2014/main" id="{DD6D9FC7-A0DC-4F50-9251-376BE8096A94}"/>
              </a:ext>
            </a:extLst>
          </p:cNvPr>
          <p:cNvPicPr>
            <a:picLocks noChangeAspect="1"/>
          </p:cNvPicPr>
          <p:nvPr/>
        </p:nvPicPr>
        <p:blipFill>
          <a:blip r:embed="rId6"/>
          <a:stretch>
            <a:fillRect/>
          </a:stretch>
        </p:blipFill>
        <p:spPr>
          <a:xfrm>
            <a:off x="718220" y="2559971"/>
            <a:ext cx="5965594" cy="3242041"/>
          </a:xfrm>
          <a:prstGeom prst="rect">
            <a:avLst/>
          </a:prstGeom>
        </p:spPr>
      </p:pic>
      <p:sp>
        <p:nvSpPr>
          <p:cNvPr id="9" name="Botón de acción: ir hacia atrás o anterior 8">
            <a:hlinkClick r:id="" action="ppaction://hlinkshowjump?jump=previousslide" highlightClick="1"/>
            <a:extLst>
              <a:ext uri="{FF2B5EF4-FFF2-40B4-BE49-F238E27FC236}">
                <a16:creationId xmlns:a16="http://schemas.microsoft.com/office/drawing/2014/main" id="{0F94AE3B-2BA5-4117-9A97-9C55B6E59C7E}"/>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0" name="Botón de acción: ir hacia delante o siguiente 9">
            <a:hlinkClick r:id="" action="ppaction://hlinkshowjump?jump=nextslide" highlightClick="1"/>
            <a:extLst>
              <a:ext uri="{FF2B5EF4-FFF2-40B4-BE49-F238E27FC236}">
                <a16:creationId xmlns:a16="http://schemas.microsoft.com/office/drawing/2014/main" id="{E59A7923-4C96-43A6-9882-F2CA5AB81963}"/>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90227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 GESTION CORREO ELECTRONICO ( PORTAL </a:t>
            </a:r>
            <a:r>
              <a:rPr lang="es-ES" sz="1600" b="1" cap="all" dirty="0" err="1">
                <a:solidFill>
                  <a:srgbClr val="002060"/>
                </a:solidFill>
              </a:rPr>
              <a:t>crm</a:t>
            </a:r>
            <a:r>
              <a:rPr lang="es-ES" sz="1600" b="1" cap="all" dirty="0">
                <a:solidFill>
                  <a:srgbClr val="002060"/>
                </a:solidFill>
              </a:rPr>
              <a:t>) </a:t>
            </a:r>
          </a:p>
          <a:p>
            <a:endParaRPr lang="es-ES" b="1" dirty="0">
              <a:solidFill>
                <a:schemeClr val="bg1"/>
              </a:solidFill>
            </a:endParaRPr>
          </a:p>
        </p:txBody>
      </p:sp>
      <p:sp>
        <p:nvSpPr>
          <p:cNvPr id="3" name="CuadroTexto 2">
            <a:extLst>
              <a:ext uri="{FF2B5EF4-FFF2-40B4-BE49-F238E27FC236}">
                <a16:creationId xmlns:a16="http://schemas.microsoft.com/office/drawing/2014/main" id="{6DF88ED1-57D9-4614-A8F9-5DD1645BD5CD}"/>
              </a:ext>
            </a:extLst>
          </p:cNvPr>
          <p:cNvSpPr txBox="1"/>
          <p:nvPr/>
        </p:nvSpPr>
        <p:spPr>
          <a:xfrm>
            <a:off x="196343" y="278967"/>
            <a:ext cx="5899657" cy="4832092"/>
          </a:xfrm>
          <a:prstGeom prst="rect">
            <a:avLst/>
          </a:prstGeom>
          <a:noFill/>
        </p:spPr>
        <p:txBody>
          <a:bodyPr wrap="square" rtlCol="0">
            <a:spAutoFit/>
          </a:bodyPr>
          <a:lstStyle/>
          <a:p>
            <a:pPr algn="just"/>
            <a:endParaRPr lang="es-ES" altLang="es-ES" sz="1400" b="1" u="sng" dirty="0">
              <a:solidFill>
                <a:srgbClr val="002060"/>
              </a:solidFill>
            </a:endParaRPr>
          </a:p>
          <a:p>
            <a:r>
              <a:rPr lang="es-ES" sz="1400" b="1" dirty="0">
                <a:solidFill>
                  <a:srgbClr val="002060"/>
                </a:solidFill>
              </a:rPr>
              <a:t>5.5 Actividades de un caso o un cliente</a:t>
            </a:r>
          </a:p>
          <a:p>
            <a:endParaRPr lang="es-ES" sz="1400" b="1" dirty="0">
              <a:solidFill>
                <a:srgbClr val="002060"/>
              </a:solidFill>
            </a:endParaRPr>
          </a:p>
          <a:p>
            <a:endParaRPr lang="es-ES" sz="1400" b="1" dirty="0">
              <a:solidFill>
                <a:srgbClr val="002060"/>
              </a:solidFill>
            </a:endParaRPr>
          </a:p>
          <a:p>
            <a:pPr lvl="1"/>
            <a:r>
              <a:rPr lang="es-ES" sz="1400" b="1" dirty="0">
                <a:solidFill>
                  <a:srgbClr val="002060"/>
                </a:solidFill>
              </a:rPr>
              <a:t>5.5.1 Como ver todas las actividades de un cliente</a:t>
            </a:r>
          </a:p>
          <a:p>
            <a:endParaRPr lang="es-ES" sz="1400" b="1" dirty="0">
              <a:solidFill>
                <a:srgbClr val="002060"/>
              </a:solidFill>
            </a:endParaRPr>
          </a:p>
          <a:p>
            <a:pPr marL="285750" lvl="0" indent="-285750">
              <a:buFont typeface="Arial" panose="020B0604020202020204" pitchFamily="34" charset="0"/>
              <a:buChar char="•"/>
            </a:pPr>
            <a:r>
              <a:rPr lang="es-ES" sz="1400" b="1" dirty="0">
                <a:solidFill>
                  <a:srgbClr val="002060"/>
                </a:solidFill>
              </a:rPr>
              <a:t>Localizar al cliente </a:t>
            </a:r>
            <a:r>
              <a:rPr lang="es-ES" sz="1400" dirty="0">
                <a:solidFill>
                  <a:srgbClr val="002060"/>
                </a:solidFill>
              </a:rPr>
              <a:t>desde la </a:t>
            </a:r>
            <a:r>
              <a:rPr lang="es-ES" sz="1400" b="1" dirty="0">
                <a:solidFill>
                  <a:srgbClr val="002060"/>
                </a:solidFill>
              </a:rPr>
              <a:t>pestaña cliente </a:t>
            </a:r>
            <a:r>
              <a:rPr lang="es-ES" sz="1400" dirty="0">
                <a:solidFill>
                  <a:srgbClr val="002060"/>
                </a:solidFill>
              </a:rPr>
              <a:t>e ir a su ficha</a:t>
            </a:r>
          </a:p>
          <a:p>
            <a:pPr marL="285750" lvl="0" indent="-285750">
              <a:buFont typeface="Arial" panose="020B0604020202020204" pitchFamily="34" charset="0"/>
              <a:buChar char="•"/>
            </a:pPr>
            <a:r>
              <a:rPr lang="es-ES" sz="1400" dirty="0">
                <a:solidFill>
                  <a:srgbClr val="002060"/>
                </a:solidFill>
              </a:rPr>
              <a:t>En la parte inferior derecha pulsar sobre “</a:t>
            </a:r>
            <a:r>
              <a:rPr lang="es-ES" sz="1400" b="1" dirty="0">
                <a:solidFill>
                  <a:srgbClr val="002060"/>
                </a:solidFill>
              </a:rPr>
              <a:t>Ver todas las actividades relacionadas con este cliente”</a:t>
            </a:r>
          </a:p>
          <a:p>
            <a:pPr marL="285750" lvl="0" indent="-285750">
              <a:buFont typeface="Arial" panose="020B0604020202020204" pitchFamily="34" charset="0"/>
              <a:buChar char="•"/>
            </a:pPr>
            <a:r>
              <a:rPr lang="es-ES" sz="1400" dirty="0">
                <a:solidFill>
                  <a:srgbClr val="002060"/>
                </a:solidFill>
              </a:rPr>
              <a:t>Aparece ventana con toda la actividad relacionada con el cliente</a:t>
            </a:r>
          </a:p>
          <a:p>
            <a:r>
              <a:rPr lang="es-ES" sz="1400" b="1" dirty="0">
                <a:solidFill>
                  <a:srgbClr val="002060"/>
                </a:solidFill>
              </a:rPr>
              <a:t> </a:t>
            </a:r>
          </a:p>
          <a:p>
            <a:endParaRPr lang="es-ES" sz="1400" b="1" dirty="0">
              <a:solidFill>
                <a:srgbClr val="002060"/>
              </a:solidFill>
            </a:endParaRPr>
          </a:p>
          <a:p>
            <a:endParaRPr lang="es-ES" sz="1400" b="1" dirty="0">
              <a:solidFill>
                <a:srgbClr val="002060"/>
              </a:solidFill>
            </a:endParaRPr>
          </a:p>
          <a:p>
            <a:endParaRPr lang="es-ES" sz="1400" b="1" dirty="0">
              <a:solidFill>
                <a:srgbClr val="002060"/>
              </a:solidFill>
            </a:endParaRPr>
          </a:p>
          <a:p>
            <a:endParaRPr lang="es-ES" sz="1400" b="1" dirty="0">
              <a:solidFill>
                <a:srgbClr val="002060"/>
              </a:solidFill>
            </a:endParaRPr>
          </a:p>
          <a:p>
            <a:endParaRPr lang="es-ES" sz="1400" b="1" dirty="0">
              <a:solidFill>
                <a:srgbClr val="002060"/>
              </a:solidFill>
            </a:endParaRPr>
          </a:p>
          <a:p>
            <a:endParaRPr lang="es-ES" sz="1400" b="1" dirty="0">
              <a:solidFill>
                <a:srgbClr val="002060"/>
              </a:solidFill>
            </a:endParaRPr>
          </a:p>
          <a:p>
            <a:endParaRPr lang="es-ES" sz="1400" b="1" dirty="0">
              <a:solidFill>
                <a:srgbClr val="002060"/>
              </a:solidFill>
            </a:endParaRPr>
          </a:p>
          <a:p>
            <a:r>
              <a:rPr lang="es-ES" sz="1400" dirty="0">
                <a:solidFill>
                  <a:srgbClr val="002060"/>
                </a:solidFill>
              </a:rPr>
              <a:t> </a:t>
            </a:r>
          </a:p>
          <a:p>
            <a:pPr algn="just"/>
            <a:endParaRPr lang="es-ES" sz="1400" dirty="0">
              <a:solidFill>
                <a:srgbClr val="002060"/>
              </a:solidFill>
            </a:endParaRPr>
          </a:p>
          <a:p>
            <a:pPr marL="285750" indent="-285750" algn="just">
              <a:buFont typeface="Arial" panose="020B0604020202020204" pitchFamily="34" charset="0"/>
              <a:buChar char="•"/>
            </a:pPr>
            <a:endParaRPr lang="es-ES" sz="1400" dirty="0">
              <a:solidFill>
                <a:srgbClr val="002060"/>
              </a:solidFill>
            </a:endParaRPr>
          </a:p>
          <a:p>
            <a:pPr algn="just"/>
            <a:r>
              <a:rPr lang="es-ES" sz="1400" dirty="0">
                <a:solidFill>
                  <a:srgbClr val="002060"/>
                </a:solidFill>
              </a:rPr>
              <a:t>      </a:t>
            </a:r>
            <a:r>
              <a:rPr lang="es-ES" sz="1200" dirty="0"/>
              <a:t>  </a:t>
            </a: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5320" y="66475"/>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a:extLst>
              <a:ext uri="{FF2B5EF4-FFF2-40B4-BE49-F238E27FC236}">
                <a16:creationId xmlns:a16="http://schemas.microsoft.com/office/drawing/2014/main" id="{49C428FA-7992-498E-8A25-E0C60A5B4583}"/>
              </a:ext>
            </a:extLst>
          </p:cNvPr>
          <p:cNvSpPr/>
          <p:nvPr/>
        </p:nvSpPr>
        <p:spPr>
          <a:xfrm>
            <a:off x="210884" y="171634"/>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5</a:t>
            </a:r>
          </a:p>
        </p:txBody>
      </p:sp>
      <p:pic>
        <p:nvPicPr>
          <p:cNvPr id="10" name="Imagen 9">
            <a:extLst>
              <a:ext uri="{FF2B5EF4-FFF2-40B4-BE49-F238E27FC236}">
                <a16:creationId xmlns:a16="http://schemas.microsoft.com/office/drawing/2014/main" id="{831C7655-8306-4046-8239-C3B31F4B0CF3}"/>
              </a:ext>
            </a:extLst>
          </p:cNvPr>
          <p:cNvPicPr/>
          <p:nvPr/>
        </p:nvPicPr>
        <p:blipFill>
          <a:blip r:embed="rId4"/>
          <a:stretch>
            <a:fillRect/>
          </a:stretch>
        </p:blipFill>
        <p:spPr>
          <a:xfrm>
            <a:off x="7706122" y="2943285"/>
            <a:ext cx="3098800" cy="3305175"/>
          </a:xfrm>
          <a:prstGeom prst="rect">
            <a:avLst/>
          </a:prstGeom>
          <a:ln w="12700">
            <a:solidFill>
              <a:schemeClr val="tx1"/>
            </a:solidFill>
          </a:ln>
        </p:spPr>
      </p:pic>
      <p:pic>
        <p:nvPicPr>
          <p:cNvPr id="15" name="Imagen 14">
            <a:extLst>
              <a:ext uri="{FF2B5EF4-FFF2-40B4-BE49-F238E27FC236}">
                <a16:creationId xmlns:a16="http://schemas.microsoft.com/office/drawing/2014/main" id="{B94EF5F5-C8E7-4452-87C9-9E25848A5AF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408471" y="3089470"/>
            <a:ext cx="3108960" cy="2562225"/>
          </a:xfrm>
          <a:prstGeom prst="rect">
            <a:avLst/>
          </a:prstGeom>
          <a:noFill/>
        </p:spPr>
      </p:pic>
      <p:sp>
        <p:nvSpPr>
          <p:cNvPr id="16" name="CuadroTexto 15">
            <a:extLst>
              <a:ext uri="{FF2B5EF4-FFF2-40B4-BE49-F238E27FC236}">
                <a16:creationId xmlns:a16="http://schemas.microsoft.com/office/drawing/2014/main" id="{73A183D7-B484-4D87-9B7F-BC5ED7535713}"/>
              </a:ext>
            </a:extLst>
          </p:cNvPr>
          <p:cNvSpPr txBox="1"/>
          <p:nvPr/>
        </p:nvSpPr>
        <p:spPr>
          <a:xfrm>
            <a:off x="6441506" y="281725"/>
            <a:ext cx="5833401" cy="3108543"/>
          </a:xfrm>
          <a:prstGeom prst="rect">
            <a:avLst/>
          </a:prstGeom>
          <a:noFill/>
        </p:spPr>
        <p:txBody>
          <a:bodyPr wrap="square" rtlCol="0">
            <a:spAutoFit/>
          </a:bodyPr>
          <a:lstStyle/>
          <a:p>
            <a:pPr algn="just"/>
            <a:endParaRPr lang="es-ES" altLang="es-ES" sz="1400" b="1" u="sng" dirty="0">
              <a:solidFill>
                <a:srgbClr val="002060"/>
              </a:solidFill>
            </a:endParaRPr>
          </a:p>
          <a:p>
            <a:endParaRPr lang="es-ES" sz="1400" b="1" dirty="0">
              <a:solidFill>
                <a:srgbClr val="002060"/>
              </a:solidFill>
            </a:endParaRPr>
          </a:p>
          <a:p>
            <a:endParaRPr lang="es-ES" sz="1400" b="1" dirty="0">
              <a:solidFill>
                <a:srgbClr val="002060"/>
              </a:solidFill>
            </a:endParaRPr>
          </a:p>
          <a:p>
            <a:pPr lvl="1"/>
            <a:endParaRPr lang="es-ES" sz="1400" b="1" dirty="0">
              <a:solidFill>
                <a:srgbClr val="002060"/>
              </a:solidFill>
            </a:endParaRPr>
          </a:p>
          <a:p>
            <a:pPr lvl="1"/>
            <a:r>
              <a:rPr lang="es-ES" sz="1400" b="1" dirty="0">
                <a:solidFill>
                  <a:srgbClr val="002060"/>
                </a:solidFill>
              </a:rPr>
              <a:t>5.5.2   Como ver todas las actividades de un caso </a:t>
            </a:r>
          </a:p>
          <a:p>
            <a:pPr lvl="0"/>
            <a:endParaRPr lang="es-ES" sz="1400" dirty="0">
              <a:solidFill>
                <a:srgbClr val="002060"/>
              </a:solidFill>
            </a:endParaRPr>
          </a:p>
          <a:p>
            <a:pPr marL="285750" lvl="0" indent="-285750">
              <a:buFont typeface="Arial" panose="020B0604020202020204" pitchFamily="34" charset="0"/>
              <a:buChar char="•"/>
            </a:pPr>
            <a:r>
              <a:rPr lang="es-ES" sz="1400" b="1" dirty="0">
                <a:solidFill>
                  <a:srgbClr val="002060"/>
                </a:solidFill>
              </a:rPr>
              <a:t>Localizar al cliente </a:t>
            </a:r>
            <a:r>
              <a:rPr lang="es-ES" sz="1400" dirty="0">
                <a:solidFill>
                  <a:srgbClr val="002060"/>
                </a:solidFill>
              </a:rPr>
              <a:t>desde</a:t>
            </a:r>
            <a:r>
              <a:rPr lang="es-ES" sz="1400" b="1" dirty="0">
                <a:solidFill>
                  <a:srgbClr val="002060"/>
                </a:solidFill>
              </a:rPr>
              <a:t> pestaña cliente  </a:t>
            </a:r>
            <a:r>
              <a:rPr lang="es-ES" sz="1400" dirty="0">
                <a:solidFill>
                  <a:srgbClr val="002060"/>
                </a:solidFill>
              </a:rPr>
              <a:t>e ir a su ficha</a:t>
            </a:r>
          </a:p>
          <a:p>
            <a:pPr marL="285750" lvl="0" indent="-285750">
              <a:buFont typeface="Arial" panose="020B0604020202020204" pitchFamily="34" charset="0"/>
              <a:buChar char="•"/>
            </a:pPr>
            <a:r>
              <a:rPr lang="es-ES" sz="1400" b="1" dirty="0">
                <a:solidFill>
                  <a:srgbClr val="002060"/>
                </a:solidFill>
              </a:rPr>
              <a:t>Seleccionar el caso </a:t>
            </a:r>
            <a:r>
              <a:rPr lang="es-ES" sz="1400" dirty="0">
                <a:solidFill>
                  <a:srgbClr val="002060"/>
                </a:solidFill>
              </a:rPr>
              <a:t>que queremos </a:t>
            </a:r>
            <a:r>
              <a:rPr lang="es-ES" sz="1400" b="1" dirty="0">
                <a:solidFill>
                  <a:srgbClr val="002060"/>
                </a:solidFill>
              </a:rPr>
              <a:t>analizar</a:t>
            </a:r>
            <a:r>
              <a:rPr lang="es-ES" sz="1400" dirty="0">
                <a:solidFill>
                  <a:srgbClr val="002060"/>
                </a:solidFill>
              </a:rPr>
              <a:t> y pinchamos sobre el nombre </a:t>
            </a:r>
            <a:r>
              <a:rPr lang="es-ES" sz="1400" b="1" dirty="0">
                <a:solidFill>
                  <a:srgbClr val="002060"/>
                </a:solidFill>
              </a:rPr>
              <a:t>del “Titulo”</a:t>
            </a:r>
          </a:p>
          <a:p>
            <a:pPr marL="285750" lvl="0" indent="-285750">
              <a:buFont typeface="Arial" panose="020B0604020202020204" pitchFamily="34" charset="0"/>
              <a:buChar char="•"/>
            </a:pPr>
            <a:r>
              <a:rPr lang="es-ES" sz="1400" dirty="0">
                <a:solidFill>
                  <a:srgbClr val="002060"/>
                </a:solidFill>
              </a:rPr>
              <a:t>Aparece ventana con toda la actividad relacionada con el caso</a:t>
            </a:r>
          </a:p>
          <a:p>
            <a:r>
              <a:rPr lang="es-ES" sz="1400" dirty="0">
                <a:solidFill>
                  <a:srgbClr val="002060"/>
                </a:solidFill>
              </a:rPr>
              <a:t> </a:t>
            </a:r>
          </a:p>
          <a:p>
            <a:pPr algn="just"/>
            <a:endParaRPr lang="es-ES" sz="1400" dirty="0">
              <a:solidFill>
                <a:srgbClr val="002060"/>
              </a:solidFill>
            </a:endParaRPr>
          </a:p>
          <a:p>
            <a:pPr marL="285750" indent="-285750" algn="just">
              <a:buFont typeface="Arial" panose="020B0604020202020204" pitchFamily="34" charset="0"/>
              <a:buChar char="•"/>
            </a:pPr>
            <a:endParaRPr lang="es-ES" sz="1400" dirty="0">
              <a:solidFill>
                <a:srgbClr val="002060"/>
              </a:solidFill>
            </a:endParaRPr>
          </a:p>
          <a:p>
            <a:pPr algn="just"/>
            <a:r>
              <a:rPr lang="es-ES" sz="1400" dirty="0">
                <a:solidFill>
                  <a:srgbClr val="002060"/>
                </a:solidFill>
              </a:rPr>
              <a:t>      </a:t>
            </a:r>
            <a:r>
              <a:rPr lang="es-ES" sz="1200" dirty="0"/>
              <a:t>  </a:t>
            </a:r>
          </a:p>
        </p:txBody>
      </p:sp>
      <p:pic>
        <p:nvPicPr>
          <p:cNvPr id="4" name="Imagen 3">
            <a:extLst>
              <a:ext uri="{FF2B5EF4-FFF2-40B4-BE49-F238E27FC236}">
                <a16:creationId xmlns:a16="http://schemas.microsoft.com/office/drawing/2014/main" id="{BA1256F0-E304-42B9-B0D1-6D2825D33143}"/>
              </a:ext>
            </a:extLst>
          </p:cNvPr>
          <p:cNvPicPr>
            <a:picLocks noChangeAspect="1"/>
          </p:cNvPicPr>
          <p:nvPr/>
        </p:nvPicPr>
        <p:blipFill>
          <a:blip r:embed="rId6"/>
          <a:stretch>
            <a:fillRect/>
          </a:stretch>
        </p:blipFill>
        <p:spPr>
          <a:xfrm>
            <a:off x="160683" y="2857908"/>
            <a:ext cx="3058249" cy="3475927"/>
          </a:xfrm>
          <a:prstGeom prst="rect">
            <a:avLst/>
          </a:prstGeom>
        </p:spPr>
      </p:pic>
      <p:sp>
        <p:nvSpPr>
          <p:cNvPr id="11" name="Botón de acción: ir hacia delante o siguiente 10">
            <a:hlinkClick r:id="" action="ppaction://hlinkshowjump?jump=nextslide" highlightClick="1"/>
            <a:extLst>
              <a:ext uri="{FF2B5EF4-FFF2-40B4-BE49-F238E27FC236}">
                <a16:creationId xmlns:a16="http://schemas.microsoft.com/office/drawing/2014/main" id="{4226F2C2-34EE-4031-B4C6-BBB0CD221AB2}"/>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Botón de acción: ir hacia atrás o anterior 12">
            <a:hlinkClick r:id="" action="ppaction://hlinkshowjump?jump=previousslide" highlightClick="1"/>
            <a:extLst>
              <a:ext uri="{FF2B5EF4-FFF2-40B4-BE49-F238E27FC236}">
                <a16:creationId xmlns:a16="http://schemas.microsoft.com/office/drawing/2014/main" id="{B7E4D823-4A7C-4648-9846-DAC349654155}"/>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40069739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9119D7B-6FBD-42A7-9CF4-725D1C0B7504}"/>
              </a:ext>
            </a:extLst>
          </p:cNvPr>
          <p:cNvSpPr/>
          <p:nvPr/>
        </p:nvSpPr>
        <p:spPr>
          <a:xfrm>
            <a:off x="375993" y="110168"/>
            <a:ext cx="7034604" cy="525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r>
              <a:rPr lang="es-ES" sz="1600" b="1" cap="all" dirty="0">
                <a:solidFill>
                  <a:srgbClr val="002060"/>
                </a:solidFill>
              </a:rPr>
              <a:t> GESTION CORREO ELECTRONICO ( PORTAL </a:t>
            </a:r>
            <a:r>
              <a:rPr lang="es-ES" sz="1600" b="1" cap="all" dirty="0" err="1">
                <a:solidFill>
                  <a:srgbClr val="002060"/>
                </a:solidFill>
              </a:rPr>
              <a:t>crm</a:t>
            </a:r>
            <a:r>
              <a:rPr lang="es-ES" sz="1600" b="1" cap="all" dirty="0">
                <a:solidFill>
                  <a:srgbClr val="002060"/>
                </a:solidFill>
              </a:rPr>
              <a:t>) </a:t>
            </a:r>
          </a:p>
          <a:p>
            <a:endParaRPr lang="es-ES" b="1" dirty="0">
              <a:solidFill>
                <a:schemeClr val="bg1"/>
              </a:solidFill>
            </a:endParaRPr>
          </a:p>
        </p:txBody>
      </p:sp>
      <p:pic>
        <p:nvPicPr>
          <p:cNvPr id="12" name="Picture 6" descr="Resultado de imagen de ir a inicio">
            <a:hlinkClick r:id="rId2" action="ppaction://hlinksldjump"/>
            <a:extLst>
              <a:ext uri="{FF2B5EF4-FFF2-40B4-BE49-F238E27FC236}">
                <a16:creationId xmlns:a16="http://schemas.microsoft.com/office/drawing/2014/main" id="{8D041B61-54E6-4B18-A9D6-EECCB3217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5320" y="66475"/>
            <a:ext cx="401373" cy="424983"/>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a:extLst>
              <a:ext uri="{FF2B5EF4-FFF2-40B4-BE49-F238E27FC236}">
                <a16:creationId xmlns:a16="http://schemas.microsoft.com/office/drawing/2014/main" id="{49C428FA-7992-498E-8A25-E0C60A5B4583}"/>
              </a:ext>
            </a:extLst>
          </p:cNvPr>
          <p:cNvSpPr/>
          <p:nvPr/>
        </p:nvSpPr>
        <p:spPr>
          <a:xfrm>
            <a:off x="210884" y="171634"/>
            <a:ext cx="253389" cy="214667"/>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5</a:t>
            </a:r>
          </a:p>
        </p:txBody>
      </p:sp>
      <p:sp>
        <p:nvSpPr>
          <p:cNvPr id="15" name="CuadroTexto 14">
            <a:extLst>
              <a:ext uri="{FF2B5EF4-FFF2-40B4-BE49-F238E27FC236}">
                <a16:creationId xmlns:a16="http://schemas.microsoft.com/office/drawing/2014/main" id="{45B99144-A134-46E8-B993-0D02EBF87E31}"/>
              </a:ext>
            </a:extLst>
          </p:cNvPr>
          <p:cNvSpPr txBox="1"/>
          <p:nvPr/>
        </p:nvSpPr>
        <p:spPr>
          <a:xfrm>
            <a:off x="375993" y="636133"/>
            <a:ext cx="6081899" cy="3939540"/>
          </a:xfrm>
          <a:prstGeom prst="rect">
            <a:avLst/>
          </a:prstGeom>
          <a:noFill/>
        </p:spPr>
        <p:txBody>
          <a:bodyPr wrap="square" rtlCol="0">
            <a:spAutoFit/>
          </a:bodyPr>
          <a:lstStyle/>
          <a:p>
            <a:r>
              <a:rPr lang="es-ES" sz="1400" b="1" dirty="0">
                <a:solidFill>
                  <a:srgbClr val="002060"/>
                </a:solidFill>
              </a:rPr>
              <a:t>5.6  Informes seguimiento actividad</a:t>
            </a:r>
          </a:p>
          <a:p>
            <a:endParaRPr lang="es-ES" sz="1400" b="1" dirty="0">
              <a:solidFill>
                <a:srgbClr val="002060"/>
              </a:solidFill>
            </a:endParaRPr>
          </a:p>
          <a:p>
            <a:endParaRPr lang="es-ES" sz="1400" b="1" dirty="0">
              <a:solidFill>
                <a:srgbClr val="002060"/>
              </a:solidFill>
            </a:endParaRPr>
          </a:p>
          <a:p>
            <a:pPr marL="285750" indent="-285750">
              <a:buFont typeface="Arial" panose="020B0604020202020204" pitchFamily="34" charset="0"/>
              <a:buChar char="•"/>
            </a:pPr>
            <a:r>
              <a:rPr lang="es-ES" sz="1400" dirty="0">
                <a:solidFill>
                  <a:srgbClr val="002060"/>
                </a:solidFill>
              </a:rPr>
              <a:t>En la parte superior derecha hay un </a:t>
            </a:r>
            <a:r>
              <a:rPr lang="es-ES" sz="1400" b="1" dirty="0">
                <a:solidFill>
                  <a:srgbClr val="002060"/>
                </a:solidFill>
              </a:rPr>
              <a:t>despegable de los informes </a:t>
            </a:r>
            <a:r>
              <a:rPr lang="es-ES" sz="1400" dirty="0">
                <a:solidFill>
                  <a:srgbClr val="002060"/>
                </a:solidFill>
              </a:rPr>
              <a:t>seguimiento que pueden obtenerse y en los que se muestra el estado de cada caso.</a:t>
            </a:r>
          </a:p>
          <a:p>
            <a:r>
              <a:rPr lang="es-ES" sz="1400" dirty="0">
                <a:solidFill>
                  <a:srgbClr val="002060"/>
                </a:solidFill>
              </a:rPr>
              <a:t> </a:t>
            </a:r>
          </a:p>
          <a:p>
            <a:endParaRPr lang="es-ES" sz="1400" dirty="0">
              <a:solidFill>
                <a:srgbClr val="002060"/>
              </a:solidFill>
            </a:endParaRPr>
          </a:p>
          <a:p>
            <a:endParaRPr lang="es-ES" sz="1400" dirty="0">
              <a:solidFill>
                <a:srgbClr val="002060"/>
              </a:solidFill>
            </a:endParaRPr>
          </a:p>
          <a:p>
            <a:endParaRPr lang="es-ES" sz="1400" dirty="0">
              <a:solidFill>
                <a:srgbClr val="002060"/>
              </a:solidFill>
            </a:endParaRPr>
          </a:p>
          <a:p>
            <a:endParaRPr lang="es-ES" sz="1400" dirty="0">
              <a:solidFill>
                <a:srgbClr val="002060"/>
              </a:solidFill>
            </a:endParaRPr>
          </a:p>
          <a:p>
            <a:endParaRPr lang="es-ES" sz="1400" dirty="0">
              <a:solidFill>
                <a:srgbClr val="002060"/>
              </a:solidFill>
            </a:endParaRPr>
          </a:p>
          <a:p>
            <a:pPr marL="285750" indent="-285750">
              <a:buFont typeface="Arial" panose="020B0604020202020204" pitchFamily="34" charset="0"/>
              <a:buChar char="•"/>
            </a:pPr>
            <a:endParaRPr lang="es-ES" sz="1400" dirty="0">
              <a:solidFill>
                <a:srgbClr val="002060"/>
              </a:solidFill>
            </a:endParaRPr>
          </a:p>
          <a:p>
            <a:pPr marL="285750" indent="-285750">
              <a:buFont typeface="Arial" panose="020B0604020202020204" pitchFamily="34" charset="0"/>
              <a:buChar char="•"/>
            </a:pPr>
            <a:endParaRPr lang="es-ES" sz="1400" dirty="0">
              <a:solidFill>
                <a:srgbClr val="002060"/>
              </a:solidFill>
            </a:endParaRPr>
          </a:p>
          <a:p>
            <a:pPr marL="285750" indent="-285750">
              <a:buFont typeface="Arial" panose="020B0604020202020204" pitchFamily="34" charset="0"/>
              <a:buChar char="•"/>
            </a:pPr>
            <a:endParaRPr lang="es-ES" sz="1400" dirty="0">
              <a:solidFill>
                <a:srgbClr val="002060"/>
              </a:solidFill>
            </a:endParaRPr>
          </a:p>
          <a:p>
            <a:pPr marL="285750" indent="-285750">
              <a:buFont typeface="Arial" panose="020B0604020202020204" pitchFamily="34" charset="0"/>
              <a:buChar char="•"/>
            </a:pPr>
            <a:r>
              <a:rPr lang="es-ES" sz="1400" dirty="0">
                <a:solidFill>
                  <a:srgbClr val="002060"/>
                </a:solidFill>
              </a:rPr>
              <a:t>A destacar el informe de casos y emails donde se ve la situación de los mismos</a:t>
            </a:r>
          </a:p>
          <a:p>
            <a:r>
              <a:rPr lang="es-ES" sz="1400" dirty="0">
                <a:solidFill>
                  <a:srgbClr val="002060"/>
                </a:solidFill>
              </a:rPr>
              <a:t> </a:t>
            </a:r>
          </a:p>
          <a:p>
            <a:endParaRPr lang="es-ES" sz="1200" dirty="0"/>
          </a:p>
        </p:txBody>
      </p:sp>
      <p:pic>
        <p:nvPicPr>
          <p:cNvPr id="7" name="Imagen 6">
            <a:extLst>
              <a:ext uri="{FF2B5EF4-FFF2-40B4-BE49-F238E27FC236}">
                <a16:creationId xmlns:a16="http://schemas.microsoft.com/office/drawing/2014/main" id="{FFF78FF5-D5B6-4409-9171-9C5C9C8DB93F}"/>
              </a:ext>
            </a:extLst>
          </p:cNvPr>
          <p:cNvPicPr/>
          <p:nvPr/>
        </p:nvPicPr>
        <p:blipFill rotWithShape="1">
          <a:blip r:embed="rId4">
            <a:extLst>
              <a:ext uri="{28A0092B-C50C-407E-A947-70E740481C1C}">
                <a14:useLocalDpi xmlns:a14="http://schemas.microsoft.com/office/drawing/2010/main" val="0"/>
              </a:ext>
            </a:extLst>
          </a:blip>
          <a:srcRect l="87997" b="67685"/>
          <a:stretch/>
        </p:blipFill>
        <p:spPr bwMode="auto">
          <a:xfrm>
            <a:off x="7538898" y="1196430"/>
            <a:ext cx="2116075" cy="2662311"/>
          </a:xfrm>
          <a:prstGeom prst="rect">
            <a:avLst/>
          </a:prstGeom>
          <a:noFill/>
          <a:ln>
            <a:noFill/>
          </a:ln>
          <a:extLst>
            <a:ext uri="{53640926-AAD7-44D8-BBD7-CCE9431645EC}">
              <a14:shadowObscured xmlns:a14="http://schemas.microsoft.com/office/drawing/2010/main"/>
            </a:ext>
          </a:extLst>
        </p:spPr>
      </p:pic>
      <p:pic>
        <p:nvPicPr>
          <p:cNvPr id="9" name="Imagen 8">
            <a:extLst>
              <a:ext uri="{FF2B5EF4-FFF2-40B4-BE49-F238E27FC236}">
                <a16:creationId xmlns:a16="http://schemas.microsoft.com/office/drawing/2014/main" id="{2776B2D0-108C-42DA-98C2-1A3BDB12040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93237" y="4384287"/>
            <a:ext cx="6817360" cy="2124075"/>
          </a:xfrm>
          <a:prstGeom prst="rect">
            <a:avLst/>
          </a:prstGeom>
          <a:noFill/>
        </p:spPr>
      </p:pic>
      <p:sp>
        <p:nvSpPr>
          <p:cNvPr id="10" name="Botón de acción: ir hacia atrás o anterior 9">
            <a:hlinkClick r:id="" action="ppaction://hlinkshowjump?jump=previousslide" highlightClick="1"/>
            <a:extLst>
              <a:ext uri="{FF2B5EF4-FFF2-40B4-BE49-F238E27FC236}">
                <a16:creationId xmlns:a16="http://schemas.microsoft.com/office/drawing/2014/main" id="{C40B0593-1495-46A1-8691-040C283C7AE2}"/>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1" name="Botón de acción: ir hacia delante o siguiente 10">
            <a:hlinkClick r:id="" action="ppaction://hlinkshowjump?jump=nextslide" highlightClick="1"/>
            <a:extLst>
              <a:ext uri="{FF2B5EF4-FFF2-40B4-BE49-F238E27FC236}">
                <a16:creationId xmlns:a16="http://schemas.microsoft.com/office/drawing/2014/main" id="{DCE4DC53-68D2-46A5-9208-B9CC15AC101F}"/>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009906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4087FD2-AC14-4FE9-B44C-A12D0E9BE95E}"/>
              </a:ext>
            </a:extLst>
          </p:cNvPr>
          <p:cNvSpPr>
            <a:spLocks noGrp="1"/>
          </p:cNvSpPr>
          <p:nvPr>
            <p:ph type="sldNum" sz="quarter" idx="12"/>
          </p:nvPr>
        </p:nvSpPr>
        <p:spPr/>
        <p:txBody>
          <a:bodyPr/>
          <a:lstStyle/>
          <a:p>
            <a:fld id="{C403DBF3-ACBC-42EB-B890-648F70A723C9}" type="slidenum">
              <a:rPr lang="es-ES" smtClean="0"/>
              <a:t>94</a:t>
            </a:fld>
            <a:endParaRPr lang="es-ES"/>
          </a:p>
        </p:txBody>
      </p:sp>
      <p:sp>
        <p:nvSpPr>
          <p:cNvPr id="4" name="Rectángulo: esquinas redondeadas 3">
            <a:extLst>
              <a:ext uri="{FF2B5EF4-FFF2-40B4-BE49-F238E27FC236}">
                <a16:creationId xmlns:a16="http://schemas.microsoft.com/office/drawing/2014/main" id="{39ABA707-34D1-4AD3-BA93-563EBE2118B7}"/>
              </a:ext>
            </a:extLst>
          </p:cNvPr>
          <p:cNvSpPr/>
          <p:nvPr/>
        </p:nvSpPr>
        <p:spPr>
          <a:xfrm>
            <a:off x="2060853" y="162539"/>
            <a:ext cx="8968217" cy="49836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pPr algn="ctr"/>
            <a:r>
              <a:rPr lang="es-ES" sz="2000" b="1" dirty="0">
                <a:solidFill>
                  <a:schemeClr val="bg1"/>
                </a:solidFill>
              </a:rPr>
              <a:t>Flujo de escalado de incidencias para el Call Center Seguro de Hogar</a:t>
            </a:r>
          </a:p>
        </p:txBody>
      </p:sp>
      <p:pic>
        <p:nvPicPr>
          <p:cNvPr id="6" name="Imagen 5">
            <a:extLst>
              <a:ext uri="{FF2B5EF4-FFF2-40B4-BE49-F238E27FC236}">
                <a16:creationId xmlns:a16="http://schemas.microsoft.com/office/drawing/2014/main" id="{2BCF1FB9-3D65-4ECC-9384-068A0691D22F}"/>
              </a:ext>
            </a:extLst>
          </p:cNvPr>
          <p:cNvPicPr>
            <a:picLocks noChangeAspect="1"/>
          </p:cNvPicPr>
          <p:nvPr/>
        </p:nvPicPr>
        <p:blipFill>
          <a:blip r:embed="rId2"/>
          <a:stretch>
            <a:fillRect/>
          </a:stretch>
        </p:blipFill>
        <p:spPr>
          <a:xfrm>
            <a:off x="136407" y="18106"/>
            <a:ext cx="1054469" cy="382357"/>
          </a:xfrm>
          <a:prstGeom prst="rect">
            <a:avLst/>
          </a:prstGeom>
        </p:spPr>
      </p:pic>
      <p:sp>
        <p:nvSpPr>
          <p:cNvPr id="7" name="Rectángulo: esquinas redondeadas 6">
            <a:extLst>
              <a:ext uri="{FF2B5EF4-FFF2-40B4-BE49-F238E27FC236}">
                <a16:creationId xmlns:a16="http://schemas.microsoft.com/office/drawing/2014/main" id="{E433FDCC-1226-4A46-A59E-B974814D82C7}"/>
              </a:ext>
            </a:extLst>
          </p:cNvPr>
          <p:cNvSpPr/>
          <p:nvPr/>
        </p:nvSpPr>
        <p:spPr>
          <a:xfrm>
            <a:off x="177613" y="879197"/>
            <a:ext cx="4565837" cy="569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107000"/>
              </a:lnSpc>
              <a:spcAft>
                <a:spcPts val="800"/>
              </a:spcAft>
            </a:pPr>
            <a:r>
              <a:rPr lang="es-ES" sz="1200" dirty="0">
                <a:solidFill>
                  <a:schemeClr val="tx1"/>
                </a:solidFill>
                <a:latin typeface="Calibri" panose="020F0502020204030204" pitchFamily="34" charset="0"/>
                <a:ea typeface="Calibri" panose="020F0502020204030204" pitchFamily="34" charset="0"/>
                <a:cs typeface="Arial" panose="020B0604020202020204" pitchFamily="34" charset="0"/>
              </a:rPr>
              <a:t>Seguro Hogar. Escalado de incidencias </a:t>
            </a:r>
            <a:endParaRPr lang="es-ES" sz="1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200" dirty="0">
                <a:solidFill>
                  <a:schemeClr val="tx1"/>
                </a:solidFill>
                <a:latin typeface="Calibri" panose="020F0502020204030204" pitchFamily="34" charset="0"/>
                <a:ea typeface="Calibri" panose="020F0502020204030204" pitchFamily="34" charset="0"/>
                <a:cs typeface="Arial" panose="020B0604020202020204" pitchFamily="34" charset="0"/>
              </a:rPr>
              <a:t>Flujo de notificación y resolución de incidencias. Se detecta una incidencia en los servicios de Canal Cliente:</a:t>
            </a:r>
            <a:endParaRPr lang="es-ES" sz="1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s-ES" sz="1200" dirty="0">
                <a:solidFill>
                  <a:schemeClr val="tx1"/>
                </a:solidFill>
                <a:latin typeface="Calibri" panose="020F0502020204030204" pitchFamily="34" charset="0"/>
                <a:ea typeface="Calibri" panose="020F0502020204030204" pitchFamily="34" charset="0"/>
                <a:cs typeface="Arial" panose="020B0604020202020204" pitchFamily="34" charset="0"/>
              </a:rPr>
              <a:t>Cliente legado (se consulta CTC por NIF/NIE/Pasaporte o línea):</a:t>
            </a:r>
            <a:endParaRPr lang="es-ES" sz="1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s-ES" sz="1200" dirty="0">
                <a:solidFill>
                  <a:schemeClr val="tx1"/>
                </a:solidFill>
                <a:latin typeface="Calibri" panose="020F0502020204030204" pitchFamily="34" charset="0"/>
                <a:ea typeface="Calibri" panose="020F0502020204030204" pitchFamily="34" charset="0"/>
                <a:cs typeface="Arial" panose="020B0604020202020204" pitchFamily="34" charset="0"/>
              </a:rPr>
              <a:t>Se abre un ITSM (ruta del ITSM en diapositiva siguiente).</a:t>
            </a:r>
            <a:endParaRPr lang="es-ES" sz="1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s-ES" sz="1200" dirty="0">
                <a:solidFill>
                  <a:schemeClr val="tx1"/>
                </a:solidFill>
                <a:latin typeface="Calibri" panose="020F0502020204030204" pitchFamily="34" charset="0"/>
                <a:ea typeface="Calibri" panose="020F0502020204030204" pitchFamily="34" charset="0"/>
                <a:cs typeface="Arial" panose="020B0604020202020204" pitchFamily="34" charset="0"/>
              </a:rPr>
              <a:t>Si, pasado un tiempo prudencial, no se resuelven, se reclaman vía Service Desk:</a:t>
            </a:r>
            <a:endParaRPr lang="es-ES" sz="1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Font typeface="+mj-lt"/>
              <a:buAutoNum type="arabicPeriod"/>
              <a:tabLst>
                <a:tab pos="1371600" algn="l"/>
              </a:tabLst>
            </a:pPr>
            <a:r>
              <a:rPr lang="es-ES" sz="1200" dirty="0">
                <a:solidFill>
                  <a:schemeClr val="tx1"/>
                </a:solidFill>
                <a:latin typeface="Calibri" panose="020F0502020204030204" pitchFamily="34" charset="0"/>
                <a:ea typeface="Calibri" panose="020F0502020204030204" pitchFamily="34" charset="0"/>
                <a:cs typeface="Arial" panose="020B0604020202020204" pitchFamily="34" charset="0"/>
              </a:rPr>
              <a:t>Primero por mail: </a:t>
            </a:r>
            <a:r>
              <a:rPr lang="es-ES" sz="1200" u="sng" dirty="0">
                <a:solidFill>
                  <a:srgbClr val="0086C3"/>
                </a:solidFill>
                <a:latin typeface="Calibri" panose="020F0502020204030204" pitchFamily="34" charset="0"/>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servicedesk.callcenter@telefonica.com</a:t>
            </a:r>
            <a:endParaRPr lang="es-ES" sz="1200" dirty="0">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Font typeface="+mj-lt"/>
              <a:buAutoNum type="arabicPeriod"/>
              <a:tabLst>
                <a:tab pos="1371600" algn="l"/>
              </a:tabLst>
            </a:pPr>
            <a:r>
              <a:rPr lang="es-ES" sz="1200" dirty="0">
                <a:solidFill>
                  <a:schemeClr val="tx1"/>
                </a:solidFill>
                <a:latin typeface="Calibri" panose="020F0502020204030204" pitchFamily="34" charset="0"/>
                <a:ea typeface="Calibri" panose="020F0502020204030204" pitchFamily="34" charset="0"/>
                <a:cs typeface="Arial" panose="020B0604020202020204" pitchFamily="34" charset="0"/>
              </a:rPr>
              <a:t>Por teléfono, si persisten: 900 405 005</a:t>
            </a:r>
            <a:endParaRPr lang="es-ES" sz="1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Font typeface="+mj-lt"/>
              <a:buAutoNum type="arabicPeriod"/>
              <a:tabLst>
                <a:tab pos="1371600" algn="l"/>
              </a:tabLst>
            </a:pPr>
            <a:r>
              <a:rPr lang="es-ES" sz="1200" dirty="0">
                <a:solidFill>
                  <a:schemeClr val="tx1"/>
                </a:solidFill>
                <a:latin typeface="Calibri" panose="020F0502020204030204" pitchFamily="34" charset="0"/>
                <a:ea typeface="Calibri" panose="020F0502020204030204" pitchFamily="34" charset="0"/>
                <a:cs typeface="Arial" panose="020B0604020202020204" pitchFamily="34" charset="0"/>
              </a:rPr>
              <a:t>Si continúan sin resolverse, contactamos con Aida de la Rúa Tarín, de Telefónica: </a:t>
            </a:r>
            <a:r>
              <a:rPr lang="es-ES" sz="1200" u="sng" dirty="0">
                <a:solidFill>
                  <a:srgbClr val="0086C3"/>
                </a:solidFill>
                <a:latin typeface="Calibri" panose="020F0502020204030204" pitchFamily="34" charset="0"/>
                <a:ea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aida.delaruatarin@telefonica.com</a:t>
            </a:r>
            <a:endParaRPr lang="es-ES"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s-ES" sz="1200" dirty="0">
                <a:solidFill>
                  <a:schemeClr val="tx1"/>
                </a:solidFill>
                <a:latin typeface="Calibri" panose="020F0502020204030204" pitchFamily="34" charset="0"/>
                <a:ea typeface="Calibri" panose="020F0502020204030204" pitchFamily="34" charset="0"/>
                <a:cs typeface="Arial" panose="020B0604020202020204" pitchFamily="34" charset="0"/>
              </a:rPr>
              <a:t>Cliente TELCO (se consulta en TELCO 3.0, gestión de la demanda por NIF/NIE/Pasaporte o línea): </a:t>
            </a:r>
            <a:endParaRPr lang="es-ES" sz="1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s-ES" sz="1200" dirty="0">
                <a:solidFill>
                  <a:schemeClr val="tx1"/>
                </a:solidFill>
                <a:latin typeface="Calibri" panose="020F0502020204030204" pitchFamily="34" charset="0"/>
                <a:ea typeface="Calibri" panose="020F0502020204030204" pitchFamily="34" charset="0"/>
                <a:cs typeface="Arial" panose="020B0604020202020204" pitchFamily="34" charset="0"/>
              </a:rPr>
              <a:t>Se abre un ITSM (ruta del ITSM en diapositiva siguiente).</a:t>
            </a:r>
            <a:endParaRPr lang="es-ES" sz="1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s-ES" sz="1200" dirty="0">
                <a:latin typeface="Calibri" panose="020F0502020204030204" pitchFamily="34" charset="0"/>
                <a:ea typeface="Calibri" panose="020F0502020204030204" pitchFamily="34" charset="0"/>
                <a:cs typeface="Times New Roman" panose="02020603050405020304" pitchFamily="18" charset="0"/>
              </a:rPr>
              <a:t> </a:t>
            </a:r>
          </a:p>
        </p:txBody>
      </p:sp>
      <p:pic>
        <p:nvPicPr>
          <p:cNvPr id="8" name="Imagen 7">
            <a:extLst>
              <a:ext uri="{FF2B5EF4-FFF2-40B4-BE49-F238E27FC236}">
                <a16:creationId xmlns:a16="http://schemas.microsoft.com/office/drawing/2014/main" id="{920D3794-38DE-4ACD-AE98-BB5C4E67B0C2}"/>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917122" y="879196"/>
            <a:ext cx="3323431" cy="2465887"/>
          </a:xfrm>
          <a:prstGeom prst="rect">
            <a:avLst/>
          </a:prstGeom>
        </p:spPr>
      </p:pic>
      <p:pic>
        <p:nvPicPr>
          <p:cNvPr id="9" name="Imagen 8">
            <a:extLst>
              <a:ext uri="{FF2B5EF4-FFF2-40B4-BE49-F238E27FC236}">
                <a16:creationId xmlns:a16="http://schemas.microsoft.com/office/drawing/2014/main" id="{2D4F10EA-2FA8-44B0-B4F3-C5EB5ECA2D1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8240554" y="767627"/>
            <a:ext cx="3773833" cy="2661373"/>
          </a:xfrm>
          <a:prstGeom prst="rect">
            <a:avLst/>
          </a:prstGeom>
        </p:spPr>
      </p:pic>
      <p:pic>
        <p:nvPicPr>
          <p:cNvPr id="10" name="Imagen 9">
            <a:extLst>
              <a:ext uri="{FF2B5EF4-FFF2-40B4-BE49-F238E27FC236}">
                <a16:creationId xmlns:a16="http://schemas.microsoft.com/office/drawing/2014/main" id="{0B54E1D0-45A4-4CDE-8BEB-5547398E68E6}"/>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5305424" y="3895754"/>
            <a:ext cx="5227537" cy="2661373"/>
          </a:xfrm>
          <a:prstGeom prst="rect">
            <a:avLst/>
          </a:prstGeom>
        </p:spPr>
      </p:pic>
      <p:pic>
        <p:nvPicPr>
          <p:cNvPr id="11" name="Picture 6" descr="Resultado de imagen de ir a inicio">
            <a:hlinkClick r:id="rId8" action="ppaction://hlinksldjump"/>
            <a:extLst>
              <a:ext uri="{FF2B5EF4-FFF2-40B4-BE49-F238E27FC236}">
                <a16:creationId xmlns:a16="http://schemas.microsoft.com/office/drawing/2014/main" id="{562E2F20-8524-46FD-855E-149FA5E0F1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a:extLst>
              <a:ext uri="{FF2B5EF4-FFF2-40B4-BE49-F238E27FC236}">
                <a16:creationId xmlns:a16="http://schemas.microsoft.com/office/drawing/2014/main" id="{AF300893-A479-4DA0-8196-8D81810225D1}"/>
              </a:ext>
            </a:extLst>
          </p:cNvPr>
          <p:cNvSpPr/>
          <p:nvPr/>
        </p:nvSpPr>
        <p:spPr>
          <a:xfrm>
            <a:off x="136407" y="285499"/>
            <a:ext cx="120199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Botón de acción: ir hacia delante o siguiente 12">
            <a:hlinkClick r:id="" action="ppaction://hlinkshowjump?jump=nextslide" highlightClick="1"/>
            <a:extLst>
              <a:ext uri="{FF2B5EF4-FFF2-40B4-BE49-F238E27FC236}">
                <a16:creationId xmlns:a16="http://schemas.microsoft.com/office/drawing/2014/main" id="{BE4C885B-E58F-4615-B518-2F8D7A533EE4}"/>
              </a:ext>
            </a:extLst>
          </p:cNvPr>
          <p:cNvSpPr/>
          <p:nvPr/>
        </p:nvSpPr>
        <p:spPr>
          <a:xfrm>
            <a:off x="11676108" y="6398619"/>
            <a:ext cx="300942" cy="370181"/>
          </a:xfrm>
          <a:prstGeom prst="actionButtonForwardNex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Botón de acción: ir hacia atrás o anterior 13">
            <a:hlinkClick r:id="" action="ppaction://hlinkshowjump?jump=previousslide" highlightClick="1"/>
            <a:extLst>
              <a:ext uri="{FF2B5EF4-FFF2-40B4-BE49-F238E27FC236}">
                <a16:creationId xmlns:a16="http://schemas.microsoft.com/office/drawing/2014/main" id="{DE486D1C-4C53-4852-BD04-2481B6A5A11D}"/>
              </a:ext>
            </a:extLst>
          </p:cNvPr>
          <p:cNvSpPr/>
          <p:nvPr/>
        </p:nvSpPr>
        <p:spPr>
          <a:xfrm>
            <a:off x="99319" y="6467287"/>
            <a:ext cx="315206" cy="315209"/>
          </a:xfrm>
          <a:prstGeom prst="actionButtonBackPrevio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3" name="Rectángulo 2">
            <a:extLst>
              <a:ext uri="{FF2B5EF4-FFF2-40B4-BE49-F238E27FC236}">
                <a16:creationId xmlns:a16="http://schemas.microsoft.com/office/drawing/2014/main" id="{4FEE6E6F-D794-4C91-B486-6D15E289559B}"/>
              </a:ext>
            </a:extLst>
          </p:cNvPr>
          <p:cNvSpPr/>
          <p:nvPr/>
        </p:nvSpPr>
        <p:spPr>
          <a:xfrm>
            <a:off x="10532962" y="3231715"/>
            <a:ext cx="1481426" cy="1027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bg1"/>
                </a:solidFill>
              </a:rPr>
              <a:t>PENDIENTE REVISION </a:t>
            </a:r>
          </a:p>
        </p:txBody>
      </p:sp>
    </p:spTree>
    <p:extLst>
      <p:ext uri="{BB962C8B-B14F-4D97-AF65-F5344CB8AC3E}">
        <p14:creationId xmlns:p14="http://schemas.microsoft.com/office/powerpoint/2010/main" val="14296617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39ABA707-34D1-4AD3-BA93-563EBE2118B7}"/>
              </a:ext>
            </a:extLst>
          </p:cNvPr>
          <p:cNvSpPr/>
          <p:nvPr/>
        </p:nvSpPr>
        <p:spPr>
          <a:xfrm>
            <a:off x="2060854" y="162539"/>
            <a:ext cx="8226146" cy="49836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pPr algn="ctr"/>
            <a:r>
              <a:rPr lang="es-ES" sz="2000" b="1">
                <a:solidFill>
                  <a:schemeClr val="bg1"/>
                </a:solidFill>
              </a:rPr>
              <a:t>INCIDENCIAS PORTAL GESTOR</a:t>
            </a:r>
          </a:p>
        </p:txBody>
      </p:sp>
      <p:pic>
        <p:nvPicPr>
          <p:cNvPr id="6" name="Imagen 5">
            <a:extLst>
              <a:ext uri="{FF2B5EF4-FFF2-40B4-BE49-F238E27FC236}">
                <a16:creationId xmlns:a16="http://schemas.microsoft.com/office/drawing/2014/main" id="{2BCF1FB9-3D65-4ECC-9384-068A0691D22F}"/>
              </a:ext>
            </a:extLst>
          </p:cNvPr>
          <p:cNvPicPr>
            <a:picLocks noChangeAspect="1"/>
          </p:cNvPicPr>
          <p:nvPr/>
        </p:nvPicPr>
        <p:blipFill>
          <a:blip r:embed="rId2"/>
          <a:stretch>
            <a:fillRect/>
          </a:stretch>
        </p:blipFill>
        <p:spPr>
          <a:xfrm>
            <a:off x="136407" y="18106"/>
            <a:ext cx="1054469" cy="382357"/>
          </a:xfrm>
          <a:prstGeom prst="rect">
            <a:avLst/>
          </a:prstGeom>
        </p:spPr>
      </p:pic>
      <p:pic>
        <p:nvPicPr>
          <p:cNvPr id="8" name="Picture 6" descr="Resultado de imagen de ir a inicio">
            <a:hlinkClick r:id="rId3" action="ppaction://hlinksldjump"/>
            <a:extLst>
              <a:ext uri="{FF2B5EF4-FFF2-40B4-BE49-F238E27FC236}">
                <a16:creationId xmlns:a16="http://schemas.microsoft.com/office/drawing/2014/main" id="{C50987A2-321B-4AC3-927E-708D6A8A6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78939425-CBEE-458E-9D3D-B612213B5C81}"/>
              </a:ext>
            </a:extLst>
          </p:cNvPr>
          <p:cNvSpPr/>
          <p:nvPr/>
        </p:nvSpPr>
        <p:spPr>
          <a:xfrm>
            <a:off x="136407" y="285499"/>
            <a:ext cx="120199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ángulo: esquinas redondeadas 8">
            <a:extLst>
              <a:ext uri="{FF2B5EF4-FFF2-40B4-BE49-F238E27FC236}">
                <a16:creationId xmlns:a16="http://schemas.microsoft.com/office/drawing/2014/main" id="{960495E0-FC9D-44C3-95AE-F7780CC8CCBA}"/>
              </a:ext>
            </a:extLst>
          </p:cNvPr>
          <p:cNvSpPr/>
          <p:nvPr/>
        </p:nvSpPr>
        <p:spPr>
          <a:xfrm>
            <a:off x="282544" y="1058002"/>
            <a:ext cx="4169535" cy="135433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107000"/>
              </a:lnSpc>
              <a:spcAft>
                <a:spcPts val="800"/>
              </a:spcAft>
            </a:pPr>
            <a:r>
              <a:rPr lang="es-ES" sz="1200" dirty="0">
                <a:solidFill>
                  <a:schemeClr val="tx1"/>
                </a:solidFill>
                <a:latin typeface="Calibri" panose="020F0502020204030204" pitchFamily="34" charset="0"/>
                <a:ea typeface="Calibri" panose="020F0502020204030204" pitchFamily="34" charset="0"/>
                <a:cs typeface="Arial" panose="020B0604020202020204" pitchFamily="34" charset="0"/>
              </a:rPr>
              <a:t>Seguro Hogar. Escalado de incidencias </a:t>
            </a:r>
            <a:endParaRPr lang="es-ES" sz="1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200" dirty="0">
                <a:solidFill>
                  <a:schemeClr val="tx1"/>
                </a:solidFill>
                <a:latin typeface="Calibri" panose="020F0502020204030204" pitchFamily="34" charset="0"/>
                <a:ea typeface="Calibri" panose="020F0502020204030204" pitchFamily="34" charset="0"/>
                <a:cs typeface="Arial" panose="020B0604020202020204" pitchFamily="34" charset="0"/>
              </a:rPr>
              <a:t>Flujo de notificación y resolución de incidencias en portal gestor : se abre un ITSM (ruta del ITSM en captura en esta imagen ).</a:t>
            </a:r>
            <a:endParaRPr lang="es-ES" sz="1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s-ES" sz="1200" dirty="0">
                <a:latin typeface="Calibri" panose="020F0502020204030204" pitchFamily="34" charset="0"/>
                <a:ea typeface="Calibri" panose="020F0502020204030204" pitchFamily="34" charset="0"/>
                <a:cs typeface="Times New Roman" panose="02020603050405020304" pitchFamily="18" charset="0"/>
              </a:rPr>
              <a:t> </a:t>
            </a:r>
          </a:p>
        </p:txBody>
      </p:sp>
      <p:pic>
        <p:nvPicPr>
          <p:cNvPr id="2050" name="Picture 2">
            <a:extLst>
              <a:ext uri="{FF2B5EF4-FFF2-40B4-BE49-F238E27FC236}">
                <a16:creationId xmlns:a16="http://schemas.microsoft.com/office/drawing/2014/main" id="{414FD6E4-5461-4E54-98CF-3E9591B659E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099" t="1980" r="24631" b="2227"/>
          <a:stretch/>
        </p:blipFill>
        <p:spPr bwMode="auto">
          <a:xfrm>
            <a:off x="5036696" y="879197"/>
            <a:ext cx="6250898" cy="5508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3208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ángulo: esquinas redondeadas 61">
            <a:extLst>
              <a:ext uri="{FF2B5EF4-FFF2-40B4-BE49-F238E27FC236}">
                <a16:creationId xmlns:a16="http://schemas.microsoft.com/office/drawing/2014/main" id="{022C56E5-B6D8-44DA-A645-A5D0F88DC93B}"/>
              </a:ext>
            </a:extLst>
          </p:cNvPr>
          <p:cNvSpPr/>
          <p:nvPr/>
        </p:nvSpPr>
        <p:spPr>
          <a:xfrm>
            <a:off x="2060854" y="162539"/>
            <a:ext cx="6730061" cy="49836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bIns="0" rtlCol="0" anchor="t" anchorCtr="0"/>
          <a:lstStyle/>
          <a:p>
            <a:pPr algn="ctr"/>
            <a:r>
              <a:rPr lang="es-ES" sz="2000" b="1">
                <a:solidFill>
                  <a:schemeClr val="bg1"/>
                </a:solidFill>
              </a:rPr>
              <a:t>SONDEO INICIAL</a:t>
            </a:r>
          </a:p>
        </p:txBody>
      </p:sp>
      <p:pic>
        <p:nvPicPr>
          <p:cNvPr id="8" name="Imagen 7">
            <a:extLst>
              <a:ext uri="{FF2B5EF4-FFF2-40B4-BE49-F238E27FC236}">
                <a16:creationId xmlns:a16="http://schemas.microsoft.com/office/drawing/2014/main" id="{DF4E6C8B-54E2-4BC4-89D2-C97BBD35BF30}"/>
              </a:ext>
            </a:extLst>
          </p:cNvPr>
          <p:cNvPicPr>
            <a:picLocks noChangeAspect="1"/>
          </p:cNvPicPr>
          <p:nvPr/>
        </p:nvPicPr>
        <p:blipFill>
          <a:blip r:embed="rId2"/>
          <a:stretch>
            <a:fillRect/>
          </a:stretch>
        </p:blipFill>
        <p:spPr>
          <a:xfrm>
            <a:off x="136407" y="18106"/>
            <a:ext cx="1054469" cy="382357"/>
          </a:xfrm>
          <a:prstGeom prst="rect">
            <a:avLst/>
          </a:prstGeom>
        </p:spPr>
      </p:pic>
      <p:sp>
        <p:nvSpPr>
          <p:cNvPr id="9" name="Rectángulo: esquinas redondeadas 8">
            <a:extLst>
              <a:ext uri="{FF2B5EF4-FFF2-40B4-BE49-F238E27FC236}">
                <a16:creationId xmlns:a16="http://schemas.microsoft.com/office/drawing/2014/main" id="{063DE924-24A3-4295-9746-29E64B272E4B}"/>
              </a:ext>
            </a:extLst>
          </p:cNvPr>
          <p:cNvSpPr/>
          <p:nvPr/>
        </p:nvSpPr>
        <p:spPr>
          <a:xfrm>
            <a:off x="128644" y="704325"/>
            <a:ext cx="11806181" cy="545431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nSpc>
                <a:spcPct val="107000"/>
              </a:lnSpc>
              <a:spcAft>
                <a:spcPts val="800"/>
              </a:spcAft>
            </a:pPr>
            <a:r>
              <a:rPr lang="es-ES" sz="1200" dirty="0">
                <a:solidFill>
                  <a:prstClr val="black"/>
                </a:solidFill>
                <a:latin typeface="Calibri" panose="020F0502020204030204" pitchFamily="34" charset="0"/>
                <a:ea typeface="Calibri" panose="020F0502020204030204" pitchFamily="34" charset="0"/>
                <a:cs typeface="Arial" panose="020B0604020202020204" pitchFamily="34" charset="0"/>
              </a:rPr>
              <a:t>Si el cliente quiere información/contratar un Seguro de Hogar de Movistar Seguros antes de comenzar con la recogida información sobre la vivienda a asegurar, estate </a:t>
            </a:r>
            <a:r>
              <a:rPr lang="es-ES" sz="1200" b="1" dirty="0">
                <a:solidFill>
                  <a:prstClr val="black"/>
                </a:solidFill>
                <a:latin typeface="Calibri" panose="020F0502020204030204" pitchFamily="34" charset="0"/>
                <a:ea typeface="Calibri" panose="020F0502020204030204" pitchFamily="34" charset="0"/>
                <a:cs typeface="Arial" panose="020B0604020202020204" pitchFamily="34" charset="0"/>
              </a:rPr>
              <a:t>atento a las señales</a:t>
            </a:r>
            <a:r>
              <a:rPr lang="es-ES" sz="1200" dirty="0">
                <a:solidFill>
                  <a:prstClr val="black"/>
                </a:solidFill>
                <a:latin typeface="Calibri" panose="020F0502020204030204" pitchFamily="34" charset="0"/>
                <a:ea typeface="Calibri" panose="020F0502020204030204" pitchFamily="34" charset="0"/>
                <a:cs typeface="Arial" panose="020B0604020202020204" pitchFamily="34" charset="0"/>
              </a:rPr>
              <a:t> que puedas observar del cliente desde el inicio de la llamada (edad aparente, sexo, tono de voz, características de la vivienda (metros cuadrados, contenido, continente, uso,…..), provincia donde está ubicada la vivienda, si tiene o no otro seguro de hogar, si ha tenido algún problema con el seguro de hogar que tiene, etc. que te ayudarán en la argumentación, así como en el tipo de póliza y coberturas a ofrecerle, para ello  realiza el siguiente </a:t>
            </a:r>
            <a:r>
              <a:rPr lang="es-ES" sz="1200" b="1" i="1" u="sng" dirty="0">
                <a:solidFill>
                  <a:prstClr val="black"/>
                </a:solidFill>
                <a:latin typeface="Calibri" panose="020F0502020204030204" pitchFamily="34" charset="0"/>
                <a:ea typeface="Calibri" panose="020F0502020204030204" pitchFamily="34" charset="0"/>
                <a:cs typeface="Arial" panose="020B0604020202020204" pitchFamily="34" charset="0"/>
              </a:rPr>
              <a:t>Sondeo</a:t>
            </a:r>
            <a:r>
              <a:rPr lang="es-ES" sz="1200" dirty="0">
                <a:solidFill>
                  <a:prstClr val="black"/>
                </a:solidFill>
                <a:latin typeface="Calibri" panose="020F0502020204030204" pitchFamily="34" charset="0"/>
                <a:ea typeface="Calibri" panose="020F0502020204030204" pitchFamily="34" charset="0"/>
                <a:cs typeface="Arial" panose="020B0604020202020204" pitchFamily="34" charset="0"/>
              </a:rPr>
              <a:t>.</a:t>
            </a:r>
            <a:endParaRPr lang="es-E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s-ES" sz="1200" b="1" dirty="0">
                <a:solidFill>
                  <a:srgbClr val="0086C3"/>
                </a:solidFill>
                <a:latin typeface="Calibri" panose="020F0502020204030204" pitchFamily="34" charset="0"/>
                <a:ea typeface="Times New Roman" panose="02020603050405020304" pitchFamily="18" charset="0"/>
                <a:cs typeface="Calibri" panose="020F0502020204030204" pitchFamily="34" charset="0"/>
              </a:rPr>
              <a:t>Sondea ubicación vivienda a asegurar</a:t>
            </a:r>
          </a:p>
          <a:p>
            <a:pPr lvl="0">
              <a:lnSpc>
                <a:spcPct val="107000"/>
              </a:lnSpc>
              <a:spcAft>
                <a:spcPts val="800"/>
              </a:spcAft>
            </a:pPr>
            <a:r>
              <a:rPr lang="es-ES" sz="1200" dirty="0">
                <a:solidFill>
                  <a:prstClr val="black"/>
                </a:solidFill>
                <a:latin typeface="Calibri" panose="020F0502020204030204" pitchFamily="34" charset="0"/>
                <a:ea typeface="Calibri" panose="020F0502020204030204" pitchFamily="34" charset="0"/>
                <a:cs typeface="Calibri" panose="020F0502020204030204" pitchFamily="34" charset="0"/>
              </a:rPr>
              <a:t>Pregunta al cliente por la provincia donde está la vivienda a asegurar: [Nombre cliente] ¿Me puedes decir de qué provincia me estas llamando?, en esta provincia está la vivienda sobre la que quieres información?</a:t>
            </a:r>
            <a:endParaRPr lang="es-E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s-ES" sz="1200" b="1" dirty="0">
                <a:solidFill>
                  <a:srgbClr val="0086C3"/>
                </a:solidFill>
                <a:latin typeface="Calibri" panose="020F0502020204030204" pitchFamily="34" charset="0"/>
                <a:ea typeface="Times New Roman" panose="02020603050405020304" pitchFamily="18" charset="0"/>
                <a:cs typeface="Calibri" panose="020F0502020204030204" pitchFamily="34" charset="0"/>
              </a:rPr>
              <a:t>Sondea si tiene otro seguro de hogar y vencimiento</a:t>
            </a:r>
          </a:p>
          <a:p>
            <a:pPr lvl="0">
              <a:lnSpc>
                <a:spcPct val="107000"/>
              </a:lnSpc>
              <a:spcAft>
                <a:spcPts val="800"/>
              </a:spcAft>
            </a:pPr>
            <a:r>
              <a:rPr lang="es-ES" sz="1200" dirty="0">
                <a:solidFill>
                  <a:prstClr val="black"/>
                </a:solidFill>
                <a:latin typeface="Calibri" panose="020F0502020204030204" pitchFamily="34" charset="0"/>
                <a:ea typeface="Calibri" panose="020F0502020204030204" pitchFamily="34" charset="0"/>
                <a:cs typeface="Calibri" panose="020F0502020204030204" pitchFamily="34" charset="0"/>
              </a:rPr>
              <a:t>[Nombre cliente], me imagino que ya tienes algún seguro de hogar contratado, ¿verdad?</a:t>
            </a:r>
            <a:endParaRPr lang="es-E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s-ES" sz="1200" b="1" dirty="0">
                <a:solidFill>
                  <a:prstClr val="black"/>
                </a:solidFill>
                <a:latin typeface="Calibri" panose="020F0502020204030204" pitchFamily="34" charset="0"/>
                <a:ea typeface="Calibri" panose="020F0502020204030204" pitchFamily="34" charset="0"/>
                <a:cs typeface="Calibri" panose="020F0502020204030204" pitchFamily="34" charset="0"/>
              </a:rPr>
              <a:t>SI</a:t>
            </a:r>
            <a:r>
              <a:rPr lang="es-ES" sz="1200" dirty="0">
                <a:solidFill>
                  <a:prstClr val="black"/>
                </a:solidFill>
                <a:latin typeface="Calibri" panose="020F0502020204030204" pitchFamily="34" charset="0"/>
                <a:ea typeface="Calibri" panose="020F0502020204030204" pitchFamily="34" charset="0"/>
                <a:cs typeface="Calibri" panose="020F0502020204030204" pitchFamily="34" charset="0"/>
              </a:rPr>
              <a:t>: Y, ¿qué seguro tienes ahora mismo contratado?, ¿Y con qué compañía lo tiene?, ¿cuándo te vence?</a:t>
            </a:r>
            <a:endParaRPr lang="es-E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49580" lvl="0">
              <a:lnSpc>
                <a:spcPct val="107000"/>
              </a:lnSpc>
              <a:spcAft>
                <a:spcPts val="800"/>
              </a:spcAft>
            </a:pPr>
            <a:r>
              <a:rPr lang="es-ES" sz="1200" b="1" dirty="0">
                <a:solidFill>
                  <a:prstClr val="black"/>
                </a:solidFill>
                <a:latin typeface="Calibri" panose="020F0502020204030204" pitchFamily="34" charset="0"/>
                <a:ea typeface="Calibri" panose="020F0502020204030204" pitchFamily="34" charset="0"/>
                <a:cs typeface="Arial" panose="020B0604020202020204" pitchFamily="34" charset="0"/>
              </a:rPr>
              <a:t>Importante</a:t>
            </a:r>
            <a:r>
              <a:rPr lang="es-ES" sz="1200" dirty="0">
                <a:solidFill>
                  <a:prstClr val="black"/>
                </a:solidFill>
                <a:latin typeface="Calibri" panose="020F0502020204030204" pitchFamily="34" charset="0"/>
                <a:ea typeface="Calibri" panose="020F0502020204030204" pitchFamily="34" charset="0"/>
                <a:cs typeface="Arial" panose="020B0604020202020204" pitchFamily="34" charset="0"/>
              </a:rPr>
              <a:t>: Hay que tener en cuenta que según la fecha de vencimiento de su actual seguro no siempre podrá contratar el seguro, pero si le podemos hacer un presupuesto.</a:t>
            </a:r>
            <a:endParaRPr lang="es-E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s-ES" sz="1200" b="1" dirty="0">
                <a:solidFill>
                  <a:prstClr val="black"/>
                </a:solidFill>
                <a:latin typeface="Calibri" panose="020F0502020204030204" pitchFamily="34" charset="0"/>
                <a:ea typeface="Calibri" panose="020F0502020204030204" pitchFamily="34" charset="0"/>
                <a:cs typeface="Calibri" panose="020F0502020204030204" pitchFamily="34" charset="0"/>
              </a:rPr>
              <a:t>NO</a:t>
            </a:r>
            <a:r>
              <a:rPr lang="es-ES" sz="1200" dirty="0">
                <a:solidFill>
                  <a:prstClr val="black"/>
                </a:solidFill>
                <a:latin typeface="Calibri" panose="020F0502020204030204" pitchFamily="34" charset="0"/>
                <a:ea typeface="Calibri" panose="020F0502020204030204" pitchFamily="34" charset="0"/>
                <a:cs typeface="Calibri" panose="020F0502020204030204" pitchFamily="34" charset="0"/>
              </a:rPr>
              <a:t>: Entonces es la oportunidad perfecta para empezar a disfrutar de un buen seguro y estar cubierto ante cualquier imprevisto.</a:t>
            </a:r>
            <a:endParaRPr lang="es-E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s-ES" sz="1200" b="1" dirty="0">
                <a:solidFill>
                  <a:srgbClr val="0086C3"/>
                </a:solidFill>
                <a:latin typeface="Calibri" panose="020F0502020204030204" pitchFamily="34" charset="0"/>
                <a:ea typeface="Times New Roman" panose="02020603050405020304" pitchFamily="18" charset="0"/>
                <a:cs typeface="Calibri" panose="020F0502020204030204" pitchFamily="34" charset="0"/>
              </a:rPr>
              <a:t>Sondea Situación Personal</a:t>
            </a:r>
          </a:p>
          <a:p>
            <a:pPr lvl="0">
              <a:lnSpc>
                <a:spcPct val="107000"/>
              </a:lnSpc>
              <a:spcAft>
                <a:spcPts val="800"/>
              </a:spcAft>
            </a:pPr>
            <a:r>
              <a:rPr lang="es-ES" sz="1200" dirty="0">
                <a:solidFill>
                  <a:prstClr val="black"/>
                </a:solidFill>
                <a:latin typeface="Calibri" panose="020F0502020204030204" pitchFamily="34" charset="0"/>
                <a:ea typeface="Calibri" panose="020F0502020204030204" pitchFamily="34" charset="0"/>
                <a:cs typeface="Calibri" panose="020F0502020204030204" pitchFamily="34" charset="0"/>
              </a:rPr>
              <a:t>[Nombre cliente], me puedes decir si en la vivienda viven más personas, tienes hijos, …</a:t>
            </a:r>
            <a:endParaRPr lang="es-E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s-ES" sz="12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s-ES" sz="1200" b="1"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Importante</a:t>
            </a:r>
            <a:r>
              <a:rPr lang="es-ES" sz="12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a:p>
            <a:pPr marL="171450" lvl="0" indent="-171450">
              <a:lnSpc>
                <a:spcPct val="107000"/>
              </a:lnSpc>
              <a:spcAft>
                <a:spcPts val="800"/>
              </a:spcAft>
              <a:buFont typeface="Arial" panose="020B0604020202020204" pitchFamily="34" charset="0"/>
              <a:buChar char="•"/>
            </a:pPr>
            <a:r>
              <a:rPr lang="es-ES" sz="1200" dirty="0">
                <a:solidFill>
                  <a:prstClr val="black"/>
                </a:solidFill>
                <a:latin typeface="Calibri" panose="020F0502020204030204" pitchFamily="34" charset="0"/>
                <a:ea typeface="Calibri" panose="020F0502020204030204" pitchFamily="34" charset="0"/>
                <a:cs typeface="Calibri" panose="020F0502020204030204" pitchFamily="34" charset="0"/>
              </a:rPr>
              <a:t>Si el cliente no responde al sondeo/presenta objeciones: explícale por qué razón estamos recabando esta información. Apóyate en el apartado de objeciones para desvanecer su preocupación</a:t>
            </a:r>
          </a:p>
          <a:p>
            <a:pPr marL="171450" lvl="0" indent="-171450">
              <a:lnSpc>
                <a:spcPct val="107000"/>
              </a:lnSpc>
              <a:spcAft>
                <a:spcPts val="800"/>
              </a:spcAft>
              <a:buFont typeface="Arial" panose="020B0604020202020204" pitchFamily="34" charset="0"/>
              <a:buChar char="•"/>
            </a:pPr>
            <a:r>
              <a:rPr lang="es-ES" sz="1200" dirty="0">
                <a:solidFill>
                  <a:prstClr val="black"/>
                </a:solidFill>
                <a:latin typeface="Calibri" panose="020F0502020204030204" pitchFamily="34" charset="0"/>
                <a:ea typeface="Calibri" panose="020F0502020204030204" pitchFamily="34" charset="0"/>
                <a:cs typeface="Times New Roman" panose="02020603050405020304" pitchFamily="18" charset="0"/>
              </a:rPr>
              <a:t>Evita preguntas que lleven al cliente a dudar si el seguro le interesa o no, como, por ejemplo: ¿Qué te parece?, ¿Estás interesado?, Suena bien ¿verdad?, etc.</a:t>
            </a:r>
          </a:p>
          <a:p>
            <a:pPr marL="171450" lvl="0" indent="-171450">
              <a:lnSpc>
                <a:spcPct val="107000"/>
              </a:lnSpc>
              <a:spcAft>
                <a:spcPts val="800"/>
              </a:spcAft>
              <a:buFont typeface="Arial" panose="020B0604020202020204" pitchFamily="34" charset="0"/>
              <a:buChar char="•"/>
            </a:pPr>
            <a:endParaRPr lang="es-E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spcAft>
                <a:spcPts val="800"/>
              </a:spcAft>
            </a:pPr>
            <a:r>
              <a:rPr lang="es-ES" sz="12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s-ES" sz="105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10" name="Grupo 9">
            <a:extLst>
              <a:ext uri="{FF2B5EF4-FFF2-40B4-BE49-F238E27FC236}">
                <a16:creationId xmlns:a16="http://schemas.microsoft.com/office/drawing/2014/main" id="{F0D54746-1CA8-4C11-BA2D-A683E2D4686A}"/>
              </a:ext>
            </a:extLst>
          </p:cNvPr>
          <p:cNvGrpSpPr/>
          <p:nvPr/>
        </p:nvGrpSpPr>
        <p:grpSpPr>
          <a:xfrm>
            <a:off x="136407" y="6341496"/>
            <a:ext cx="3707593" cy="495342"/>
            <a:chOff x="136407" y="6312921"/>
            <a:chExt cx="3707593" cy="495342"/>
          </a:xfrm>
          <a:solidFill>
            <a:schemeClr val="accent1">
              <a:lumMod val="60000"/>
              <a:lumOff val="40000"/>
            </a:schemeClr>
          </a:solidFill>
        </p:grpSpPr>
        <p:sp>
          <p:nvSpPr>
            <p:cNvPr id="11" name="Rectángulo: esquinas redondeadas 10">
              <a:extLst>
                <a:ext uri="{FF2B5EF4-FFF2-40B4-BE49-F238E27FC236}">
                  <a16:creationId xmlns:a16="http://schemas.microsoft.com/office/drawing/2014/main" id="{E2E19727-A8D7-49FE-B4E2-0D2690ABD77B}"/>
                </a:ext>
              </a:extLst>
            </p:cNvPr>
            <p:cNvSpPr/>
            <p:nvPr/>
          </p:nvSpPr>
          <p:spPr>
            <a:xfrm>
              <a:off x="136407" y="6312921"/>
              <a:ext cx="3707593" cy="495342"/>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r>
                <a:rPr lang="es-ES" sz="1000" b="1">
                  <a:solidFill>
                    <a:prstClr val="black"/>
                  </a:solidFill>
                </a:rPr>
                <a:t>Enlazar con Objeciones </a:t>
              </a:r>
            </a:p>
            <a:p>
              <a:pPr lvl="0"/>
              <a:r>
                <a:rPr lang="es-ES" sz="1000" b="1">
                  <a:solidFill>
                    <a:prstClr val="black"/>
                  </a:solidFill>
                </a:rPr>
                <a:t>Modalidades</a:t>
              </a:r>
            </a:p>
          </p:txBody>
        </p:sp>
        <p:pic>
          <p:nvPicPr>
            <p:cNvPr id="12" name="0 Imagen">
              <a:hlinkClick r:id="rId3" action="ppaction://hlinksldjump"/>
              <a:extLst>
                <a:ext uri="{FF2B5EF4-FFF2-40B4-BE49-F238E27FC236}">
                  <a16:creationId xmlns:a16="http://schemas.microsoft.com/office/drawing/2014/main" id="{D7F3302C-CE78-4E03-B31D-F39DFE6FAAF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969594" y="6420717"/>
              <a:ext cx="827873" cy="252328"/>
            </a:xfrm>
            <a:prstGeom prst="rect">
              <a:avLst/>
            </a:prstGeom>
            <a:grpFill/>
          </p:spPr>
        </p:pic>
      </p:grpSp>
      <p:sp>
        <p:nvSpPr>
          <p:cNvPr id="15" name="Rectángulo: esquinas redondeadas 14">
            <a:extLst>
              <a:ext uri="{FF2B5EF4-FFF2-40B4-BE49-F238E27FC236}">
                <a16:creationId xmlns:a16="http://schemas.microsoft.com/office/drawing/2014/main" id="{674BC80C-0738-44D0-A7A8-29A8F4B1D15D}"/>
              </a:ext>
            </a:extLst>
          </p:cNvPr>
          <p:cNvSpPr/>
          <p:nvPr/>
        </p:nvSpPr>
        <p:spPr>
          <a:xfrm>
            <a:off x="8655113" y="6308263"/>
            <a:ext cx="3299306" cy="495342"/>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r>
              <a:rPr lang="es-ES" sz="1000" b="1">
                <a:solidFill>
                  <a:prstClr val="black"/>
                </a:solidFill>
              </a:rPr>
              <a:t>Enlazar con Objeciones </a:t>
            </a:r>
          </a:p>
          <a:p>
            <a:pPr lvl="0"/>
            <a:r>
              <a:rPr lang="es-ES" sz="1000" b="1">
                <a:solidFill>
                  <a:prstClr val="black"/>
                </a:solidFill>
              </a:rPr>
              <a:t>Modalidades</a:t>
            </a:r>
          </a:p>
        </p:txBody>
      </p:sp>
      <p:pic>
        <p:nvPicPr>
          <p:cNvPr id="19" name="Imagen 18" descr="Imagen que contiene Texto&#10;&#10;Descripción generada automáticamente">
            <a:extLst>
              <a:ext uri="{FF2B5EF4-FFF2-40B4-BE49-F238E27FC236}">
                <a16:creationId xmlns:a16="http://schemas.microsoft.com/office/drawing/2014/main" id="{14C08576-3B3C-4418-A67B-29F2F08E23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9415" y="6399273"/>
            <a:ext cx="1093646" cy="352365"/>
          </a:xfrm>
          <a:prstGeom prst="rect">
            <a:avLst/>
          </a:prstGeom>
          <a:solidFill>
            <a:schemeClr val="bg1"/>
          </a:solidFill>
        </p:spPr>
      </p:pic>
      <p:pic>
        <p:nvPicPr>
          <p:cNvPr id="20" name="Imagen 19" descr="Imagen que contiene Texto&#10;&#10;Descripción generada automáticamente">
            <a:hlinkClick r:id="rId6" action="ppaction://hlinksldjump"/>
            <a:extLst>
              <a:ext uri="{FF2B5EF4-FFF2-40B4-BE49-F238E27FC236}">
                <a16:creationId xmlns:a16="http://schemas.microsoft.com/office/drawing/2014/main" id="{41BCF24F-410C-45BA-86A7-C6D12F60D3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2585" y="6370697"/>
            <a:ext cx="1093646" cy="352365"/>
          </a:xfrm>
          <a:prstGeom prst="rect">
            <a:avLst/>
          </a:prstGeom>
          <a:solidFill>
            <a:schemeClr val="bg1"/>
          </a:solidFill>
        </p:spPr>
      </p:pic>
      <p:pic>
        <p:nvPicPr>
          <p:cNvPr id="13" name="Picture 6" descr="Resultado de imagen de ir a inicio">
            <a:hlinkClick r:id="rId7" action="ppaction://hlinksldjump"/>
            <a:extLst>
              <a:ext uri="{FF2B5EF4-FFF2-40B4-BE49-F238E27FC236}">
                <a16:creationId xmlns:a16="http://schemas.microsoft.com/office/drawing/2014/main" id="{0AF82368-2A0E-42E3-8F7F-11DAEF63CD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6C38EFDF-C062-4087-9297-AF63AEEDFF9E}"/>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74413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ángulo: esquinas redondeadas 60">
            <a:extLst>
              <a:ext uri="{FF2B5EF4-FFF2-40B4-BE49-F238E27FC236}">
                <a16:creationId xmlns:a16="http://schemas.microsoft.com/office/drawing/2014/main" id="{789C67DD-B8E8-46B4-B3B2-AE0D0D844290}"/>
              </a:ext>
            </a:extLst>
          </p:cNvPr>
          <p:cNvSpPr/>
          <p:nvPr/>
        </p:nvSpPr>
        <p:spPr>
          <a:xfrm>
            <a:off x="350154" y="3016750"/>
            <a:ext cx="11478469" cy="375232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s-ES" sz="1000" b="1" i="1" dirty="0">
              <a:solidFill>
                <a:schemeClr val="tx1"/>
              </a:solidFill>
            </a:endParaRPr>
          </a:p>
        </p:txBody>
      </p:sp>
      <p:sp>
        <p:nvSpPr>
          <p:cNvPr id="2" name="Rectángulo: esquinas redondeadas 1">
            <a:extLst>
              <a:ext uri="{FF2B5EF4-FFF2-40B4-BE49-F238E27FC236}">
                <a16:creationId xmlns:a16="http://schemas.microsoft.com/office/drawing/2014/main" id="{507D4629-C362-41A3-A8DD-B59D10B0AE5E}"/>
              </a:ext>
            </a:extLst>
          </p:cNvPr>
          <p:cNvSpPr/>
          <p:nvPr/>
        </p:nvSpPr>
        <p:spPr>
          <a:xfrm>
            <a:off x="1738265" y="49738"/>
            <a:ext cx="8727542" cy="65643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ARGUMENTARIO GENERAL: El seguro de hogar se puede definir en tres palabras: PREVISION – TRANQUILIDAD – SEGURIDAD</a:t>
            </a:r>
          </a:p>
        </p:txBody>
      </p:sp>
      <p:pic>
        <p:nvPicPr>
          <p:cNvPr id="23" name="Imagen 22">
            <a:extLst>
              <a:ext uri="{FF2B5EF4-FFF2-40B4-BE49-F238E27FC236}">
                <a16:creationId xmlns:a16="http://schemas.microsoft.com/office/drawing/2014/main" id="{DEADEA21-5B1B-4930-904C-D1B6619167BD}"/>
              </a:ext>
            </a:extLst>
          </p:cNvPr>
          <p:cNvPicPr>
            <a:picLocks noChangeAspect="1"/>
          </p:cNvPicPr>
          <p:nvPr/>
        </p:nvPicPr>
        <p:blipFill>
          <a:blip r:embed="rId2"/>
          <a:stretch>
            <a:fillRect/>
          </a:stretch>
        </p:blipFill>
        <p:spPr>
          <a:xfrm>
            <a:off x="136407" y="18106"/>
            <a:ext cx="1054469" cy="382357"/>
          </a:xfrm>
          <a:prstGeom prst="rect">
            <a:avLst/>
          </a:prstGeom>
        </p:spPr>
      </p:pic>
      <p:pic>
        <p:nvPicPr>
          <p:cNvPr id="26" name="Picture 6" descr="Resultado de imagen de ir a inicio">
            <a:hlinkClick r:id="rId3" action="ppaction://hlinksldjump"/>
            <a:extLst>
              <a:ext uri="{FF2B5EF4-FFF2-40B4-BE49-F238E27FC236}">
                <a16:creationId xmlns:a16="http://schemas.microsoft.com/office/drawing/2014/main" id="{35A5B62C-7214-404F-9994-C4F8CC7E07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29" name="Rectángulo: esquinas redondeadas 28">
            <a:extLst>
              <a:ext uri="{FF2B5EF4-FFF2-40B4-BE49-F238E27FC236}">
                <a16:creationId xmlns:a16="http://schemas.microsoft.com/office/drawing/2014/main" id="{040BAC9B-1E98-4637-9B64-3E11827877F8}"/>
              </a:ext>
            </a:extLst>
          </p:cNvPr>
          <p:cNvSpPr/>
          <p:nvPr/>
        </p:nvSpPr>
        <p:spPr>
          <a:xfrm>
            <a:off x="310327" y="729426"/>
            <a:ext cx="11644092" cy="224508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s-ES" sz="1000" b="1" i="1" dirty="0">
              <a:solidFill>
                <a:schemeClr val="tx1"/>
              </a:solidFill>
            </a:endParaRPr>
          </a:p>
        </p:txBody>
      </p:sp>
      <p:grpSp>
        <p:nvGrpSpPr>
          <p:cNvPr id="31" name="object 13">
            <a:extLst>
              <a:ext uri="{FF2B5EF4-FFF2-40B4-BE49-F238E27FC236}">
                <a16:creationId xmlns:a16="http://schemas.microsoft.com/office/drawing/2014/main" id="{388261C6-2363-4C72-AC59-17387902901F}"/>
              </a:ext>
            </a:extLst>
          </p:cNvPr>
          <p:cNvGrpSpPr/>
          <p:nvPr/>
        </p:nvGrpSpPr>
        <p:grpSpPr>
          <a:xfrm>
            <a:off x="513587" y="1173098"/>
            <a:ext cx="9171812" cy="1532002"/>
            <a:chOff x="513587" y="1754123"/>
            <a:chExt cx="9171812" cy="1532002"/>
          </a:xfrm>
        </p:grpSpPr>
        <p:sp>
          <p:nvSpPr>
            <p:cNvPr id="32" name="object 14">
              <a:extLst>
                <a:ext uri="{FF2B5EF4-FFF2-40B4-BE49-F238E27FC236}">
                  <a16:creationId xmlns:a16="http://schemas.microsoft.com/office/drawing/2014/main" id="{85E30893-2FB5-46F5-A3E2-A2B74467DEDA}"/>
                </a:ext>
              </a:extLst>
            </p:cNvPr>
            <p:cNvSpPr/>
            <p:nvPr/>
          </p:nvSpPr>
          <p:spPr>
            <a:xfrm>
              <a:off x="4916423" y="1754123"/>
              <a:ext cx="2585085" cy="1532002"/>
            </a:xfrm>
            <a:custGeom>
              <a:avLst/>
              <a:gdLst/>
              <a:ahLst/>
              <a:cxnLst/>
              <a:rect l="l" t="t" r="r" b="b"/>
              <a:pathLst>
                <a:path w="2585084" h="1635760">
                  <a:moveTo>
                    <a:pt x="2245232" y="0"/>
                  </a:moveTo>
                  <a:lnTo>
                    <a:pt x="0" y="0"/>
                  </a:lnTo>
                  <a:lnTo>
                    <a:pt x="339471" y="817626"/>
                  </a:lnTo>
                  <a:lnTo>
                    <a:pt x="0" y="1635252"/>
                  </a:lnTo>
                  <a:lnTo>
                    <a:pt x="2245232" y="1635252"/>
                  </a:lnTo>
                  <a:lnTo>
                    <a:pt x="2584704" y="817626"/>
                  </a:lnTo>
                  <a:lnTo>
                    <a:pt x="2245232" y="0"/>
                  </a:lnTo>
                  <a:close/>
                </a:path>
              </a:pathLst>
            </a:custGeom>
            <a:solidFill>
              <a:srgbClr val="FFBD94"/>
            </a:solidFill>
          </p:spPr>
          <p:txBody>
            <a:bodyPr wrap="square" lIns="0" tIns="0" rIns="0" bIns="0" rtlCol="0"/>
            <a:lstStyle/>
            <a:p>
              <a:endParaRPr/>
            </a:p>
          </p:txBody>
        </p:sp>
        <p:sp>
          <p:nvSpPr>
            <p:cNvPr id="34" name="object 15">
              <a:extLst>
                <a:ext uri="{FF2B5EF4-FFF2-40B4-BE49-F238E27FC236}">
                  <a16:creationId xmlns:a16="http://schemas.microsoft.com/office/drawing/2014/main" id="{7C9BE36D-248E-45A7-8564-B0275528799B}"/>
                </a:ext>
              </a:extLst>
            </p:cNvPr>
            <p:cNvSpPr/>
            <p:nvPr/>
          </p:nvSpPr>
          <p:spPr>
            <a:xfrm>
              <a:off x="7164322" y="1754123"/>
              <a:ext cx="2521077" cy="1532002"/>
            </a:xfrm>
            <a:custGeom>
              <a:avLst/>
              <a:gdLst/>
              <a:ahLst/>
              <a:cxnLst/>
              <a:rect l="l" t="t" r="r" b="b"/>
              <a:pathLst>
                <a:path w="2420620" h="1637029">
                  <a:moveTo>
                    <a:pt x="2080386" y="0"/>
                  </a:moveTo>
                  <a:lnTo>
                    <a:pt x="0" y="0"/>
                  </a:lnTo>
                  <a:lnTo>
                    <a:pt x="339725" y="818388"/>
                  </a:lnTo>
                  <a:lnTo>
                    <a:pt x="0" y="1636776"/>
                  </a:lnTo>
                  <a:lnTo>
                    <a:pt x="2080386" y="1636776"/>
                  </a:lnTo>
                  <a:lnTo>
                    <a:pt x="2420111" y="818388"/>
                  </a:lnTo>
                  <a:lnTo>
                    <a:pt x="2080386" y="0"/>
                  </a:lnTo>
                  <a:close/>
                </a:path>
              </a:pathLst>
            </a:custGeom>
            <a:solidFill>
              <a:srgbClr val="FDECBD"/>
            </a:solidFill>
          </p:spPr>
          <p:txBody>
            <a:bodyPr wrap="square" lIns="0" tIns="0" rIns="0" bIns="0" rtlCol="0"/>
            <a:lstStyle/>
            <a:p>
              <a:endParaRPr/>
            </a:p>
          </p:txBody>
        </p:sp>
        <p:sp>
          <p:nvSpPr>
            <p:cNvPr id="35" name="object 16">
              <a:extLst>
                <a:ext uri="{FF2B5EF4-FFF2-40B4-BE49-F238E27FC236}">
                  <a16:creationId xmlns:a16="http://schemas.microsoft.com/office/drawing/2014/main" id="{46DE6CB8-A666-49A9-BEC7-C0EDE5AC9A8D}"/>
                </a:ext>
              </a:extLst>
            </p:cNvPr>
            <p:cNvSpPr/>
            <p:nvPr/>
          </p:nvSpPr>
          <p:spPr>
            <a:xfrm>
              <a:off x="2732531" y="1766315"/>
              <a:ext cx="2527300" cy="1519810"/>
            </a:xfrm>
            <a:custGeom>
              <a:avLst/>
              <a:gdLst/>
              <a:ahLst/>
              <a:cxnLst/>
              <a:rect l="l" t="t" r="r" b="b"/>
              <a:pathLst>
                <a:path w="2527300" h="1635760">
                  <a:moveTo>
                    <a:pt x="2187321" y="0"/>
                  </a:moveTo>
                  <a:lnTo>
                    <a:pt x="0" y="0"/>
                  </a:lnTo>
                  <a:lnTo>
                    <a:pt x="339470" y="817626"/>
                  </a:lnTo>
                  <a:lnTo>
                    <a:pt x="0" y="1635252"/>
                  </a:lnTo>
                  <a:lnTo>
                    <a:pt x="2187321" y="1635252"/>
                  </a:lnTo>
                  <a:lnTo>
                    <a:pt x="2526792" y="817626"/>
                  </a:lnTo>
                  <a:lnTo>
                    <a:pt x="2187321" y="0"/>
                  </a:lnTo>
                  <a:close/>
                </a:path>
              </a:pathLst>
            </a:custGeom>
            <a:solidFill>
              <a:srgbClr val="EDCCD4"/>
            </a:solidFill>
          </p:spPr>
          <p:txBody>
            <a:bodyPr wrap="square" lIns="0" tIns="0" rIns="0" bIns="0" rtlCol="0"/>
            <a:lstStyle/>
            <a:p>
              <a:endParaRPr/>
            </a:p>
          </p:txBody>
        </p:sp>
        <p:sp>
          <p:nvSpPr>
            <p:cNvPr id="36" name="object 17">
              <a:extLst>
                <a:ext uri="{FF2B5EF4-FFF2-40B4-BE49-F238E27FC236}">
                  <a16:creationId xmlns:a16="http://schemas.microsoft.com/office/drawing/2014/main" id="{29F3A1DA-B4E5-4C50-BD9E-68D9C6963ADE}"/>
                </a:ext>
              </a:extLst>
            </p:cNvPr>
            <p:cNvSpPr/>
            <p:nvPr/>
          </p:nvSpPr>
          <p:spPr>
            <a:xfrm>
              <a:off x="513587" y="1766315"/>
              <a:ext cx="2583180" cy="1519810"/>
            </a:xfrm>
            <a:custGeom>
              <a:avLst/>
              <a:gdLst/>
              <a:ahLst/>
              <a:cxnLst/>
              <a:rect l="l" t="t" r="r" b="b"/>
              <a:pathLst>
                <a:path w="2583180" h="1635760">
                  <a:moveTo>
                    <a:pt x="2221738" y="0"/>
                  </a:moveTo>
                  <a:lnTo>
                    <a:pt x="0" y="0"/>
                  </a:lnTo>
                  <a:lnTo>
                    <a:pt x="0" y="1635252"/>
                  </a:lnTo>
                  <a:lnTo>
                    <a:pt x="2221738" y="1635252"/>
                  </a:lnTo>
                  <a:lnTo>
                    <a:pt x="2583180" y="817626"/>
                  </a:lnTo>
                  <a:lnTo>
                    <a:pt x="2221738" y="0"/>
                  </a:lnTo>
                  <a:close/>
                </a:path>
              </a:pathLst>
            </a:custGeom>
            <a:solidFill>
              <a:srgbClr val="95DCF9"/>
            </a:solidFill>
          </p:spPr>
          <p:txBody>
            <a:bodyPr wrap="square" lIns="0" tIns="0" rIns="0" bIns="0" rtlCol="0"/>
            <a:lstStyle/>
            <a:p>
              <a:endParaRPr/>
            </a:p>
          </p:txBody>
        </p:sp>
      </p:grpSp>
      <p:sp>
        <p:nvSpPr>
          <p:cNvPr id="37" name="object 18">
            <a:extLst>
              <a:ext uri="{FF2B5EF4-FFF2-40B4-BE49-F238E27FC236}">
                <a16:creationId xmlns:a16="http://schemas.microsoft.com/office/drawing/2014/main" id="{4D891B6C-759A-44F2-A134-10A6F22DB889}"/>
              </a:ext>
            </a:extLst>
          </p:cNvPr>
          <p:cNvSpPr txBox="1"/>
          <p:nvPr/>
        </p:nvSpPr>
        <p:spPr>
          <a:xfrm>
            <a:off x="989880" y="1251895"/>
            <a:ext cx="1742651" cy="936795"/>
          </a:xfrm>
          <a:prstGeom prst="rect">
            <a:avLst/>
          </a:prstGeom>
        </p:spPr>
        <p:txBody>
          <a:bodyPr vert="horz" wrap="square" lIns="0" tIns="13335" rIns="0" bIns="0" rtlCol="0">
            <a:spAutoFit/>
          </a:bodyPr>
          <a:lstStyle/>
          <a:p>
            <a:pPr marL="12700" marR="5080">
              <a:lnSpc>
                <a:spcPct val="100000"/>
              </a:lnSpc>
              <a:spcBef>
                <a:spcPts val="105"/>
              </a:spcBef>
            </a:pPr>
            <a:r>
              <a:rPr sz="1200" b="1" spc="10" dirty="0">
                <a:solidFill>
                  <a:srgbClr val="585858"/>
                </a:solidFill>
                <a:cs typeface="Trebuchet MS"/>
              </a:rPr>
              <a:t>Una </a:t>
            </a:r>
            <a:r>
              <a:rPr sz="1200" b="1" spc="-25" dirty="0">
                <a:solidFill>
                  <a:srgbClr val="585858"/>
                </a:solidFill>
                <a:cs typeface="Trebuchet MS"/>
              </a:rPr>
              <a:t>vivienda </a:t>
            </a:r>
            <a:r>
              <a:rPr sz="1200" spc="25" dirty="0">
                <a:solidFill>
                  <a:srgbClr val="585858"/>
                </a:solidFill>
                <a:cs typeface="Trebuchet MS"/>
              </a:rPr>
              <a:t>asegurada  </a:t>
            </a:r>
            <a:r>
              <a:rPr sz="1200" spc="-10" dirty="0">
                <a:solidFill>
                  <a:srgbClr val="585858"/>
                </a:solidFill>
                <a:cs typeface="Trebuchet MS"/>
              </a:rPr>
              <a:t>media</a:t>
            </a:r>
            <a:r>
              <a:rPr sz="1200" spc="-125" dirty="0">
                <a:solidFill>
                  <a:srgbClr val="585858"/>
                </a:solidFill>
                <a:cs typeface="Trebuchet MS"/>
              </a:rPr>
              <a:t> </a:t>
            </a:r>
            <a:r>
              <a:rPr sz="1200" spc="-15" dirty="0">
                <a:solidFill>
                  <a:srgbClr val="585858"/>
                </a:solidFill>
                <a:cs typeface="Trebuchet MS"/>
              </a:rPr>
              <a:t>en</a:t>
            </a:r>
            <a:r>
              <a:rPr sz="1200" spc="-130" dirty="0">
                <a:solidFill>
                  <a:srgbClr val="585858"/>
                </a:solidFill>
                <a:cs typeface="Trebuchet MS"/>
              </a:rPr>
              <a:t> </a:t>
            </a:r>
            <a:r>
              <a:rPr sz="1200" spc="30" dirty="0">
                <a:solidFill>
                  <a:srgbClr val="585858"/>
                </a:solidFill>
                <a:cs typeface="Trebuchet MS"/>
              </a:rPr>
              <a:t>España</a:t>
            </a:r>
            <a:r>
              <a:rPr sz="1200" spc="-135" dirty="0">
                <a:solidFill>
                  <a:srgbClr val="585858"/>
                </a:solidFill>
                <a:cs typeface="Trebuchet MS"/>
              </a:rPr>
              <a:t> </a:t>
            </a:r>
            <a:r>
              <a:rPr sz="1200" spc="-35" dirty="0">
                <a:solidFill>
                  <a:srgbClr val="585858"/>
                </a:solidFill>
                <a:cs typeface="Trebuchet MS"/>
              </a:rPr>
              <a:t>sufre</a:t>
            </a:r>
            <a:r>
              <a:rPr sz="1200" spc="-135" dirty="0">
                <a:solidFill>
                  <a:srgbClr val="585858"/>
                </a:solidFill>
                <a:cs typeface="Trebuchet MS"/>
              </a:rPr>
              <a:t> </a:t>
            </a:r>
            <a:r>
              <a:rPr sz="1200" spc="-5" dirty="0">
                <a:solidFill>
                  <a:srgbClr val="585858"/>
                </a:solidFill>
                <a:cs typeface="Trebuchet MS"/>
              </a:rPr>
              <a:t>un  </a:t>
            </a:r>
            <a:r>
              <a:rPr sz="1200" b="1" spc="-45" dirty="0">
                <a:solidFill>
                  <a:srgbClr val="585858"/>
                </a:solidFill>
                <a:cs typeface="Trebuchet MS"/>
              </a:rPr>
              <a:t>siniestro</a:t>
            </a:r>
            <a:r>
              <a:rPr sz="1200" b="1" spc="-140" dirty="0">
                <a:solidFill>
                  <a:srgbClr val="585858"/>
                </a:solidFill>
                <a:cs typeface="Trebuchet MS"/>
              </a:rPr>
              <a:t> </a:t>
            </a:r>
            <a:r>
              <a:rPr sz="1200" b="1" spc="10" dirty="0">
                <a:solidFill>
                  <a:srgbClr val="585858"/>
                </a:solidFill>
                <a:cs typeface="Trebuchet MS"/>
              </a:rPr>
              <a:t>cada</a:t>
            </a:r>
            <a:r>
              <a:rPr sz="1200" b="1" spc="-125" dirty="0">
                <a:solidFill>
                  <a:srgbClr val="585858"/>
                </a:solidFill>
                <a:cs typeface="Trebuchet MS"/>
              </a:rPr>
              <a:t> </a:t>
            </a:r>
            <a:r>
              <a:rPr sz="1200" b="1" spc="-10" dirty="0">
                <a:solidFill>
                  <a:srgbClr val="585858"/>
                </a:solidFill>
                <a:cs typeface="Trebuchet MS"/>
              </a:rPr>
              <a:t>dos</a:t>
            </a:r>
            <a:r>
              <a:rPr sz="1200" b="1" spc="-130" dirty="0">
                <a:solidFill>
                  <a:srgbClr val="585858"/>
                </a:solidFill>
                <a:cs typeface="Trebuchet MS"/>
              </a:rPr>
              <a:t> </a:t>
            </a:r>
            <a:r>
              <a:rPr sz="1200" b="1" dirty="0">
                <a:solidFill>
                  <a:srgbClr val="585858"/>
                </a:solidFill>
                <a:cs typeface="Trebuchet MS"/>
              </a:rPr>
              <a:t>años</a:t>
            </a:r>
            <a:r>
              <a:rPr sz="1200" b="1" spc="-135" dirty="0">
                <a:solidFill>
                  <a:srgbClr val="585858"/>
                </a:solidFill>
                <a:cs typeface="Trebuchet MS"/>
              </a:rPr>
              <a:t> </a:t>
            </a:r>
            <a:r>
              <a:rPr sz="1200" b="1" spc="-15" dirty="0">
                <a:solidFill>
                  <a:srgbClr val="585858"/>
                </a:solidFill>
                <a:cs typeface="Trebuchet MS"/>
              </a:rPr>
              <a:t>y  </a:t>
            </a:r>
            <a:r>
              <a:rPr sz="1200" b="1" spc="-50" dirty="0">
                <a:solidFill>
                  <a:srgbClr val="585858"/>
                </a:solidFill>
                <a:cs typeface="Trebuchet MS"/>
              </a:rPr>
              <a:t>nueve </a:t>
            </a:r>
            <a:r>
              <a:rPr sz="1200" b="1" spc="-70" dirty="0">
                <a:solidFill>
                  <a:srgbClr val="585858"/>
                </a:solidFill>
                <a:cs typeface="Trebuchet MS"/>
              </a:rPr>
              <a:t>meses</a:t>
            </a:r>
            <a:r>
              <a:rPr sz="1200" spc="-70" dirty="0">
                <a:solidFill>
                  <a:srgbClr val="585858"/>
                </a:solidFill>
                <a:cs typeface="Trebuchet MS"/>
              </a:rPr>
              <a:t>,  </a:t>
            </a:r>
            <a:r>
              <a:rPr sz="1200" spc="-20" dirty="0">
                <a:solidFill>
                  <a:srgbClr val="585858"/>
                </a:solidFill>
                <a:cs typeface="Trebuchet MS"/>
              </a:rPr>
              <a:t>aproximadamente.</a:t>
            </a:r>
            <a:endParaRPr sz="1200" dirty="0">
              <a:cs typeface="Trebuchet MS"/>
            </a:endParaRPr>
          </a:p>
        </p:txBody>
      </p:sp>
      <p:sp>
        <p:nvSpPr>
          <p:cNvPr id="38" name="object 19">
            <a:extLst>
              <a:ext uri="{FF2B5EF4-FFF2-40B4-BE49-F238E27FC236}">
                <a16:creationId xmlns:a16="http://schemas.microsoft.com/office/drawing/2014/main" id="{1D257DF5-EFF2-465B-BF5F-8FB2AF74790B}"/>
              </a:ext>
            </a:extLst>
          </p:cNvPr>
          <p:cNvSpPr txBox="1"/>
          <p:nvPr/>
        </p:nvSpPr>
        <p:spPr>
          <a:xfrm>
            <a:off x="5774686" y="1288554"/>
            <a:ext cx="1399162" cy="752129"/>
          </a:xfrm>
          <a:prstGeom prst="rect">
            <a:avLst/>
          </a:prstGeom>
        </p:spPr>
        <p:txBody>
          <a:bodyPr vert="horz" wrap="square" lIns="0" tIns="13335" rIns="0" bIns="0" rtlCol="0">
            <a:spAutoFit/>
          </a:bodyPr>
          <a:lstStyle/>
          <a:p>
            <a:pPr marL="12700" marR="5080">
              <a:lnSpc>
                <a:spcPct val="100000"/>
              </a:lnSpc>
              <a:spcBef>
                <a:spcPts val="105"/>
              </a:spcBef>
            </a:pPr>
            <a:r>
              <a:rPr sz="1200" spc="30" dirty="0">
                <a:solidFill>
                  <a:srgbClr val="585858"/>
                </a:solidFill>
                <a:cs typeface="Trebuchet MS"/>
              </a:rPr>
              <a:t>De </a:t>
            </a:r>
            <a:r>
              <a:rPr sz="1200" spc="-45" dirty="0">
                <a:solidFill>
                  <a:srgbClr val="585858"/>
                </a:solidFill>
                <a:cs typeface="Trebuchet MS"/>
              </a:rPr>
              <a:t>media, </a:t>
            </a:r>
            <a:r>
              <a:rPr sz="1200" b="1" spc="10" dirty="0">
                <a:solidFill>
                  <a:srgbClr val="585858"/>
                </a:solidFill>
                <a:cs typeface="Trebuchet MS"/>
              </a:rPr>
              <a:t>cada </a:t>
            </a:r>
            <a:r>
              <a:rPr sz="1200" b="1" spc="-70" dirty="0">
                <a:solidFill>
                  <a:srgbClr val="585858"/>
                </a:solidFill>
                <a:cs typeface="Trebuchet MS"/>
              </a:rPr>
              <a:t>5  </a:t>
            </a:r>
            <a:r>
              <a:rPr sz="1200" b="1" spc="-10" dirty="0">
                <a:solidFill>
                  <a:srgbClr val="585858"/>
                </a:solidFill>
                <a:cs typeface="Trebuchet MS"/>
              </a:rPr>
              <a:t>segundos</a:t>
            </a:r>
            <a:r>
              <a:rPr sz="1200" b="1" spc="-140" dirty="0">
                <a:solidFill>
                  <a:srgbClr val="585858"/>
                </a:solidFill>
                <a:cs typeface="Trebuchet MS"/>
              </a:rPr>
              <a:t> </a:t>
            </a:r>
            <a:r>
              <a:rPr sz="1200" spc="-15" dirty="0">
                <a:solidFill>
                  <a:srgbClr val="585858"/>
                </a:solidFill>
                <a:cs typeface="Trebuchet MS"/>
              </a:rPr>
              <a:t>se</a:t>
            </a:r>
            <a:r>
              <a:rPr sz="1200" spc="-145" dirty="0">
                <a:solidFill>
                  <a:srgbClr val="585858"/>
                </a:solidFill>
                <a:cs typeface="Trebuchet MS"/>
              </a:rPr>
              <a:t> </a:t>
            </a:r>
            <a:r>
              <a:rPr sz="1200" spc="-15" dirty="0">
                <a:solidFill>
                  <a:srgbClr val="585858"/>
                </a:solidFill>
                <a:cs typeface="Trebuchet MS"/>
              </a:rPr>
              <a:t>produce</a:t>
            </a:r>
            <a:r>
              <a:rPr sz="1200" spc="-120" dirty="0">
                <a:solidFill>
                  <a:srgbClr val="585858"/>
                </a:solidFill>
                <a:cs typeface="Trebuchet MS"/>
              </a:rPr>
              <a:t> </a:t>
            </a:r>
            <a:r>
              <a:rPr sz="1200" spc="-5" dirty="0">
                <a:solidFill>
                  <a:srgbClr val="585858"/>
                </a:solidFill>
                <a:cs typeface="Trebuchet MS"/>
              </a:rPr>
              <a:t>un  </a:t>
            </a:r>
            <a:r>
              <a:rPr sz="1200" spc="-20" dirty="0">
                <a:solidFill>
                  <a:srgbClr val="585858"/>
                </a:solidFill>
                <a:cs typeface="Trebuchet MS"/>
              </a:rPr>
              <a:t>percance</a:t>
            </a:r>
            <a:r>
              <a:rPr sz="1200" spc="-120" dirty="0">
                <a:solidFill>
                  <a:srgbClr val="585858"/>
                </a:solidFill>
                <a:cs typeface="Trebuchet MS"/>
              </a:rPr>
              <a:t> </a:t>
            </a:r>
            <a:r>
              <a:rPr sz="1200" spc="-15" dirty="0">
                <a:solidFill>
                  <a:srgbClr val="585858"/>
                </a:solidFill>
                <a:cs typeface="Trebuchet MS"/>
              </a:rPr>
              <a:t>en</a:t>
            </a:r>
            <a:r>
              <a:rPr sz="1200" spc="-125" dirty="0">
                <a:solidFill>
                  <a:srgbClr val="585858"/>
                </a:solidFill>
                <a:cs typeface="Trebuchet MS"/>
              </a:rPr>
              <a:t> </a:t>
            </a:r>
            <a:r>
              <a:rPr sz="1200" spc="-5" dirty="0">
                <a:solidFill>
                  <a:srgbClr val="585858"/>
                </a:solidFill>
                <a:cs typeface="Trebuchet MS"/>
              </a:rPr>
              <a:t>un</a:t>
            </a:r>
            <a:r>
              <a:rPr sz="1200" spc="-135" dirty="0">
                <a:solidFill>
                  <a:srgbClr val="585858"/>
                </a:solidFill>
                <a:cs typeface="Trebuchet MS"/>
              </a:rPr>
              <a:t> </a:t>
            </a:r>
            <a:r>
              <a:rPr sz="1200" spc="-15" dirty="0">
                <a:solidFill>
                  <a:srgbClr val="585858"/>
                </a:solidFill>
                <a:cs typeface="Trebuchet MS"/>
              </a:rPr>
              <a:t>hogar.</a:t>
            </a:r>
            <a:endParaRPr sz="1200" dirty="0">
              <a:cs typeface="Trebuchet MS"/>
            </a:endParaRPr>
          </a:p>
        </p:txBody>
      </p:sp>
      <p:sp>
        <p:nvSpPr>
          <p:cNvPr id="39" name="object 22">
            <a:extLst>
              <a:ext uri="{FF2B5EF4-FFF2-40B4-BE49-F238E27FC236}">
                <a16:creationId xmlns:a16="http://schemas.microsoft.com/office/drawing/2014/main" id="{4208DDFD-777F-4CBE-A63B-DCE0C112ED5A}"/>
              </a:ext>
            </a:extLst>
          </p:cNvPr>
          <p:cNvSpPr/>
          <p:nvPr/>
        </p:nvSpPr>
        <p:spPr>
          <a:xfrm>
            <a:off x="5260122" y="1237319"/>
            <a:ext cx="432000" cy="396000"/>
          </a:xfrm>
          <a:prstGeom prst="rect">
            <a:avLst/>
          </a:prstGeom>
          <a:blipFill>
            <a:blip r:embed="rId5" cstate="print"/>
            <a:stretch>
              <a:fillRect/>
            </a:stretch>
          </a:blipFill>
        </p:spPr>
        <p:txBody>
          <a:bodyPr wrap="square" lIns="0" tIns="0" rIns="0" bIns="0" rtlCol="0"/>
          <a:lstStyle/>
          <a:p>
            <a:endParaRPr sz="1200"/>
          </a:p>
        </p:txBody>
      </p:sp>
      <p:sp>
        <p:nvSpPr>
          <p:cNvPr id="40" name="object 23">
            <a:extLst>
              <a:ext uri="{FF2B5EF4-FFF2-40B4-BE49-F238E27FC236}">
                <a16:creationId xmlns:a16="http://schemas.microsoft.com/office/drawing/2014/main" id="{2BD87689-4186-4B2A-8E12-79703940FF07}"/>
              </a:ext>
            </a:extLst>
          </p:cNvPr>
          <p:cNvSpPr txBox="1"/>
          <p:nvPr/>
        </p:nvSpPr>
        <p:spPr>
          <a:xfrm>
            <a:off x="7923158" y="1217878"/>
            <a:ext cx="1377452" cy="1487222"/>
          </a:xfrm>
          <a:prstGeom prst="rect">
            <a:avLst/>
          </a:prstGeom>
        </p:spPr>
        <p:txBody>
          <a:bodyPr vert="horz" wrap="square" lIns="0" tIns="12700" rIns="0" bIns="0" rtlCol="0">
            <a:spAutoFit/>
          </a:bodyPr>
          <a:lstStyle/>
          <a:p>
            <a:pPr marL="12700" marR="5080">
              <a:lnSpc>
                <a:spcPct val="100000"/>
              </a:lnSpc>
              <a:spcBef>
                <a:spcPts val="100"/>
              </a:spcBef>
            </a:pPr>
            <a:r>
              <a:rPr sz="1200" spc="10" dirty="0">
                <a:solidFill>
                  <a:srgbClr val="585858"/>
                </a:solidFill>
                <a:cs typeface="Trebuchet MS"/>
              </a:rPr>
              <a:t>La </a:t>
            </a:r>
            <a:r>
              <a:rPr sz="1200" spc="-20" dirty="0">
                <a:solidFill>
                  <a:srgbClr val="585858"/>
                </a:solidFill>
                <a:cs typeface="Trebuchet MS"/>
              </a:rPr>
              <a:t>principal </a:t>
            </a:r>
            <a:r>
              <a:rPr sz="1200" spc="10" dirty="0">
                <a:solidFill>
                  <a:srgbClr val="585858"/>
                </a:solidFill>
                <a:cs typeface="Trebuchet MS"/>
              </a:rPr>
              <a:t>causa </a:t>
            </a:r>
            <a:r>
              <a:rPr sz="1200" spc="-5" dirty="0">
                <a:solidFill>
                  <a:srgbClr val="585858"/>
                </a:solidFill>
                <a:cs typeface="Trebuchet MS"/>
              </a:rPr>
              <a:t>de  </a:t>
            </a:r>
            <a:r>
              <a:rPr sz="1200" spc="-20" dirty="0">
                <a:solidFill>
                  <a:srgbClr val="585858"/>
                </a:solidFill>
                <a:cs typeface="Trebuchet MS"/>
              </a:rPr>
              <a:t>percance </a:t>
            </a:r>
            <a:r>
              <a:rPr sz="1200" spc="-15" dirty="0">
                <a:solidFill>
                  <a:srgbClr val="585858"/>
                </a:solidFill>
                <a:cs typeface="Trebuchet MS"/>
              </a:rPr>
              <a:t>en </a:t>
            </a:r>
            <a:r>
              <a:rPr sz="1200" spc="20" dirty="0">
                <a:solidFill>
                  <a:srgbClr val="585858"/>
                </a:solidFill>
                <a:cs typeface="Trebuchet MS"/>
              </a:rPr>
              <a:t>hogar  </a:t>
            </a:r>
            <a:r>
              <a:rPr sz="1200" spc="15" dirty="0">
                <a:solidFill>
                  <a:srgbClr val="585858"/>
                </a:solidFill>
                <a:cs typeface="Trebuchet MS"/>
              </a:rPr>
              <a:t>asegurado</a:t>
            </a:r>
            <a:r>
              <a:rPr sz="1200" spc="-150" dirty="0">
                <a:solidFill>
                  <a:srgbClr val="585858"/>
                </a:solidFill>
                <a:cs typeface="Trebuchet MS"/>
              </a:rPr>
              <a:t> </a:t>
            </a:r>
            <a:r>
              <a:rPr sz="1200" spc="-20" dirty="0">
                <a:solidFill>
                  <a:srgbClr val="585858"/>
                </a:solidFill>
                <a:cs typeface="Trebuchet MS"/>
              </a:rPr>
              <a:t>es</a:t>
            </a:r>
            <a:r>
              <a:rPr sz="1200" spc="-110" dirty="0">
                <a:solidFill>
                  <a:srgbClr val="585858"/>
                </a:solidFill>
                <a:cs typeface="Trebuchet MS"/>
              </a:rPr>
              <a:t> </a:t>
            </a:r>
            <a:r>
              <a:rPr sz="1200" spc="-40" dirty="0">
                <a:solidFill>
                  <a:srgbClr val="585858"/>
                </a:solidFill>
                <a:cs typeface="Trebuchet MS"/>
              </a:rPr>
              <a:t>el</a:t>
            </a:r>
            <a:r>
              <a:rPr sz="1200" spc="-100" dirty="0">
                <a:solidFill>
                  <a:srgbClr val="585858"/>
                </a:solidFill>
                <a:cs typeface="Trebuchet MS"/>
              </a:rPr>
              <a:t> </a:t>
            </a:r>
            <a:r>
              <a:rPr sz="1200" b="1" dirty="0">
                <a:solidFill>
                  <a:srgbClr val="585858"/>
                </a:solidFill>
                <a:cs typeface="Trebuchet MS"/>
              </a:rPr>
              <a:t>daño</a:t>
            </a:r>
            <a:r>
              <a:rPr sz="1200" b="1" spc="-95" dirty="0">
                <a:solidFill>
                  <a:srgbClr val="585858"/>
                </a:solidFill>
                <a:cs typeface="Trebuchet MS"/>
              </a:rPr>
              <a:t> </a:t>
            </a:r>
            <a:r>
              <a:rPr sz="1200" b="1" spc="-30" dirty="0">
                <a:solidFill>
                  <a:srgbClr val="585858"/>
                </a:solidFill>
                <a:cs typeface="Trebuchet MS"/>
              </a:rPr>
              <a:t>por  </a:t>
            </a:r>
            <a:r>
              <a:rPr sz="1200" b="1" spc="-10" dirty="0">
                <a:solidFill>
                  <a:srgbClr val="585858"/>
                </a:solidFill>
                <a:cs typeface="Trebuchet MS"/>
              </a:rPr>
              <a:t>agua</a:t>
            </a:r>
            <a:r>
              <a:rPr sz="1200" spc="-10" dirty="0">
                <a:solidFill>
                  <a:srgbClr val="585858"/>
                </a:solidFill>
                <a:cs typeface="Trebuchet MS"/>
              </a:rPr>
              <a:t>:</a:t>
            </a:r>
            <a:r>
              <a:rPr sz="1200" spc="-100" dirty="0">
                <a:solidFill>
                  <a:srgbClr val="585858"/>
                </a:solidFill>
                <a:cs typeface="Trebuchet MS"/>
              </a:rPr>
              <a:t> </a:t>
            </a:r>
            <a:r>
              <a:rPr sz="1200" spc="15" dirty="0">
                <a:solidFill>
                  <a:srgbClr val="585858"/>
                </a:solidFill>
                <a:cs typeface="Trebuchet MS"/>
              </a:rPr>
              <a:t>más</a:t>
            </a:r>
            <a:r>
              <a:rPr sz="1200" spc="-125" dirty="0">
                <a:solidFill>
                  <a:srgbClr val="585858"/>
                </a:solidFill>
                <a:cs typeface="Trebuchet MS"/>
              </a:rPr>
              <a:t> </a:t>
            </a:r>
            <a:r>
              <a:rPr sz="1200" spc="-5" dirty="0">
                <a:solidFill>
                  <a:srgbClr val="585858"/>
                </a:solidFill>
                <a:cs typeface="Trebuchet MS"/>
              </a:rPr>
              <a:t>de</a:t>
            </a:r>
            <a:r>
              <a:rPr sz="1200" spc="-125" dirty="0">
                <a:solidFill>
                  <a:srgbClr val="585858"/>
                </a:solidFill>
                <a:cs typeface="Trebuchet MS"/>
              </a:rPr>
              <a:t> </a:t>
            </a:r>
            <a:r>
              <a:rPr sz="1200" spc="-55" dirty="0">
                <a:solidFill>
                  <a:srgbClr val="585858"/>
                </a:solidFill>
                <a:cs typeface="Trebuchet MS"/>
              </a:rPr>
              <a:t>2,5</a:t>
            </a:r>
            <a:r>
              <a:rPr sz="1200" spc="-125" dirty="0">
                <a:solidFill>
                  <a:srgbClr val="585858"/>
                </a:solidFill>
                <a:cs typeface="Trebuchet MS"/>
              </a:rPr>
              <a:t> </a:t>
            </a:r>
            <a:r>
              <a:rPr sz="1200" spc="-25" dirty="0">
                <a:solidFill>
                  <a:srgbClr val="585858"/>
                </a:solidFill>
                <a:cs typeface="Trebuchet MS"/>
              </a:rPr>
              <a:t>millones  </a:t>
            </a:r>
            <a:r>
              <a:rPr sz="1200" spc="-5" dirty="0">
                <a:solidFill>
                  <a:srgbClr val="585858"/>
                </a:solidFill>
                <a:cs typeface="Trebuchet MS"/>
              </a:rPr>
              <a:t>de</a:t>
            </a:r>
            <a:r>
              <a:rPr sz="1200" spc="-125" dirty="0">
                <a:solidFill>
                  <a:srgbClr val="585858"/>
                </a:solidFill>
                <a:cs typeface="Trebuchet MS"/>
              </a:rPr>
              <a:t> </a:t>
            </a:r>
            <a:r>
              <a:rPr sz="1200" spc="-20" dirty="0">
                <a:solidFill>
                  <a:srgbClr val="585858"/>
                </a:solidFill>
                <a:cs typeface="Trebuchet MS"/>
              </a:rPr>
              <a:t>percances</a:t>
            </a:r>
            <a:r>
              <a:rPr sz="1200" spc="-114" dirty="0">
                <a:solidFill>
                  <a:srgbClr val="585858"/>
                </a:solidFill>
                <a:cs typeface="Trebuchet MS"/>
              </a:rPr>
              <a:t> </a:t>
            </a:r>
            <a:r>
              <a:rPr sz="1200" spc="-5" dirty="0">
                <a:solidFill>
                  <a:srgbClr val="585858"/>
                </a:solidFill>
                <a:cs typeface="Trebuchet MS"/>
              </a:rPr>
              <a:t>de</a:t>
            </a:r>
            <a:r>
              <a:rPr sz="1200" spc="-120" dirty="0">
                <a:solidFill>
                  <a:srgbClr val="585858"/>
                </a:solidFill>
                <a:cs typeface="Trebuchet MS"/>
              </a:rPr>
              <a:t> </a:t>
            </a:r>
            <a:r>
              <a:rPr sz="1200" spc="-40" dirty="0">
                <a:solidFill>
                  <a:srgbClr val="585858"/>
                </a:solidFill>
                <a:cs typeface="Trebuchet MS"/>
              </a:rPr>
              <a:t>este</a:t>
            </a:r>
            <a:r>
              <a:rPr sz="1200" spc="-114" dirty="0">
                <a:solidFill>
                  <a:srgbClr val="585858"/>
                </a:solidFill>
                <a:cs typeface="Trebuchet MS"/>
              </a:rPr>
              <a:t> </a:t>
            </a:r>
            <a:r>
              <a:rPr sz="1200" spc="-30" dirty="0">
                <a:solidFill>
                  <a:srgbClr val="585858"/>
                </a:solidFill>
                <a:cs typeface="Trebuchet MS"/>
              </a:rPr>
              <a:t>tipo  </a:t>
            </a:r>
            <a:r>
              <a:rPr sz="1200" spc="5" dirty="0">
                <a:solidFill>
                  <a:srgbClr val="585858"/>
                </a:solidFill>
                <a:cs typeface="Trebuchet MS"/>
              </a:rPr>
              <a:t>al </a:t>
            </a:r>
            <a:r>
              <a:rPr sz="1200" spc="-30" dirty="0">
                <a:solidFill>
                  <a:srgbClr val="585858"/>
                </a:solidFill>
                <a:cs typeface="Trebuchet MS"/>
              </a:rPr>
              <a:t>año, </a:t>
            </a:r>
            <a:r>
              <a:rPr sz="1200" dirty="0">
                <a:solidFill>
                  <a:srgbClr val="585858"/>
                </a:solidFill>
                <a:cs typeface="Trebuchet MS"/>
              </a:rPr>
              <a:t>uno </a:t>
            </a:r>
            <a:r>
              <a:rPr sz="1200" spc="20" dirty="0">
                <a:solidFill>
                  <a:srgbClr val="585858"/>
                </a:solidFill>
                <a:cs typeface="Trebuchet MS"/>
              </a:rPr>
              <a:t>cada </a:t>
            </a:r>
            <a:r>
              <a:rPr sz="1200" spc="10" dirty="0">
                <a:solidFill>
                  <a:srgbClr val="585858"/>
                </a:solidFill>
                <a:cs typeface="Trebuchet MS"/>
              </a:rPr>
              <a:t>13  </a:t>
            </a:r>
            <a:r>
              <a:rPr sz="1200" spc="-15" dirty="0">
                <a:solidFill>
                  <a:srgbClr val="585858"/>
                </a:solidFill>
                <a:cs typeface="Trebuchet MS"/>
              </a:rPr>
              <a:t>segundos.</a:t>
            </a:r>
            <a:endParaRPr sz="1200" dirty="0">
              <a:cs typeface="Trebuchet MS"/>
            </a:endParaRPr>
          </a:p>
        </p:txBody>
      </p:sp>
      <p:sp>
        <p:nvSpPr>
          <p:cNvPr id="41" name="object 24">
            <a:extLst>
              <a:ext uri="{FF2B5EF4-FFF2-40B4-BE49-F238E27FC236}">
                <a16:creationId xmlns:a16="http://schemas.microsoft.com/office/drawing/2014/main" id="{638C5E5A-275D-4E08-83CA-60377A0EB89F}"/>
              </a:ext>
            </a:extLst>
          </p:cNvPr>
          <p:cNvSpPr/>
          <p:nvPr/>
        </p:nvSpPr>
        <p:spPr>
          <a:xfrm>
            <a:off x="7414341" y="1210437"/>
            <a:ext cx="432000" cy="396000"/>
          </a:xfrm>
          <a:prstGeom prst="rect">
            <a:avLst/>
          </a:prstGeom>
          <a:blipFill>
            <a:blip r:embed="rId6" cstate="print"/>
            <a:stretch>
              <a:fillRect/>
            </a:stretch>
          </a:blipFill>
        </p:spPr>
        <p:txBody>
          <a:bodyPr wrap="square" lIns="0" tIns="0" rIns="0" bIns="0" rtlCol="0"/>
          <a:lstStyle/>
          <a:p>
            <a:endParaRPr/>
          </a:p>
        </p:txBody>
      </p:sp>
      <p:sp>
        <p:nvSpPr>
          <p:cNvPr id="42" name="object 25">
            <a:extLst>
              <a:ext uri="{FF2B5EF4-FFF2-40B4-BE49-F238E27FC236}">
                <a16:creationId xmlns:a16="http://schemas.microsoft.com/office/drawing/2014/main" id="{EC66E878-75F8-4677-971B-3901D8BF06AE}"/>
              </a:ext>
            </a:extLst>
          </p:cNvPr>
          <p:cNvSpPr txBox="1"/>
          <p:nvPr/>
        </p:nvSpPr>
        <p:spPr>
          <a:xfrm>
            <a:off x="3484920" y="1320588"/>
            <a:ext cx="1377402" cy="567463"/>
          </a:xfrm>
          <a:prstGeom prst="rect">
            <a:avLst/>
          </a:prstGeom>
        </p:spPr>
        <p:txBody>
          <a:bodyPr vert="horz" wrap="square" lIns="0" tIns="13335" rIns="0" bIns="0" rtlCol="0">
            <a:spAutoFit/>
          </a:bodyPr>
          <a:lstStyle/>
          <a:p>
            <a:pPr marL="12700" marR="5080">
              <a:lnSpc>
                <a:spcPct val="100000"/>
              </a:lnSpc>
              <a:spcBef>
                <a:spcPts val="105"/>
              </a:spcBef>
            </a:pPr>
            <a:r>
              <a:rPr sz="1200" spc="30" dirty="0">
                <a:solidFill>
                  <a:srgbClr val="585858"/>
                </a:solidFill>
                <a:cs typeface="Trebuchet MS"/>
              </a:rPr>
              <a:t>Se </a:t>
            </a:r>
            <a:r>
              <a:rPr sz="1200" spc="-15" dirty="0">
                <a:solidFill>
                  <a:srgbClr val="585858"/>
                </a:solidFill>
                <a:cs typeface="Trebuchet MS"/>
              </a:rPr>
              <a:t>producen </a:t>
            </a:r>
            <a:r>
              <a:rPr sz="1200" spc="-20" dirty="0">
                <a:solidFill>
                  <a:srgbClr val="585858"/>
                </a:solidFill>
                <a:cs typeface="Trebuchet MS"/>
              </a:rPr>
              <a:t>casi </a:t>
            </a:r>
            <a:r>
              <a:rPr sz="1200" b="1" spc="-100" dirty="0">
                <a:solidFill>
                  <a:srgbClr val="585858"/>
                </a:solidFill>
                <a:cs typeface="Trebuchet MS"/>
              </a:rPr>
              <a:t>7,6  </a:t>
            </a:r>
            <a:r>
              <a:rPr sz="1200" b="1" spc="-35" dirty="0">
                <a:solidFill>
                  <a:srgbClr val="585858"/>
                </a:solidFill>
                <a:cs typeface="Trebuchet MS"/>
              </a:rPr>
              <a:t>millones de </a:t>
            </a:r>
            <a:r>
              <a:rPr sz="1200" b="1" spc="-45" dirty="0">
                <a:solidFill>
                  <a:srgbClr val="585858"/>
                </a:solidFill>
                <a:cs typeface="Trebuchet MS"/>
              </a:rPr>
              <a:t>percances</a:t>
            </a:r>
            <a:r>
              <a:rPr sz="1200" b="1" spc="-305" dirty="0">
                <a:solidFill>
                  <a:srgbClr val="585858"/>
                </a:solidFill>
                <a:cs typeface="Trebuchet MS"/>
              </a:rPr>
              <a:t> </a:t>
            </a:r>
            <a:r>
              <a:rPr sz="1200" spc="5" dirty="0">
                <a:solidFill>
                  <a:srgbClr val="585858"/>
                </a:solidFill>
                <a:cs typeface="Trebuchet MS"/>
              </a:rPr>
              <a:t>al  </a:t>
            </a:r>
            <a:r>
              <a:rPr sz="1200" spc="30" dirty="0">
                <a:solidFill>
                  <a:srgbClr val="585858"/>
                </a:solidFill>
                <a:cs typeface="Trebuchet MS"/>
              </a:rPr>
              <a:t>año </a:t>
            </a:r>
            <a:r>
              <a:rPr sz="1200" spc="-15" dirty="0">
                <a:solidFill>
                  <a:srgbClr val="585858"/>
                </a:solidFill>
                <a:cs typeface="Trebuchet MS"/>
              </a:rPr>
              <a:t>en</a:t>
            </a:r>
            <a:r>
              <a:rPr sz="1200" spc="-265" dirty="0">
                <a:solidFill>
                  <a:srgbClr val="585858"/>
                </a:solidFill>
                <a:cs typeface="Trebuchet MS"/>
              </a:rPr>
              <a:t> </a:t>
            </a:r>
            <a:r>
              <a:rPr sz="1200" spc="-5" dirty="0">
                <a:solidFill>
                  <a:srgbClr val="585858"/>
                </a:solidFill>
                <a:cs typeface="Trebuchet MS"/>
              </a:rPr>
              <a:t>España.</a:t>
            </a:r>
            <a:endParaRPr sz="1200" dirty="0">
              <a:cs typeface="Trebuchet MS"/>
            </a:endParaRPr>
          </a:p>
        </p:txBody>
      </p:sp>
      <p:sp>
        <p:nvSpPr>
          <p:cNvPr id="43" name="object 28">
            <a:extLst>
              <a:ext uri="{FF2B5EF4-FFF2-40B4-BE49-F238E27FC236}">
                <a16:creationId xmlns:a16="http://schemas.microsoft.com/office/drawing/2014/main" id="{85CA1FF7-C3C1-46B1-BA86-F090A63A2F36}"/>
              </a:ext>
            </a:extLst>
          </p:cNvPr>
          <p:cNvSpPr/>
          <p:nvPr/>
        </p:nvSpPr>
        <p:spPr>
          <a:xfrm>
            <a:off x="9319640" y="1163954"/>
            <a:ext cx="2598927" cy="1541146"/>
          </a:xfrm>
          <a:custGeom>
            <a:avLst/>
            <a:gdLst/>
            <a:ahLst/>
            <a:cxnLst/>
            <a:rect l="l" t="t" r="r" b="b"/>
            <a:pathLst>
              <a:path w="2420620" h="1637029">
                <a:moveTo>
                  <a:pt x="2080386" y="0"/>
                </a:moveTo>
                <a:lnTo>
                  <a:pt x="0" y="0"/>
                </a:lnTo>
                <a:lnTo>
                  <a:pt x="339725" y="818388"/>
                </a:lnTo>
                <a:lnTo>
                  <a:pt x="0" y="1636776"/>
                </a:lnTo>
                <a:lnTo>
                  <a:pt x="2080386" y="1636776"/>
                </a:lnTo>
                <a:lnTo>
                  <a:pt x="2420111" y="818388"/>
                </a:lnTo>
                <a:lnTo>
                  <a:pt x="2080386" y="0"/>
                </a:lnTo>
                <a:close/>
              </a:path>
            </a:pathLst>
          </a:custGeom>
          <a:solidFill>
            <a:srgbClr val="E2EBAE"/>
          </a:solidFill>
        </p:spPr>
        <p:txBody>
          <a:bodyPr wrap="square" lIns="0" tIns="0" rIns="0" bIns="0" rtlCol="0"/>
          <a:lstStyle/>
          <a:p>
            <a:endParaRPr/>
          </a:p>
        </p:txBody>
      </p:sp>
      <p:sp>
        <p:nvSpPr>
          <p:cNvPr id="44" name="object 29">
            <a:extLst>
              <a:ext uri="{FF2B5EF4-FFF2-40B4-BE49-F238E27FC236}">
                <a16:creationId xmlns:a16="http://schemas.microsoft.com/office/drawing/2014/main" id="{D2BB5635-AFD0-4130-8D11-4C151EE84716}"/>
              </a:ext>
            </a:extLst>
          </p:cNvPr>
          <p:cNvSpPr txBox="1"/>
          <p:nvPr/>
        </p:nvSpPr>
        <p:spPr>
          <a:xfrm>
            <a:off x="436270" y="815594"/>
            <a:ext cx="9854220" cy="321242"/>
          </a:xfrm>
          <a:prstGeom prst="rect">
            <a:avLst/>
          </a:prstGeom>
        </p:spPr>
        <p:txBody>
          <a:bodyPr vert="horz" wrap="square" lIns="0" tIns="13335" rIns="0" bIns="0" rtlCol="0">
            <a:spAutoFit/>
          </a:bodyPr>
          <a:lstStyle/>
          <a:p>
            <a:pPr marL="12700">
              <a:lnSpc>
                <a:spcPct val="100000"/>
              </a:lnSpc>
              <a:spcBef>
                <a:spcPts val="105"/>
              </a:spcBef>
            </a:pPr>
            <a:r>
              <a:rPr lang="es-ES" spc="50" dirty="0">
                <a:solidFill>
                  <a:srgbClr val="003781"/>
                </a:solidFill>
                <a:cs typeface="Trebuchet MS"/>
              </a:rPr>
              <a:t>¿Por</a:t>
            </a:r>
            <a:r>
              <a:rPr lang="es-ES" spc="-204" dirty="0">
                <a:solidFill>
                  <a:srgbClr val="003781"/>
                </a:solidFill>
                <a:cs typeface="Trebuchet MS"/>
              </a:rPr>
              <a:t> </a:t>
            </a:r>
            <a:r>
              <a:rPr lang="es-ES" spc="-10" dirty="0">
                <a:solidFill>
                  <a:srgbClr val="003781"/>
                </a:solidFill>
                <a:cs typeface="Trebuchet MS"/>
              </a:rPr>
              <a:t>qué</a:t>
            </a:r>
            <a:r>
              <a:rPr lang="es-ES" spc="-175" dirty="0">
                <a:solidFill>
                  <a:srgbClr val="003781"/>
                </a:solidFill>
                <a:cs typeface="Trebuchet MS"/>
              </a:rPr>
              <a:t> </a:t>
            </a:r>
            <a:r>
              <a:rPr lang="es-ES" spc="-5" dirty="0">
                <a:solidFill>
                  <a:srgbClr val="003781"/>
                </a:solidFill>
                <a:cs typeface="Trebuchet MS"/>
              </a:rPr>
              <a:t>un</a:t>
            </a:r>
            <a:r>
              <a:rPr lang="es-ES" spc="-180" dirty="0">
                <a:solidFill>
                  <a:srgbClr val="003781"/>
                </a:solidFill>
                <a:cs typeface="Trebuchet MS"/>
              </a:rPr>
              <a:t> </a:t>
            </a:r>
            <a:r>
              <a:rPr lang="es-ES" spc="5" dirty="0">
                <a:solidFill>
                  <a:srgbClr val="003781"/>
                </a:solidFill>
                <a:cs typeface="Trebuchet MS"/>
              </a:rPr>
              <a:t>seguro</a:t>
            </a:r>
            <a:r>
              <a:rPr lang="es-ES" spc="-185" dirty="0">
                <a:solidFill>
                  <a:srgbClr val="003781"/>
                </a:solidFill>
                <a:cs typeface="Trebuchet MS"/>
              </a:rPr>
              <a:t> </a:t>
            </a:r>
            <a:r>
              <a:rPr lang="es-ES" spc="-5" dirty="0">
                <a:solidFill>
                  <a:srgbClr val="003781"/>
                </a:solidFill>
                <a:cs typeface="Trebuchet MS"/>
              </a:rPr>
              <a:t>de</a:t>
            </a:r>
            <a:r>
              <a:rPr lang="es-ES" spc="-190" dirty="0">
                <a:solidFill>
                  <a:srgbClr val="003781"/>
                </a:solidFill>
                <a:cs typeface="Trebuchet MS"/>
              </a:rPr>
              <a:t> </a:t>
            </a:r>
            <a:r>
              <a:rPr lang="es-ES" spc="60" dirty="0">
                <a:solidFill>
                  <a:srgbClr val="003781"/>
                </a:solidFill>
                <a:cs typeface="Trebuchet MS"/>
              </a:rPr>
              <a:t>hogar?</a:t>
            </a:r>
            <a:r>
              <a:rPr lang="es-ES" sz="2000" spc="60" dirty="0">
                <a:solidFill>
                  <a:srgbClr val="003781"/>
                </a:solidFill>
                <a:cs typeface="Trebuchet MS"/>
              </a:rPr>
              <a:t> </a:t>
            </a:r>
            <a:r>
              <a:rPr lang="es-ES" sz="1200" spc="60" dirty="0">
                <a:solidFill>
                  <a:srgbClr val="003781"/>
                </a:solidFill>
                <a:cs typeface="Trebuchet MS"/>
              </a:rPr>
              <a:t>Despertar el  interés - Mostrar los riesgos más frecuentes a los que está expuesto el cliente</a:t>
            </a:r>
            <a:endParaRPr lang="es-ES" sz="2000" dirty="0">
              <a:cs typeface="Trebuchet MS"/>
            </a:endParaRPr>
          </a:p>
        </p:txBody>
      </p:sp>
      <p:sp>
        <p:nvSpPr>
          <p:cNvPr id="45" name="object 31">
            <a:extLst>
              <a:ext uri="{FF2B5EF4-FFF2-40B4-BE49-F238E27FC236}">
                <a16:creationId xmlns:a16="http://schemas.microsoft.com/office/drawing/2014/main" id="{338EA979-9F35-4247-8F02-588470848C32}"/>
              </a:ext>
            </a:extLst>
          </p:cNvPr>
          <p:cNvSpPr txBox="1"/>
          <p:nvPr/>
        </p:nvSpPr>
        <p:spPr>
          <a:xfrm>
            <a:off x="10076023" y="1250744"/>
            <a:ext cx="1391474" cy="936154"/>
          </a:xfrm>
          <a:prstGeom prst="rect">
            <a:avLst/>
          </a:prstGeom>
        </p:spPr>
        <p:txBody>
          <a:bodyPr vert="horz" wrap="square" lIns="0" tIns="12700" rIns="0" bIns="0" rtlCol="0">
            <a:spAutoFit/>
          </a:bodyPr>
          <a:lstStyle/>
          <a:p>
            <a:pPr marL="12700" marR="5080">
              <a:lnSpc>
                <a:spcPct val="100000"/>
              </a:lnSpc>
              <a:spcBef>
                <a:spcPts val="100"/>
              </a:spcBef>
            </a:pPr>
            <a:r>
              <a:rPr sz="1200" spc="5" dirty="0">
                <a:solidFill>
                  <a:srgbClr val="585858"/>
                </a:solidFill>
                <a:cs typeface="Trebuchet MS"/>
              </a:rPr>
              <a:t>La </a:t>
            </a:r>
            <a:r>
              <a:rPr sz="1200" spc="15" dirty="0">
                <a:solidFill>
                  <a:srgbClr val="585858"/>
                </a:solidFill>
                <a:cs typeface="Trebuchet MS"/>
              </a:rPr>
              <a:t>segunda </a:t>
            </a:r>
            <a:r>
              <a:rPr sz="1200" spc="10" dirty="0">
                <a:solidFill>
                  <a:srgbClr val="585858"/>
                </a:solidFill>
                <a:cs typeface="Trebuchet MS"/>
              </a:rPr>
              <a:t>causa </a:t>
            </a:r>
            <a:r>
              <a:rPr sz="1200" spc="5" dirty="0">
                <a:solidFill>
                  <a:srgbClr val="585858"/>
                </a:solidFill>
                <a:cs typeface="Trebuchet MS"/>
              </a:rPr>
              <a:t>son </a:t>
            </a:r>
            <a:r>
              <a:rPr sz="1200" spc="-10" dirty="0">
                <a:solidFill>
                  <a:srgbClr val="585858"/>
                </a:solidFill>
                <a:cs typeface="Trebuchet MS"/>
              </a:rPr>
              <a:t>los  </a:t>
            </a:r>
            <a:r>
              <a:rPr sz="1200" b="1" dirty="0">
                <a:solidFill>
                  <a:srgbClr val="585858"/>
                </a:solidFill>
                <a:cs typeface="Trebuchet MS"/>
              </a:rPr>
              <a:t>daños</a:t>
            </a:r>
            <a:r>
              <a:rPr sz="1200" b="1" spc="-95" dirty="0">
                <a:solidFill>
                  <a:srgbClr val="585858"/>
                </a:solidFill>
                <a:cs typeface="Trebuchet MS"/>
              </a:rPr>
              <a:t> </a:t>
            </a:r>
            <a:r>
              <a:rPr sz="1200" b="1" spc="55" dirty="0">
                <a:solidFill>
                  <a:srgbClr val="585858"/>
                </a:solidFill>
                <a:cs typeface="Trebuchet MS"/>
              </a:rPr>
              <a:t>a</a:t>
            </a:r>
            <a:r>
              <a:rPr sz="1200" b="1" spc="-105" dirty="0">
                <a:solidFill>
                  <a:srgbClr val="585858"/>
                </a:solidFill>
                <a:cs typeface="Trebuchet MS"/>
              </a:rPr>
              <a:t> </a:t>
            </a:r>
            <a:r>
              <a:rPr sz="1200" b="1" spc="-30" dirty="0">
                <a:solidFill>
                  <a:srgbClr val="585858"/>
                </a:solidFill>
                <a:cs typeface="Trebuchet MS"/>
              </a:rPr>
              <a:t>cristales</a:t>
            </a:r>
            <a:r>
              <a:rPr sz="1200" b="1" spc="-114" dirty="0">
                <a:solidFill>
                  <a:srgbClr val="585858"/>
                </a:solidFill>
                <a:cs typeface="Trebuchet MS"/>
              </a:rPr>
              <a:t> </a:t>
            </a:r>
            <a:r>
              <a:rPr sz="1200" spc="-15" dirty="0">
                <a:solidFill>
                  <a:srgbClr val="585858"/>
                </a:solidFill>
                <a:cs typeface="Trebuchet MS"/>
              </a:rPr>
              <a:t>con</a:t>
            </a:r>
            <a:r>
              <a:rPr sz="1200" spc="-114" dirty="0">
                <a:solidFill>
                  <a:srgbClr val="585858"/>
                </a:solidFill>
                <a:cs typeface="Trebuchet MS"/>
              </a:rPr>
              <a:t> </a:t>
            </a:r>
            <a:r>
              <a:rPr sz="1200" spc="-40" dirty="0">
                <a:solidFill>
                  <a:srgbClr val="585858"/>
                </a:solidFill>
                <a:cs typeface="Trebuchet MS"/>
              </a:rPr>
              <a:t>1,57  </a:t>
            </a:r>
            <a:r>
              <a:rPr sz="1200" spc="-25" dirty="0">
                <a:solidFill>
                  <a:srgbClr val="585858"/>
                </a:solidFill>
                <a:cs typeface="Trebuchet MS"/>
              </a:rPr>
              <a:t>millones</a:t>
            </a:r>
            <a:r>
              <a:rPr sz="1200" spc="-125" dirty="0">
                <a:solidFill>
                  <a:srgbClr val="585858"/>
                </a:solidFill>
                <a:cs typeface="Trebuchet MS"/>
              </a:rPr>
              <a:t> </a:t>
            </a:r>
            <a:r>
              <a:rPr sz="1200" spc="-5" dirty="0">
                <a:solidFill>
                  <a:srgbClr val="585858"/>
                </a:solidFill>
                <a:cs typeface="Trebuchet MS"/>
              </a:rPr>
              <a:t>de</a:t>
            </a:r>
            <a:r>
              <a:rPr sz="1200" spc="-114" dirty="0">
                <a:solidFill>
                  <a:srgbClr val="585858"/>
                </a:solidFill>
                <a:cs typeface="Trebuchet MS"/>
              </a:rPr>
              <a:t> </a:t>
            </a:r>
            <a:r>
              <a:rPr sz="1200" spc="-35" dirty="0">
                <a:solidFill>
                  <a:srgbClr val="585858"/>
                </a:solidFill>
                <a:cs typeface="Trebuchet MS"/>
              </a:rPr>
              <a:t>percances,</a:t>
            </a:r>
            <a:r>
              <a:rPr sz="1200" spc="-140" dirty="0">
                <a:solidFill>
                  <a:srgbClr val="585858"/>
                </a:solidFill>
                <a:cs typeface="Trebuchet MS"/>
              </a:rPr>
              <a:t> </a:t>
            </a:r>
            <a:r>
              <a:rPr sz="1200" dirty="0">
                <a:solidFill>
                  <a:srgbClr val="585858"/>
                </a:solidFill>
                <a:cs typeface="Trebuchet MS"/>
              </a:rPr>
              <a:t>uno  </a:t>
            </a:r>
            <a:r>
              <a:rPr sz="1200" spc="20" dirty="0">
                <a:solidFill>
                  <a:srgbClr val="585858"/>
                </a:solidFill>
                <a:cs typeface="Trebuchet MS"/>
              </a:rPr>
              <a:t>cada </a:t>
            </a:r>
            <a:r>
              <a:rPr sz="1200" spc="10" dirty="0">
                <a:solidFill>
                  <a:srgbClr val="585858"/>
                </a:solidFill>
                <a:cs typeface="Trebuchet MS"/>
              </a:rPr>
              <a:t>27</a:t>
            </a:r>
            <a:r>
              <a:rPr sz="1200" spc="-265" dirty="0">
                <a:solidFill>
                  <a:srgbClr val="585858"/>
                </a:solidFill>
                <a:cs typeface="Trebuchet MS"/>
              </a:rPr>
              <a:t> </a:t>
            </a:r>
            <a:r>
              <a:rPr sz="1200" spc="-15" dirty="0">
                <a:solidFill>
                  <a:srgbClr val="585858"/>
                </a:solidFill>
                <a:cs typeface="Trebuchet MS"/>
              </a:rPr>
              <a:t>segundos.</a:t>
            </a:r>
            <a:endParaRPr sz="1200" dirty="0">
              <a:cs typeface="Trebuchet MS"/>
            </a:endParaRPr>
          </a:p>
        </p:txBody>
      </p:sp>
      <p:sp>
        <p:nvSpPr>
          <p:cNvPr id="46" name="object 32">
            <a:extLst>
              <a:ext uri="{FF2B5EF4-FFF2-40B4-BE49-F238E27FC236}">
                <a16:creationId xmlns:a16="http://schemas.microsoft.com/office/drawing/2014/main" id="{22C03C6D-229D-4E4F-B223-E217186B70D2}"/>
              </a:ext>
            </a:extLst>
          </p:cNvPr>
          <p:cNvSpPr/>
          <p:nvPr/>
        </p:nvSpPr>
        <p:spPr>
          <a:xfrm>
            <a:off x="9624993" y="1195104"/>
            <a:ext cx="432000" cy="396000"/>
          </a:xfrm>
          <a:prstGeom prst="rect">
            <a:avLst/>
          </a:prstGeom>
          <a:blipFill>
            <a:blip r:embed="rId7" cstate="print"/>
            <a:stretch>
              <a:fillRect/>
            </a:stretch>
          </a:blipFill>
        </p:spPr>
        <p:txBody>
          <a:bodyPr wrap="square" lIns="0" tIns="0" rIns="0" bIns="0" rtlCol="0"/>
          <a:lstStyle/>
          <a:p>
            <a:endParaRPr/>
          </a:p>
        </p:txBody>
      </p:sp>
      <p:sp>
        <p:nvSpPr>
          <p:cNvPr id="47" name="object 30">
            <a:extLst>
              <a:ext uri="{FF2B5EF4-FFF2-40B4-BE49-F238E27FC236}">
                <a16:creationId xmlns:a16="http://schemas.microsoft.com/office/drawing/2014/main" id="{13F62C2E-4680-419A-8352-874D8DD5CDF6}"/>
              </a:ext>
            </a:extLst>
          </p:cNvPr>
          <p:cNvSpPr txBox="1"/>
          <p:nvPr/>
        </p:nvSpPr>
        <p:spPr>
          <a:xfrm>
            <a:off x="535874" y="2753554"/>
            <a:ext cx="5238811" cy="196849"/>
          </a:xfrm>
          <a:prstGeom prst="rect">
            <a:avLst/>
          </a:prstGeom>
        </p:spPr>
        <p:txBody>
          <a:bodyPr vert="horz" wrap="square" lIns="0" tIns="12065" rIns="0" bIns="0" rtlCol="0">
            <a:spAutoFit/>
          </a:bodyPr>
          <a:lstStyle/>
          <a:p>
            <a:pPr marL="62865" marR="5080" indent="-50800">
              <a:lnSpc>
                <a:spcPct val="100000"/>
              </a:lnSpc>
              <a:spcBef>
                <a:spcPts val="95"/>
              </a:spcBef>
            </a:pPr>
            <a:r>
              <a:rPr sz="900" b="1" spc="-35" dirty="0">
                <a:cs typeface="Trebuchet MS"/>
              </a:rPr>
              <a:t>Fuente</a:t>
            </a:r>
            <a:r>
              <a:rPr sz="900" spc="-35" dirty="0">
                <a:cs typeface="Trebuchet MS"/>
              </a:rPr>
              <a:t>:</a:t>
            </a:r>
            <a:r>
              <a:rPr sz="900" spc="-45" dirty="0">
                <a:cs typeface="Trebuchet MS"/>
              </a:rPr>
              <a:t> </a:t>
            </a:r>
            <a:r>
              <a:rPr sz="900" spc="25" dirty="0">
                <a:cs typeface="Trebuchet MS"/>
              </a:rPr>
              <a:t>UNESPA</a:t>
            </a:r>
            <a:r>
              <a:rPr sz="900" spc="-40" dirty="0">
                <a:cs typeface="Trebuchet MS"/>
              </a:rPr>
              <a:t> </a:t>
            </a:r>
            <a:r>
              <a:rPr sz="900" spc="90" dirty="0">
                <a:cs typeface="Trebuchet MS"/>
              </a:rPr>
              <a:t>–</a:t>
            </a:r>
            <a:r>
              <a:rPr sz="900" spc="-50" dirty="0">
                <a:cs typeface="Trebuchet MS"/>
              </a:rPr>
              <a:t> </a:t>
            </a:r>
            <a:r>
              <a:rPr sz="900" spc="-5" dirty="0">
                <a:cs typeface="Trebuchet MS"/>
              </a:rPr>
              <a:t>Estamos</a:t>
            </a:r>
            <a:r>
              <a:rPr sz="900" spc="-45" dirty="0">
                <a:cs typeface="Trebuchet MS"/>
              </a:rPr>
              <a:t> </a:t>
            </a:r>
            <a:r>
              <a:rPr sz="900" dirty="0">
                <a:cs typeface="Trebuchet MS"/>
              </a:rPr>
              <a:t>Seguros</a:t>
            </a:r>
            <a:r>
              <a:rPr sz="900" spc="-45" dirty="0">
                <a:cs typeface="Trebuchet MS"/>
              </a:rPr>
              <a:t> </a:t>
            </a:r>
            <a:r>
              <a:rPr sz="900" spc="-35" dirty="0">
                <a:cs typeface="Trebuchet MS"/>
              </a:rPr>
              <a:t>“Los </a:t>
            </a:r>
            <a:r>
              <a:rPr sz="900" spc="-15" dirty="0">
                <a:cs typeface="Trebuchet MS"/>
              </a:rPr>
              <a:t>percances  </a:t>
            </a:r>
            <a:r>
              <a:rPr sz="900" spc="-10" dirty="0">
                <a:cs typeface="Trebuchet MS"/>
              </a:rPr>
              <a:t>atendidos</a:t>
            </a:r>
            <a:r>
              <a:rPr sz="900" spc="-30" dirty="0">
                <a:cs typeface="Trebuchet MS"/>
              </a:rPr>
              <a:t> </a:t>
            </a:r>
            <a:r>
              <a:rPr sz="900" spc="-10" dirty="0">
                <a:cs typeface="Trebuchet MS"/>
              </a:rPr>
              <a:t>por</a:t>
            </a:r>
            <a:r>
              <a:rPr sz="900" spc="-70" dirty="0">
                <a:cs typeface="Trebuchet MS"/>
              </a:rPr>
              <a:t> </a:t>
            </a:r>
            <a:r>
              <a:rPr sz="900" spc="-30" dirty="0">
                <a:cs typeface="Trebuchet MS"/>
              </a:rPr>
              <a:t>el</a:t>
            </a:r>
            <a:r>
              <a:rPr sz="900" spc="-55" dirty="0">
                <a:cs typeface="Trebuchet MS"/>
              </a:rPr>
              <a:t> </a:t>
            </a:r>
            <a:r>
              <a:rPr sz="900" spc="-5" dirty="0">
                <a:cs typeface="Trebuchet MS"/>
              </a:rPr>
              <a:t>seguro</a:t>
            </a:r>
            <a:r>
              <a:rPr sz="900" spc="-55" dirty="0">
                <a:cs typeface="Trebuchet MS"/>
              </a:rPr>
              <a:t> </a:t>
            </a:r>
            <a:r>
              <a:rPr sz="900" spc="-15" dirty="0">
                <a:cs typeface="Trebuchet MS"/>
              </a:rPr>
              <a:t>patrimonial</a:t>
            </a:r>
            <a:r>
              <a:rPr sz="900" spc="-40" dirty="0">
                <a:cs typeface="Trebuchet MS"/>
              </a:rPr>
              <a:t> </a:t>
            </a:r>
            <a:r>
              <a:rPr sz="1200" b="1" spc="-20" dirty="0">
                <a:cs typeface="Trebuchet MS"/>
              </a:rPr>
              <a:t>2019”</a:t>
            </a:r>
            <a:r>
              <a:rPr sz="1200" b="1" spc="-35" dirty="0">
                <a:cs typeface="Trebuchet MS"/>
              </a:rPr>
              <a:t> </a:t>
            </a:r>
            <a:r>
              <a:rPr sz="1200" b="1" spc="-50" dirty="0">
                <a:cs typeface="Trebuchet MS"/>
              </a:rPr>
              <a:t>-</a:t>
            </a:r>
            <a:r>
              <a:rPr sz="1200" b="1" spc="-65" dirty="0">
                <a:cs typeface="Trebuchet MS"/>
              </a:rPr>
              <a:t> </a:t>
            </a:r>
            <a:r>
              <a:rPr sz="1200" b="1" spc="5" dirty="0">
                <a:cs typeface="Trebuchet MS"/>
              </a:rPr>
              <a:t>ICEA</a:t>
            </a:r>
            <a:endParaRPr sz="1200" b="1" dirty="0">
              <a:cs typeface="Trebuchet MS"/>
            </a:endParaRPr>
          </a:p>
        </p:txBody>
      </p:sp>
      <p:pic>
        <p:nvPicPr>
          <p:cNvPr id="48" name="Imagen 47">
            <a:extLst>
              <a:ext uri="{FF2B5EF4-FFF2-40B4-BE49-F238E27FC236}">
                <a16:creationId xmlns:a16="http://schemas.microsoft.com/office/drawing/2014/main" id="{9FAD2EBF-1540-47E1-859B-DF36F47F7D13}"/>
              </a:ext>
            </a:extLst>
          </p:cNvPr>
          <p:cNvPicPr>
            <a:picLocks noChangeAspect="1"/>
          </p:cNvPicPr>
          <p:nvPr/>
        </p:nvPicPr>
        <p:blipFill>
          <a:blip r:embed="rId8"/>
          <a:stretch>
            <a:fillRect/>
          </a:stretch>
        </p:blipFill>
        <p:spPr>
          <a:xfrm>
            <a:off x="3002697" y="1257478"/>
            <a:ext cx="432000" cy="426912"/>
          </a:xfrm>
          <a:prstGeom prst="rect">
            <a:avLst/>
          </a:prstGeom>
        </p:spPr>
      </p:pic>
      <p:pic>
        <p:nvPicPr>
          <p:cNvPr id="49" name="Imagen 48">
            <a:extLst>
              <a:ext uri="{FF2B5EF4-FFF2-40B4-BE49-F238E27FC236}">
                <a16:creationId xmlns:a16="http://schemas.microsoft.com/office/drawing/2014/main" id="{DA357AC0-4A62-48EB-8172-6784E32180BD}"/>
              </a:ext>
            </a:extLst>
          </p:cNvPr>
          <p:cNvPicPr>
            <a:picLocks noChangeAspect="1"/>
          </p:cNvPicPr>
          <p:nvPr/>
        </p:nvPicPr>
        <p:blipFill>
          <a:blip r:embed="rId9"/>
          <a:stretch>
            <a:fillRect/>
          </a:stretch>
        </p:blipFill>
        <p:spPr>
          <a:xfrm>
            <a:off x="571473" y="1238736"/>
            <a:ext cx="432000" cy="437400"/>
          </a:xfrm>
          <a:prstGeom prst="rect">
            <a:avLst/>
          </a:prstGeom>
        </p:spPr>
      </p:pic>
      <p:sp>
        <p:nvSpPr>
          <p:cNvPr id="56" name="Rectángulo 55">
            <a:extLst>
              <a:ext uri="{FF2B5EF4-FFF2-40B4-BE49-F238E27FC236}">
                <a16:creationId xmlns:a16="http://schemas.microsoft.com/office/drawing/2014/main" id="{967F7E37-20A3-41CC-990A-D86BDB1CBE73}"/>
              </a:ext>
            </a:extLst>
          </p:cNvPr>
          <p:cNvSpPr/>
          <p:nvPr/>
        </p:nvSpPr>
        <p:spPr>
          <a:xfrm>
            <a:off x="9824426" y="409722"/>
            <a:ext cx="450764" cy="246221"/>
          </a:xfrm>
          <a:prstGeom prst="rect">
            <a:avLst/>
          </a:prstGeom>
        </p:spPr>
        <p:txBody>
          <a:bodyPr wrap="none">
            <a:spAutoFit/>
          </a:bodyPr>
          <a:lstStyle/>
          <a:p>
            <a:r>
              <a:rPr lang="es-ES" sz="1000" b="1" dirty="0">
                <a:solidFill>
                  <a:schemeClr val="bg1"/>
                </a:solidFill>
              </a:rPr>
              <a:t>(1/2)</a:t>
            </a:r>
            <a:endParaRPr lang="es-ES" sz="1000" dirty="0"/>
          </a:p>
        </p:txBody>
      </p:sp>
      <p:sp>
        <p:nvSpPr>
          <p:cNvPr id="57" name="Textfeld 17">
            <a:extLst>
              <a:ext uri="{FF2B5EF4-FFF2-40B4-BE49-F238E27FC236}">
                <a16:creationId xmlns:a16="http://schemas.microsoft.com/office/drawing/2014/main" id="{8C9461C6-DEA8-425D-ADFF-44B7673F627E}"/>
              </a:ext>
            </a:extLst>
          </p:cNvPr>
          <p:cNvSpPr txBox="1"/>
          <p:nvPr/>
        </p:nvSpPr>
        <p:spPr>
          <a:xfrm>
            <a:off x="895176" y="4702659"/>
            <a:ext cx="5029374" cy="894732"/>
          </a:xfrm>
          <a:prstGeom prst="rect">
            <a:avLst/>
          </a:prstGeom>
          <a:noFill/>
        </p:spPr>
        <p:txBody>
          <a:bodyPr wrap="square" rtlCol="0">
            <a:spAutoFit/>
          </a:bodyPr>
          <a:lstStyle/>
          <a:p>
            <a:pPr algn="just" defTabSz="228600">
              <a:lnSpc>
                <a:spcPct val="150000"/>
              </a:lnSpc>
            </a:pPr>
            <a:r>
              <a:rPr lang="de-DE" sz="1200" b="1" dirty="0">
                <a:solidFill>
                  <a:srgbClr val="464646"/>
                </a:solidFill>
              </a:rPr>
              <a:t>Podemos comprobar que los daños por agua son con diferencia los siniestros más habituales. Unidos a los daños de cristales suponen más del 50% de los sinestros generados en los hogares españoles.</a:t>
            </a:r>
          </a:p>
        </p:txBody>
      </p:sp>
      <p:sp>
        <p:nvSpPr>
          <p:cNvPr id="59" name="Textfeld 19">
            <a:extLst>
              <a:ext uri="{FF2B5EF4-FFF2-40B4-BE49-F238E27FC236}">
                <a16:creationId xmlns:a16="http://schemas.microsoft.com/office/drawing/2014/main" id="{97327BB8-55C6-4F98-BDDC-C99F299995F7}"/>
              </a:ext>
            </a:extLst>
          </p:cNvPr>
          <p:cNvSpPr txBox="1"/>
          <p:nvPr/>
        </p:nvSpPr>
        <p:spPr>
          <a:xfrm>
            <a:off x="342850" y="3424872"/>
            <a:ext cx="4496816" cy="1246495"/>
          </a:xfrm>
          <a:prstGeom prst="rect">
            <a:avLst/>
          </a:prstGeom>
          <a:noFill/>
        </p:spPr>
        <p:txBody>
          <a:bodyPr wrap="square" rtlCol="0">
            <a:spAutoFit/>
          </a:bodyPr>
          <a:lstStyle/>
          <a:p>
            <a:pPr algn="r" defTabSz="228600"/>
            <a:r>
              <a:rPr lang="es-ES" sz="2500" dirty="0">
                <a:solidFill>
                  <a:srgbClr val="464646"/>
                </a:solidFill>
              </a:rPr>
              <a:t>La distribución de los siniestros de hogar, en función de la naturaleza de los siniestros</a:t>
            </a:r>
            <a:endParaRPr lang="de-DE" sz="2500" dirty="0">
              <a:solidFill>
                <a:srgbClr val="464646"/>
              </a:solidFill>
            </a:endParaRPr>
          </a:p>
        </p:txBody>
      </p:sp>
      <p:pic>
        <p:nvPicPr>
          <p:cNvPr id="60" name="Imagen 59">
            <a:extLst>
              <a:ext uri="{FF2B5EF4-FFF2-40B4-BE49-F238E27FC236}">
                <a16:creationId xmlns:a16="http://schemas.microsoft.com/office/drawing/2014/main" id="{75B5ACA3-869C-42DE-A2AF-0F0CE9FC0B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85560" y="3624949"/>
            <a:ext cx="5683660" cy="3182593"/>
          </a:xfrm>
          <a:prstGeom prst="rect">
            <a:avLst/>
          </a:prstGeom>
        </p:spPr>
      </p:pic>
      <p:sp>
        <p:nvSpPr>
          <p:cNvPr id="62" name="Botón de acción: ir hacia atrás o anterior 61">
            <a:hlinkClick r:id="" action="ppaction://hlinkshowjump?jump=previousslide" highlightClick="1"/>
            <a:extLst>
              <a:ext uri="{FF2B5EF4-FFF2-40B4-BE49-F238E27FC236}">
                <a16:creationId xmlns:a16="http://schemas.microsoft.com/office/drawing/2014/main" id="{84D8DD12-DA76-4C73-AB1C-8F726A374F27}"/>
              </a:ext>
            </a:extLst>
          </p:cNvPr>
          <p:cNvSpPr/>
          <p:nvPr/>
        </p:nvSpPr>
        <p:spPr>
          <a:xfrm>
            <a:off x="109781" y="6557065"/>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63" name="Botón de acción: ir hacia delante o siguiente 62">
            <a:hlinkClick r:id="" action="ppaction://hlinkshowjump?jump=nextslide" highlightClick="1"/>
            <a:extLst>
              <a:ext uri="{FF2B5EF4-FFF2-40B4-BE49-F238E27FC236}">
                <a16:creationId xmlns:a16="http://schemas.microsoft.com/office/drawing/2014/main" id="{C1E7FDE4-3ED7-41ED-8A3D-9540F4973D54}"/>
              </a:ext>
            </a:extLst>
          </p:cNvPr>
          <p:cNvSpPr/>
          <p:nvPr/>
        </p:nvSpPr>
        <p:spPr>
          <a:xfrm>
            <a:off x="11782789" y="6555531"/>
            <a:ext cx="299431" cy="2292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64" name="Textfeld 17">
            <a:extLst>
              <a:ext uri="{FF2B5EF4-FFF2-40B4-BE49-F238E27FC236}">
                <a16:creationId xmlns:a16="http://schemas.microsoft.com/office/drawing/2014/main" id="{99C9B734-B92F-42B2-9F2C-90AB18FE2710}"/>
              </a:ext>
            </a:extLst>
          </p:cNvPr>
          <p:cNvSpPr txBox="1"/>
          <p:nvPr/>
        </p:nvSpPr>
        <p:spPr>
          <a:xfrm>
            <a:off x="8104416" y="3091731"/>
            <a:ext cx="3192234" cy="340734"/>
          </a:xfrm>
          <a:prstGeom prst="rect">
            <a:avLst/>
          </a:prstGeom>
          <a:noFill/>
        </p:spPr>
        <p:txBody>
          <a:bodyPr wrap="square" rtlCol="0">
            <a:spAutoFit/>
          </a:bodyPr>
          <a:lstStyle/>
          <a:p>
            <a:pPr algn="just" defTabSz="228600">
              <a:lnSpc>
                <a:spcPct val="150000"/>
              </a:lnSpc>
            </a:pPr>
            <a:r>
              <a:rPr lang="de-DE" sz="1200" b="1" dirty="0">
                <a:solidFill>
                  <a:srgbClr val="464646"/>
                </a:solidFill>
              </a:rPr>
              <a:t>Fuente ICEA 2020//</a:t>
            </a:r>
          </a:p>
        </p:txBody>
      </p:sp>
      <p:sp>
        <p:nvSpPr>
          <p:cNvPr id="33" name="Rectángulo 32">
            <a:extLst>
              <a:ext uri="{FF2B5EF4-FFF2-40B4-BE49-F238E27FC236}">
                <a16:creationId xmlns:a16="http://schemas.microsoft.com/office/drawing/2014/main" id="{CC525929-64A5-4964-BE03-5BDCE44950D0}"/>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985430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507D4629-C362-41A3-A8DD-B59D10B0AE5E}"/>
              </a:ext>
            </a:extLst>
          </p:cNvPr>
          <p:cNvSpPr/>
          <p:nvPr/>
        </p:nvSpPr>
        <p:spPr>
          <a:xfrm>
            <a:off x="1738265" y="49738"/>
            <a:ext cx="8727542" cy="65643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ARGUMENTARIO GENERAL: El seguro de hogar se puede definir en tres palabras: PREVISION – TRANQUILIDAD – SEGURIDAD</a:t>
            </a:r>
          </a:p>
        </p:txBody>
      </p:sp>
      <p:pic>
        <p:nvPicPr>
          <p:cNvPr id="23" name="Imagen 22">
            <a:extLst>
              <a:ext uri="{FF2B5EF4-FFF2-40B4-BE49-F238E27FC236}">
                <a16:creationId xmlns:a16="http://schemas.microsoft.com/office/drawing/2014/main" id="{DEADEA21-5B1B-4930-904C-D1B6619167BD}"/>
              </a:ext>
            </a:extLst>
          </p:cNvPr>
          <p:cNvPicPr>
            <a:picLocks noChangeAspect="1"/>
          </p:cNvPicPr>
          <p:nvPr/>
        </p:nvPicPr>
        <p:blipFill>
          <a:blip r:embed="rId2"/>
          <a:stretch>
            <a:fillRect/>
          </a:stretch>
        </p:blipFill>
        <p:spPr>
          <a:xfrm>
            <a:off x="136407" y="18106"/>
            <a:ext cx="1054469" cy="382357"/>
          </a:xfrm>
          <a:prstGeom prst="rect">
            <a:avLst/>
          </a:prstGeom>
        </p:spPr>
      </p:pic>
      <p:grpSp>
        <p:nvGrpSpPr>
          <p:cNvPr id="3" name="Grupo 2">
            <a:extLst>
              <a:ext uri="{FF2B5EF4-FFF2-40B4-BE49-F238E27FC236}">
                <a16:creationId xmlns:a16="http://schemas.microsoft.com/office/drawing/2014/main" id="{54962DDB-FC71-452E-82F0-F5B2BDAC5CD8}"/>
              </a:ext>
            </a:extLst>
          </p:cNvPr>
          <p:cNvGrpSpPr/>
          <p:nvPr/>
        </p:nvGrpSpPr>
        <p:grpSpPr>
          <a:xfrm>
            <a:off x="3241557" y="6312921"/>
            <a:ext cx="3707593" cy="495342"/>
            <a:chOff x="136407" y="6312921"/>
            <a:chExt cx="3707593" cy="495342"/>
          </a:xfrm>
          <a:solidFill>
            <a:schemeClr val="accent1">
              <a:lumMod val="60000"/>
              <a:lumOff val="40000"/>
            </a:schemeClr>
          </a:solidFill>
        </p:grpSpPr>
        <p:sp>
          <p:nvSpPr>
            <p:cNvPr id="28" name="Rectángulo: esquinas redondeadas 27">
              <a:extLst>
                <a:ext uri="{FF2B5EF4-FFF2-40B4-BE49-F238E27FC236}">
                  <a16:creationId xmlns:a16="http://schemas.microsoft.com/office/drawing/2014/main" id="{BDB9B1CB-E2BD-44C5-98E7-A0304C467C69}"/>
                </a:ext>
              </a:extLst>
            </p:cNvPr>
            <p:cNvSpPr/>
            <p:nvPr/>
          </p:nvSpPr>
          <p:spPr>
            <a:xfrm>
              <a:off x="136407" y="6312921"/>
              <a:ext cx="3707593" cy="495342"/>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r>
                <a:rPr lang="es-ES" sz="1000" b="1">
                  <a:solidFill>
                    <a:prstClr val="black"/>
                  </a:solidFill>
                </a:rPr>
                <a:t>Enlazar con Modalidades</a:t>
              </a:r>
            </a:p>
          </p:txBody>
        </p:sp>
        <p:pic>
          <p:nvPicPr>
            <p:cNvPr id="24" name="0 Imagen">
              <a:hlinkClick r:id="rId3" action="ppaction://hlinksldjump"/>
              <a:extLst>
                <a:ext uri="{FF2B5EF4-FFF2-40B4-BE49-F238E27FC236}">
                  <a16:creationId xmlns:a16="http://schemas.microsoft.com/office/drawing/2014/main" id="{C4643C79-3E85-4AF3-BD15-5CBB8487A83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969594" y="6420717"/>
              <a:ext cx="827873" cy="252328"/>
            </a:xfrm>
            <a:prstGeom prst="rect">
              <a:avLst/>
            </a:prstGeom>
            <a:grpFill/>
          </p:spPr>
        </p:pic>
      </p:grpSp>
      <p:sp>
        <p:nvSpPr>
          <p:cNvPr id="30" name="Rectángulo: esquinas redondeadas 29">
            <a:extLst>
              <a:ext uri="{FF2B5EF4-FFF2-40B4-BE49-F238E27FC236}">
                <a16:creationId xmlns:a16="http://schemas.microsoft.com/office/drawing/2014/main" id="{61023E32-0DBB-46F7-B125-C1340F2EC59E}"/>
              </a:ext>
            </a:extLst>
          </p:cNvPr>
          <p:cNvSpPr/>
          <p:nvPr/>
        </p:nvSpPr>
        <p:spPr>
          <a:xfrm>
            <a:off x="8655113" y="6308263"/>
            <a:ext cx="3299306" cy="495342"/>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r>
              <a:rPr lang="es-ES" sz="1000" b="1">
                <a:solidFill>
                  <a:prstClr val="black"/>
                </a:solidFill>
              </a:rPr>
              <a:t>Enlazar con Modalidades</a:t>
            </a:r>
          </a:p>
        </p:txBody>
      </p:sp>
      <p:pic>
        <p:nvPicPr>
          <p:cNvPr id="27" name="Imagen 26" descr="Imagen que contiene Texto&#10;&#10;Descripción generada automáticamente">
            <a:extLst>
              <a:ext uri="{FF2B5EF4-FFF2-40B4-BE49-F238E27FC236}">
                <a16:creationId xmlns:a16="http://schemas.microsoft.com/office/drawing/2014/main" id="{45A82DD0-28C9-498D-9A5D-F3BD1AE184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4565" y="6370698"/>
            <a:ext cx="1093646" cy="352365"/>
          </a:xfrm>
          <a:prstGeom prst="rect">
            <a:avLst/>
          </a:prstGeom>
          <a:solidFill>
            <a:schemeClr val="bg1"/>
          </a:solidFill>
        </p:spPr>
      </p:pic>
      <p:pic>
        <p:nvPicPr>
          <p:cNvPr id="33" name="Imagen 32" descr="Imagen que contiene Texto&#10;&#10;Descripción generada automáticamente">
            <a:hlinkClick r:id="rId6" action="ppaction://hlinksldjump"/>
            <a:extLst>
              <a:ext uri="{FF2B5EF4-FFF2-40B4-BE49-F238E27FC236}">
                <a16:creationId xmlns:a16="http://schemas.microsoft.com/office/drawing/2014/main" id="{4AA9D962-B8A7-48B4-90ED-A6D9D3A887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2585" y="6370697"/>
            <a:ext cx="1093646" cy="352365"/>
          </a:xfrm>
          <a:prstGeom prst="rect">
            <a:avLst/>
          </a:prstGeom>
          <a:solidFill>
            <a:schemeClr val="bg1"/>
          </a:solidFill>
        </p:spPr>
      </p:pic>
      <p:pic>
        <p:nvPicPr>
          <p:cNvPr id="26" name="Picture 6" descr="Resultado de imagen de ir a inicio">
            <a:hlinkClick r:id="rId7" action="ppaction://hlinksldjump"/>
            <a:extLst>
              <a:ext uri="{FF2B5EF4-FFF2-40B4-BE49-F238E27FC236}">
                <a16:creationId xmlns:a16="http://schemas.microsoft.com/office/drawing/2014/main" id="{35A5B62C-7214-404F-9994-C4F8CC7E07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50" name="Rectángulo: esquinas redondeadas 49">
            <a:extLst>
              <a:ext uri="{FF2B5EF4-FFF2-40B4-BE49-F238E27FC236}">
                <a16:creationId xmlns:a16="http://schemas.microsoft.com/office/drawing/2014/main" id="{51C80AC9-A1DB-40FE-8C82-D4693A3424FA}"/>
              </a:ext>
            </a:extLst>
          </p:cNvPr>
          <p:cNvSpPr/>
          <p:nvPr/>
        </p:nvSpPr>
        <p:spPr>
          <a:xfrm>
            <a:off x="1430460" y="888331"/>
            <a:ext cx="10615991" cy="129949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buFont typeface="Arial" panose="020B0604020202020204" pitchFamily="34" charset="0"/>
              <a:buChar char="•"/>
            </a:pPr>
            <a:r>
              <a:rPr lang="es-ES" sz="1000">
                <a:solidFill>
                  <a:prstClr val="black"/>
                </a:solidFill>
              </a:rPr>
              <a:t>Recuerda las respuestas del sondeo realizado. </a:t>
            </a:r>
          </a:p>
          <a:p>
            <a:pPr marL="171450" lvl="0" indent="-171450">
              <a:buFont typeface="Arial" panose="020B0604020202020204" pitchFamily="34" charset="0"/>
              <a:buChar char="•"/>
            </a:pPr>
            <a:r>
              <a:rPr lang="es-ES" sz="1000">
                <a:solidFill>
                  <a:prstClr val="black"/>
                </a:solidFill>
              </a:rPr>
              <a:t>Evita preguntas que lleven al cliente a dudar si el seguro le interesa o no, como, por ejemplo: ¿Qué te parece?, ¿Estás interesado?, Suena bien ¿verdad?, etc.</a:t>
            </a:r>
          </a:p>
          <a:p>
            <a:pPr marL="171450" lvl="0" indent="-171450">
              <a:buFont typeface="Arial" panose="020B0604020202020204" pitchFamily="34" charset="0"/>
              <a:buChar char="•"/>
            </a:pPr>
            <a:r>
              <a:rPr lang="es-ES" sz="1000">
                <a:solidFill>
                  <a:prstClr val="black"/>
                </a:solidFill>
              </a:rPr>
              <a:t>Todas las ventajas y coberturas que te he comentado las vas a tener con este seguro por tan solo X€ al año/mes, que supone menos de X€ al día.</a:t>
            </a:r>
          </a:p>
          <a:p>
            <a:pPr marL="171450" lvl="0" indent="-171450">
              <a:buFont typeface="Arial" panose="020B0604020202020204" pitchFamily="34" charset="0"/>
              <a:buChar char="•"/>
            </a:pPr>
            <a:r>
              <a:rPr lang="es-ES" sz="1000">
                <a:solidFill>
                  <a:prstClr val="black"/>
                </a:solidFill>
              </a:rPr>
              <a:t> Menciona precio fraccionado y compáralo con algo, por ejemplo 1€ = 1 café al día</a:t>
            </a:r>
          </a:p>
          <a:p>
            <a:pPr marL="171450" lvl="0" indent="-171450">
              <a:buFont typeface="Arial" panose="020B0604020202020204" pitchFamily="34" charset="0"/>
              <a:buChar char="•"/>
            </a:pPr>
            <a:r>
              <a:rPr lang="es-ES" sz="1000">
                <a:solidFill>
                  <a:prstClr val="black"/>
                </a:solidFill>
              </a:rPr>
              <a:t>Siempre que puedas, utiliza ejemplos para comentar qué incluyen las coberturas</a:t>
            </a:r>
          </a:p>
          <a:p>
            <a:pPr marL="171450" lvl="0" indent="-171450">
              <a:buFont typeface="Arial" panose="020B0604020202020204" pitchFamily="34" charset="0"/>
              <a:buChar char="•"/>
            </a:pPr>
            <a:r>
              <a:rPr lang="es-ES" sz="1000">
                <a:solidFill>
                  <a:prstClr val="black"/>
                </a:solidFill>
              </a:rPr>
              <a:t>Y ante las objeciones responde con las indicaciones indicadas</a:t>
            </a:r>
          </a:p>
          <a:p>
            <a:pPr marL="171450" lvl="0" indent="-171450">
              <a:buFont typeface="Arial" panose="020B0604020202020204" pitchFamily="34" charset="0"/>
              <a:buChar char="•"/>
            </a:pPr>
            <a:r>
              <a:rPr lang="es-ES" sz="1200" b="1">
                <a:solidFill>
                  <a:schemeClr val="tx1"/>
                </a:solidFill>
                <a:latin typeface="Calibri" panose="020F0502020204030204" pitchFamily="34" charset="0"/>
                <a:ea typeface="Calibri" panose="020F0502020204030204" pitchFamily="34" charset="0"/>
                <a:cs typeface="Times New Roman" panose="02020603050405020304" pitchFamily="18" charset="0"/>
              </a:rPr>
              <a:t>Importante</a:t>
            </a:r>
            <a:r>
              <a:rPr lang="es-ES" sz="100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s-ES" sz="1000" b="1" i="1">
                <a:solidFill>
                  <a:schemeClr val="tx1"/>
                </a:solidFill>
                <a:latin typeface="Calibri" panose="020F0502020204030204" pitchFamily="34" charset="0"/>
                <a:ea typeface="Calibri" panose="020F0502020204030204" pitchFamily="34" charset="0"/>
                <a:cs typeface="Times New Roman" panose="02020603050405020304" pitchFamily="18" charset="0"/>
              </a:rPr>
              <a:t>Ten en cuenta que el límite máximo de indemnización para el conjunto de garantías, incluidos todos los gastos, no podrá exceder en ningún caso de las sumas aseguradas indicadas en las Condiciones Particulares para los conceptos de Continente y Contenido.</a:t>
            </a:r>
            <a:endParaRPr lang="es-ES" sz="1000" b="1" i="1">
              <a:solidFill>
                <a:schemeClr val="tx1"/>
              </a:solidFill>
            </a:endParaRPr>
          </a:p>
        </p:txBody>
      </p:sp>
      <p:sp>
        <p:nvSpPr>
          <p:cNvPr id="51" name="Rectángulo: esquinas redondeadas 50">
            <a:extLst>
              <a:ext uri="{FF2B5EF4-FFF2-40B4-BE49-F238E27FC236}">
                <a16:creationId xmlns:a16="http://schemas.microsoft.com/office/drawing/2014/main" id="{939B36FF-CB4E-46C7-91E3-EB1EC2FC3412}"/>
              </a:ext>
            </a:extLst>
          </p:cNvPr>
          <p:cNvSpPr/>
          <p:nvPr/>
        </p:nvSpPr>
        <p:spPr>
          <a:xfrm>
            <a:off x="191529" y="861827"/>
            <a:ext cx="1238932" cy="133768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a:solidFill>
                  <a:schemeClr val="tx1"/>
                </a:solidFill>
              </a:rPr>
              <a:t>A tener en cuenta</a:t>
            </a:r>
          </a:p>
        </p:txBody>
      </p:sp>
      <p:sp>
        <p:nvSpPr>
          <p:cNvPr id="52" name="Rectángulo: esquinas redondeadas 51">
            <a:extLst>
              <a:ext uri="{FF2B5EF4-FFF2-40B4-BE49-F238E27FC236}">
                <a16:creationId xmlns:a16="http://schemas.microsoft.com/office/drawing/2014/main" id="{3AC6279F-1BD6-498C-AB96-67FB8362F6BA}"/>
              </a:ext>
            </a:extLst>
          </p:cNvPr>
          <p:cNvSpPr/>
          <p:nvPr/>
        </p:nvSpPr>
        <p:spPr>
          <a:xfrm>
            <a:off x="191529" y="2237262"/>
            <a:ext cx="1238932" cy="64006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a:solidFill>
                  <a:schemeClr val="tx1"/>
                </a:solidFill>
              </a:rPr>
              <a:t>Objetivo del seguro</a:t>
            </a:r>
          </a:p>
        </p:txBody>
      </p:sp>
      <p:sp>
        <p:nvSpPr>
          <p:cNvPr id="53" name="Rectángulo: esquinas redondeadas 52">
            <a:extLst>
              <a:ext uri="{FF2B5EF4-FFF2-40B4-BE49-F238E27FC236}">
                <a16:creationId xmlns:a16="http://schemas.microsoft.com/office/drawing/2014/main" id="{1102FB64-FE4E-47C6-B7C2-905AE9906DF1}"/>
              </a:ext>
            </a:extLst>
          </p:cNvPr>
          <p:cNvSpPr/>
          <p:nvPr/>
        </p:nvSpPr>
        <p:spPr>
          <a:xfrm>
            <a:off x="1430460" y="2244148"/>
            <a:ext cx="10615991" cy="64006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lvl="0" indent="-171450">
              <a:buFont typeface="Arial" panose="020B0604020202020204" pitchFamily="34" charset="0"/>
              <a:buChar char="•"/>
            </a:pPr>
            <a:r>
              <a:rPr lang="es-ES" sz="1000" dirty="0">
                <a:solidFill>
                  <a:prstClr val="black"/>
                </a:solidFill>
              </a:rPr>
              <a:t>Reponer el bien dañado a causa de un hecho accidental cubierto en la póliza, sin que tengamos que efectuar un desembolso imprevisto</a:t>
            </a:r>
          </a:p>
          <a:p>
            <a:pPr marL="171450" lvl="0" indent="-171450">
              <a:buFont typeface="Arial" panose="020B0604020202020204" pitchFamily="34" charset="0"/>
              <a:buChar char="•"/>
            </a:pPr>
            <a:r>
              <a:rPr lang="es-ES" sz="1000" dirty="0">
                <a:solidFill>
                  <a:prstClr val="black"/>
                </a:solidFill>
              </a:rPr>
              <a:t>Evitar que, por culpa de un hecho accidental cubierto en la póliza, no podamos seguir con el día a día (ejemplo vivienda Inhabitable)</a:t>
            </a:r>
          </a:p>
          <a:p>
            <a:pPr marL="171450" lvl="0" indent="-171450">
              <a:buFont typeface="Arial" panose="020B0604020202020204" pitchFamily="34" charset="0"/>
              <a:buChar char="•"/>
            </a:pPr>
            <a:r>
              <a:rPr lang="es-ES" sz="1000" dirty="0">
                <a:solidFill>
                  <a:prstClr val="black"/>
                </a:solidFill>
              </a:rPr>
              <a:t>Incluso cubrir las indemnizaciones que nos reclamen por los daños que involuntariamente podamos hacer a terceros perjudicados</a:t>
            </a:r>
          </a:p>
          <a:p>
            <a:pPr marL="171450" lvl="0" indent="-171450">
              <a:buFont typeface="Arial" panose="020B0604020202020204" pitchFamily="34" charset="0"/>
              <a:buChar char="•"/>
            </a:pPr>
            <a:endParaRPr lang="es-ES" sz="1000" dirty="0">
              <a:solidFill>
                <a:prstClr val="black"/>
              </a:solidFill>
            </a:endParaRPr>
          </a:p>
        </p:txBody>
      </p:sp>
      <p:sp>
        <p:nvSpPr>
          <p:cNvPr id="54" name="Rectángulo: esquinas redondeadas 53">
            <a:extLst>
              <a:ext uri="{FF2B5EF4-FFF2-40B4-BE49-F238E27FC236}">
                <a16:creationId xmlns:a16="http://schemas.microsoft.com/office/drawing/2014/main" id="{26776D6A-6ABF-40AF-9DB5-0FB54E89EC2D}"/>
              </a:ext>
            </a:extLst>
          </p:cNvPr>
          <p:cNvSpPr/>
          <p:nvPr/>
        </p:nvSpPr>
        <p:spPr>
          <a:xfrm>
            <a:off x="191529" y="2953256"/>
            <a:ext cx="1238932" cy="117006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schemeClr val="tx1"/>
                </a:solidFill>
              </a:rPr>
              <a:t>Razones para estar cubierto</a:t>
            </a:r>
          </a:p>
        </p:txBody>
      </p:sp>
      <p:sp>
        <p:nvSpPr>
          <p:cNvPr id="55" name="Rectángulo: esquinas redondeadas 54">
            <a:extLst>
              <a:ext uri="{FF2B5EF4-FFF2-40B4-BE49-F238E27FC236}">
                <a16:creationId xmlns:a16="http://schemas.microsoft.com/office/drawing/2014/main" id="{F69D2CC1-AB91-4B52-8C8D-E9624FC5FE71}"/>
              </a:ext>
            </a:extLst>
          </p:cNvPr>
          <p:cNvSpPr/>
          <p:nvPr/>
        </p:nvSpPr>
        <p:spPr>
          <a:xfrm>
            <a:off x="1430460" y="2933700"/>
            <a:ext cx="10615991" cy="118962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lvl="0" indent="-171450">
              <a:buFont typeface="Arial" panose="020B0604020202020204" pitchFamily="34" charset="0"/>
              <a:buChar char="•"/>
            </a:pPr>
            <a:r>
              <a:rPr lang="es-ES" sz="1000" dirty="0">
                <a:solidFill>
                  <a:prstClr val="black"/>
                </a:solidFill>
              </a:rPr>
              <a:t>Cuesta mucho pagar una casa como para no tenerla protegida, es el bien más preciado y valioso que tenemos. La vivienda suele ser la mayor inversión económica de una persona, y debe estar protegida. </a:t>
            </a:r>
          </a:p>
          <a:p>
            <a:pPr marL="171450" lvl="0" indent="-171450">
              <a:buFont typeface="Arial" panose="020B0604020202020204" pitchFamily="34" charset="0"/>
              <a:buChar char="•"/>
            </a:pPr>
            <a:r>
              <a:rPr lang="es-ES" sz="1000" dirty="0">
                <a:solidFill>
                  <a:prstClr val="black"/>
                </a:solidFill>
              </a:rPr>
              <a:t>Piensa que no solo es una casa: es tu hogar, tus pertenencias y recuerdos. Si tienes cualquier percance es importante tener la tranquilidad de que estás bien cubierto</a:t>
            </a:r>
          </a:p>
          <a:p>
            <a:pPr marL="171450" lvl="0" indent="-171450">
              <a:buFont typeface="Arial" panose="020B0604020202020204" pitchFamily="34" charset="0"/>
              <a:buChar char="•"/>
            </a:pPr>
            <a:r>
              <a:rPr lang="es-ES" sz="1000" dirty="0">
                <a:solidFill>
                  <a:prstClr val="black"/>
                </a:solidFill>
              </a:rPr>
              <a:t>Si es para una vivienda destinada a alquiler: con nuestro seguro de hogar no solo tendrás protegida tu vivienda, sino que será un valor añadido para tus inquilinos y los siniestros que pueden tener en la vivienda</a:t>
            </a:r>
          </a:p>
          <a:p>
            <a:pPr marL="171450" lvl="0" indent="-171450">
              <a:buFont typeface="Arial" panose="020B0604020202020204" pitchFamily="34" charset="0"/>
              <a:buChar char="•"/>
            </a:pPr>
            <a:r>
              <a:rPr lang="es-ES" sz="1000" dirty="0">
                <a:solidFill>
                  <a:prstClr val="black"/>
                </a:solidFill>
              </a:rPr>
              <a:t>Haz hincapié en las coberturas adicionales que incluye. Por ejemplo: en la modalidad XXXX Imagina que hay un pico de tensión en tu domicilio mientras estabas fuera, y al llegar está dañado el frigorífico, los alimentos se han estropeado, y al descongelarse además ha calado al vecino de abajo.</a:t>
            </a:r>
          </a:p>
          <a:p>
            <a:pPr marL="171450" lvl="0" indent="-171450">
              <a:buFont typeface="Arial" panose="020B0604020202020204" pitchFamily="34" charset="0"/>
              <a:buChar char="•"/>
            </a:pPr>
            <a:endParaRPr lang="es-ES" sz="1000" dirty="0">
              <a:solidFill>
                <a:prstClr val="black"/>
              </a:solidFill>
            </a:endParaRPr>
          </a:p>
        </p:txBody>
      </p:sp>
      <p:sp>
        <p:nvSpPr>
          <p:cNvPr id="56" name="Rectángulo 55">
            <a:extLst>
              <a:ext uri="{FF2B5EF4-FFF2-40B4-BE49-F238E27FC236}">
                <a16:creationId xmlns:a16="http://schemas.microsoft.com/office/drawing/2014/main" id="{53563C12-F910-44F6-AAD7-6DAF26033C67}"/>
              </a:ext>
            </a:extLst>
          </p:cNvPr>
          <p:cNvSpPr/>
          <p:nvPr/>
        </p:nvSpPr>
        <p:spPr>
          <a:xfrm>
            <a:off x="9824426" y="409722"/>
            <a:ext cx="450764" cy="246221"/>
          </a:xfrm>
          <a:prstGeom prst="rect">
            <a:avLst/>
          </a:prstGeom>
        </p:spPr>
        <p:txBody>
          <a:bodyPr wrap="none">
            <a:spAutoFit/>
          </a:bodyPr>
          <a:lstStyle/>
          <a:p>
            <a:r>
              <a:rPr lang="es-ES" sz="1000" b="1" dirty="0">
                <a:solidFill>
                  <a:schemeClr val="bg1"/>
                </a:solidFill>
              </a:rPr>
              <a:t>(2/2)</a:t>
            </a:r>
            <a:endParaRPr lang="es-ES" sz="1000" dirty="0"/>
          </a:p>
        </p:txBody>
      </p:sp>
      <p:sp>
        <p:nvSpPr>
          <p:cNvPr id="57" name="Botón de acción: ir hacia atrás o anterior 56">
            <a:hlinkClick r:id="" action="ppaction://hlinkshowjump?jump=previousslide" highlightClick="1"/>
            <a:extLst>
              <a:ext uri="{FF2B5EF4-FFF2-40B4-BE49-F238E27FC236}">
                <a16:creationId xmlns:a16="http://schemas.microsoft.com/office/drawing/2014/main" id="{683B5EED-6A43-4B63-BA71-474D7CC4C187}"/>
              </a:ext>
            </a:extLst>
          </p:cNvPr>
          <p:cNvSpPr/>
          <p:nvPr/>
        </p:nvSpPr>
        <p:spPr>
          <a:xfrm>
            <a:off x="237581" y="6529968"/>
            <a:ext cx="422872" cy="19309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0" name="Rectángulo 19">
            <a:extLst>
              <a:ext uri="{FF2B5EF4-FFF2-40B4-BE49-F238E27FC236}">
                <a16:creationId xmlns:a16="http://schemas.microsoft.com/office/drawing/2014/main" id="{1954541E-ED1A-484B-8D8F-7846D4E3B42B}"/>
              </a:ext>
            </a:extLst>
          </p:cNvPr>
          <p:cNvSpPr/>
          <p:nvPr/>
        </p:nvSpPr>
        <p:spPr>
          <a:xfrm>
            <a:off x="136407" y="285499"/>
            <a:ext cx="120199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90982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ángulo: esquinas redondeadas 52">
            <a:extLst>
              <a:ext uri="{FF2B5EF4-FFF2-40B4-BE49-F238E27FC236}">
                <a16:creationId xmlns:a16="http://schemas.microsoft.com/office/drawing/2014/main" id="{62DE1426-38ED-4F39-9D92-F6A8433BBDE2}"/>
              </a:ext>
            </a:extLst>
          </p:cNvPr>
          <p:cNvSpPr/>
          <p:nvPr/>
        </p:nvSpPr>
        <p:spPr>
          <a:xfrm>
            <a:off x="136265" y="1245826"/>
            <a:ext cx="1801177" cy="141662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0"/>
              </a:spcAft>
            </a:pPr>
            <a:r>
              <a:rPr lang="es-ES_tradnl" sz="1200" b="1">
                <a:solidFill>
                  <a:srgbClr val="000000"/>
                </a:solidFill>
                <a:ea typeface="Arial Unicode MS" panose="020B0604020202020204" pitchFamily="34" charset="-128"/>
                <a:cs typeface="Arial Unicode MS" panose="020B0604020202020204" pitchFamily="34" charset="-128"/>
              </a:rPr>
              <a:t>POSICIONAMIENTO </a:t>
            </a:r>
            <a:endParaRPr lang="es-ES" sz="1200" b="1">
              <a:ea typeface="Arial Unicode MS" panose="020B0604020202020204" pitchFamily="34" charset="-128"/>
            </a:endParaRPr>
          </a:p>
        </p:txBody>
      </p:sp>
      <p:sp>
        <p:nvSpPr>
          <p:cNvPr id="54" name="Rectángulo: esquinas redondeadas 53">
            <a:extLst>
              <a:ext uri="{FF2B5EF4-FFF2-40B4-BE49-F238E27FC236}">
                <a16:creationId xmlns:a16="http://schemas.microsoft.com/office/drawing/2014/main" id="{FFA49E9E-B151-4927-A365-5E1ACAB32AC0}"/>
              </a:ext>
            </a:extLst>
          </p:cNvPr>
          <p:cNvSpPr/>
          <p:nvPr/>
        </p:nvSpPr>
        <p:spPr>
          <a:xfrm>
            <a:off x="1937442" y="1245825"/>
            <a:ext cx="10116778" cy="141662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0"/>
              </a:spcAft>
              <a:tabLst>
                <a:tab pos="449580" algn="l"/>
                <a:tab pos="899160" algn="l"/>
                <a:tab pos="1348740" algn="l"/>
                <a:tab pos="1798320" algn="l"/>
                <a:tab pos="2247900" algn="l"/>
                <a:tab pos="2697480" algn="l"/>
                <a:tab pos="3147060" algn="l"/>
                <a:tab pos="3596640" algn="l"/>
                <a:tab pos="4046220" algn="l"/>
                <a:tab pos="4495800" algn="l"/>
                <a:tab pos="4945380" algn="l"/>
                <a:tab pos="5394960" algn="l"/>
                <a:tab pos="5844540" algn="l"/>
              </a:tabLst>
            </a:pPr>
            <a:r>
              <a:rPr lang="es-ES_tradnl" sz="1000" dirty="0">
                <a:solidFill>
                  <a:srgbClr val="000000"/>
                </a:solidFill>
                <a:ea typeface="Arial Unicode MS" panose="020B0604020202020204" pitchFamily="34" charset="-128"/>
              </a:rPr>
              <a:t>La tecnología avanza para hacerte la vida más fácil, </a:t>
            </a:r>
            <a:r>
              <a:rPr lang="es-ES_tradnl" sz="1000" b="1" dirty="0">
                <a:solidFill>
                  <a:srgbClr val="000000"/>
                </a:solidFill>
                <a:ea typeface="Arial Unicode MS" panose="020B0604020202020204" pitchFamily="34" charset="-128"/>
              </a:rPr>
              <a:t>Movistar</a:t>
            </a:r>
            <a:r>
              <a:rPr lang="es-ES_tradnl" sz="1000" dirty="0">
                <a:solidFill>
                  <a:srgbClr val="000000"/>
                </a:solidFill>
                <a:ea typeface="Arial Unicode MS" panose="020B0604020202020204" pitchFamily="34" charset="-128"/>
              </a:rPr>
              <a:t> es una </a:t>
            </a:r>
            <a:r>
              <a:rPr lang="es-ES_tradnl" sz="1000" b="1" dirty="0">
                <a:solidFill>
                  <a:srgbClr val="000000"/>
                </a:solidFill>
                <a:ea typeface="Arial Unicode MS" panose="020B0604020202020204" pitchFamily="34" charset="-128"/>
              </a:rPr>
              <a:t>marca preocupada de sus clientes </a:t>
            </a:r>
            <a:r>
              <a:rPr lang="es-ES_tradnl" sz="1000" dirty="0">
                <a:solidFill>
                  <a:srgbClr val="000000"/>
                </a:solidFill>
                <a:ea typeface="Arial Unicode MS" panose="020B0604020202020204" pitchFamily="34" charset="-128"/>
              </a:rPr>
              <a:t>que innova constantemente con sus productos y servicios para </a:t>
            </a:r>
            <a:r>
              <a:rPr lang="es-ES_tradnl" sz="1000" b="1" dirty="0">
                <a:solidFill>
                  <a:srgbClr val="000000"/>
                </a:solidFill>
                <a:ea typeface="Arial Unicode MS" panose="020B0604020202020204" pitchFamily="34" charset="-128"/>
              </a:rPr>
              <a:t>adaptarse a sus nuevas necesidades</a:t>
            </a:r>
            <a:r>
              <a:rPr lang="es-ES_tradnl" sz="1000" dirty="0">
                <a:solidFill>
                  <a:srgbClr val="000000"/>
                </a:solidFill>
                <a:ea typeface="Arial Unicode MS" panose="020B0604020202020204" pitchFamily="34" charset="-128"/>
              </a:rPr>
              <a:t>.</a:t>
            </a:r>
          </a:p>
          <a:p>
            <a:pPr>
              <a:spcAft>
                <a:spcPts val="0"/>
              </a:spcAft>
              <a:tabLst>
                <a:tab pos="449580" algn="l"/>
                <a:tab pos="899160" algn="l"/>
                <a:tab pos="1348740" algn="l"/>
                <a:tab pos="1798320" algn="l"/>
                <a:tab pos="2247900" algn="l"/>
                <a:tab pos="2697480" algn="l"/>
                <a:tab pos="3147060" algn="l"/>
                <a:tab pos="3596640" algn="l"/>
                <a:tab pos="4046220" algn="l"/>
                <a:tab pos="4495800" algn="l"/>
                <a:tab pos="4945380" algn="l"/>
                <a:tab pos="5394960" algn="l"/>
                <a:tab pos="5844540" algn="l"/>
              </a:tabLst>
            </a:pPr>
            <a:endParaRPr lang="es-ES_tradnl" sz="1000" dirty="0">
              <a:solidFill>
                <a:srgbClr val="000000"/>
              </a:solidFill>
              <a:ea typeface="Arial Unicode MS" panose="020B0604020202020204" pitchFamily="34" charset="-128"/>
            </a:endParaRPr>
          </a:p>
          <a:p>
            <a:pPr>
              <a:spcAft>
                <a:spcPts val="0"/>
              </a:spcAft>
              <a:tabLst>
                <a:tab pos="449580" algn="l"/>
                <a:tab pos="899160" algn="l"/>
                <a:tab pos="1348740" algn="l"/>
                <a:tab pos="1798320" algn="l"/>
                <a:tab pos="2247900" algn="l"/>
                <a:tab pos="2697480" algn="l"/>
                <a:tab pos="3147060" algn="l"/>
                <a:tab pos="3596640" algn="l"/>
                <a:tab pos="4046220" algn="l"/>
                <a:tab pos="4495800" algn="l"/>
                <a:tab pos="4945380" algn="l"/>
                <a:tab pos="5394960" algn="l"/>
                <a:tab pos="5844540" algn="l"/>
              </a:tabLst>
            </a:pPr>
            <a:r>
              <a:rPr lang="es-ES_tradnl" sz="1000" dirty="0">
                <a:solidFill>
                  <a:srgbClr val="000000"/>
                </a:solidFill>
                <a:ea typeface="Arial Unicode MS" panose="020B0604020202020204" pitchFamily="34" charset="-128"/>
              </a:rPr>
              <a:t>Una marca con experiencia que desde siempre ha protegido a personas, ahora también se preocupa por su entorno más importante: su hogar.</a:t>
            </a:r>
          </a:p>
          <a:p>
            <a:pPr>
              <a:spcAft>
                <a:spcPts val="0"/>
              </a:spcAft>
              <a:tabLst>
                <a:tab pos="449580" algn="l"/>
                <a:tab pos="899160" algn="l"/>
                <a:tab pos="1348740" algn="l"/>
                <a:tab pos="1798320" algn="l"/>
                <a:tab pos="2247900" algn="l"/>
                <a:tab pos="2697480" algn="l"/>
                <a:tab pos="3147060" algn="l"/>
                <a:tab pos="3596640" algn="l"/>
                <a:tab pos="4046220" algn="l"/>
                <a:tab pos="4495800" algn="l"/>
                <a:tab pos="4945380" algn="l"/>
                <a:tab pos="5394960" algn="l"/>
                <a:tab pos="5844540" algn="l"/>
              </a:tabLst>
            </a:pPr>
            <a:endParaRPr lang="es-ES_tradnl" sz="1000" dirty="0">
              <a:solidFill>
                <a:srgbClr val="000000"/>
              </a:solidFill>
              <a:ea typeface="Arial Unicode MS" panose="020B0604020202020204" pitchFamily="34" charset="-128"/>
            </a:endParaRPr>
          </a:p>
          <a:p>
            <a:pPr>
              <a:spcAft>
                <a:spcPts val="0"/>
              </a:spcAft>
              <a:tabLst>
                <a:tab pos="449580" algn="l"/>
                <a:tab pos="899160" algn="l"/>
                <a:tab pos="1348740" algn="l"/>
                <a:tab pos="1798320" algn="l"/>
                <a:tab pos="2247900" algn="l"/>
                <a:tab pos="2697480" algn="l"/>
                <a:tab pos="3147060" algn="l"/>
                <a:tab pos="3596640" algn="l"/>
                <a:tab pos="4046220" algn="l"/>
                <a:tab pos="4495800" algn="l"/>
                <a:tab pos="4945380" algn="l"/>
                <a:tab pos="5394960" algn="l"/>
                <a:tab pos="5844540" algn="l"/>
              </a:tabLst>
            </a:pPr>
            <a:r>
              <a:rPr lang="es-ES_tradnl" sz="1000" dirty="0">
                <a:solidFill>
                  <a:srgbClr val="000000"/>
                </a:solidFill>
                <a:ea typeface="Arial Unicode MS" panose="020B0604020202020204" pitchFamily="34" charset="-128"/>
              </a:rPr>
              <a:t>Queremos protegerte con un seguro con amplias coberturas y con el respaldo de aseguradoras de referencia en el l mercado.</a:t>
            </a:r>
          </a:p>
        </p:txBody>
      </p:sp>
      <p:sp>
        <p:nvSpPr>
          <p:cNvPr id="62" name="Rectángulo: esquinas redondeadas 61">
            <a:extLst>
              <a:ext uri="{FF2B5EF4-FFF2-40B4-BE49-F238E27FC236}">
                <a16:creationId xmlns:a16="http://schemas.microsoft.com/office/drawing/2014/main" id="{F0F96861-256E-4C8F-99D3-9AD1F3617D7A}"/>
              </a:ext>
            </a:extLst>
          </p:cNvPr>
          <p:cNvSpPr/>
          <p:nvPr/>
        </p:nvSpPr>
        <p:spPr>
          <a:xfrm>
            <a:off x="1738265" y="49738"/>
            <a:ext cx="8727542" cy="65643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ARGUMENTARIO GENERAL: El seguro de hogar se puede definir en tres palabras: PREVISION – TRANQUILIDAD – SEGURIDAD</a:t>
            </a:r>
          </a:p>
        </p:txBody>
      </p:sp>
      <p:pic>
        <p:nvPicPr>
          <p:cNvPr id="64" name="Imagen 63">
            <a:extLst>
              <a:ext uri="{FF2B5EF4-FFF2-40B4-BE49-F238E27FC236}">
                <a16:creationId xmlns:a16="http://schemas.microsoft.com/office/drawing/2014/main" id="{63D4373A-433B-45D1-8841-3266F4952889}"/>
              </a:ext>
            </a:extLst>
          </p:cNvPr>
          <p:cNvPicPr>
            <a:picLocks noChangeAspect="1"/>
          </p:cNvPicPr>
          <p:nvPr/>
        </p:nvPicPr>
        <p:blipFill>
          <a:blip r:embed="rId2"/>
          <a:stretch>
            <a:fillRect/>
          </a:stretch>
        </p:blipFill>
        <p:spPr>
          <a:xfrm>
            <a:off x="136407" y="18106"/>
            <a:ext cx="1054469" cy="382357"/>
          </a:xfrm>
          <a:prstGeom prst="rect">
            <a:avLst/>
          </a:prstGeom>
        </p:spPr>
      </p:pic>
      <p:sp>
        <p:nvSpPr>
          <p:cNvPr id="67" name="Rectángulo: esquinas redondeadas 66">
            <a:extLst>
              <a:ext uri="{FF2B5EF4-FFF2-40B4-BE49-F238E27FC236}">
                <a16:creationId xmlns:a16="http://schemas.microsoft.com/office/drawing/2014/main" id="{45DF42EB-A533-486A-A290-DF40290C3B1E}"/>
              </a:ext>
            </a:extLst>
          </p:cNvPr>
          <p:cNvSpPr/>
          <p:nvPr/>
        </p:nvSpPr>
        <p:spPr>
          <a:xfrm>
            <a:off x="136269" y="759509"/>
            <a:ext cx="11919461" cy="41861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504000" rtlCol="0" anchor="ctr"/>
          <a:lstStyle/>
          <a:p>
            <a:pPr lvl="0"/>
            <a:r>
              <a:rPr lang="es-ES" b="1" dirty="0">
                <a:solidFill>
                  <a:schemeClr val="bg1"/>
                </a:solidFill>
              </a:rPr>
              <a:t>Por qué un Seguro de Hogar con Movistar Seguros</a:t>
            </a:r>
          </a:p>
        </p:txBody>
      </p:sp>
      <p:grpSp>
        <p:nvGrpSpPr>
          <p:cNvPr id="69" name="Grupo 68">
            <a:extLst>
              <a:ext uri="{FF2B5EF4-FFF2-40B4-BE49-F238E27FC236}">
                <a16:creationId xmlns:a16="http://schemas.microsoft.com/office/drawing/2014/main" id="{8B5CE4B8-8B96-459E-9C82-AD940EF1E991}"/>
              </a:ext>
            </a:extLst>
          </p:cNvPr>
          <p:cNvGrpSpPr/>
          <p:nvPr/>
        </p:nvGrpSpPr>
        <p:grpSpPr>
          <a:xfrm>
            <a:off x="136407" y="6349133"/>
            <a:ext cx="3707593" cy="495342"/>
            <a:chOff x="136407" y="6312921"/>
            <a:chExt cx="3707593" cy="495342"/>
          </a:xfrm>
          <a:solidFill>
            <a:schemeClr val="accent1">
              <a:lumMod val="60000"/>
              <a:lumOff val="40000"/>
            </a:schemeClr>
          </a:solidFill>
        </p:grpSpPr>
        <p:sp>
          <p:nvSpPr>
            <p:cNvPr id="70" name="Rectángulo: esquinas redondeadas 69">
              <a:extLst>
                <a:ext uri="{FF2B5EF4-FFF2-40B4-BE49-F238E27FC236}">
                  <a16:creationId xmlns:a16="http://schemas.microsoft.com/office/drawing/2014/main" id="{C85F0358-797A-4215-BC8F-0447ACF7AEF7}"/>
                </a:ext>
              </a:extLst>
            </p:cNvPr>
            <p:cNvSpPr/>
            <p:nvPr/>
          </p:nvSpPr>
          <p:spPr>
            <a:xfrm>
              <a:off x="136407" y="6312921"/>
              <a:ext cx="3707593" cy="495342"/>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r>
                <a:rPr lang="es-ES" sz="1000" b="1">
                  <a:solidFill>
                    <a:prstClr val="black"/>
                  </a:solidFill>
                </a:rPr>
                <a:t>Enlazar con Modalidades</a:t>
              </a:r>
            </a:p>
          </p:txBody>
        </p:sp>
        <p:pic>
          <p:nvPicPr>
            <p:cNvPr id="71" name="0 Imagen">
              <a:hlinkClick r:id="rId3" action="ppaction://hlinksldjump"/>
              <a:extLst>
                <a:ext uri="{FF2B5EF4-FFF2-40B4-BE49-F238E27FC236}">
                  <a16:creationId xmlns:a16="http://schemas.microsoft.com/office/drawing/2014/main" id="{C8069944-CFFF-4E47-9EF9-CAA53F580CE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969594" y="6420717"/>
              <a:ext cx="827873" cy="252328"/>
            </a:xfrm>
            <a:prstGeom prst="rect">
              <a:avLst/>
            </a:prstGeom>
            <a:grpFill/>
          </p:spPr>
        </p:pic>
      </p:grpSp>
      <p:sp>
        <p:nvSpPr>
          <p:cNvPr id="74" name="Rectángulo: esquinas redondeadas 73">
            <a:extLst>
              <a:ext uri="{FF2B5EF4-FFF2-40B4-BE49-F238E27FC236}">
                <a16:creationId xmlns:a16="http://schemas.microsoft.com/office/drawing/2014/main" id="{8795A762-4EF7-481E-A071-44248657EDB2}"/>
              </a:ext>
            </a:extLst>
          </p:cNvPr>
          <p:cNvSpPr/>
          <p:nvPr/>
        </p:nvSpPr>
        <p:spPr>
          <a:xfrm>
            <a:off x="8655113" y="6344475"/>
            <a:ext cx="3299306" cy="495342"/>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r>
              <a:rPr lang="es-ES" sz="1000" b="1">
                <a:solidFill>
                  <a:prstClr val="black"/>
                </a:solidFill>
              </a:rPr>
              <a:t>Enlazar con Modalidades</a:t>
            </a:r>
          </a:p>
        </p:txBody>
      </p:sp>
      <p:pic>
        <p:nvPicPr>
          <p:cNvPr id="24" name="Imagen 23" descr="Imagen que contiene Texto&#10;&#10;Descripción generada automáticamente">
            <a:extLst>
              <a:ext uri="{FF2B5EF4-FFF2-40B4-BE49-F238E27FC236}">
                <a16:creationId xmlns:a16="http://schemas.microsoft.com/office/drawing/2014/main" id="{F2E27B49-AD3A-4FA2-989E-62807AA8BE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9415" y="6395082"/>
            <a:ext cx="1093646" cy="352365"/>
          </a:xfrm>
          <a:prstGeom prst="rect">
            <a:avLst/>
          </a:prstGeom>
          <a:solidFill>
            <a:schemeClr val="bg1"/>
          </a:solidFill>
        </p:spPr>
      </p:pic>
      <p:pic>
        <p:nvPicPr>
          <p:cNvPr id="25" name="Imagen 24" descr="Imagen que contiene Texto&#10;&#10;Descripción generada automáticamente">
            <a:hlinkClick r:id="rId6" action="ppaction://hlinksldjump"/>
            <a:extLst>
              <a:ext uri="{FF2B5EF4-FFF2-40B4-BE49-F238E27FC236}">
                <a16:creationId xmlns:a16="http://schemas.microsoft.com/office/drawing/2014/main" id="{9E5158F0-09C3-45B6-9F9D-5C02B519AA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2585" y="6370697"/>
            <a:ext cx="1093646" cy="352365"/>
          </a:xfrm>
          <a:prstGeom prst="rect">
            <a:avLst/>
          </a:prstGeom>
          <a:solidFill>
            <a:schemeClr val="bg1"/>
          </a:solidFill>
        </p:spPr>
      </p:pic>
      <p:pic>
        <p:nvPicPr>
          <p:cNvPr id="26" name="Picture 6" descr="Resultado de imagen de ir a inicio">
            <a:hlinkClick r:id="rId7" action="ppaction://hlinksldjump"/>
            <a:extLst>
              <a:ext uri="{FF2B5EF4-FFF2-40B4-BE49-F238E27FC236}">
                <a16:creationId xmlns:a16="http://schemas.microsoft.com/office/drawing/2014/main" id="{5DF2017A-BAB2-4D03-8A1C-2ED432D1F9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52423" y="88923"/>
            <a:ext cx="388177" cy="411011"/>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a:extLst>
              <a:ext uri="{FF2B5EF4-FFF2-40B4-BE49-F238E27FC236}">
                <a16:creationId xmlns:a16="http://schemas.microsoft.com/office/drawing/2014/main" id="{55C1EC50-9DFF-4EC4-AB3D-E0F3FD21007C}"/>
              </a:ext>
            </a:extLst>
          </p:cNvPr>
          <p:cNvSpPr/>
          <p:nvPr/>
        </p:nvSpPr>
        <p:spPr>
          <a:xfrm>
            <a:off x="136407" y="285499"/>
            <a:ext cx="1218026" cy="281231"/>
          </a:xfrm>
          <a:prstGeom prst="rect">
            <a:avLst/>
          </a:prstGeom>
        </p:spPr>
        <p:txBody>
          <a:bodyPr wrap="none">
            <a:spAutoFit/>
          </a:bodyPr>
          <a:lstStyle/>
          <a:p>
            <a:pPr>
              <a:lnSpc>
                <a:spcPct val="107000"/>
              </a:lnSpc>
              <a:spcAft>
                <a:spcPts val="800"/>
              </a:spcAft>
            </a:pPr>
            <a:r>
              <a:rPr lang="es-ES" sz="12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Seguro de Hogar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Rectángulo: esquinas redondeadas 17">
            <a:extLst>
              <a:ext uri="{FF2B5EF4-FFF2-40B4-BE49-F238E27FC236}">
                <a16:creationId xmlns:a16="http://schemas.microsoft.com/office/drawing/2014/main" id="{C521BA53-D352-4866-8DF3-19E385196DAD}"/>
              </a:ext>
            </a:extLst>
          </p:cNvPr>
          <p:cNvSpPr/>
          <p:nvPr/>
        </p:nvSpPr>
        <p:spPr>
          <a:xfrm>
            <a:off x="1937440" y="3871129"/>
            <a:ext cx="10116778" cy="242103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tabLst>
                <a:tab pos="449580" algn="l"/>
                <a:tab pos="899160" algn="l"/>
                <a:tab pos="1348740" algn="l"/>
                <a:tab pos="1798320" algn="l"/>
                <a:tab pos="2247900" algn="l"/>
                <a:tab pos="2697480" algn="l"/>
                <a:tab pos="3147060" algn="l"/>
                <a:tab pos="3596640" algn="l"/>
                <a:tab pos="4046220" algn="l"/>
                <a:tab pos="4495800" algn="l"/>
                <a:tab pos="4945380" algn="l"/>
                <a:tab pos="5394960" algn="l"/>
                <a:tab pos="5844540" algn="l"/>
              </a:tabLst>
            </a:pPr>
            <a:r>
              <a:rPr lang="es-ES" sz="1000" dirty="0">
                <a:solidFill>
                  <a:srgbClr val="000000"/>
                </a:solidFill>
                <a:ea typeface="Arial Unicode MS" panose="020B0604020202020204" pitchFamily="34" charset="-128"/>
              </a:rPr>
              <a:t>Porque nos gusta cuidar de ti y tu familia, protegemos tu casa con nuestro nuevo seguro de hogar. Un Seguro de Hogar con una amplia gama de coberturas y ventajas:</a:t>
            </a:r>
          </a:p>
          <a:p>
            <a:pPr marL="171450" indent="-171450">
              <a:buFont typeface="Arial" panose="020B0604020202020204" pitchFamily="34" charset="0"/>
              <a:buChar char="•"/>
            </a:pPr>
            <a:r>
              <a:rPr lang="es-ES" sz="1000" b="1" dirty="0">
                <a:solidFill>
                  <a:prstClr val="black"/>
                </a:solidFill>
              </a:rPr>
              <a:t>Confianza</a:t>
            </a:r>
            <a:r>
              <a:rPr lang="es-ES" sz="1000" dirty="0">
                <a:solidFill>
                  <a:prstClr val="black"/>
                </a:solidFill>
              </a:rPr>
              <a:t>. Tu hogar en las mejores manos, trabajamos con una gran aseguradora </a:t>
            </a:r>
          </a:p>
          <a:p>
            <a:pPr marL="171450" indent="-171450">
              <a:buFont typeface="Arial" panose="020B0604020202020204" pitchFamily="34" charset="0"/>
              <a:buChar char="•"/>
            </a:pPr>
            <a:r>
              <a:rPr lang="es-ES" sz="1000" b="1" dirty="0">
                <a:solidFill>
                  <a:prstClr val="black"/>
                </a:solidFill>
              </a:rPr>
              <a:t>Tranquilidad</a:t>
            </a:r>
            <a:r>
              <a:rPr lang="es-ES" sz="1000" dirty="0">
                <a:solidFill>
                  <a:prstClr val="black"/>
                </a:solidFill>
              </a:rPr>
              <a:t>. Y rapidez. Rápida atención ante imprevistos y útiles servicios que te hacen la vida más fácil. Atención personalizada ante siniestros, reclamaciones… </a:t>
            </a:r>
          </a:p>
          <a:p>
            <a:pPr marL="171450" indent="-171450">
              <a:buFont typeface="Arial" panose="020B0604020202020204" pitchFamily="34" charset="0"/>
              <a:buChar char="•"/>
            </a:pPr>
            <a:r>
              <a:rPr lang="es-ES" sz="1000" b="1" dirty="0">
                <a:solidFill>
                  <a:prstClr val="black"/>
                </a:solidFill>
              </a:rPr>
              <a:t>Profesionalidad</a:t>
            </a:r>
            <a:r>
              <a:rPr lang="es-ES" sz="1000" dirty="0">
                <a:solidFill>
                  <a:prstClr val="black"/>
                </a:solidFill>
              </a:rPr>
              <a:t>. Amplia red de profesionales para reparación y asistencia ante cualquier imprevisto.</a:t>
            </a:r>
          </a:p>
          <a:p>
            <a:pPr lvl="0">
              <a:tabLst>
                <a:tab pos="449580" algn="l"/>
                <a:tab pos="899160" algn="l"/>
                <a:tab pos="1348740" algn="l"/>
                <a:tab pos="1798320" algn="l"/>
                <a:tab pos="2247900" algn="l"/>
                <a:tab pos="2697480" algn="l"/>
                <a:tab pos="3147060" algn="l"/>
                <a:tab pos="3596640" algn="l"/>
                <a:tab pos="4046220" algn="l"/>
                <a:tab pos="4495800" algn="l"/>
                <a:tab pos="4945380" algn="l"/>
                <a:tab pos="5394960" algn="l"/>
                <a:tab pos="5844540" algn="l"/>
              </a:tabLst>
            </a:pPr>
            <a:endParaRPr lang="es-ES" sz="1000" dirty="0">
              <a:solidFill>
                <a:srgbClr val="000000"/>
              </a:solidFill>
              <a:ea typeface="Arial Unicode MS" panose="020B0604020202020204" pitchFamily="34" charset="-128"/>
            </a:endParaRPr>
          </a:p>
          <a:p>
            <a:pPr lvl="0">
              <a:tabLst>
                <a:tab pos="449580" algn="l"/>
                <a:tab pos="899160" algn="l"/>
                <a:tab pos="1348740" algn="l"/>
                <a:tab pos="1798320" algn="l"/>
                <a:tab pos="2247900" algn="l"/>
                <a:tab pos="2697480" algn="l"/>
                <a:tab pos="3147060" algn="l"/>
                <a:tab pos="3596640" algn="l"/>
                <a:tab pos="4046220" algn="l"/>
                <a:tab pos="4495800" algn="l"/>
                <a:tab pos="4945380" algn="l"/>
                <a:tab pos="5394960" algn="l"/>
                <a:tab pos="5844540" algn="l"/>
              </a:tabLst>
            </a:pPr>
            <a:r>
              <a:rPr lang="es-ES" sz="1000" dirty="0">
                <a:solidFill>
                  <a:srgbClr val="000000"/>
                </a:solidFill>
                <a:ea typeface="Arial Unicode MS" panose="020B0604020202020204" pitchFamily="34" charset="-128"/>
              </a:rPr>
              <a:t>Un seguro que se adapta a tus necesidades y te ofrece una amplia cobertura para que te olvides de preocupaciones. La manera más fácil y fiable de cuidar lo que más te importa. </a:t>
            </a:r>
            <a:r>
              <a:rPr lang="es-ES" sz="1000" b="1" dirty="0">
                <a:solidFill>
                  <a:srgbClr val="000000"/>
                </a:solidFill>
                <a:ea typeface="Arial Unicode MS" panose="020B0604020202020204" pitchFamily="34" charset="-128"/>
              </a:rPr>
              <a:t>Mensajes de calidad y confianza</a:t>
            </a:r>
            <a:r>
              <a:rPr lang="es-ES" sz="1000" dirty="0">
                <a:solidFill>
                  <a:srgbClr val="000000"/>
                </a:solidFill>
                <a:ea typeface="Arial Unicode MS" panose="020B0604020202020204" pitchFamily="34" charset="-128"/>
              </a:rPr>
              <a:t>. </a:t>
            </a:r>
            <a:r>
              <a:rPr lang="es-ES" sz="1000" strike="sngStrike" dirty="0">
                <a:solidFill>
                  <a:srgbClr val="000000"/>
                </a:solidFill>
                <a:ea typeface="Arial Unicode MS" panose="020B0604020202020204" pitchFamily="34" charset="-128"/>
              </a:rPr>
              <a:t> </a:t>
            </a:r>
          </a:p>
          <a:p>
            <a:pPr lvl="0">
              <a:tabLst>
                <a:tab pos="449580" algn="l"/>
                <a:tab pos="899160" algn="l"/>
                <a:tab pos="1348740" algn="l"/>
                <a:tab pos="1798320" algn="l"/>
                <a:tab pos="2247900" algn="l"/>
                <a:tab pos="2697480" algn="l"/>
                <a:tab pos="3147060" algn="l"/>
                <a:tab pos="3596640" algn="l"/>
                <a:tab pos="4046220" algn="l"/>
                <a:tab pos="4495800" algn="l"/>
                <a:tab pos="4945380" algn="l"/>
                <a:tab pos="5394960" algn="l"/>
                <a:tab pos="5844540" algn="l"/>
              </a:tabLst>
            </a:pPr>
            <a:endParaRPr lang="es-ES" sz="1000" strike="sngStrike" dirty="0">
              <a:solidFill>
                <a:srgbClr val="000000"/>
              </a:solidFill>
              <a:ea typeface="Arial Unicode MS" panose="020B0604020202020204" pitchFamily="34" charset="-128"/>
            </a:endParaRPr>
          </a:p>
          <a:p>
            <a:pPr marL="171450" lvl="0" indent="-171450">
              <a:buFont typeface="Arial" panose="020B0604020202020204" pitchFamily="34" charset="0"/>
              <a:buChar char="•"/>
              <a:tabLst>
                <a:tab pos="449580" algn="l"/>
                <a:tab pos="899160" algn="l"/>
                <a:tab pos="1348740" algn="l"/>
                <a:tab pos="1798320" algn="l"/>
                <a:tab pos="2247900" algn="l"/>
                <a:tab pos="2697480" algn="l"/>
                <a:tab pos="3147060" algn="l"/>
                <a:tab pos="3596640" algn="l"/>
                <a:tab pos="4046220" algn="l"/>
                <a:tab pos="4495800" algn="l"/>
                <a:tab pos="4945380" algn="l"/>
                <a:tab pos="5394960" algn="l"/>
                <a:tab pos="5844540" algn="l"/>
              </a:tabLst>
            </a:pPr>
            <a:r>
              <a:rPr lang="es-ES" sz="1000" dirty="0">
                <a:solidFill>
                  <a:srgbClr val="000000"/>
                </a:solidFill>
                <a:ea typeface="Arial Unicode MS" panose="020B0604020202020204" pitchFamily="34" charset="-128"/>
              </a:rPr>
              <a:t>Siempre cerca de ti, siempre seguros</a:t>
            </a:r>
          </a:p>
          <a:p>
            <a:pPr marL="171450" lvl="0" indent="-171450">
              <a:buFont typeface="Arial" panose="020B0604020202020204" pitchFamily="34" charset="0"/>
              <a:buChar char="•"/>
              <a:tabLst>
                <a:tab pos="449580" algn="l"/>
                <a:tab pos="899160" algn="l"/>
                <a:tab pos="1348740" algn="l"/>
                <a:tab pos="1798320" algn="l"/>
                <a:tab pos="2247900" algn="l"/>
                <a:tab pos="2697480" algn="l"/>
                <a:tab pos="3147060" algn="l"/>
                <a:tab pos="3596640" algn="l"/>
                <a:tab pos="4046220" algn="l"/>
                <a:tab pos="4495800" algn="l"/>
                <a:tab pos="4945380" algn="l"/>
                <a:tab pos="5394960" algn="l"/>
                <a:tab pos="5844540" algn="l"/>
              </a:tabLst>
            </a:pPr>
            <a:r>
              <a:rPr lang="es-ES" sz="1000" dirty="0">
                <a:solidFill>
                  <a:srgbClr val="000000"/>
                </a:solidFill>
                <a:ea typeface="Arial Unicode MS" panose="020B0604020202020204" pitchFamily="34" charset="-128"/>
              </a:rPr>
              <a:t>Un seguro adaptado a tus necesidades Siempre contigo</a:t>
            </a:r>
          </a:p>
          <a:p>
            <a:pPr marL="171450" lvl="0" indent="-171450">
              <a:buFont typeface="Arial" panose="020B0604020202020204" pitchFamily="34" charset="0"/>
              <a:buChar char="•"/>
              <a:tabLst>
                <a:tab pos="449580" algn="l"/>
                <a:tab pos="899160" algn="l"/>
                <a:tab pos="1348740" algn="l"/>
                <a:tab pos="1798320" algn="l"/>
                <a:tab pos="2247900" algn="l"/>
                <a:tab pos="2697480" algn="l"/>
                <a:tab pos="3147060" algn="l"/>
                <a:tab pos="3596640" algn="l"/>
                <a:tab pos="4046220" algn="l"/>
                <a:tab pos="4495800" algn="l"/>
                <a:tab pos="4945380" algn="l"/>
                <a:tab pos="5394960" algn="l"/>
                <a:tab pos="5844540" algn="l"/>
              </a:tabLst>
            </a:pPr>
            <a:r>
              <a:rPr lang="es-ES" sz="1000" dirty="0">
                <a:solidFill>
                  <a:srgbClr val="000000"/>
                </a:solidFill>
                <a:ea typeface="Arial Unicode MS" panose="020B0604020202020204" pitchFamily="34" charset="-128"/>
              </a:rPr>
              <a:t>Ahora en un hogar mas seguro</a:t>
            </a:r>
          </a:p>
          <a:p>
            <a:pPr marL="171450" lvl="0" indent="-171450">
              <a:buFont typeface="Arial" panose="020B0604020202020204" pitchFamily="34" charset="0"/>
              <a:buChar char="•"/>
              <a:tabLst>
                <a:tab pos="449580" algn="l"/>
                <a:tab pos="899160" algn="l"/>
                <a:tab pos="1348740" algn="l"/>
                <a:tab pos="1798320" algn="l"/>
                <a:tab pos="2247900" algn="l"/>
                <a:tab pos="2697480" algn="l"/>
                <a:tab pos="3147060" algn="l"/>
                <a:tab pos="3596640" algn="l"/>
                <a:tab pos="4046220" algn="l"/>
                <a:tab pos="4495800" algn="l"/>
                <a:tab pos="4945380" algn="l"/>
                <a:tab pos="5394960" algn="l"/>
                <a:tab pos="5844540" algn="l"/>
              </a:tabLst>
            </a:pPr>
            <a:r>
              <a:rPr lang="es-ES" sz="1000" dirty="0">
                <a:solidFill>
                  <a:srgbClr val="000000"/>
                </a:solidFill>
                <a:ea typeface="Arial Unicode MS" panose="020B0604020202020204" pitchFamily="34" charset="-128"/>
              </a:rPr>
              <a:t>Disfruta de la tranquilidad de nuestro seguro de hogar </a:t>
            </a:r>
            <a:endParaRPr lang="es-ES_tradnl" sz="1000" dirty="0">
              <a:solidFill>
                <a:srgbClr val="000000"/>
              </a:solidFill>
              <a:ea typeface="Arial Unicode MS" panose="020B0604020202020204" pitchFamily="34" charset="-128"/>
            </a:endParaRPr>
          </a:p>
        </p:txBody>
      </p:sp>
      <p:sp>
        <p:nvSpPr>
          <p:cNvPr id="19" name="Rectángulo: esquinas redondeadas 18">
            <a:extLst>
              <a:ext uri="{FF2B5EF4-FFF2-40B4-BE49-F238E27FC236}">
                <a16:creationId xmlns:a16="http://schemas.microsoft.com/office/drawing/2014/main" id="{84CBE7FD-BF03-4892-80B0-F7C4B4168C80}"/>
              </a:ext>
            </a:extLst>
          </p:cNvPr>
          <p:cNvSpPr/>
          <p:nvPr/>
        </p:nvSpPr>
        <p:spPr>
          <a:xfrm>
            <a:off x="136265" y="2740159"/>
            <a:ext cx="1801177" cy="105326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0"/>
              </a:spcAft>
            </a:pPr>
            <a:r>
              <a:rPr lang="es-ES_tradnl" sz="1200" b="1">
                <a:solidFill>
                  <a:srgbClr val="000000"/>
                </a:solidFill>
                <a:ea typeface="Arial Unicode MS" panose="020B0604020202020204" pitchFamily="34" charset="-128"/>
                <a:cs typeface="Arial Unicode MS" panose="020B0604020202020204" pitchFamily="34" charset="-128"/>
              </a:rPr>
              <a:t>PROPUESTA DE VALOR</a:t>
            </a:r>
          </a:p>
        </p:txBody>
      </p:sp>
      <p:sp>
        <p:nvSpPr>
          <p:cNvPr id="21" name="Rectángulo: esquinas redondeadas 20">
            <a:extLst>
              <a:ext uri="{FF2B5EF4-FFF2-40B4-BE49-F238E27FC236}">
                <a16:creationId xmlns:a16="http://schemas.microsoft.com/office/drawing/2014/main" id="{388B77B2-55C1-4B83-85CF-1BA849DCC6F0}"/>
              </a:ext>
            </a:extLst>
          </p:cNvPr>
          <p:cNvSpPr/>
          <p:nvPr/>
        </p:nvSpPr>
        <p:spPr>
          <a:xfrm>
            <a:off x="1937440" y="2740160"/>
            <a:ext cx="10116779" cy="105326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0"/>
              </a:spcAft>
              <a:tabLst>
                <a:tab pos="449580" algn="l"/>
                <a:tab pos="899160" algn="l"/>
                <a:tab pos="1348740" algn="l"/>
                <a:tab pos="1798320" algn="l"/>
                <a:tab pos="2247900" algn="l"/>
                <a:tab pos="2697480" algn="l"/>
                <a:tab pos="3147060" algn="l"/>
                <a:tab pos="3596640" algn="l"/>
                <a:tab pos="4046220" algn="l"/>
                <a:tab pos="4495800" algn="l"/>
                <a:tab pos="4945380" algn="l"/>
                <a:tab pos="5394960" algn="l"/>
                <a:tab pos="5844540" algn="l"/>
              </a:tabLst>
            </a:pPr>
            <a:endParaRPr lang="es-ES" sz="1000" b="1" dirty="0">
              <a:solidFill>
                <a:srgbClr val="000000"/>
              </a:solidFill>
              <a:ea typeface="Arial Unicode MS" panose="020B0604020202020204" pitchFamily="34" charset="-128"/>
            </a:endParaRPr>
          </a:p>
          <a:p>
            <a:pPr>
              <a:spcAft>
                <a:spcPts val="0"/>
              </a:spcAft>
              <a:tabLst>
                <a:tab pos="449580" algn="l"/>
                <a:tab pos="899160" algn="l"/>
                <a:tab pos="1348740" algn="l"/>
                <a:tab pos="1798320" algn="l"/>
                <a:tab pos="2247900" algn="l"/>
                <a:tab pos="2697480" algn="l"/>
                <a:tab pos="3147060" algn="l"/>
                <a:tab pos="3596640" algn="l"/>
                <a:tab pos="4046220" algn="l"/>
                <a:tab pos="4495800" algn="l"/>
                <a:tab pos="4945380" algn="l"/>
                <a:tab pos="5394960" algn="l"/>
                <a:tab pos="5844540" algn="l"/>
              </a:tabLst>
            </a:pPr>
            <a:r>
              <a:rPr lang="es-ES" sz="1000" b="1" dirty="0">
                <a:solidFill>
                  <a:srgbClr val="000000"/>
                </a:solidFill>
                <a:ea typeface="Arial Unicode MS" panose="020B0604020202020204" pitchFamily="34" charset="-128"/>
              </a:rPr>
              <a:t>Confianza</a:t>
            </a:r>
            <a:r>
              <a:rPr lang="es-ES" sz="1000" dirty="0">
                <a:solidFill>
                  <a:srgbClr val="000000"/>
                </a:solidFill>
                <a:ea typeface="Arial Unicode MS" panose="020B0604020202020204" pitchFamily="34" charset="-128"/>
              </a:rPr>
              <a:t>: Servicio lanzado por un marca con gran experiencia y reputación.</a:t>
            </a:r>
          </a:p>
          <a:p>
            <a:pPr>
              <a:spcAft>
                <a:spcPts val="0"/>
              </a:spcAft>
              <a:tabLst>
                <a:tab pos="449580" algn="l"/>
                <a:tab pos="899160" algn="l"/>
                <a:tab pos="1348740" algn="l"/>
                <a:tab pos="1798320" algn="l"/>
                <a:tab pos="2247900" algn="l"/>
                <a:tab pos="2697480" algn="l"/>
                <a:tab pos="3147060" algn="l"/>
                <a:tab pos="3596640" algn="l"/>
                <a:tab pos="4046220" algn="l"/>
                <a:tab pos="4495800" algn="l"/>
                <a:tab pos="4945380" algn="l"/>
                <a:tab pos="5394960" algn="l"/>
                <a:tab pos="5844540" algn="l"/>
              </a:tabLst>
            </a:pPr>
            <a:endParaRPr lang="es-ES" sz="1000" b="1" dirty="0">
              <a:solidFill>
                <a:srgbClr val="000000"/>
              </a:solidFill>
              <a:ea typeface="Arial Unicode MS" panose="020B0604020202020204" pitchFamily="34" charset="-128"/>
            </a:endParaRPr>
          </a:p>
          <a:p>
            <a:pPr>
              <a:spcAft>
                <a:spcPts val="0"/>
              </a:spcAft>
              <a:tabLst>
                <a:tab pos="449580" algn="l"/>
                <a:tab pos="899160" algn="l"/>
                <a:tab pos="1348740" algn="l"/>
                <a:tab pos="1798320" algn="l"/>
                <a:tab pos="2247900" algn="l"/>
                <a:tab pos="2697480" algn="l"/>
                <a:tab pos="3147060" algn="l"/>
                <a:tab pos="3596640" algn="l"/>
                <a:tab pos="4046220" algn="l"/>
                <a:tab pos="4495800" algn="l"/>
                <a:tab pos="4945380" algn="l"/>
                <a:tab pos="5394960" algn="l"/>
                <a:tab pos="5844540" algn="l"/>
              </a:tabLst>
            </a:pPr>
            <a:r>
              <a:rPr lang="es-ES" sz="1000" b="1" dirty="0">
                <a:solidFill>
                  <a:srgbClr val="000000"/>
                </a:solidFill>
                <a:ea typeface="Arial Unicode MS" panose="020B0604020202020204" pitchFamily="34" charset="-128"/>
              </a:rPr>
              <a:t>Calidad</a:t>
            </a:r>
            <a:r>
              <a:rPr lang="es-ES" sz="1000" dirty="0">
                <a:solidFill>
                  <a:srgbClr val="000000"/>
                </a:solidFill>
                <a:ea typeface="Arial Unicode MS" panose="020B0604020202020204" pitchFamily="34" charset="-128"/>
              </a:rPr>
              <a:t>: tu hogar en las mejoras manos, trabajamos con una gran aseguradora que garantiza  la excelencia en toda la cadena </a:t>
            </a:r>
            <a:r>
              <a:rPr lang="es-ES" sz="1000">
                <a:solidFill>
                  <a:srgbClr val="000000"/>
                </a:solidFill>
                <a:ea typeface="Arial Unicode MS" panose="020B0604020202020204" pitchFamily="34" charset="-128"/>
              </a:rPr>
              <a:t>del servicio.</a:t>
            </a:r>
            <a:endParaRPr lang="es-ES" sz="1000" dirty="0">
              <a:solidFill>
                <a:srgbClr val="000000"/>
              </a:solidFill>
              <a:ea typeface="Arial Unicode MS" panose="020B0604020202020204" pitchFamily="34" charset="-128"/>
            </a:endParaRPr>
          </a:p>
          <a:p>
            <a:pPr>
              <a:tabLst>
                <a:tab pos="449580" algn="l"/>
                <a:tab pos="899160" algn="l"/>
                <a:tab pos="1348740" algn="l"/>
                <a:tab pos="1798320" algn="l"/>
                <a:tab pos="2247900" algn="l"/>
                <a:tab pos="2697480" algn="l"/>
                <a:tab pos="3147060" algn="l"/>
                <a:tab pos="3596640" algn="l"/>
                <a:tab pos="4046220" algn="l"/>
                <a:tab pos="4495800" algn="l"/>
                <a:tab pos="4945380" algn="l"/>
                <a:tab pos="5394960" algn="l"/>
                <a:tab pos="5844540" algn="l"/>
              </a:tabLst>
            </a:pPr>
            <a:endParaRPr lang="es-ES" sz="1000" b="1" dirty="0">
              <a:solidFill>
                <a:srgbClr val="003245"/>
              </a:solidFill>
            </a:endParaRPr>
          </a:p>
          <a:p>
            <a:pPr>
              <a:tabLst>
                <a:tab pos="449580" algn="l"/>
                <a:tab pos="899160" algn="l"/>
                <a:tab pos="1348740" algn="l"/>
                <a:tab pos="1798320" algn="l"/>
                <a:tab pos="2247900" algn="l"/>
                <a:tab pos="2697480" algn="l"/>
                <a:tab pos="3147060" algn="l"/>
                <a:tab pos="3596640" algn="l"/>
                <a:tab pos="4046220" algn="l"/>
                <a:tab pos="4495800" algn="l"/>
                <a:tab pos="4945380" algn="l"/>
                <a:tab pos="5394960" algn="l"/>
                <a:tab pos="5844540" algn="l"/>
              </a:tabLst>
            </a:pPr>
            <a:r>
              <a:rPr lang="es-ES" sz="1000" b="1" dirty="0">
                <a:solidFill>
                  <a:srgbClr val="000000"/>
                </a:solidFill>
                <a:ea typeface="Arial Unicode MS" panose="020B0604020202020204" pitchFamily="34" charset="-128"/>
              </a:rPr>
              <a:t>Competitivo y diferenciador</a:t>
            </a:r>
            <a:r>
              <a:rPr lang="es-ES" sz="1000" b="1" dirty="0">
                <a:solidFill>
                  <a:srgbClr val="003245"/>
                </a:solidFill>
              </a:rPr>
              <a:t>: </a:t>
            </a:r>
            <a:r>
              <a:rPr lang="es-ES" sz="1000" dirty="0">
                <a:solidFill>
                  <a:srgbClr val="000000"/>
                </a:solidFill>
                <a:ea typeface="Arial Unicode MS" panose="020B0604020202020204" pitchFamily="34" charset="-128"/>
              </a:rPr>
              <a:t>Amplia gama de coberturas. Precio personalizado basado en los datos del domicilio del cliente. Gracias al conocimiento del cliente se ofrecerá un producto adaptado a sus necesidades. </a:t>
            </a:r>
          </a:p>
          <a:p>
            <a:pPr>
              <a:spcAft>
                <a:spcPts val="0"/>
              </a:spcAft>
              <a:tabLst>
                <a:tab pos="449580" algn="l"/>
                <a:tab pos="899160" algn="l"/>
                <a:tab pos="1348740" algn="l"/>
                <a:tab pos="1798320" algn="l"/>
                <a:tab pos="2247900" algn="l"/>
                <a:tab pos="2697480" algn="l"/>
                <a:tab pos="3147060" algn="l"/>
                <a:tab pos="3596640" algn="l"/>
                <a:tab pos="4046220" algn="l"/>
                <a:tab pos="4495800" algn="l"/>
                <a:tab pos="4945380" algn="l"/>
                <a:tab pos="5394960" algn="l"/>
                <a:tab pos="5844540" algn="l"/>
              </a:tabLst>
            </a:pPr>
            <a:endParaRPr lang="es-ES_tradnl" sz="1000" dirty="0">
              <a:solidFill>
                <a:srgbClr val="000000"/>
              </a:solidFill>
              <a:ea typeface="Arial Unicode MS" panose="020B0604020202020204" pitchFamily="34" charset="-128"/>
            </a:endParaRPr>
          </a:p>
        </p:txBody>
      </p:sp>
      <p:sp>
        <p:nvSpPr>
          <p:cNvPr id="22" name="Rectángulo: esquinas redondeadas 21">
            <a:extLst>
              <a:ext uri="{FF2B5EF4-FFF2-40B4-BE49-F238E27FC236}">
                <a16:creationId xmlns:a16="http://schemas.microsoft.com/office/drawing/2014/main" id="{600F1C5E-30AE-44A5-B7C7-76C90C101C3C}"/>
              </a:ext>
            </a:extLst>
          </p:cNvPr>
          <p:cNvSpPr/>
          <p:nvPr/>
        </p:nvSpPr>
        <p:spPr>
          <a:xfrm>
            <a:off x="136265" y="3871129"/>
            <a:ext cx="1801175" cy="242103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0"/>
              </a:spcAft>
            </a:pPr>
            <a:r>
              <a:rPr lang="es-ES" sz="1200" b="1">
                <a:solidFill>
                  <a:srgbClr val="000000"/>
                </a:solidFill>
                <a:ea typeface="Arial Unicode MS" panose="020B0604020202020204" pitchFamily="34" charset="-128"/>
                <a:cs typeface="Arial Unicode MS" panose="020B0604020202020204" pitchFamily="34" charset="-128"/>
              </a:rPr>
              <a:t>VERBALIZACIÓN EN COMUNICACIÓN A CLIENTE</a:t>
            </a:r>
          </a:p>
        </p:txBody>
      </p:sp>
    </p:spTree>
    <p:extLst>
      <p:ext uri="{BB962C8B-B14F-4D97-AF65-F5344CB8AC3E}">
        <p14:creationId xmlns:p14="http://schemas.microsoft.com/office/powerpoint/2010/main" val="356018581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Estado_x0020_P_x0026_S xmlns="a6040ddb-7327-46f7-86ed-3b46d827436d">En comercialización</Estado_x0020_P_x0026_S>
    <OK_x0020_C_x002e_Presencial xmlns="6199c403-ac25-4a86-8106-b7f6cba1aeca">---</OK_x0020_C_x002e_Presencial>
    <TemplateUrl xmlns="http://schemas.microsoft.com/sharepoint/v3" xsi:nil="true"/>
    <Fecha_x0020_Inicio_x0020_Promoción xmlns="a6040ddb-7327-46f7-86ed-3b46d827436d" xsi:nil="true"/>
    <DOCOD_x0020_Elypse xmlns="6199c403-ac25-4a86-8106-b7f6cba1aeca" xsi:nil="true"/>
    <Fecha_x0020_Fin_x0020_Promoción xmlns="a6040ddb-7327-46f7-86ed-3b46d827436d" xsi:nil="true"/>
    <DOC_x0020_ID xmlns="6199c403-ac25-4a86-8106-b7f6cba1aeca" xsi:nil="true"/>
    <Dirección_x0020_responsable_x0020_del_x0020_P_x002f_S xmlns="a6040ddb-7327-46f7-86ed-3b46d827436d" xsi:nil="true"/>
    <ShowRepairView xmlns="http://schemas.microsoft.com/sharepoint/v3" xsi:nil="true"/>
    <OK_x0020_OP_x0020_CP xmlns="6199c403-ac25-4a86-8106-b7f6cba1aeca">---</OK_x0020_OP_x0020_CP>
    <ShowCombineView xmlns="http://schemas.microsoft.com/sharepoint/v3" xsi:nil="true"/>
    <xd_ProgID xmlns="http://schemas.microsoft.com/sharepoint/v3" xsi:nil="true"/>
    <Publicado_x0020_Elypse xmlns="6199c403-ac25-4a86-8106-b7f6cba1aeca" xsi:nil="true"/>
    <_x00c1_mbito_x0020_Publicaci_x00f3_n xmlns="6199c403-ac25-4a86-8106-b7f6cba1aeca"/>
    <Ventana_x0020_de_x0020_comunicación xmlns="a6040ddb-7327-46f7-86ed-3b46d827436d" xsi:nil="true"/>
    <OK_x0020_C_x002e_Telef_x00f3_nico xmlns="6199c403-ac25-4a86-8106-b7f6cba1aeca">SI</OK_x0020_C_x002e_Telef_x00f3_nico>
    <Responsable xmlns="6199c403-ac25-4a86-8106-b7f6cba1aeca">
      <UserInfo>
        <DisplayName/>
        <AccountId xsi:nil="true"/>
        <AccountType/>
      </UserInfo>
    </Responsable>
  </documentManagement>
</p:properties>
</file>

<file path=customXml/item2.xml><?xml version="1.0" encoding="utf-8"?>
<ct:contentTypeSchema xmlns:ct="http://schemas.microsoft.com/office/2006/metadata/contentType" xmlns:ma="http://schemas.microsoft.com/office/2006/metadata/properties/metaAttributes" ct:_="" ma:_="" ma:contentTypeName="Ficha de Producto o Ficha De un vistazo" ma:contentTypeID="0x0101010018F33FDB757A1D4AB58D0B742E9361090102001D8124C43865054A8D268D0B895D1145" ma:contentTypeVersion="37" ma:contentTypeDescription="Documento comercial de P&amp;S" ma:contentTypeScope="" ma:versionID="68debf2b3c1192642bf4ba5b0073541b">
  <xsd:schema xmlns:xsd="http://www.w3.org/2001/XMLSchema" xmlns:xs="http://www.w3.org/2001/XMLSchema" xmlns:p="http://schemas.microsoft.com/office/2006/metadata/properties" xmlns:ns1="http://schemas.microsoft.com/sharepoint/v3" xmlns:ns2="a6040ddb-7327-46f7-86ed-3b46d827436d" xmlns:ns3="6199c403-ac25-4a86-8106-b7f6cba1aeca" targetNamespace="http://schemas.microsoft.com/office/2006/metadata/properties" ma:root="true" ma:fieldsID="7f2185a00b99e04f2a26cdb26a0c52ea" ns1:_="" ns2:_="" ns3:_="">
    <xsd:import namespace="http://schemas.microsoft.com/sharepoint/v3"/>
    <xsd:import namespace="a6040ddb-7327-46f7-86ed-3b46d827436d"/>
    <xsd:import namespace="6199c403-ac25-4a86-8106-b7f6cba1aeca"/>
    <xsd:element name="properties">
      <xsd:complexType>
        <xsd:sequence>
          <xsd:element name="documentManagement">
            <xsd:complexType>
              <xsd:all>
                <xsd:element ref="ns2:Estado_x0020_P_x0026_S" minOccurs="0"/>
                <xsd:element ref="ns2:Ventana_x0020_de_x0020_comunicación" minOccurs="0"/>
                <xsd:element ref="ns2:Fecha_x0020_Inicio_x0020_Promoción" minOccurs="0"/>
                <xsd:element ref="ns2:Fecha_x0020_Fin_x0020_Promoción" minOccurs="0"/>
                <xsd:element ref="ns2:Dirección_x0020_responsable_x0020_del_x0020_P_x002f_S" minOccurs="0"/>
                <xsd:element ref="ns3:Responsable" minOccurs="0"/>
                <xsd:element ref="ns3:OK_x0020_C_x002e_Presencial" minOccurs="0"/>
                <xsd:element ref="ns3:OK_x0020_OP_x0020_CP" minOccurs="0"/>
                <xsd:element ref="ns3:OK_x0020_C_x002e_Telef_x00f3_nico" minOccurs="0"/>
                <xsd:element ref="ns3:_x00c1_mbito_x0020_Publicaci_x00f3_n" minOccurs="0"/>
                <xsd:element ref="ns3:DOC_x0020_ID" minOccurs="0"/>
                <xsd:element ref="ns3:DOCOD_x0020_Elypse" minOccurs="0"/>
                <xsd:element ref="ns3:Publicado_x0020_Elypse" minOccurs="0"/>
                <xsd:element ref="ns1:ShowCombineView" minOccurs="0"/>
                <xsd:element ref="ns1:ShowRepairView" minOccurs="0"/>
                <xsd:element ref="ns1:TemplateUrl" minOccurs="0"/>
                <xsd:element ref="ns1:xd_Prog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ShowCombineView" ma:index="14" nillable="true" ma:displayName="Mostrar vista Combinar" ma:internalName="ShowCombineView" ma:readOnly="false">
      <xsd:simpleType>
        <xsd:restriction base="dms:Text"/>
      </xsd:simpleType>
    </xsd:element>
    <xsd:element name="ShowRepairView" ma:index="18" nillable="true" ma:displayName="Mostrar vista Reparar" ma:hidden="true" ma:internalName="ShowRepairView" ma:readOnly="false">
      <xsd:simpleType>
        <xsd:restriction base="dms:Text"/>
      </xsd:simpleType>
    </xsd:element>
    <xsd:element name="TemplateUrl" ma:index="19" nillable="true" ma:displayName="Vinculo de la plantilla" ma:hidden="true" ma:internalName="TemplateUrl">
      <xsd:simpleType>
        <xsd:restriction base="dms:Text"/>
      </xsd:simpleType>
    </xsd:element>
    <xsd:element name="xd_ProgID" ma:index="20" nillable="true" ma:displayName="Vínculo de archivo HTML" ma:hidden="true" ma:internalName="xd_ProgID">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040ddb-7327-46f7-86ed-3b46d827436d" elementFormDefault="qualified">
    <xsd:import namespace="http://schemas.microsoft.com/office/2006/documentManagement/types"/>
    <xsd:import namespace="http://schemas.microsoft.com/office/infopath/2007/PartnerControls"/>
    <xsd:element name="Estado_x0020_P_x0026_S" ma:index="1" nillable="true" ma:displayName="Estado" ma:default="En comercialización" ma:format="Dropdown" ma:internalName="Estado_x0020_P_x0026_S" ma:readOnly="false">
      <xsd:simpleType>
        <xsd:restriction base="dms:Choice">
          <xsd:enumeration value="En comercialización"/>
          <xsd:enumeration value="Cerrado Comercialmente"/>
        </xsd:restriction>
      </xsd:simpleType>
    </xsd:element>
    <xsd:element name="Ventana_x0020_de_x0020_comunicación" ma:index="2" nillable="true" ma:displayName="Ventana" ma:description="Fecha en la que se comunica (Ventana de Comunicación)" ma:format="DateOnly" ma:internalName="Ventana_x0020_de_x0020_comunicaci_x00f3_n" ma:readOnly="false">
      <xsd:simpleType>
        <xsd:restriction base="dms:DateTime"/>
      </xsd:simpleType>
    </xsd:element>
    <xsd:element name="Fecha_x0020_Inicio_x0020_Promoción" ma:index="3" nillable="true" ma:displayName="F. inicio vigencia" ma:description="Fecha de entrada en vigor del lanzamiento, y posteriormente de la última modificación de un producto, proceso, etc" ma:format="DateOnly" ma:indexed="true" ma:internalName="Fecha_x0020_Inicio_x0020_Promoci_x00f3_n" ma:readOnly="false">
      <xsd:simpleType>
        <xsd:restriction base="dms:DateTime"/>
      </xsd:simpleType>
    </xsd:element>
    <xsd:element name="Fecha_x0020_Fin_x0020_Promoción" ma:index="4" nillable="true" ma:displayName="Fecha fin vigencia" ma:description="Introducir fecha en formato dd/mm/aaaa o bien poner N/A&#10;En el caso de promociones es la fecha de fin de contratación" ma:format="DateOnly" ma:internalName="Fecha_x0020_Fin_x0020_Promoci_x00f3_n">
      <xsd:simpleType>
        <xsd:restriction base="dms:DateTime"/>
      </xsd:simpleType>
    </xsd:element>
    <xsd:element name="Dirección_x0020_responsable_x0020_del_x0020_P_x002f_S" ma:index="5" nillable="true" ma:displayName="Área responsable documento" ma:format="RadioButtons" ma:internalName="Direcci_x00f3_n_x0020_responsable_x0020_del_x0020_P_x002F_S" ma:readOnly="false">
      <xsd:simpleType>
        <xsd:restriction base="dms:Choice">
          <xsd:enumeration value="Comercialización"/>
          <xsd:enumeration value="Hogares"/>
          <xsd:enumeration value="Personas"/>
          <xsd:enumeration value="Nuevos Negocios"/>
          <xsd:enumeration value="Gestión del cliente Televisión"/>
          <xsd:enumeration value="Terminales"/>
          <xsd:enumeration value="Pequeña Empresa"/>
          <xsd:enumeration value="Comunicación a Canales"/>
          <xsd:enumeration value="TV"/>
          <xsd:enumeration value="DTS"/>
          <xsd:enumeration value="Implantación comercial"/>
          <xsd:enumeration value="Implantación TELCO"/>
          <xsd:enumeration value="Otros"/>
        </xsd:restriction>
      </xsd:simpleType>
    </xsd:element>
  </xsd:schema>
  <xsd:schema xmlns:xsd="http://www.w3.org/2001/XMLSchema" xmlns:xs="http://www.w3.org/2001/XMLSchema" xmlns:dms="http://schemas.microsoft.com/office/2006/documentManagement/types" xmlns:pc="http://schemas.microsoft.com/office/infopath/2007/PartnerControls" targetNamespace="6199c403-ac25-4a86-8106-b7f6cba1aeca" elementFormDefault="qualified">
    <xsd:import namespace="http://schemas.microsoft.com/office/2006/documentManagement/types"/>
    <xsd:import namespace="http://schemas.microsoft.com/office/infopath/2007/PartnerControls"/>
    <xsd:element name="Responsable" ma:index="6" nillable="true" ma:displayName="Responsable" ma:description="Matrícula de la persona responsable del documento" ma:list="UserInfo" ma:SharePointGroup="0" ma:internalName="Responsable"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K_x0020_C_x002e_Presencial" ma:index="7" nillable="true" ma:displayName="OK CP" ma:default="---" ma:description="Ok Canal Presencial" ma:format="RadioButtons" ma:internalName="OK_x0020_C_x002e_Presencial">
      <xsd:simpleType>
        <xsd:restriction base="dms:Choice">
          <xsd:enumeration value="SI"/>
          <xsd:enumeration value="Comentarios"/>
          <xsd:enumeration value="---"/>
        </xsd:restriction>
      </xsd:simpleType>
    </xsd:element>
    <xsd:element name="OK_x0020_OP_x0020_CP" ma:index="8" nillable="true" ma:displayName="OK OP CP" ma:default="---" ma:description="Este campo solo lo debe cumplimentar el canal" ma:format="RadioButtons" ma:internalName="OK_x0020_OP_x0020_CP">
      <xsd:simpleType>
        <xsd:restriction base="dms:Choice">
          <xsd:enumeration value="SI"/>
          <xsd:enumeration value="Comentarios"/>
          <xsd:enumeration value="---"/>
        </xsd:restriction>
      </xsd:simpleType>
    </xsd:element>
    <xsd:element name="OK_x0020_C_x002e_Telef_x00f3_nico" ma:index="9" nillable="true" ma:displayName="OK CT" ma:default="---" ma:description="OK Canal Telefónico" ma:format="RadioButtons" ma:internalName="OK_x0020_C_x002e_Telef_x00f3_nico">
      <xsd:simpleType>
        <xsd:restriction base="dms:Choice">
          <xsd:enumeration value="SI"/>
          <xsd:enumeration value="Comentarios"/>
          <xsd:enumeration value="---"/>
        </xsd:restriction>
      </xsd:simpleType>
    </xsd:element>
    <xsd:element name="_x00c1_mbito_x0020_Publicaci_x00f3_n" ma:index="10" nillable="true" ma:displayName="Ámbito Publicación" ma:description="Indicar en qué sistema o Herramienta se debe publicar" ma:internalName="_x00c1_mbito_x0020_Publicaci_x00f3_n" ma:readOnly="false">
      <xsd:complexType>
        <xsd:complexContent>
          <xsd:extension base="dms:MultiChoice">
            <xsd:sequence>
              <xsd:element name="Value" maxOccurs="unbounded" minOccurs="0" nillable="true">
                <xsd:simpleType>
                  <xsd:restriction base="dms:Choice">
                    <xsd:enumeration value="Publicación Única"/>
                    <xsd:enumeration value="Hermes"/>
                    <xsd:enumeration value="Elypse Legado"/>
                    <xsd:enumeration value="Telco"/>
                    <xsd:enumeration value="Otros"/>
                  </xsd:restriction>
                </xsd:simpleType>
              </xsd:element>
            </xsd:sequence>
          </xsd:extension>
        </xsd:complexContent>
      </xsd:complexType>
    </xsd:element>
    <xsd:element name="DOC_x0020_ID" ma:index="11" nillable="true" ma:displayName="DOCID Telco" ma:description="Código de publicación del documento en Elypse Telco" ma:internalName="DOC_x0020_ID">
      <xsd:simpleType>
        <xsd:restriction base="dms:Text">
          <xsd:maxLength value="255"/>
        </xsd:restriction>
      </xsd:simpleType>
    </xsd:element>
    <xsd:element name="DOCOD_x0020_Elypse" ma:index="12" nillable="true" ma:displayName="DOCID Elypse" ma:description="Código de publicación del documento en Elypse Legado" ma:internalName="DOCOD_x0020_Elypse">
      <xsd:simpleType>
        <xsd:restriction base="dms:Text">
          <xsd:maxLength value="255"/>
        </xsd:restriction>
      </xsd:simpleType>
    </xsd:element>
    <xsd:element name="Publicado_x0020_Elypse" ma:index="13" nillable="true" ma:displayName="Publicado Elypse" ma:description="ATENCIÓN: NO CUMPLIMENTAR, ESTA FECHA SOLO LA DEBE INFORMAR LA PERSONA DE CP O CT QUE SOLICITA LA PUBLICACIÓN EN ELYPSE" ma:format="DateTime" ma:internalName="Publicado_x0020_Elyps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Tipo de contenido"/>
        <xsd:element ref="dc:title" minOccurs="0" maxOccurs="1"/>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AC269697-F9C2-4FCE-931F-C6B3224A7EFD}">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a6040ddb-7327-46f7-86ed-3b46d827436d"/>
    <ds:schemaRef ds:uri="6199c403-ac25-4a86-8106-b7f6cba1aeca"/>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BE441827-0E20-486F-8E99-4F0F072178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6040ddb-7327-46f7-86ed-3b46d827436d"/>
    <ds:schemaRef ds:uri="6199c403-ac25-4a86-8106-b7f6cba1ae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B80A237-B984-44C8-847C-AE7A98BB3527}">
  <ds:schemaRefs>
    <ds:schemaRef ds:uri="http://schemas.microsoft.com/sharepoint/v3/contenttype/forms"/>
  </ds:schemaRefs>
</ds:datastoreItem>
</file>

<file path=customXml/itemProps4.xml><?xml version="1.0" encoding="utf-8"?>
<ds:datastoreItem xmlns:ds="http://schemas.openxmlformats.org/officeDocument/2006/customXml" ds:itemID="{2BE859A2-0F81-4C9A-B12D-ED9B5872E0AE}">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otalTime>467</TotalTime>
  <Words>38723</Words>
  <Application>Microsoft Office PowerPoint</Application>
  <PresentationFormat>Panorámica</PresentationFormat>
  <Paragraphs>3506</Paragraphs>
  <Slides>145</Slides>
  <Notes>22</Notes>
  <HiddenSlides>0</HiddenSlides>
  <MMClips>0</MMClips>
  <ScaleCrop>false</ScaleCrop>
  <HeadingPairs>
    <vt:vector size="8" baseType="variant">
      <vt:variant>
        <vt:lpstr>Fuentes usadas</vt:lpstr>
      </vt:variant>
      <vt:variant>
        <vt:i4>9</vt:i4>
      </vt:variant>
      <vt:variant>
        <vt:lpstr>Tema</vt:lpstr>
      </vt:variant>
      <vt:variant>
        <vt:i4>2</vt:i4>
      </vt:variant>
      <vt:variant>
        <vt:lpstr>Servidores OLE incrustados</vt:lpstr>
      </vt:variant>
      <vt:variant>
        <vt:i4>1</vt:i4>
      </vt:variant>
      <vt:variant>
        <vt:lpstr>Títulos de diapositiva</vt:lpstr>
      </vt:variant>
      <vt:variant>
        <vt:i4>145</vt:i4>
      </vt:variant>
    </vt:vector>
  </HeadingPairs>
  <TitlesOfParts>
    <vt:vector size="157" baseType="lpstr">
      <vt:lpstr>Arial</vt:lpstr>
      <vt:lpstr>Calibri</vt:lpstr>
      <vt:lpstr>Calibri (Cuerpo)</vt:lpstr>
      <vt:lpstr>Calibri Light</vt:lpstr>
      <vt:lpstr>Carlito</vt:lpstr>
      <vt:lpstr>Courier New</vt:lpstr>
      <vt:lpstr>Symbol</vt:lpstr>
      <vt:lpstr>Times New Roman</vt:lpstr>
      <vt:lpstr>Wingdings</vt:lpstr>
      <vt:lpstr>Tema de Office</vt:lpstr>
      <vt:lpstr>1_Tema de Office</vt:lpstr>
      <vt:lpstr>Document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ANA MARIA RODRIGUEZ DE LA FUENTE</dc:creator>
  <cp:lastModifiedBy>VALERIE LUBREZ .</cp:lastModifiedBy>
  <cp:revision>16</cp:revision>
  <dcterms:modified xsi:type="dcterms:W3CDTF">2022-04-22T10:10:12Z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0x0101010018F33FDB757A1D4AB58D0B742E9361090102001D8124C43865054A8D268D0B895D1145</vt:lpwstr>
  </property>
</Properties>
</file>